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6"/>
  </p:notesMasterIdLst>
  <p:sldIdLst>
    <p:sldId id="359" r:id="rId2"/>
    <p:sldId id="357" r:id="rId3"/>
    <p:sldId id="339" r:id="rId4"/>
    <p:sldId id="347" r:id="rId5"/>
    <p:sldId id="346" r:id="rId6"/>
    <p:sldId id="354" r:id="rId7"/>
    <p:sldId id="355" r:id="rId8"/>
    <p:sldId id="332" r:id="rId9"/>
    <p:sldId id="350" r:id="rId10"/>
    <p:sldId id="353" r:id="rId11"/>
    <p:sldId id="341" r:id="rId12"/>
    <p:sldId id="342" r:id="rId13"/>
    <p:sldId id="343" r:id="rId14"/>
    <p:sldId id="35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27" autoAdjust="0"/>
    <p:restoredTop sz="86421" autoAdjust="0"/>
  </p:normalViewPr>
  <p:slideViewPr>
    <p:cSldViewPr snapToGrid="0" showGuides="1">
      <p:cViewPr varScale="1">
        <p:scale>
          <a:sx n="66" d="100"/>
          <a:sy n="66" d="100"/>
        </p:scale>
        <p:origin x="240" y="52"/>
      </p:cViewPr>
      <p:guideLst>
        <p:guide orient="horz" pos="220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ט'/חשון/תשפ"ד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b="0" i="0" u="none" strike="noStrike" baseline="0" dirty="0">
                <a:latin typeface="FontbitDavid"/>
              </a:rPr>
              <a:t> תת פרק זה יעסוק </a:t>
            </a:r>
            <a:r>
              <a:rPr lang="he-IL" sz="1400" b="1" i="0" u="none" strike="noStrike" baseline="0" dirty="0">
                <a:latin typeface="FontbitDavid"/>
              </a:rPr>
              <a:t>בבעלי חיים פעילים בסתיו</a:t>
            </a:r>
            <a:r>
              <a:rPr lang="he-IL" sz="1400" b="0" i="0" u="none" strike="noStrike" baseline="0" dirty="0">
                <a:latin typeface="FontbitDavid"/>
              </a:rPr>
              <a:t>. </a:t>
            </a:r>
            <a:r>
              <a:rPr lang="he-IL" sz="1800" b="0" i="0" u="none" strike="noStrike" baseline="0" dirty="0">
                <a:latin typeface="NarkisimMFO"/>
              </a:rPr>
              <a:t>בסיור הסתווי אפשר להתרשם גם מתופעות אופייניות </a:t>
            </a:r>
            <a:r>
              <a:rPr lang="he-IL" sz="1800" b="0" i="0" u="none" strike="noStrike" baseline="0" dirty="0">
                <a:latin typeface="NarkisimMFOBold"/>
              </a:rPr>
              <a:t>לבעלי החיים </a:t>
            </a:r>
            <a:r>
              <a:rPr lang="he-IL" sz="1800" b="0" i="0" u="none" strike="noStrike" baseline="0" dirty="0">
                <a:latin typeface="NarkisimMFO"/>
              </a:rPr>
              <a:t>בעונה זו, כמו נמלים שאוספות זרעים ומזון אחר, מביאות לקן וממלאות את מחסני המזון שלהן לקראת החורף. ייתכן שאפשר יהיה לראות בשמיים להקות של ציפורים כמו חסידות, עגורים, שקנאים ועוד, שנודדות בעונה זו מהאזורים הקרים שמצפון לנו אל אזורים דרומיים וחמימים. יש סיכוי גם לראות נחליאלים שבאים לישראל בסתיו ונשארים אצלנו כל החורף, או בציפורים חורפות אחרות.</a:t>
            </a:r>
            <a:endParaRPr lang="he-IL" sz="14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22246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תוכן (סתיו), משימה דיגיטלית: </a:t>
            </a:r>
            <a:r>
              <a:rPr lang="he-IL" b="1" dirty="0"/>
              <a:t>מסדרים ברצף</a:t>
            </a:r>
            <a:r>
              <a:rPr lang="he-IL" dirty="0"/>
              <a:t>. </a:t>
            </a:r>
          </a:p>
          <a:p>
            <a:r>
              <a:rPr lang="he-IL" b="0" i="0" dirty="0">
                <a:effectLst/>
                <a:latin typeface="Almoni Neue DL 4.0 AAA"/>
              </a:rPr>
              <a:t>המשימה עוסקת בעקרון הרצף (מה בא אחרי מה?) – עקרון חשוב בפיתוח הבנה מדעית וטכנולוגית. העיקרון מיושם בהקשר לתופעות בסתיו.</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298091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בעזרת היגדי הסיכום בשקופיות 22-17</a:t>
            </a:r>
          </a:p>
          <a:p>
            <a:pPr algn="r"/>
            <a:r>
              <a:rPr lang="he-IL" sz="1800" b="0" i="0" u="none" strike="noStrike" baseline="0" dirty="0">
                <a:latin typeface="FontbitDavid"/>
              </a:rPr>
              <a:t>מומלץ להקריא בקול את היגדי הסיכום ולבקש מהתלמידים להשלים בקול את מושגי המפתח.</a:t>
            </a:r>
          </a:p>
          <a:p>
            <a:pPr algn="r"/>
            <a:r>
              <a:rPr lang="he-IL" sz="1800" b="0" i="0" u="none" strike="noStrike" baseline="0" dirty="0">
                <a:latin typeface="FontbitDavid"/>
              </a:rPr>
              <a:t>אפשר להשתמש בהיגדי הסיכום לפעולות של הערכה: להכין פריטים של נכון/לא נכון, פריטי של השלמת מילים, ציור תופעה וכדומה.</a:t>
            </a:r>
          </a:p>
          <a:p>
            <a:pPr algn="r"/>
            <a:r>
              <a:rPr lang="he-IL" dirty="0"/>
              <a:t>כמשימת הערכה מוצע לבקש מהלומדים להכין את דף העונה (בצילום, איור, ציור ובמלל) עם מאפיינים</a:t>
            </a:r>
          </a:p>
          <a:p>
            <a:pPr algn="r"/>
            <a:r>
              <a:rPr lang="he-IL" dirty="0"/>
              <a:t>שנלמדו או אחרים ששייכים לעונה.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412583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מזכירים לתלמידים את גלגל עונות השנה. </a:t>
            </a:r>
          </a:p>
          <a:p>
            <a:r>
              <a:rPr lang="he-IL" dirty="0"/>
              <a:t>מתמקדים באיורים של צמחים ובבעלי חיים שרואים בפלח סתיו.</a:t>
            </a:r>
          </a:p>
          <a:p>
            <a:r>
              <a:rPr lang="he-IL" dirty="0"/>
              <a:t>שואלים: אילו איורים של צמחים פורחים בסתיו?</a:t>
            </a:r>
          </a:p>
          <a:p>
            <a:r>
              <a:rPr lang="he-IL" dirty="0"/>
              <a:t>שואלים: אילו צמחים ובעלי חיים פעילים נוספים יש בסתיו שאתם מכירים?</a:t>
            </a:r>
          </a:p>
          <a:p>
            <a:r>
              <a:rPr lang="he-IL" dirty="0"/>
              <a:t>במצגת זו נתמקד בצמחים פורחים בסתיו.</a:t>
            </a:r>
          </a:p>
        </p:txBody>
      </p:sp>
      <p:sp>
        <p:nvSpPr>
          <p:cNvPr id="4" name="מציין מיקום של מספר שקופית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92BE40-C229-4611-BA02-460BF420667C}"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57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מזכירים לתלמידים את גלגל עונות השנה. </a:t>
            </a:r>
          </a:p>
          <a:p>
            <a:r>
              <a:rPr lang="he-IL" dirty="0"/>
              <a:t>מתמקדים באיורים של צמחים ובבעלי חיים שרואים בפלח סתיו.</a:t>
            </a:r>
          </a:p>
          <a:p>
            <a:r>
              <a:rPr lang="he-IL" dirty="0"/>
              <a:t>שואלים: אילו איורים של צמחים פורחים בסתיו?</a:t>
            </a:r>
          </a:p>
          <a:p>
            <a:r>
              <a:rPr lang="he-IL" dirty="0"/>
              <a:t>שואלים: אילו צמחים ובעלי חיים פעילים נוספים יש בסתיו שאתם מכירים?</a:t>
            </a:r>
          </a:p>
          <a:p>
            <a:r>
              <a:rPr lang="he-IL" dirty="0"/>
              <a:t>במצגת זו נתמקד בצמחים פורחים בסתיו.</a:t>
            </a:r>
          </a:p>
        </p:txBody>
      </p:sp>
      <p:sp>
        <p:nvSpPr>
          <p:cNvPr id="4" name="מציין מיקום של מספר שקופית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92BE40-C229-4611-BA02-460BF420667C}"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5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רקע התמונה לברר ידע מוקדם</a:t>
            </a:r>
          </a:p>
          <a:p>
            <a:pPr algn="r"/>
            <a:r>
              <a:rPr lang="he-IL" sz="1200" b="0" i="0" u="none" strike="noStrike" baseline="0" dirty="0">
                <a:latin typeface="NarkisimMFO"/>
              </a:rPr>
              <a:t>יוצאים לסיור בחצר ומחפשים נחליאלי. הנחליאלי הוא נציג מוכר של ציפור הנודדת המגיעה לארצנו בעונת הסתיו.</a:t>
            </a:r>
          </a:p>
          <a:p>
            <a:pPr algn="r"/>
            <a:r>
              <a:rPr lang="he-IL" sz="1200" b="0" i="0" u="none" strike="noStrike" baseline="0" dirty="0">
                <a:latin typeface="NarkisimMFO"/>
              </a:rPr>
              <a:t>כאמור, אחד הסימנים הבולטים לעונת הסתיו הוא נדידת הציפורים. לא בטוח שהתלמידים יוכלו להבחין בלהקות של ציפורים נודדות בזמן הסיור שיערכו בסביבה. סיכוי גדול יותר שיראו נחליאלי בחצר.</a:t>
            </a:r>
          </a:p>
          <a:p>
            <a:pPr algn="r"/>
            <a:r>
              <a:rPr lang="he-IL" sz="1200" b="0" i="0" u="none" strike="noStrike" baseline="0" dirty="0">
                <a:latin typeface="NarkisimMFO"/>
              </a:rPr>
              <a:t>הנחליאלים נודדים לישראל מארצות צפוניות לנו, ונשארים אצלנו כל החורף. אם לא רואים נחליאלי בזמן הסיור, אפשר להנחות את הילדים לחפש נחליאלים בתום הלימודים כדי להשלים את הפעילות, וכן להיעזר בתמונות שבספר הלימוד או בסרטון.</a:t>
            </a:r>
            <a:r>
              <a:rPr lang="he-IL" sz="1200" b="0" i="0" u="none" strike="noStrike" baseline="0" dirty="0">
                <a:latin typeface="FontbitDavid"/>
              </a:rPr>
              <a:t> </a:t>
            </a:r>
          </a:p>
          <a:p>
            <a:pPr algn="r"/>
            <a:endParaRPr lang="he-IL" sz="1200" b="0" i="0" u="none" strike="noStrike" baseline="0" dirty="0">
              <a:latin typeface="FontbitDavid"/>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57012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 תצפית על הנחליאלי ולומדים את שמות אברי הגוף. מבצעים את המשימה שבעמודים</a:t>
            </a:r>
            <a:r>
              <a:rPr lang="he-IL" baseline="0" dirty="0"/>
              <a:t> 41-40</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419828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a:t>
            </a:r>
            <a:r>
              <a:rPr lang="he-IL" baseline="0" dirty="0"/>
              <a:t> – להקרין</a:t>
            </a:r>
            <a:r>
              <a:rPr lang="en-US" baseline="0" dirty="0"/>
              <a:t>  </a:t>
            </a:r>
            <a:r>
              <a:rPr lang="he-IL" baseline="0" dirty="0"/>
              <a:t>סרטון ראו קישור בשקופית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051898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הנחליאלי</a:t>
            </a:r>
            <a:r>
              <a:rPr lang="he-IL" dirty="0"/>
              <a:t>, בעמוד 40</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912618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מתוקשבת: סימני הסתיו, עמוד 41</a:t>
            </a:r>
          </a:p>
          <a:p>
            <a:r>
              <a:rPr lang="he-IL" dirty="0"/>
              <a:t>באתר </a:t>
            </a:r>
            <a:r>
              <a:rPr lang="he-IL" b="1" dirty="0"/>
              <a:t>במבט חדש</a:t>
            </a:r>
            <a:r>
              <a:rPr lang="he-IL" dirty="0"/>
              <a:t>, מדור ספרי לימוד, במשימות מתוקשבות.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28987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תת פרק זה על בעלי חיים בסתיו בעזרת הגדי סיכום בתבנית </a:t>
            </a:r>
            <a:r>
              <a:rPr lang="he-IL" b="1" dirty="0"/>
              <a:t>מה למדנו?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משלימים מילים חסרות במשפטים הבאים:</a:t>
            </a:r>
            <a:endParaRPr lang="he-IL" b="1" dirty="0"/>
          </a:p>
          <a:p>
            <a:pPr algn="r" rtl="1"/>
            <a:r>
              <a:rPr lang="he-IL" sz="1200" dirty="0"/>
              <a:t>נְמָלים אוֹגְרוֹת ______לִפְנֵי בּוֹא הַגְּשָׁמִים.</a:t>
            </a:r>
          </a:p>
          <a:p>
            <a:pPr algn="r" rtl="1"/>
            <a:r>
              <a:rPr lang="he-IL" sz="1200" dirty="0" err="1"/>
              <a:t>צפִּוֹרִים</a:t>
            </a:r>
            <a:r>
              <a:rPr lang="he-IL" sz="1200" dirty="0"/>
              <a:t> נוֹדְדוֹת מֵאֲרָצוֹת ______ אֶל אֲרָצוֹת חַמּוֹת.</a:t>
            </a:r>
          </a:p>
          <a:p>
            <a:pPr algn="r" rtl="1"/>
            <a:r>
              <a:rPr lang="he-IL" sz="1200" dirty="0" err="1"/>
              <a:t>הַנ</a:t>
            </a:r>
            <a:r>
              <a:rPr lang="he-IL" sz="1200" dirty="0"/>
              <a:t>_____ מְבַקֵּר בְּאַרְצֵנוּ.</a:t>
            </a:r>
          </a:p>
          <a:p>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17512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כל נושא הסתיו.</a:t>
            </a:r>
          </a:p>
          <a:p>
            <a:r>
              <a:rPr lang="he-IL" dirty="0"/>
              <a:t>באתר במבט מקוון, יחידת תוכן (סתיו), משימה דיגיטלית: </a:t>
            </a:r>
            <a:r>
              <a:rPr lang="he-IL" b="1" dirty="0"/>
              <a:t>מה נראה בסתיו?</a:t>
            </a:r>
          </a:p>
          <a:p>
            <a:r>
              <a:rPr lang="he-IL" b="0" i="0" dirty="0">
                <a:effectLst/>
                <a:latin typeface="Almoni Neue DL 4.0 AAA"/>
              </a:rPr>
              <a:t>המשימה עוסקת בצמחים ובבעלי חיים האופייניים לסתיו. הם מזהים צמחים הפורחים בסתיו, ובעלי חיים המבקרים בארץ בסתיו, והם לומדים על מקור השמות של חלק מהצמחים.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91343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ט'/חשון/תשפ"ד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vimeo.com/41580237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cs typeface="+mn-cs"/>
              </a:rPr>
              <a:t>عارِضَةٌ مُرافِقَةٌ لِلدُّروسِ</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ar-SA" sz="4800" b="1" dirty="0">
                <a:solidFill>
                  <a:srgbClr val="00A9EA"/>
                </a:solidFill>
                <a:latin typeface="EnzoagadaMF-Bold"/>
              </a:rPr>
              <a:t>نَتَعَلَّمُ الْعُلُوْمَ وَالتِّكْنُولُوجيا</a:t>
            </a:r>
          </a:p>
          <a:p>
            <a:pPr marL="0" indent="0" algn="ctr" rtl="1">
              <a:buNone/>
            </a:pPr>
            <a:r>
              <a:rPr lang="ar-SA" sz="4800" b="1" dirty="0">
                <a:solidFill>
                  <a:srgbClr val="00A9EA"/>
                </a:solidFill>
                <a:latin typeface="EnzoagadaMF-Bold"/>
              </a:rPr>
              <a:t>الصَّفُّ الأوَّلُ </a:t>
            </a:r>
          </a:p>
          <a:p>
            <a:pPr marL="0" indent="0" algn="ctr" rtl="1">
              <a:buNone/>
            </a:pPr>
            <a:r>
              <a:rPr lang="ar-SA" sz="4800" b="1" dirty="0">
                <a:solidFill>
                  <a:srgbClr val="00A9EA"/>
                </a:solidFill>
                <a:latin typeface="EnzoagadaMF-Bold"/>
              </a:rPr>
              <a:t>دَورَةُ فُصولِ </a:t>
            </a:r>
            <a:r>
              <a:rPr lang="ar-SA" sz="4800" b="1" dirty="0" err="1">
                <a:solidFill>
                  <a:srgbClr val="00A9EA"/>
                </a:solidFill>
                <a:latin typeface="EnzoagadaMF-Bold"/>
              </a:rPr>
              <a:t>ٱلسَّنَةِ</a:t>
            </a:r>
            <a:endParaRPr lang="ar-SA" sz="4800" b="1" dirty="0">
              <a:solidFill>
                <a:srgbClr val="00A9EA"/>
              </a:solidFill>
              <a:latin typeface="EnzoagadaMF-Bold"/>
            </a:endParaRPr>
          </a:p>
          <a:p>
            <a:pPr marL="0" indent="0" algn="ctr" rtl="1">
              <a:buNone/>
            </a:pPr>
            <a:r>
              <a:rPr lang="he-IL" sz="4800" b="1" dirty="0">
                <a:solidFill>
                  <a:srgbClr val="00A9EA"/>
                </a:solidFill>
                <a:latin typeface="EnzoagadaMF-Bold"/>
              </a:rPr>
              <a:t> </a:t>
            </a:r>
          </a:p>
          <a:p>
            <a:pPr marL="0" indent="0" algn="ctr" rtl="1">
              <a:buNone/>
            </a:pPr>
            <a:r>
              <a:rPr lang="ar-SA" sz="3600" b="1" dirty="0">
                <a:latin typeface="EnzoagadaMF-Bold"/>
              </a:rPr>
              <a:t>الفصل الأول : جاءَ </a:t>
            </a:r>
            <a:r>
              <a:rPr lang="ar-SA" sz="3600" b="1" dirty="0" err="1">
                <a:latin typeface="EnzoagadaMF-Bold"/>
              </a:rPr>
              <a:t>ٱلخَريفُ</a:t>
            </a:r>
            <a:r>
              <a:rPr lang="ar-SA" sz="3600" b="1" dirty="0">
                <a:latin typeface="EnzoagadaMF-Bold"/>
              </a:rPr>
              <a:t> </a:t>
            </a:r>
          </a:p>
          <a:p>
            <a:pPr marL="0" indent="0" algn="ctr" rtl="1">
              <a:buNone/>
            </a:pPr>
            <a:r>
              <a:rPr lang="he-IL" sz="3600" b="1" dirty="0">
                <a:solidFill>
                  <a:srgbClr val="FF0000"/>
                </a:solidFill>
                <a:latin typeface="EnzoagadaMF-Bold"/>
              </a:rPr>
              <a:t> </a:t>
            </a:r>
            <a:r>
              <a:rPr lang="ar-SA" sz="3600" b="1">
                <a:solidFill>
                  <a:srgbClr val="FF0000"/>
                </a:solidFill>
                <a:latin typeface="EnzoagadaMF-Bold"/>
              </a:rPr>
              <a:t>تتمة قسم الحيوانات </a:t>
            </a:r>
            <a:r>
              <a:rPr lang="ar-SA" sz="3600" b="1" dirty="0">
                <a:solidFill>
                  <a:srgbClr val="FF0000"/>
                </a:solidFill>
                <a:latin typeface="EnzoagadaMF-Bold"/>
              </a:rPr>
              <a:t>وتلخيص الفصل</a:t>
            </a:r>
            <a:endParaRPr lang="he-IL" sz="3600" b="1" dirty="0">
              <a:latin typeface="EnzoagadaMF-Bold"/>
            </a:endParaRPr>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0C4CA541-923F-0D7C-A315-4A995377ECED}"/>
              </a:ext>
            </a:extLst>
          </p:cNvPr>
          <p:cNvPicPr>
            <a:picLocks noChangeAspect="1"/>
          </p:cNvPicPr>
          <p:nvPr/>
        </p:nvPicPr>
        <p:blipFill>
          <a:blip r:embed="rId4"/>
          <a:stretch>
            <a:fillRect/>
          </a:stretch>
        </p:blipFill>
        <p:spPr>
          <a:xfrm>
            <a:off x="7805884" y="230190"/>
            <a:ext cx="1012024" cy="792549"/>
          </a:xfrm>
          <a:prstGeom prst="rect">
            <a:avLst/>
          </a:prstGeom>
        </p:spPr>
      </p:pic>
    </p:spTree>
    <p:extLst>
      <p:ext uri="{BB962C8B-B14F-4D97-AF65-F5344CB8AC3E}">
        <p14:creationId xmlns:p14="http://schemas.microsoft.com/office/powerpoint/2010/main" val="1406727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EBC0B771-9B1C-0E6E-F200-D18B53AC156D}"/>
              </a:ext>
            </a:extLst>
          </p:cNvPr>
          <p:cNvPicPr>
            <a:picLocks noChangeAspect="1"/>
          </p:cNvPicPr>
          <p:nvPr/>
        </p:nvPicPr>
        <p:blipFill>
          <a:blip r:embed="rId3"/>
          <a:stretch>
            <a:fillRect/>
          </a:stretch>
        </p:blipFill>
        <p:spPr>
          <a:xfrm>
            <a:off x="0" y="72092"/>
            <a:ext cx="1688260" cy="955815"/>
          </a:xfrm>
          <a:prstGeom prst="rect">
            <a:avLst/>
          </a:prstGeom>
        </p:spPr>
      </p:pic>
      <p:pic>
        <p:nvPicPr>
          <p:cNvPr id="2" name="תמונה 1">
            <a:extLst>
              <a:ext uri="{FF2B5EF4-FFF2-40B4-BE49-F238E27FC236}">
                <a16:creationId xmlns:a16="http://schemas.microsoft.com/office/drawing/2014/main" id="{545DFB6A-9C0B-FB79-4791-00A4B92FCD80}"/>
              </a:ext>
            </a:extLst>
          </p:cNvPr>
          <p:cNvPicPr>
            <a:picLocks noChangeAspect="1"/>
          </p:cNvPicPr>
          <p:nvPr/>
        </p:nvPicPr>
        <p:blipFill>
          <a:blip r:embed="rId4"/>
          <a:stretch>
            <a:fillRect/>
          </a:stretch>
        </p:blipFill>
        <p:spPr>
          <a:xfrm>
            <a:off x="8131976" y="0"/>
            <a:ext cx="1012024" cy="792549"/>
          </a:xfrm>
          <a:prstGeom prst="rect">
            <a:avLst/>
          </a:prstGeom>
        </p:spPr>
      </p:pic>
      <p:pic>
        <p:nvPicPr>
          <p:cNvPr id="9" name="תמונה 8">
            <a:extLst>
              <a:ext uri="{FF2B5EF4-FFF2-40B4-BE49-F238E27FC236}">
                <a16:creationId xmlns:a16="http://schemas.microsoft.com/office/drawing/2014/main" id="{351257CD-D4BD-761C-CBDE-8977729CE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27907"/>
            <a:ext cx="9144000" cy="6142182"/>
          </a:xfrm>
          <a:prstGeom prst="rect">
            <a:avLst/>
          </a:prstGeom>
        </p:spPr>
      </p:pic>
    </p:spTree>
    <p:extLst>
      <p:ext uri="{BB962C8B-B14F-4D97-AF65-F5344CB8AC3E}">
        <p14:creationId xmlns:p14="http://schemas.microsoft.com/office/powerpoint/2010/main" val="179470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800" b="1" dirty="0">
                <a:solidFill>
                  <a:schemeClr val="accent5"/>
                </a:solidFill>
                <a:latin typeface="Arial" panose="020B0604020202020204" pitchFamily="34" charset="0"/>
                <a:cs typeface="Arial" panose="020B0604020202020204" pitchFamily="34" charset="0"/>
              </a:rPr>
              <a:t>  في هذا الفَّصْلِ تَعَلَّمْنا أَنَّ</a:t>
            </a:r>
            <a:r>
              <a:rPr lang="he-IL" sz="4800" b="1" dirty="0">
                <a:solidFill>
                  <a:schemeClr val="accent5"/>
                </a:solidFill>
                <a:latin typeface="Arial" panose="020B0604020202020204" pitchFamily="34" charset="0"/>
                <a:cs typeface="Arial" panose="020B0604020202020204" pitchFamily="34" charset="0"/>
              </a:rPr>
              <a:t>...</a:t>
            </a:r>
            <a:endParaRPr lang="en-US" sz="4800" b="1" dirty="0">
              <a:solidFill>
                <a:schemeClr val="accent5"/>
              </a:solidFill>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p:txBody>
          <a:bodyPr/>
          <a:lstStyle/>
          <a:p>
            <a:pPr marL="0" indent="0" algn="r" rtl="1">
              <a:buNone/>
            </a:pPr>
            <a:r>
              <a:rPr lang="ar-SA" sz="3600" dirty="0">
                <a:solidFill>
                  <a:schemeClr val="accent5"/>
                </a:solidFill>
                <a:latin typeface="MF_FrankRuhl-Regular"/>
              </a:rPr>
              <a:t>في </a:t>
            </a:r>
            <a:r>
              <a:rPr lang="ar-SA" sz="3600" dirty="0" err="1">
                <a:solidFill>
                  <a:schemeClr val="accent5"/>
                </a:solidFill>
                <a:latin typeface="MF_FrankRuhl-Regular"/>
              </a:rPr>
              <a:t>ٱلخَريفِ</a:t>
            </a:r>
            <a:r>
              <a:rPr lang="ar-SA" sz="3600" dirty="0">
                <a:solidFill>
                  <a:schemeClr val="accent5"/>
                </a:solidFill>
                <a:latin typeface="MF_FrankRuhl-Regular"/>
              </a:rPr>
              <a:t> </a:t>
            </a:r>
            <a:endParaRPr lang="he-IL" sz="3600" dirty="0">
              <a:solidFill>
                <a:schemeClr val="accent5"/>
              </a:solidFill>
              <a:latin typeface="MF_FrankRuhl-Regular"/>
            </a:endParaRPr>
          </a:p>
          <a:p>
            <a:pPr marL="0" indent="0" algn="r" rtl="1">
              <a:buNone/>
            </a:pPr>
            <a:endParaRPr lang="he-IL" sz="3200" dirty="0">
              <a:solidFill>
                <a:srgbClr val="000000"/>
              </a:solidFill>
              <a:latin typeface="MF_FrankRuhl-Regular"/>
            </a:endParaRPr>
          </a:p>
        </p:txBody>
      </p:sp>
      <p:pic>
        <p:nvPicPr>
          <p:cNvPr id="4" name="תמונה 3"/>
          <p:cNvPicPr>
            <a:picLocks noChangeAspect="1"/>
          </p:cNvPicPr>
          <p:nvPr/>
        </p:nvPicPr>
        <p:blipFill>
          <a:blip r:embed="rId3"/>
          <a:stretch>
            <a:fillRect/>
          </a:stretch>
        </p:blipFill>
        <p:spPr>
          <a:xfrm>
            <a:off x="461651" y="3991776"/>
            <a:ext cx="3496299" cy="2501098"/>
          </a:xfrm>
          <a:prstGeom prst="rect">
            <a:avLst/>
          </a:prstGeom>
        </p:spPr>
      </p:pic>
      <p:pic>
        <p:nvPicPr>
          <p:cNvPr id="6" name="תמונה 5">
            <a:extLst>
              <a:ext uri="{FF2B5EF4-FFF2-40B4-BE49-F238E27FC236}">
                <a16:creationId xmlns:a16="http://schemas.microsoft.com/office/drawing/2014/main" id="{409A5F10-F92A-9132-D194-B3CD3569F6F0}"/>
              </a:ext>
            </a:extLst>
          </p:cNvPr>
          <p:cNvPicPr>
            <a:picLocks noChangeAspect="1"/>
          </p:cNvPicPr>
          <p:nvPr/>
        </p:nvPicPr>
        <p:blipFill>
          <a:blip r:embed="rId4"/>
          <a:stretch>
            <a:fillRect/>
          </a:stretch>
        </p:blipFill>
        <p:spPr>
          <a:xfrm>
            <a:off x="0" y="72092"/>
            <a:ext cx="1688260" cy="955815"/>
          </a:xfrm>
          <a:prstGeom prst="rect">
            <a:avLst/>
          </a:prstGeom>
        </p:spPr>
      </p:pic>
      <p:pic>
        <p:nvPicPr>
          <p:cNvPr id="7" name="תמונה 6">
            <a:extLst>
              <a:ext uri="{FF2B5EF4-FFF2-40B4-BE49-F238E27FC236}">
                <a16:creationId xmlns:a16="http://schemas.microsoft.com/office/drawing/2014/main" id="{51E89670-05D5-EB74-89EE-83449F75CEA8}"/>
              </a:ext>
            </a:extLst>
          </p:cNvPr>
          <p:cNvPicPr>
            <a:picLocks noChangeAspect="1"/>
          </p:cNvPicPr>
          <p:nvPr/>
        </p:nvPicPr>
        <p:blipFill>
          <a:blip r:embed="rId5"/>
          <a:stretch>
            <a:fillRect/>
          </a:stretch>
        </p:blipFill>
        <p:spPr>
          <a:xfrm>
            <a:off x="8131976" y="9144"/>
            <a:ext cx="1012024" cy="792549"/>
          </a:xfrm>
          <a:prstGeom prst="rect">
            <a:avLst/>
          </a:prstGeom>
        </p:spPr>
      </p:pic>
      <p:pic>
        <p:nvPicPr>
          <p:cNvPr id="9" name="תמונה 8">
            <a:extLst>
              <a:ext uri="{FF2B5EF4-FFF2-40B4-BE49-F238E27FC236}">
                <a16:creationId xmlns:a16="http://schemas.microsoft.com/office/drawing/2014/main" id="{5F0BBAA3-F49B-B175-9F44-51E8DACA5B69}"/>
              </a:ext>
            </a:extLst>
          </p:cNvPr>
          <p:cNvPicPr>
            <a:picLocks noChangeAspect="1"/>
          </p:cNvPicPr>
          <p:nvPr/>
        </p:nvPicPr>
        <p:blipFill>
          <a:blip r:embed="rId6"/>
          <a:stretch>
            <a:fillRect/>
          </a:stretch>
        </p:blipFill>
        <p:spPr>
          <a:xfrm>
            <a:off x="4572000" y="3019296"/>
            <a:ext cx="4181094" cy="2814576"/>
          </a:xfrm>
          <a:prstGeom prst="rect">
            <a:avLst/>
          </a:prstGeom>
        </p:spPr>
      </p:pic>
    </p:spTree>
    <p:extLst>
      <p:ext uri="{BB962C8B-B14F-4D97-AF65-F5344CB8AC3E}">
        <p14:creationId xmlns:p14="http://schemas.microsoft.com/office/powerpoint/2010/main" val="410358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chemeClr val="accent5"/>
                </a:solidFill>
                <a:latin typeface="Arial" panose="020B0604020202020204" pitchFamily="34" charset="0"/>
                <a:cs typeface="Arial" panose="020B0604020202020204" pitchFamily="34" charset="0"/>
              </a:rPr>
              <a:t>في </a:t>
            </a:r>
            <a:r>
              <a:rPr lang="ar-SA" b="1" dirty="0" err="1">
                <a:solidFill>
                  <a:schemeClr val="accent5"/>
                </a:solidFill>
                <a:latin typeface="Arial" panose="020B0604020202020204" pitchFamily="34" charset="0"/>
                <a:cs typeface="Arial" panose="020B0604020202020204" pitchFamily="34" charset="0"/>
              </a:rPr>
              <a:t>ٱلخَريفِ</a:t>
            </a:r>
            <a:r>
              <a:rPr lang="ar-SA" b="1" dirty="0">
                <a:solidFill>
                  <a:schemeClr val="accent5"/>
                </a:solidFill>
                <a:latin typeface="Arial" panose="020B0604020202020204" pitchFamily="34" charset="0"/>
                <a:cs typeface="Arial" panose="020B0604020202020204" pitchFamily="34" charset="0"/>
              </a:rPr>
              <a:t> </a:t>
            </a:r>
            <a:endParaRPr lang="he-IL" b="1" dirty="0">
              <a:solidFill>
                <a:schemeClr val="accent5"/>
              </a:solidFill>
              <a:latin typeface="Arial" panose="020B0604020202020204" pitchFamily="34" charset="0"/>
              <a:cs typeface="Arial" panose="020B0604020202020204" pitchFamily="34" charset="0"/>
            </a:endParaRPr>
          </a:p>
        </p:txBody>
      </p:sp>
      <p:pic>
        <p:nvPicPr>
          <p:cNvPr id="9" name="מציין מיקום תוכן 8">
            <a:extLst>
              <a:ext uri="{FF2B5EF4-FFF2-40B4-BE49-F238E27FC236}">
                <a16:creationId xmlns:a16="http://schemas.microsoft.com/office/drawing/2014/main" id="{8A096731-037D-76F3-25A5-60282762C669}"/>
              </a:ext>
            </a:extLst>
          </p:cNvPr>
          <p:cNvPicPr>
            <a:picLocks noGrp="1" noChangeAspect="1"/>
          </p:cNvPicPr>
          <p:nvPr>
            <p:ph idx="1"/>
          </p:nvPr>
        </p:nvPicPr>
        <p:blipFill>
          <a:blip r:embed="rId2"/>
          <a:stretch>
            <a:fillRect/>
          </a:stretch>
        </p:blipFill>
        <p:spPr>
          <a:xfrm>
            <a:off x="5062684" y="2148840"/>
            <a:ext cx="3575304" cy="2816351"/>
          </a:xfrm>
        </p:spPr>
      </p:pic>
      <p:pic>
        <p:nvPicPr>
          <p:cNvPr id="4" name="תמונה 3"/>
          <p:cNvPicPr>
            <a:picLocks noChangeAspect="1"/>
          </p:cNvPicPr>
          <p:nvPr/>
        </p:nvPicPr>
        <p:blipFill>
          <a:blip r:embed="rId3"/>
          <a:stretch>
            <a:fillRect/>
          </a:stretch>
        </p:blipFill>
        <p:spPr>
          <a:xfrm>
            <a:off x="0" y="1783080"/>
            <a:ext cx="4495800" cy="4245101"/>
          </a:xfrm>
          <a:prstGeom prst="rect">
            <a:avLst/>
          </a:prstGeom>
        </p:spPr>
      </p:pic>
      <p:pic>
        <p:nvPicPr>
          <p:cNvPr id="6" name="תמונה 5">
            <a:extLst>
              <a:ext uri="{FF2B5EF4-FFF2-40B4-BE49-F238E27FC236}">
                <a16:creationId xmlns:a16="http://schemas.microsoft.com/office/drawing/2014/main" id="{F7DE5AF2-5341-70BE-1949-D1A4FBA0DEC8}"/>
              </a:ext>
            </a:extLst>
          </p:cNvPr>
          <p:cNvPicPr>
            <a:picLocks noChangeAspect="1"/>
          </p:cNvPicPr>
          <p:nvPr/>
        </p:nvPicPr>
        <p:blipFill>
          <a:blip r:embed="rId4"/>
          <a:stretch>
            <a:fillRect/>
          </a:stretch>
        </p:blipFill>
        <p:spPr>
          <a:xfrm>
            <a:off x="0" y="72092"/>
            <a:ext cx="1688260" cy="955815"/>
          </a:xfrm>
          <a:prstGeom prst="rect">
            <a:avLst/>
          </a:prstGeom>
        </p:spPr>
      </p:pic>
      <p:pic>
        <p:nvPicPr>
          <p:cNvPr id="7" name="תמונה 6">
            <a:extLst>
              <a:ext uri="{FF2B5EF4-FFF2-40B4-BE49-F238E27FC236}">
                <a16:creationId xmlns:a16="http://schemas.microsoft.com/office/drawing/2014/main" id="{52599A0C-FD5E-4B07-E4DC-C75BEC80D8AE}"/>
              </a:ext>
            </a:extLst>
          </p:cNvPr>
          <p:cNvPicPr>
            <a:picLocks noChangeAspect="1"/>
          </p:cNvPicPr>
          <p:nvPr/>
        </p:nvPicPr>
        <p:blipFill>
          <a:blip r:embed="rId5"/>
          <a:stretch>
            <a:fillRect/>
          </a:stretch>
        </p:blipFill>
        <p:spPr>
          <a:xfrm>
            <a:off x="8131976" y="0"/>
            <a:ext cx="1012024" cy="792549"/>
          </a:xfrm>
          <a:prstGeom prst="rect">
            <a:avLst/>
          </a:prstGeom>
        </p:spPr>
      </p:pic>
    </p:spTree>
    <p:extLst>
      <p:ext uri="{BB962C8B-B14F-4D97-AF65-F5344CB8AC3E}">
        <p14:creationId xmlns:p14="http://schemas.microsoft.com/office/powerpoint/2010/main" val="408625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8018" y="596132"/>
            <a:ext cx="7886700" cy="1325563"/>
          </a:xfrm>
        </p:spPr>
        <p:txBody>
          <a:bodyPr/>
          <a:lstStyle/>
          <a:p>
            <a:pPr algn="r"/>
            <a:r>
              <a:rPr lang="ar-SA" b="1" dirty="0">
                <a:solidFill>
                  <a:schemeClr val="accent5"/>
                </a:solidFill>
                <a:latin typeface="Arial" panose="020B0604020202020204" pitchFamily="34" charset="0"/>
                <a:cs typeface="Arial" panose="020B0604020202020204" pitchFamily="34" charset="0"/>
              </a:rPr>
              <a:t>في </a:t>
            </a:r>
            <a:r>
              <a:rPr lang="ar-SA" b="1" dirty="0" err="1">
                <a:solidFill>
                  <a:schemeClr val="accent5"/>
                </a:solidFill>
                <a:latin typeface="Arial" panose="020B0604020202020204" pitchFamily="34" charset="0"/>
                <a:cs typeface="Arial" panose="020B0604020202020204" pitchFamily="34" charset="0"/>
              </a:rPr>
              <a:t>ٱلخَريفِ</a:t>
            </a:r>
            <a:r>
              <a:rPr lang="ar-SA" b="1" dirty="0">
                <a:solidFill>
                  <a:schemeClr val="accent5"/>
                </a:solidFill>
                <a:latin typeface="Arial" panose="020B0604020202020204" pitchFamily="34" charset="0"/>
                <a:cs typeface="Arial" panose="020B0604020202020204" pitchFamily="34" charset="0"/>
              </a:rPr>
              <a:t> </a:t>
            </a:r>
            <a:endParaRPr lang="he-IL" b="1" dirty="0">
              <a:solidFill>
                <a:schemeClr val="accent5"/>
              </a:solidFill>
              <a:latin typeface="Arial" panose="020B0604020202020204" pitchFamily="34" charset="0"/>
              <a:cs typeface="Arial" panose="020B0604020202020204" pitchFamily="34" charset="0"/>
            </a:endParaRPr>
          </a:p>
        </p:txBody>
      </p:sp>
      <p:pic>
        <p:nvPicPr>
          <p:cNvPr id="8" name="מציין מיקום תוכן 7">
            <a:extLst>
              <a:ext uri="{FF2B5EF4-FFF2-40B4-BE49-F238E27FC236}">
                <a16:creationId xmlns:a16="http://schemas.microsoft.com/office/drawing/2014/main" id="{FF51BE41-B082-207A-BD52-4F147F977AF9}"/>
              </a:ext>
            </a:extLst>
          </p:cNvPr>
          <p:cNvPicPr>
            <a:picLocks noGrp="1" noChangeAspect="1"/>
          </p:cNvPicPr>
          <p:nvPr>
            <p:ph idx="1"/>
          </p:nvPr>
        </p:nvPicPr>
        <p:blipFill>
          <a:blip r:embed="rId2"/>
          <a:stretch>
            <a:fillRect/>
          </a:stretch>
        </p:blipFill>
        <p:spPr>
          <a:xfrm>
            <a:off x="1476756" y="2110492"/>
            <a:ext cx="6190488" cy="4151376"/>
          </a:xfrm>
        </p:spPr>
      </p:pic>
      <p:pic>
        <p:nvPicPr>
          <p:cNvPr id="5" name="תמונה 4">
            <a:extLst>
              <a:ext uri="{FF2B5EF4-FFF2-40B4-BE49-F238E27FC236}">
                <a16:creationId xmlns:a16="http://schemas.microsoft.com/office/drawing/2014/main" id="{5CDECC8A-800D-3E9A-FA76-432C51F8943F}"/>
              </a:ext>
            </a:extLst>
          </p:cNvPr>
          <p:cNvPicPr>
            <a:picLocks noChangeAspect="1"/>
          </p:cNvPicPr>
          <p:nvPr/>
        </p:nvPicPr>
        <p:blipFill>
          <a:blip r:embed="rId3"/>
          <a:stretch>
            <a:fillRect/>
          </a:stretch>
        </p:blipFill>
        <p:spPr>
          <a:xfrm>
            <a:off x="0" y="72092"/>
            <a:ext cx="1688260" cy="955815"/>
          </a:xfrm>
          <a:prstGeom prst="rect">
            <a:avLst/>
          </a:prstGeom>
        </p:spPr>
      </p:pic>
      <p:pic>
        <p:nvPicPr>
          <p:cNvPr id="6" name="תמונה 5">
            <a:extLst>
              <a:ext uri="{FF2B5EF4-FFF2-40B4-BE49-F238E27FC236}">
                <a16:creationId xmlns:a16="http://schemas.microsoft.com/office/drawing/2014/main" id="{24606165-2F04-04F9-95BC-CADDD8CC94A0}"/>
              </a:ext>
            </a:extLst>
          </p:cNvPr>
          <p:cNvPicPr>
            <a:picLocks noChangeAspect="1"/>
          </p:cNvPicPr>
          <p:nvPr/>
        </p:nvPicPr>
        <p:blipFill>
          <a:blip r:embed="rId4"/>
          <a:stretch>
            <a:fillRect/>
          </a:stretch>
        </p:blipFill>
        <p:spPr>
          <a:xfrm>
            <a:off x="8131976" y="0"/>
            <a:ext cx="1012024" cy="792549"/>
          </a:xfrm>
          <a:prstGeom prst="rect">
            <a:avLst/>
          </a:prstGeom>
        </p:spPr>
      </p:pic>
    </p:spTree>
    <p:extLst>
      <p:ext uri="{BB962C8B-B14F-4D97-AF65-F5344CB8AC3E}">
        <p14:creationId xmlns:p14="http://schemas.microsoft.com/office/powerpoint/2010/main" val="245560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err="1">
                <a:solidFill>
                  <a:schemeClr val="accent5"/>
                </a:solidFill>
                <a:cs typeface="+mn-cs"/>
              </a:rPr>
              <a:t>أَلخَريفُ</a:t>
            </a:r>
            <a:r>
              <a:rPr lang="ar-SA" sz="5400" b="1" dirty="0">
                <a:solidFill>
                  <a:schemeClr val="accent5"/>
                </a:solidFill>
                <a:cs typeface="+mn-cs"/>
              </a:rPr>
              <a:t> </a:t>
            </a:r>
            <a:endParaRPr lang="en-US" sz="5400" b="1" dirty="0">
              <a:solidFill>
                <a:schemeClr val="accent5"/>
              </a:solidFill>
              <a:cs typeface="+mn-cs"/>
            </a:endParaRPr>
          </a:p>
        </p:txBody>
      </p:sp>
      <p:pic>
        <p:nvPicPr>
          <p:cNvPr id="5" name="תמונה 4">
            <a:extLst>
              <a:ext uri="{FF2B5EF4-FFF2-40B4-BE49-F238E27FC236}">
                <a16:creationId xmlns:a16="http://schemas.microsoft.com/office/drawing/2014/main" id="{9AC5F3D3-A3BA-E816-D139-26E5789F4D23}"/>
              </a:ext>
            </a:extLst>
          </p:cNvPr>
          <p:cNvPicPr>
            <a:picLocks noChangeAspect="1"/>
          </p:cNvPicPr>
          <p:nvPr/>
        </p:nvPicPr>
        <p:blipFill>
          <a:blip r:embed="rId3"/>
          <a:stretch>
            <a:fillRect/>
          </a:stretch>
        </p:blipFill>
        <p:spPr>
          <a:xfrm>
            <a:off x="0" y="72092"/>
            <a:ext cx="1688260" cy="955815"/>
          </a:xfrm>
          <a:prstGeom prst="rect">
            <a:avLst/>
          </a:prstGeom>
        </p:spPr>
      </p:pic>
      <p:pic>
        <p:nvPicPr>
          <p:cNvPr id="8" name="מציין מיקום תוכן 7">
            <a:extLst>
              <a:ext uri="{FF2B5EF4-FFF2-40B4-BE49-F238E27FC236}">
                <a16:creationId xmlns:a16="http://schemas.microsoft.com/office/drawing/2014/main" id="{2435DA5D-2FBB-59C6-9BB3-571ACD2C36FA}"/>
              </a:ext>
            </a:extLst>
          </p:cNvPr>
          <p:cNvPicPr>
            <a:picLocks noGrp="1" noChangeAspect="1"/>
          </p:cNvPicPr>
          <p:nvPr>
            <p:ph idx="1"/>
          </p:nvPr>
        </p:nvPicPr>
        <p:blipFill>
          <a:blip r:embed="rId4"/>
          <a:stretch>
            <a:fillRect/>
          </a:stretch>
        </p:blipFill>
        <p:spPr>
          <a:xfrm>
            <a:off x="1174422" y="1825624"/>
            <a:ext cx="6795156" cy="4667250"/>
          </a:xfrm>
          <a:prstGeom prst="rect">
            <a:avLst/>
          </a:prstGeom>
        </p:spPr>
      </p:pic>
      <p:pic>
        <p:nvPicPr>
          <p:cNvPr id="10" name="תמונה 9">
            <a:extLst>
              <a:ext uri="{FF2B5EF4-FFF2-40B4-BE49-F238E27FC236}">
                <a16:creationId xmlns:a16="http://schemas.microsoft.com/office/drawing/2014/main" id="{3C00EB7C-4A84-AA6B-71A2-67F3225AFC7F}"/>
              </a:ext>
            </a:extLst>
          </p:cNvPr>
          <p:cNvPicPr>
            <a:picLocks noChangeAspect="1"/>
          </p:cNvPicPr>
          <p:nvPr/>
        </p:nvPicPr>
        <p:blipFill>
          <a:blip r:embed="rId5"/>
          <a:stretch>
            <a:fillRect/>
          </a:stretch>
        </p:blipFill>
        <p:spPr>
          <a:xfrm>
            <a:off x="8131976" y="0"/>
            <a:ext cx="1012024" cy="792549"/>
          </a:xfrm>
          <a:prstGeom prst="rect">
            <a:avLst/>
          </a:prstGeom>
        </p:spPr>
      </p:pic>
    </p:spTree>
    <p:extLst>
      <p:ext uri="{BB962C8B-B14F-4D97-AF65-F5344CB8AC3E}">
        <p14:creationId xmlns:p14="http://schemas.microsoft.com/office/powerpoint/2010/main" val="4102976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a:solidFill>
                  <a:schemeClr val="accent5"/>
                </a:solidFill>
                <a:cs typeface="+mn-cs"/>
              </a:rPr>
              <a:t>جاءَ </a:t>
            </a:r>
            <a:r>
              <a:rPr lang="ar-SA" sz="5400" b="1" dirty="0" err="1">
                <a:solidFill>
                  <a:schemeClr val="accent5"/>
                </a:solidFill>
                <a:cs typeface="+mn-cs"/>
              </a:rPr>
              <a:t>ٱلخَريفُ</a:t>
            </a:r>
            <a:r>
              <a:rPr lang="ar-SA" sz="5400" b="1" dirty="0">
                <a:solidFill>
                  <a:schemeClr val="accent5"/>
                </a:solidFill>
                <a:cs typeface="+mn-cs"/>
              </a:rPr>
              <a:t> </a:t>
            </a:r>
            <a:endParaRPr lang="en-US" sz="5400" b="1" dirty="0">
              <a:solidFill>
                <a:schemeClr val="accent5"/>
              </a:solidFill>
              <a:cs typeface="+mn-cs"/>
            </a:endParaRPr>
          </a:p>
        </p:txBody>
      </p:sp>
      <p:pic>
        <p:nvPicPr>
          <p:cNvPr id="5" name="תמונה 4">
            <a:extLst>
              <a:ext uri="{FF2B5EF4-FFF2-40B4-BE49-F238E27FC236}">
                <a16:creationId xmlns:a16="http://schemas.microsoft.com/office/drawing/2014/main" id="{9AC5F3D3-A3BA-E816-D139-26E5789F4D23}"/>
              </a:ext>
            </a:extLst>
          </p:cNvPr>
          <p:cNvPicPr>
            <a:picLocks noChangeAspect="1"/>
          </p:cNvPicPr>
          <p:nvPr/>
        </p:nvPicPr>
        <p:blipFill>
          <a:blip r:embed="rId3"/>
          <a:stretch>
            <a:fillRect/>
          </a:stretch>
        </p:blipFill>
        <p:spPr>
          <a:xfrm>
            <a:off x="0" y="72092"/>
            <a:ext cx="1688260" cy="955815"/>
          </a:xfrm>
          <a:prstGeom prst="rect">
            <a:avLst/>
          </a:prstGeom>
        </p:spPr>
      </p:pic>
      <p:pic>
        <p:nvPicPr>
          <p:cNvPr id="8" name="מציין מיקום תוכן 7">
            <a:extLst>
              <a:ext uri="{FF2B5EF4-FFF2-40B4-BE49-F238E27FC236}">
                <a16:creationId xmlns:a16="http://schemas.microsoft.com/office/drawing/2014/main" id="{2435DA5D-2FBB-59C6-9BB3-571ACD2C36FA}"/>
              </a:ext>
            </a:extLst>
          </p:cNvPr>
          <p:cNvPicPr>
            <a:picLocks noGrp="1" noChangeAspect="1"/>
          </p:cNvPicPr>
          <p:nvPr>
            <p:ph idx="1"/>
          </p:nvPr>
        </p:nvPicPr>
        <p:blipFill>
          <a:blip r:embed="rId4"/>
          <a:stretch>
            <a:fillRect/>
          </a:stretch>
        </p:blipFill>
        <p:spPr>
          <a:xfrm>
            <a:off x="1174422" y="1825624"/>
            <a:ext cx="6795156" cy="4428871"/>
          </a:xfrm>
          <a:prstGeom prst="rect">
            <a:avLst/>
          </a:prstGeom>
        </p:spPr>
      </p:pic>
      <p:pic>
        <p:nvPicPr>
          <p:cNvPr id="10" name="תמונה 9">
            <a:extLst>
              <a:ext uri="{FF2B5EF4-FFF2-40B4-BE49-F238E27FC236}">
                <a16:creationId xmlns:a16="http://schemas.microsoft.com/office/drawing/2014/main" id="{3C00EB7C-4A84-AA6B-71A2-67F3225AFC7F}"/>
              </a:ext>
            </a:extLst>
          </p:cNvPr>
          <p:cNvPicPr>
            <a:picLocks noChangeAspect="1"/>
          </p:cNvPicPr>
          <p:nvPr/>
        </p:nvPicPr>
        <p:blipFill>
          <a:blip r:embed="rId5"/>
          <a:stretch>
            <a:fillRect/>
          </a:stretch>
        </p:blipFill>
        <p:spPr>
          <a:xfrm>
            <a:off x="8131976" y="0"/>
            <a:ext cx="1012024" cy="792549"/>
          </a:xfrm>
          <a:prstGeom prst="rect">
            <a:avLst/>
          </a:prstGeom>
        </p:spPr>
      </p:pic>
    </p:spTree>
    <p:extLst>
      <p:ext uri="{BB962C8B-B14F-4D97-AF65-F5344CB8AC3E}">
        <p14:creationId xmlns:p14="http://schemas.microsoft.com/office/powerpoint/2010/main" val="131619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6000" b="1" dirty="0">
                <a:latin typeface="Arial" panose="020B0604020202020204" pitchFamily="34" charset="0"/>
                <a:cs typeface="Arial" panose="020B0604020202020204" pitchFamily="34" charset="0"/>
              </a:rPr>
              <a:t>نَتَعَرَّفُ على </a:t>
            </a:r>
            <a:r>
              <a:rPr lang="he-IL" sz="6000" b="1" dirty="0">
                <a:latin typeface="Arial" panose="020B0604020202020204" pitchFamily="34" charset="0"/>
                <a:cs typeface="Arial" panose="020B0604020202020204" pitchFamily="34" charset="0"/>
              </a:rPr>
              <a:t> </a:t>
            </a:r>
            <a:r>
              <a:rPr lang="ar-SA" sz="6000" b="1" dirty="0" err="1">
                <a:latin typeface="Arial" panose="020B0604020202020204" pitchFamily="34" charset="0"/>
                <a:cs typeface="Arial" panose="020B0604020202020204" pitchFamily="34" charset="0"/>
              </a:rPr>
              <a:t>ٱلذُّعْرَةِ</a:t>
            </a:r>
            <a:endParaRPr lang="en-US" sz="2800" b="1" dirty="0">
              <a:latin typeface="Arial" panose="020B0604020202020204" pitchFamily="34" charset="0"/>
              <a:cs typeface="Arial" panose="020B0604020202020204" pitchFamily="34" charset="0"/>
            </a:endParaRPr>
          </a:p>
        </p:txBody>
      </p:sp>
      <p:pic>
        <p:nvPicPr>
          <p:cNvPr id="1026" name="Picture 2" descr="Oiseau, Bergeronnette Gri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9835" y="1825625"/>
            <a:ext cx="8521126" cy="4778878"/>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C972DF3F-663D-9B5A-165F-94CB210943E3}"/>
              </a:ext>
            </a:extLst>
          </p:cNvPr>
          <p:cNvPicPr>
            <a:picLocks noChangeAspect="1"/>
          </p:cNvPicPr>
          <p:nvPr/>
        </p:nvPicPr>
        <p:blipFill>
          <a:blip r:embed="rId4"/>
          <a:stretch>
            <a:fillRect/>
          </a:stretch>
        </p:blipFill>
        <p:spPr>
          <a:xfrm>
            <a:off x="0" y="72092"/>
            <a:ext cx="1688260" cy="955815"/>
          </a:xfrm>
          <a:prstGeom prst="rect">
            <a:avLst/>
          </a:prstGeom>
        </p:spPr>
      </p:pic>
      <p:pic>
        <p:nvPicPr>
          <p:cNvPr id="5" name="תמונה 4">
            <a:extLst>
              <a:ext uri="{FF2B5EF4-FFF2-40B4-BE49-F238E27FC236}">
                <a16:creationId xmlns:a16="http://schemas.microsoft.com/office/drawing/2014/main" id="{E54113DF-B08B-03DE-A140-4499512E9C8B}"/>
              </a:ext>
            </a:extLst>
          </p:cNvPr>
          <p:cNvPicPr>
            <a:picLocks noChangeAspect="1"/>
          </p:cNvPicPr>
          <p:nvPr/>
        </p:nvPicPr>
        <p:blipFill>
          <a:blip r:embed="rId5"/>
          <a:stretch>
            <a:fillRect/>
          </a:stretch>
        </p:blipFill>
        <p:spPr>
          <a:xfrm>
            <a:off x="8131976" y="0"/>
            <a:ext cx="1012024" cy="792549"/>
          </a:xfrm>
          <a:prstGeom prst="rect">
            <a:avLst/>
          </a:prstGeom>
        </p:spPr>
      </p:pic>
    </p:spTree>
    <p:extLst>
      <p:ext uri="{BB962C8B-B14F-4D97-AF65-F5344CB8AC3E}">
        <p14:creationId xmlns:p14="http://schemas.microsoft.com/office/powerpoint/2010/main" val="68722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6000" b="1" dirty="0">
                <a:latin typeface="Arial" panose="020B0604020202020204" pitchFamily="34" charset="0"/>
                <a:cs typeface="Arial" panose="020B0604020202020204" pitchFamily="34" charset="0"/>
              </a:rPr>
              <a:t>   اَلذُّعْرَةُ</a:t>
            </a:r>
            <a:r>
              <a:rPr lang="he-IL" sz="6000" b="1" dirty="0">
                <a:latin typeface="Arial" panose="020B0604020202020204" pitchFamily="34" charset="0"/>
                <a:cs typeface="Arial" panose="020B0604020202020204" pitchFamily="34" charset="0"/>
              </a:rPr>
              <a:t> </a:t>
            </a:r>
            <a:r>
              <a:rPr lang="he-IL" sz="2800" b="1" dirty="0">
                <a:latin typeface="Arial" panose="020B0604020202020204" pitchFamily="34" charset="0"/>
                <a:cs typeface="Arial" panose="020B0604020202020204" pitchFamily="34" charset="0"/>
              </a:rPr>
              <a:t>(</a:t>
            </a:r>
            <a:r>
              <a:rPr lang="ar-SA" sz="2800" b="1" dirty="0">
                <a:latin typeface="Arial" panose="020B0604020202020204" pitchFamily="34" charset="0"/>
                <a:cs typeface="Arial" panose="020B0604020202020204" pitchFamily="34" charset="0"/>
              </a:rPr>
              <a:t>الصفحات</a:t>
            </a:r>
            <a:r>
              <a:rPr lang="he-IL" sz="2800" b="1" dirty="0">
                <a:latin typeface="Arial" panose="020B0604020202020204" pitchFamily="34" charset="0"/>
                <a:cs typeface="Arial" panose="020B0604020202020204" pitchFamily="34" charset="0"/>
              </a:rPr>
              <a:t> 41-40)</a:t>
            </a:r>
            <a:endParaRPr lang="en-US" sz="2800" b="1" dirty="0">
              <a:latin typeface="Arial" panose="020B0604020202020204" pitchFamily="34" charset="0"/>
              <a:cs typeface="Arial" panose="020B0604020202020204" pitchFamily="34" charset="0"/>
            </a:endParaRPr>
          </a:p>
        </p:txBody>
      </p:sp>
      <p:pic>
        <p:nvPicPr>
          <p:cNvPr id="5" name="תמונה 4">
            <a:extLst>
              <a:ext uri="{FF2B5EF4-FFF2-40B4-BE49-F238E27FC236}">
                <a16:creationId xmlns:a16="http://schemas.microsoft.com/office/drawing/2014/main" id="{7AF2F7DF-4DC6-70DE-8812-962F980C2AC3}"/>
              </a:ext>
            </a:extLst>
          </p:cNvPr>
          <p:cNvPicPr>
            <a:picLocks noChangeAspect="1"/>
          </p:cNvPicPr>
          <p:nvPr/>
        </p:nvPicPr>
        <p:blipFill>
          <a:blip r:embed="rId3"/>
          <a:stretch>
            <a:fillRect/>
          </a:stretch>
        </p:blipFill>
        <p:spPr>
          <a:xfrm>
            <a:off x="0" y="72092"/>
            <a:ext cx="1688260" cy="955815"/>
          </a:xfrm>
          <a:prstGeom prst="rect">
            <a:avLst/>
          </a:prstGeom>
        </p:spPr>
      </p:pic>
      <p:pic>
        <p:nvPicPr>
          <p:cNvPr id="6" name="תמונה 5">
            <a:extLst>
              <a:ext uri="{FF2B5EF4-FFF2-40B4-BE49-F238E27FC236}">
                <a16:creationId xmlns:a16="http://schemas.microsoft.com/office/drawing/2014/main" id="{073EC545-AF0E-7237-9FB2-E27B772D05B0}"/>
              </a:ext>
            </a:extLst>
          </p:cNvPr>
          <p:cNvPicPr>
            <a:picLocks noChangeAspect="1"/>
          </p:cNvPicPr>
          <p:nvPr/>
        </p:nvPicPr>
        <p:blipFill>
          <a:blip r:embed="rId4"/>
          <a:stretch>
            <a:fillRect/>
          </a:stretch>
        </p:blipFill>
        <p:spPr>
          <a:xfrm>
            <a:off x="8131976" y="0"/>
            <a:ext cx="1012024" cy="792549"/>
          </a:xfrm>
          <a:prstGeom prst="rect">
            <a:avLst/>
          </a:prstGeom>
        </p:spPr>
      </p:pic>
      <p:pic>
        <p:nvPicPr>
          <p:cNvPr id="10" name="מציין מיקום תוכן 9">
            <a:extLst>
              <a:ext uri="{FF2B5EF4-FFF2-40B4-BE49-F238E27FC236}">
                <a16:creationId xmlns:a16="http://schemas.microsoft.com/office/drawing/2014/main" id="{7E1C6886-ACA4-FC15-FC66-C0B5FEB0143E}"/>
              </a:ext>
            </a:extLst>
          </p:cNvPr>
          <p:cNvPicPr>
            <a:picLocks noGrp="1" noChangeAspect="1"/>
          </p:cNvPicPr>
          <p:nvPr>
            <p:ph idx="1"/>
          </p:nvPr>
        </p:nvPicPr>
        <p:blipFill>
          <a:blip r:embed="rId5"/>
          <a:stretch>
            <a:fillRect/>
          </a:stretch>
        </p:blipFill>
        <p:spPr>
          <a:xfrm>
            <a:off x="695325" y="2157984"/>
            <a:ext cx="7753350" cy="4005071"/>
          </a:xfrm>
        </p:spPr>
      </p:pic>
    </p:spTree>
    <p:extLst>
      <p:ext uri="{BB962C8B-B14F-4D97-AF65-F5344CB8AC3E}">
        <p14:creationId xmlns:p14="http://schemas.microsoft.com/office/powerpoint/2010/main" val="3550549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0"/>
            <a:ext cx="9144000" cy="6779419"/>
          </a:xfrm>
          <a:prstGeom prst="rect">
            <a:avLst/>
          </a:prstGeom>
        </p:spPr>
      </p:pic>
      <p:pic>
        <p:nvPicPr>
          <p:cNvPr id="8" name="תמונה 7">
            <a:extLst>
              <a:ext uri="{FF2B5EF4-FFF2-40B4-BE49-F238E27FC236}">
                <a16:creationId xmlns:a16="http://schemas.microsoft.com/office/drawing/2014/main" id="{2F9E17F8-DADD-C320-002F-1276A970F01D}"/>
              </a:ext>
            </a:extLst>
          </p:cNvPr>
          <p:cNvPicPr>
            <a:picLocks noChangeAspect="1"/>
          </p:cNvPicPr>
          <p:nvPr/>
        </p:nvPicPr>
        <p:blipFill>
          <a:blip r:embed="rId4"/>
          <a:stretch>
            <a:fillRect/>
          </a:stretch>
        </p:blipFill>
        <p:spPr>
          <a:xfrm>
            <a:off x="8056772" y="0"/>
            <a:ext cx="1012024" cy="792549"/>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idx="1"/>
          </p:nvPr>
        </p:nvPicPr>
        <p:blipFill>
          <a:blip r:embed="rId5"/>
          <a:stretch>
            <a:fillRect/>
          </a:stretch>
        </p:blipFill>
        <p:spPr>
          <a:xfrm>
            <a:off x="4675111" y="3879904"/>
            <a:ext cx="4468889" cy="2978096"/>
          </a:xfrm>
          <a:prstGeom prst="rect">
            <a:avLst/>
          </a:prstGeom>
        </p:spPr>
      </p:pic>
      <p:pic>
        <p:nvPicPr>
          <p:cNvPr id="6" name="תמונה 5">
            <a:extLst>
              <a:ext uri="{FF2B5EF4-FFF2-40B4-BE49-F238E27FC236}">
                <a16:creationId xmlns:a16="http://schemas.microsoft.com/office/drawing/2014/main" id="{151AA7E0-1891-B4F3-6225-AFD1B653E4B3}"/>
              </a:ext>
            </a:extLst>
          </p:cNvPr>
          <p:cNvPicPr>
            <a:picLocks noChangeAspect="1"/>
          </p:cNvPicPr>
          <p:nvPr/>
        </p:nvPicPr>
        <p:blipFill>
          <a:blip r:embed="rId6"/>
          <a:stretch>
            <a:fillRect/>
          </a:stretch>
        </p:blipFill>
        <p:spPr>
          <a:xfrm>
            <a:off x="0" y="72092"/>
            <a:ext cx="1688260" cy="955815"/>
          </a:xfrm>
          <a:prstGeom prst="rect">
            <a:avLst/>
          </a:prstGeom>
          <a:solidFill>
            <a:schemeClr val="bg1"/>
          </a:solidFill>
        </p:spPr>
      </p:pic>
      <p:sp>
        <p:nvSpPr>
          <p:cNvPr id="7" name="תיבת טקסט 6">
            <a:extLst>
              <a:ext uri="{FF2B5EF4-FFF2-40B4-BE49-F238E27FC236}">
                <a16:creationId xmlns:a16="http://schemas.microsoft.com/office/drawing/2014/main" id="{7352F6C9-49CD-73EE-A62B-72B9BF76283D}"/>
              </a:ext>
            </a:extLst>
          </p:cNvPr>
          <p:cNvSpPr txBox="1"/>
          <p:nvPr/>
        </p:nvSpPr>
        <p:spPr>
          <a:xfrm>
            <a:off x="7565457" y="6342190"/>
            <a:ext cx="1673411" cy="369332"/>
          </a:xfrm>
          <a:prstGeom prst="rect">
            <a:avLst/>
          </a:prstGeom>
          <a:solidFill>
            <a:schemeClr val="bg1"/>
          </a:solidFill>
        </p:spPr>
        <p:txBody>
          <a:bodyPr wrap="square" rtlCol="1">
            <a:spAutoFit/>
          </a:bodyPr>
          <a:lstStyle/>
          <a:p>
            <a:pPr algn="r"/>
            <a:r>
              <a:rPr lang="ar-SA" dirty="0">
                <a:hlinkClick r:id="rId7"/>
              </a:rPr>
              <a:t>الذُّعْرَةُ</a:t>
            </a:r>
            <a:endParaRPr lang="he-IL" dirty="0"/>
          </a:p>
        </p:txBody>
      </p:sp>
    </p:spTree>
    <p:extLst>
      <p:ext uri="{BB962C8B-B14F-4D97-AF65-F5344CB8AC3E}">
        <p14:creationId xmlns:p14="http://schemas.microsoft.com/office/powerpoint/2010/main" val="216888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2F1FE26-7F21-7F39-3710-6FB106A52A08}"/>
              </a:ext>
            </a:extLst>
          </p:cNvPr>
          <p:cNvPicPr>
            <a:picLocks noChangeAspect="1"/>
          </p:cNvPicPr>
          <p:nvPr/>
        </p:nvPicPr>
        <p:blipFill>
          <a:blip r:embed="rId3"/>
          <a:stretch>
            <a:fillRect/>
          </a:stretch>
        </p:blipFill>
        <p:spPr>
          <a:xfrm>
            <a:off x="0" y="72092"/>
            <a:ext cx="1688260" cy="955815"/>
          </a:xfrm>
          <a:prstGeom prst="rect">
            <a:avLst/>
          </a:prstGeom>
        </p:spPr>
      </p:pic>
      <p:pic>
        <p:nvPicPr>
          <p:cNvPr id="2" name="תמונה 1">
            <a:extLst>
              <a:ext uri="{FF2B5EF4-FFF2-40B4-BE49-F238E27FC236}">
                <a16:creationId xmlns:a16="http://schemas.microsoft.com/office/drawing/2014/main" id="{A58BC7EC-68EB-F85E-6706-FCB6A9884923}"/>
              </a:ext>
            </a:extLst>
          </p:cNvPr>
          <p:cNvPicPr>
            <a:picLocks noChangeAspect="1"/>
          </p:cNvPicPr>
          <p:nvPr/>
        </p:nvPicPr>
        <p:blipFill>
          <a:blip r:embed="rId4"/>
          <a:stretch>
            <a:fillRect/>
          </a:stretch>
        </p:blipFill>
        <p:spPr>
          <a:xfrm>
            <a:off x="8131976" y="0"/>
            <a:ext cx="1012024" cy="792549"/>
          </a:xfrm>
          <a:prstGeom prst="rect">
            <a:avLst/>
          </a:prstGeom>
        </p:spPr>
      </p:pic>
      <p:pic>
        <p:nvPicPr>
          <p:cNvPr id="7" name="תמונה 6">
            <a:extLst>
              <a:ext uri="{FF2B5EF4-FFF2-40B4-BE49-F238E27FC236}">
                <a16:creationId xmlns:a16="http://schemas.microsoft.com/office/drawing/2014/main" id="{24C6445A-5C4D-4863-77B0-D7594B1CCB0A}"/>
              </a:ext>
            </a:extLst>
          </p:cNvPr>
          <p:cNvPicPr>
            <a:picLocks noChangeAspect="1"/>
          </p:cNvPicPr>
          <p:nvPr/>
        </p:nvPicPr>
        <p:blipFill>
          <a:blip r:embed="rId5"/>
          <a:stretch>
            <a:fillRect/>
          </a:stretch>
        </p:blipFill>
        <p:spPr>
          <a:xfrm>
            <a:off x="1316736" y="1533524"/>
            <a:ext cx="6815240" cy="4794124"/>
          </a:xfrm>
          <a:prstGeom prst="rect">
            <a:avLst/>
          </a:prstGeom>
        </p:spPr>
      </p:pic>
    </p:spTree>
    <p:extLst>
      <p:ext uri="{BB962C8B-B14F-4D97-AF65-F5344CB8AC3E}">
        <p14:creationId xmlns:p14="http://schemas.microsoft.com/office/powerpoint/2010/main" val="190126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BD5F300-C742-44ED-A9D9-EC716C8431A8}"/>
              </a:ext>
            </a:extLst>
          </p:cNvPr>
          <p:cNvPicPr>
            <a:picLocks noChangeAspect="1"/>
          </p:cNvPicPr>
          <p:nvPr/>
        </p:nvPicPr>
        <p:blipFill>
          <a:blip r:embed="rId3"/>
          <a:stretch>
            <a:fillRect/>
          </a:stretch>
        </p:blipFill>
        <p:spPr>
          <a:xfrm>
            <a:off x="0" y="72092"/>
            <a:ext cx="1688260" cy="955815"/>
          </a:xfrm>
          <a:prstGeom prst="rect">
            <a:avLst/>
          </a:prstGeom>
        </p:spPr>
      </p:pic>
      <p:pic>
        <p:nvPicPr>
          <p:cNvPr id="2" name="תמונה 1">
            <a:extLst>
              <a:ext uri="{FF2B5EF4-FFF2-40B4-BE49-F238E27FC236}">
                <a16:creationId xmlns:a16="http://schemas.microsoft.com/office/drawing/2014/main" id="{311CB2EA-EDEA-14F9-7A23-D69B44562777}"/>
              </a:ext>
            </a:extLst>
          </p:cNvPr>
          <p:cNvPicPr>
            <a:picLocks noChangeAspect="1"/>
          </p:cNvPicPr>
          <p:nvPr/>
        </p:nvPicPr>
        <p:blipFill>
          <a:blip r:embed="rId4"/>
          <a:stretch>
            <a:fillRect/>
          </a:stretch>
        </p:blipFill>
        <p:spPr>
          <a:xfrm>
            <a:off x="8131976" y="0"/>
            <a:ext cx="1012024" cy="792549"/>
          </a:xfrm>
          <a:prstGeom prst="rect">
            <a:avLst/>
          </a:prstGeom>
        </p:spPr>
      </p:pic>
      <p:pic>
        <p:nvPicPr>
          <p:cNvPr id="7" name="תמונה 6">
            <a:extLst>
              <a:ext uri="{FF2B5EF4-FFF2-40B4-BE49-F238E27FC236}">
                <a16:creationId xmlns:a16="http://schemas.microsoft.com/office/drawing/2014/main" id="{ED084364-4BC8-345F-296E-3174669C5479}"/>
              </a:ext>
            </a:extLst>
          </p:cNvPr>
          <p:cNvPicPr>
            <a:picLocks noChangeAspect="1"/>
          </p:cNvPicPr>
          <p:nvPr/>
        </p:nvPicPr>
        <p:blipFill>
          <a:blip r:embed="rId5"/>
          <a:stretch>
            <a:fillRect/>
          </a:stretch>
        </p:blipFill>
        <p:spPr>
          <a:xfrm>
            <a:off x="721042" y="1387221"/>
            <a:ext cx="8067675" cy="5162550"/>
          </a:xfrm>
          <a:prstGeom prst="rect">
            <a:avLst/>
          </a:prstGeom>
        </p:spPr>
      </p:pic>
    </p:spTree>
    <p:extLst>
      <p:ext uri="{BB962C8B-B14F-4D97-AF65-F5344CB8AC3E}">
        <p14:creationId xmlns:p14="http://schemas.microsoft.com/office/powerpoint/2010/main" val="55481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5400" b="1" dirty="0">
                <a:solidFill>
                  <a:schemeClr val="accent1"/>
                </a:solidFill>
                <a:latin typeface="Arial" panose="020B0604020202020204" pitchFamily="34" charset="0"/>
                <a:cs typeface="Arial" panose="020B0604020202020204" pitchFamily="34" charset="0"/>
              </a:rPr>
              <a:t>ماذَا تَعَلَّمْنا؟</a:t>
            </a:r>
            <a:endParaRPr lang="en-US" sz="5400" b="1" dirty="0">
              <a:solidFill>
                <a:schemeClr val="accent1"/>
              </a:solidFill>
              <a:latin typeface="Arial" panose="020B0604020202020204" pitchFamily="34" charset="0"/>
              <a:cs typeface="Arial" panose="020B0604020202020204" pitchFamily="34" charset="0"/>
            </a:endParaRPr>
          </a:p>
        </p:txBody>
      </p:sp>
      <p:pic>
        <p:nvPicPr>
          <p:cNvPr id="6" name="מציין מיקום תוכן 5">
            <a:extLst>
              <a:ext uri="{FF2B5EF4-FFF2-40B4-BE49-F238E27FC236}">
                <a16:creationId xmlns:a16="http://schemas.microsoft.com/office/drawing/2014/main" id="{C85E21C0-269D-6458-727E-6F21E8CDB1C5}"/>
              </a:ext>
            </a:extLst>
          </p:cNvPr>
          <p:cNvPicPr>
            <a:picLocks noGrp="1" noChangeAspect="1"/>
          </p:cNvPicPr>
          <p:nvPr>
            <p:ph idx="1"/>
          </p:nvPr>
        </p:nvPicPr>
        <p:blipFill>
          <a:blip r:embed="rId3"/>
          <a:stretch>
            <a:fillRect/>
          </a:stretch>
        </p:blipFill>
        <p:spPr>
          <a:xfrm>
            <a:off x="1536193" y="2194560"/>
            <a:ext cx="6455664" cy="3246120"/>
          </a:xfrm>
        </p:spPr>
      </p:pic>
      <p:pic>
        <p:nvPicPr>
          <p:cNvPr id="13" name="תמונה 12">
            <a:extLst>
              <a:ext uri="{FF2B5EF4-FFF2-40B4-BE49-F238E27FC236}">
                <a16:creationId xmlns:a16="http://schemas.microsoft.com/office/drawing/2014/main" id="{470D807D-2E25-7A41-B1AA-476ABF4088C8}"/>
              </a:ext>
            </a:extLst>
          </p:cNvPr>
          <p:cNvPicPr>
            <a:picLocks noChangeAspect="1"/>
          </p:cNvPicPr>
          <p:nvPr/>
        </p:nvPicPr>
        <p:blipFill>
          <a:blip r:embed="rId4"/>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851E5147-151C-A6F1-18EB-2D35B3D69A67}"/>
              </a:ext>
            </a:extLst>
          </p:cNvPr>
          <p:cNvPicPr>
            <a:picLocks noChangeAspect="1"/>
          </p:cNvPicPr>
          <p:nvPr/>
        </p:nvPicPr>
        <p:blipFill>
          <a:blip r:embed="rId5"/>
          <a:stretch>
            <a:fillRect/>
          </a:stretch>
        </p:blipFill>
        <p:spPr>
          <a:xfrm>
            <a:off x="8131976" y="0"/>
            <a:ext cx="1012024" cy="792549"/>
          </a:xfrm>
          <a:prstGeom prst="rect">
            <a:avLst/>
          </a:prstGeom>
        </p:spPr>
      </p:pic>
    </p:spTree>
    <p:extLst>
      <p:ext uri="{BB962C8B-B14F-4D97-AF65-F5344CB8AC3E}">
        <p14:creationId xmlns:p14="http://schemas.microsoft.com/office/powerpoint/2010/main" val="137600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AE90571-04EB-2D2D-C85D-64FDA8D2BFD3}"/>
              </a:ext>
            </a:extLst>
          </p:cNvPr>
          <p:cNvPicPr>
            <a:picLocks noChangeAspect="1"/>
          </p:cNvPicPr>
          <p:nvPr/>
        </p:nvPicPr>
        <p:blipFill>
          <a:blip r:embed="rId3"/>
          <a:stretch>
            <a:fillRect/>
          </a:stretch>
        </p:blipFill>
        <p:spPr>
          <a:xfrm>
            <a:off x="0" y="67374"/>
            <a:ext cx="9144000" cy="6723251"/>
          </a:xfrm>
          <a:prstGeom prst="rect">
            <a:avLst/>
          </a:prstGeom>
        </p:spPr>
      </p:pic>
      <p:pic>
        <p:nvPicPr>
          <p:cNvPr id="7" name="תמונה 6">
            <a:extLst>
              <a:ext uri="{FF2B5EF4-FFF2-40B4-BE49-F238E27FC236}">
                <a16:creationId xmlns:a16="http://schemas.microsoft.com/office/drawing/2014/main" id="{4435C2CF-D929-A742-1CAF-D4D79254E386}"/>
              </a:ext>
            </a:extLst>
          </p:cNvPr>
          <p:cNvPicPr>
            <a:picLocks noChangeAspect="1"/>
          </p:cNvPicPr>
          <p:nvPr/>
        </p:nvPicPr>
        <p:blipFill>
          <a:blip r:embed="rId4"/>
          <a:stretch>
            <a:fillRect/>
          </a:stretch>
        </p:blipFill>
        <p:spPr>
          <a:xfrm>
            <a:off x="0" y="72092"/>
            <a:ext cx="1688260" cy="955815"/>
          </a:xfrm>
          <a:prstGeom prst="rect">
            <a:avLst/>
          </a:prstGeom>
        </p:spPr>
      </p:pic>
      <p:pic>
        <p:nvPicPr>
          <p:cNvPr id="2" name="תמונה 1">
            <a:extLst>
              <a:ext uri="{FF2B5EF4-FFF2-40B4-BE49-F238E27FC236}">
                <a16:creationId xmlns:a16="http://schemas.microsoft.com/office/drawing/2014/main" id="{9D6BD818-9E4B-2879-601D-BD87A03E74E6}"/>
              </a:ext>
            </a:extLst>
          </p:cNvPr>
          <p:cNvPicPr>
            <a:picLocks noChangeAspect="1"/>
          </p:cNvPicPr>
          <p:nvPr/>
        </p:nvPicPr>
        <p:blipFill>
          <a:blip r:embed="rId5"/>
          <a:stretch>
            <a:fillRect/>
          </a:stretch>
        </p:blipFill>
        <p:spPr>
          <a:xfrm>
            <a:off x="8131976" y="0"/>
            <a:ext cx="1012024" cy="792549"/>
          </a:xfrm>
          <a:prstGeom prst="rect">
            <a:avLst/>
          </a:prstGeom>
        </p:spPr>
      </p:pic>
      <p:sp>
        <p:nvSpPr>
          <p:cNvPr id="3" name="תיבת טקסט 2">
            <a:extLst>
              <a:ext uri="{FF2B5EF4-FFF2-40B4-BE49-F238E27FC236}">
                <a16:creationId xmlns:a16="http://schemas.microsoft.com/office/drawing/2014/main" id="{3D5D9E7B-E0DB-27C8-7ABF-E64DB6957D8D}"/>
              </a:ext>
            </a:extLst>
          </p:cNvPr>
          <p:cNvSpPr txBox="1"/>
          <p:nvPr/>
        </p:nvSpPr>
        <p:spPr>
          <a:xfrm>
            <a:off x="2514600" y="67374"/>
            <a:ext cx="3922776" cy="400110"/>
          </a:xfrm>
          <a:prstGeom prst="rect">
            <a:avLst/>
          </a:prstGeom>
          <a:solidFill>
            <a:schemeClr val="bg1"/>
          </a:solidFill>
        </p:spPr>
        <p:txBody>
          <a:bodyPr wrap="square" rtlCol="1">
            <a:spAutoFit/>
          </a:bodyPr>
          <a:lstStyle/>
          <a:p>
            <a:r>
              <a:rPr lang="ar-SA" sz="2000" b="1" dirty="0"/>
              <a:t>الصف الأول ماذا نرى في الخريف؟</a:t>
            </a:r>
            <a:endParaRPr lang="he-IL" sz="2000" b="1" dirty="0"/>
          </a:p>
        </p:txBody>
      </p:sp>
    </p:spTree>
    <p:extLst>
      <p:ext uri="{BB962C8B-B14F-4D97-AF65-F5344CB8AC3E}">
        <p14:creationId xmlns:p14="http://schemas.microsoft.com/office/powerpoint/2010/main" val="367344446"/>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1868</TotalTime>
  <Words>605</Words>
  <Application>Microsoft Office PowerPoint</Application>
  <PresentationFormat>‫הצגה על המסך (4:3)</PresentationFormat>
  <Paragraphs>66</Paragraphs>
  <Slides>14</Slides>
  <Notes>12</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14</vt:i4>
      </vt:variant>
    </vt:vector>
  </HeadingPairs>
  <TitlesOfParts>
    <vt:vector size="24" baseType="lpstr">
      <vt:lpstr>Almoni Neue DL 4.0 AAA</vt:lpstr>
      <vt:lpstr>Arial</vt:lpstr>
      <vt:lpstr>Calibri</vt:lpstr>
      <vt:lpstr>Calibri Light</vt:lpstr>
      <vt:lpstr>EnzoagadaMF-Bold</vt:lpstr>
      <vt:lpstr>FontbitDavid</vt:lpstr>
      <vt:lpstr>MF_FrankRuhl-Regular</vt:lpstr>
      <vt:lpstr>NarkisimMFO</vt:lpstr>
      <vt:lpstr>NarkisimMFOBold</vt:lpstr>
      <vt:lpstr>ערכת נושא Office</vt:lpstr>
      <vt:lpstr>عارِضَةٌ مُرافِقَةٌ لِلدُّروسِ</vt:lpstr>
      <vt:lpstr>جاءَ ٱلخَريفُ </vt:lpstr>
      <vt:lpstr>نَتَعَرَّفُ على  ٱلذُّعْرَةِ</vt:lpstr>
      <vt:lpstr>   اَلذُّعْرَةُ (الصفحات 41-40)</vt:lpstr>
      <vt:lpstr>מצגת של PowerPoint‏</vt:lpstr>
      <vt:lpstr>מצגת של PowerPoint‏</vt:lpstr>
      <vt:lpstr>מצגת של PowerPoint‏</vt:lpstr>
      <vt:lpstr>ماذَا تَعَلَّمْنا؟</vt:lpstr>
      <vt:lpstr>מצגת של PowerPoint‏</vt:lpstr>
      <vt:lpstr>מצגת של PowerPoint‏</vt:lpstr>
      <vt:lpstr>  في هذا الفَّصْلِ تَعَلَّمْنا أَنَّ...</vt:lpstr>
      <vt:lpstr>في ٱلخَريفِ </vt:lpstr>
      <vt:lpstr>في ٱلخَريفِ </vt:lpstr>
      <vt:lpstr>أَلخَريفُ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205</cp:revision>
  <dcterms:created xsi:type="dcterms:W3CDTF">2019-05-25T18:59:51Z</dcterms:created>
  <dcterms:modified xsi:type="dcterms:W3CDTF">2023-10-24T10:54:14Z</dcterms:modified>
</cp:coreProperties>
</file>