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jh42rKRyLsCsugOhpIN4p+bcYC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676" y="44"/>
      </p:cViewPr>
      <p:guideLst>
        <p:guide orient="horz" pos="22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sz="1400" b="0" i="0" u="none" strike="noStrike">
                <a:latin typeface="Arial"/>
                <a:ea typeface="Arial"/>
                <a:cs typeface="Arial"/>
                <a:sym typeface="Arial"/>
              </a:rPr>
              <a:t> תת פרק זה יעסוק </a:t>
            </a:r>
            <a:r>
              <a:rPr lang="iw-IL" sz="1400" b="1" i="0" u="none" strike="noStrike">
                <a:latin typeface="Arial"/>
                <a:ea typeface="Arial"/>
                <a:cs typeface="Arial"/>
                <a:sym typeface="Arial"/>
              </a:rPr>
              <a:t>בבעלי חיים פעילים בסתיו</a:t>
            </a:r>
            <a:r>
              <a:rPr lang="iw-IL" sz="1400" b="0" i="0" u="none" strike="noStrike">
                <a:latin typeface="Arial"/>
                <a:ea typeface="Arial"/>
                <a:cs typeface="Arial"/>
                <a:sym typeface="Arial"/>
              </a:rPr>
              <a:t>. </a:t>
            </a:r>
            <a:r>
              <a:rPr lang="iw-IL" sz="1800" b="0" i="0" u="none" strike="noStrike">
                <a:latin typeface="Arial"/>
                <a:ea typeface="Arial"/>
                <a:cs typeface="Arial"/>
                <a:sym typeface="Arial"/>
              </a:rPr>
              <a:t>בסיור הסתווי אפשר להתרשם גם מתופעות אופייניות לבעלי החיים בעונה זו, כמו נמלים שאוספות זרעים ומזון אחר, מביאות לקן וממלאות את מחסני המזון שלהן לקראת החורף. ייתכן שאפשר יהיה לראות בשמיים להקות של ציפורים כמו חסידות, עגורים, שקנאים ועוד, שנודדות בעונה זו מהאזורים הקרים שמצפון לנו אל אזורים דרומיים וחמימים. יש סיכוי גם לראות נחליאלים שבאים לישראל בסתיו ונשארים אצלנו כל החורף, או בציפורים חורפות אחרות.</a:t>
            </a:r>
            <a:endParaRPr sz="1400" b="0" i="0" u="none" strike="noStrike">
              <a:latin typeface="Arial"/>
              <a:ea typeface="Arial"/>
              <a:cs typeface="Arial"/>
              <a:sym typeface="Arial"/>
            </a:endParaRPr>
          </a:p>
        </p:txBody>
      </p:sp>
      <p:sp>
        <p:nvSpPr>
          <p:cNvPr id="87" name="Google Shape;87;p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sz="1800"/>
              <a:t>עורכים תצפית ולומדים להכיר את מבנה גוף הנמלה ומפנים למשימה – עמודים 38-36.</a:t>
            </a:r>
            <a:endParaRPr sz="1800" b="0" i="0" u="none" strike="noStrike">
              <a:latin typeface="Arial"/>
              <a:ea typeface="Arial"/>
              <a:cs typeface="Arial"/>
              <a:sym typeface="Arial"/>
            </a:endParaRPr>
          </a:p>
          <a:p>
            <a:pPr marL="0" lvl="0" indent="0" algn="r" rtl="1">
              <a:spcBef>
                <a:spcPts val="0"/>
              </a:spcBef>
              <a:spcAft>
                <a:spcPts val="0"/>
              </a:spcAft>
              <a:buNone/>
            </a:pPr>
            <a:r>
              <a:rPr lang="iw-IL" sz="1800" b="0" i="0" u="none" strike="noStrike">
                <a:latin typeface="Arial"/>
                <a:ea typeface="Arial"/>
                <a:cs typeface="Arial"/>
                <a:sym typeface="Arial"/>
              </a:rPr>
              <a:t>מומלץ להכניס נמלים בודדות למספר קופסאות שקופות, ולאפשר לילדים לצפות בהן באמצעות מגדלות. אם אי אפשר, יש להסתפק בתמונת הנמלה.</a:t>
            </a:r>
            <a:endParaRPr/>
          </a:p>
          <a:p>
            <a:pPr marL="0" lvl="0" indent="0" algn="r" rtl="1">
              <a:spcBef>
                <a:spcPts val="0"/>
              </a:spcBef>
              <a:spcAft>
                <a:spcPts val="0"/>
              </a:spcAft>
              <a:buNone/>
            </a:pPr>
            <a:r>
              <a:rPr lang="iw-IL" sz="1800" b="0" i="0" u="none" strike="noStrike">
                <a:latin typeface="Arial"/>
                <a:ea typeface="Arial"/>
                <a:cs typeface="Arial"/>
                <a:sym typeface="Arial"/>
              </a:rPr>
              <a:t>לאחר סיום המשימה יש לשחרר את הנמלים.</a:t>
            </a:r>
            <a:endParaRPr/>
          </a:p>
          <a:p>
            <a:pPr marL="0" lvl="0" indent="0" algn="r" rtl="1">
              <a:spcBef>
                <a:spcPts val="0"/>
              </a:spcBef>
              <a:spcAft>
                <a:spcPts val="0"/>
              </a:spcAft>
              <a:buNone/>
            </a:pPr>
            <a:endParaRPr sz="1800" b="0" i="0" u="none" strike="noStrike">
              <a:latin typeface="Arial"/>
              <a:ea typeface="Arial"/>
              <a:cs typeface="Arial"/>
              <a:sym typeface="Arial"/>
            </a:endParaRPr>
          </a:p>
          <a:p>
            <a:pPr marL="0" lvl="0" indent="0" algn="r" rtl="1">
              <a:spcBef>
                <a:spcPts val="0"/>
              </a:spcBef>
              <a:spcAft>
                <a:spcPts val="0"/>
              </a:spcAft>
              <a:buNone/>
            </a:pPr>
            <a:r>
              <a:rPr lang="iw-IL" sz="1800" b="1" i="0" u="none" strike="noStrike">
                <a:latin typeface="Arial"/>
                <a:ea typeface="Arial"/>
                <a:cs typeface="Arial"/>
                <a:sym typeface="Arial"/>
              </a:rPr>
              <a:t>למידה בתנועה: </a:t>
            </a:r>
            <a:r>
              <a:rPr lang="iw-IL" sz="1800" b="0" i="0" u="none" strike="noStrike">
                <a:latin typeface="Arial"/>
                <a:ea typeface="Arial"/>
                <a:cs typeface="Arial"/>
                <a:sym typeface="Arial"/>
              </a:rPr>
              <a:t>מותחים על הקרקע חוט ארוך (מסמל את השביל), מציידים את התלמידים במגדלות, מבקשים מהם להסתדר בטור וללכת הליכת שש "כמו נמלה" ולגלות מה רואה הנמלה.</a:t>
            </a:r>
            <a:endParaRPr/>
          </a:p>
        </p:txBody>
      </p:sp>
      <p:sp>
        <p:nvSpPr>
          <p:cNvPr id="170" name="Google Shape;170;p1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אפשר לעשות מדרש תמונה – מה רואים כאן? (קן נמלים). </a:t>
            </a:r>
            <a:endParaRPr/>
          </a:p>
          <a:p>
            <a:pPr marL="0" lvl="0" indent="0" algn="r" rtl="1">
              <a:spcBef>
                <a:spcPts val="0"/>
              </a:spcBef>
              <a:spcAft>
                <a:spcPts val="0"/>
              </a:spcAft>
              <a:buNone/>
            </a:pPr>
            <a:r>
              <a:rPr lang="iw-IL"/>
              <a:t>הנמלים בונות קינים באדמה ואוגרות מזון לקראת החורף. </a:t>
            </a:r>
            <a:r>
              <a:rPr lang="iw-IL" sz="1800" b="0" i="0" u="none" strike="noStrike">
                <a:latin typeface="Arial"/>
                <a:ea typeface="Arial"/>
                <a:cs typeface="Arial"/>
                <a:sym typeface="Arial"/>
              </a:rPr>
              <a:t>בחורף יש מעט מזון והן היו עלולות לרעוב.</a:t>
            </a:r>
            <a:endParaRPr/>
          </a:p>
          <a:p>
            <a:pPr marL="0" lvl="0" indent="0" algn="r" rtl="1">
              <a:spcBef>
                <a:spcPts val="0"/>
              </a:spcBef>
              <a:spcAft>
                <a:spcPts val="0"/>
              </a:spcAft>
              <a:buNone/>
            </a:pPr>
            <a:r>
              <a:rPr lang="iw-IL" sz="1800" b="0" i="0" u="none" strike="noStrike">
                <a:latin typeface="Arial"/>
                <a:ea typeface="Arial"/>
                <a:cs typeface="Arial"/>
                <a:sym typeface="Arial"/>
              </a:rPr>
              <a:t>מומלץ להעמיד בכיתה "בית נמלים שקוף" (אפשר לקנות כזה בחנויות לציוד בבתי הספר) שלתוכו מכניסים נמלים ועוקבים אחר הקורה. התצפיות יכולות לשמש בסיס לדיונים מעניינים רבים.</a:t>
            </a:r>
            <a:endParaRPr/>
          </a:p>
        </p:txBody>
      </p:sp>
      <p:sp>
        <p:nvSpPr>
          <p:cNvPr id="179" name="Google Shape;179;p1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קן נמלים (סרטון)</a:t>
            </a:r>
            <a:endParaRPr/>
          </a:p>
        </p:txBody>
      </p:sp>
      <p:sp>
        <p:nvSpPr>
          <p:cNvPr id="187" name="Google Shape;187;p1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מזכירים לתלמידים את גלגל עונות השנה. </a:t>
            </a:r>
            <a:endParaRPr/>
          </a:p>
          <a:p>
            <a:pPr marL="0" lvl="0" indent="0" algn="r" rtl="1">
              <a:spcBef>
                <a:spcPts val="0"/>
              </a:spcBef>
              <a:spcAft>
                <a:spcPts val="0"/>
              </a:spcAft>
              <a:buNone/>
            </a:pPr>
            <a:r>
              <a:rPr lang="iw-IL"/>
              <a:t>מתמקדים באיורים של צמחים ובבעלי חיים שרואים בפלח סתיו.</a:t>
            </a:r>
            <a:endParaRPr/>
          </a:p>
          <a:p>
            <a:pPr marL="0" lvl="0" indent="0" algn="r" rtl="1">
              <a:spcBef>
                <a:spcPts val="0"/>
              </a:spcBef>
              <a:spcAft>
                <a:spcPts val="0"/>
              </a:spcAft>
              <a:buNone/>
            </a:pPr>
            <a:r>
              <a:rPr lang="iw-IL"/>
              <a:t>שואלים: אילו איורים של צמחים פורחים בסתיו?</a:t>
            </a:r>
            <a:endParaRPr/>
          </a:p>
          <a:p>
            <a:pPr marL="0" lvl="0" indent="0" algn="r" rtl="1">
              <a:spcBef>
                <a:spcPts val="0"/>
              </a:spcBef>
              <a:spcAft>
                <a:spcPts val="0"/>
              </a:spcAft>
              <a:buNone/>
            </a:pPr>
            <a:r>
              <a:rPr lang="iw-IL"/>
              <a:t>שואלים: אילו צמחים ובעלי חיים פעילים נוספים יש בסתיו שאתם מכירים?</a:t>
            </a:r>
            <a:endParaRPr/>
          </a:p>
          <a:p>
            <a:pPr marL="0" lvl="0" indent="0" algn="r" rtl="1">
              <a:spcBef>
                <a:spcPts val="0"/>
              </a:spcBef>
              <a:spcAft>
                <a:spcPts val="0"/>
              </a:spcAft>
              <a:buNone/>
            </a:pPr>
            <a:r>
              <a:rPr lang="iw-IL"/>
              <a:t>במצגת זו נתמקד בצמחים פורחים בסתיו.</a:t>
            </a:r>
            <a:endParaRPr/>
          </a:p>
        </p:txBody>
      </p:sp>
      <p:sp>
        <p:nvSpPr>
          <p:cNvPr id="194" name="Google Shape;194;p1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מזכירים לתלמידים את גלגל עונות השנה. </a:t>
            </a:r>
            <a:endParaRPr/>
          </a:p>
          <a:p>
            <a:pPr marL="0" lvl="0" indent="0" algn="r" rtl="1">
              <a:spcBef>
                <a:spcPts val="0"/>
              </a:spcBef>
              <a:spcAft>
                <a:spcPts val="0"/>
              </a:spcAft>
              <a:buNone/>
            </a:pPr>
            <a:r>
              <a:rPr lang="iw-IL"/>
              <a:t>מתמקדים באיורים של צמחים ובבעלי חיים שרואים בפלח סתיו.</a:t>
            </a:r>
            <a:endParaRPr/>
          </a:p>
          <a:p>
            <a:pPr marL="0" lvl="0" indent="0" algn="r" rtl="1">
              <a:spcBef>
                <a:spcPts val="0"/>
              </a:spcBef>
              <a:spcAft>
                <a:spcPts val="0"/>
              </a:spcAft>
              <a:buNone/>
            </a:pPr>
            <a:r>
              <a:rPr lang="iw-IL"/>
              <a:t>שואלים: אילו איורים של צמחים פורחים בסתיו?</a:t>
            </a:r>
            <a:endParaRPr/>
          </a:p>
          <a:p>
            <a:pPr marL="0" lvl="0" indent="0" algn="r" rtl="1">
              <a:spcBef>
                <a:spcPts val="0"/>
              </a:spcBef>
              <a:spcAft>
                <a:spcPts val="0"/>
              </a:spcAft>
              <a:buNone/>
            </a:pPr>
            <a:r>
              <a:rPr lang="iw-IL"/>
              <a:t>שואלים: אילו צמחים ובעלי חיים פעילים נוספים יש בסתיו שאתם מכירים?</a:t>
            </a:r>
            <a:endParaRPr/>
          </a:p>
          <a:p>
            <a:pPr marL="0" lvl="0" indent="0" algn="r" rtl="1">
              <a:spcBef>
                <a:spcPts val="0"/>
              </a:spcBef>
              <a:spcAft>
                <a:spcPts val="0"/>
              </a:spcAft>
              <a:buNone/>
            </a:pPr>
            <a:r>
              <a:rPr lang="iw-IL"/>
              <a:t>במצגת זו נתמקד בצמחים פורחים בסתיו.</a:t>
            </a:r>
            <a:endParaRPr/>
          </a:p>
        </p:txBody>
      </p:sp>
      <p:sp>
        <p:nvSpPr>
          <p:cNvPr id="96" name="Google Shape;96;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sz="1200" b="0" i="0" u="none" strike="noStrike">
                <a:latin typeface="Arial"/>
                <a:ea typeface="Arial"/>
                <a:cs typeface="Arial"/>
                <a:sym typeface="Arial"/>
              </a:rPr>
              <a:t>התבוננות בהתנהגותם של בעלי חיים מלמדת גם היא על בוא הסתיו. במשימות הבאות נעסוק בשתי תופעות מרכזיות: </a:t>
            </a:r>
            <a:r>
              <a:rPr lang="iw-IL" sz="1200" b="1" i="0" u="none" strike="noStrike">
                <a:latin typeface="Arial"/>
                <a:ea typeface="Arial"/>
                <a:cs typeface="Arial"/>
                <a:sym typeface="Arial"/>
              </a:rPr>
              <a:t>נדידת הציפורים והתנהגות נמלים.</a:t>
            </a:r>
            <a:endParaRPr/>
          </a:p>
          <a:p>
            <a:pPr marL="0" lvl="0" indent="0" algn="r" rtl="1">
              <a:spcBef>
                <a:spcPts val="0"/>
              </a:spcBef>
              <a:spcAft>
                <a:spcPts val="0"/>
              </a:spcAft>
              <a:buNone/>
            </a:pPr>
            <a:r>
              <a:rPr lang="iw-IL" sz="1200" b="0" i="0" u="none" strike="noStrike">
                <a:latin typeface="Arial"/>
                <a:ea typeface="Arial"/>
                <a:cs typeface="Arial"/>
                <a:sym typeface="Arial"/>
              </a:rPr>
              <a:t>מציגים את תמונות בעלי החיים בשקופיות 3, 4, 5, 6, 7, 8  ומקיימים שיח בעזרת השאלות שבתבנית שיח.</a:t>
            </a:r>
            <a:endParaRPr/>
          </a:p>
          <a:p>
            <a:pPr marL="0" lvl="0" indent="0" algn="r" rtl="1">
              <a:spcBef>
                <a:spcPts val="0"/>
              </a:spcBef>
              <a:spcAft>
                <a:spcPts val="0"/>
              </a:spcAft>
              <a:buNone/>
            </a:pPr>
            <a:r>
              <a:rPr lang="iw-IL" sz="1200" b="0" i="0" u="none" strike="noStrike">
                <a:latin typeface="Arial"/>
                <a:ea typeface="Arial"/>
                <a:cs typeface="Arial"/>
                <a:sym typeface="Arial"/>
              </a:rPr>
              <a:t>אילו בעלי חיים רואים בתמונות? מה הם עושים?</a:t>
            </a:r>
            <a:endParaRPr/>
          </a:p>
          <a:p>
            <a:pPr marL="0" lvl="0" indent="0" algn="r" rtl="1">
              <a:spcBef>
                <a:spcPts val="0"/>
              </a:spcBef>
              <a:spcAft>
                <a:spcPts val="0"/>
              </a:spcAft>
              <a:buNone/>
            </a:pPr>
            <a:r>
              <a:rPr lang="iw-IL" sz="1200" b="0" i="0" u="none" strike="noStrike">
                <a:latin typeface="Arial"/>
                <a:ea typeface="Arial"/>
                <a:cs typeface="Arial"/>
                <a:sym typeface="Arial"/>
              </a:rPr>
              <a:t>שקופיות 3: ציפורים נודדות</a:t>
            </a:r>
            <a:endParaRPr/>
          </a:p>
          <a:p>
            <a:pPr marL="0" lvl="0" indent="0" algn="r" rtl="1">
              <a:spcBef>
                <a:spcPts val="0"/>
              </a:spcBef>
              <a:spcAft>
                <a:spcPts val="0"/>
              </a:spcAft>
              <a:buNone/>
            </a:pPr>
            <a:r>
              <a:rPr lang="iw-IL" sz="1200" b="0" i="0" u="none" strike="noStrike">
                <a:latin typeface="Arial"/>
                <a:ea typeface="Arial"/>
                <a:cs typeface="Arial"/>
                <a:sym typeface="Arial"/>
              </a:rPr>
              <a:t>שקופית 4: עגורים באגמון החולה.</a:t>
            </a:r>
            <a:endParaRPr/>
          </a:p>
          <a:p>
            <a:pPr marL="0" lvl="0" indent="0" algn="r" rtl="1">
              <a:spcBef>
                <a:spcPts val="0"/>
              </a:spcBef>
              <a:spcAft>
                <a:spcPts val="0"/>
              </a:spcAft>
              <a:buNone/>
            </a:pPr>
            <a:r>
              <a:rPr lang="iw-IL" sz="1200" b="0" i="0" u="none" strike="noStrike">
                <a:latin typeface="Arial"/>
                <a:ea typeface="Arial"/>
                <a:cs typeface="Arial"/>
                <a:sym typeface="Arial"/>
              </a:rPr>
              <a:t>שקופית 5: חסידה ועגור</a:t>
            </a:r>
            <a:endParaRPr/>
          </a:p>
          <a:p>
            <a:pPr marL="0" lvl="0" indent="0" algn="r" rtl="1">
              <a:spcBef>
                <a:spcPts val="0"/>
              </a:spcBef>
              <a:spcAft>
                <a:spcPts val="0"/>
              </a:spcAft>
              <a:buNone/>
            </a:pPr>
            <a:r>
              <a:rPr lang="iw-IL" sz="1200" b="0" i="0" u="none" strike="noStrike">
                <a:latin typeface="Arial"/>
                <a:ea typeface="Arial"/>
                <a:cs typeface="Arial"/>
                <a:sym typeface="Arial"/>
              </a:rPr>
              <a:t>שקופית 6: נחליאלי</a:t>
            </a:r>
            <a:endParaRPr/>
          </a:p>
          <a:p>
            <a:pPr marL="0" lvl="0" indent="0" algn="r" rtl="1">
              <a:spcBef>
                <a:spcPts val="0"/>
              </a:spcBef>
              <a:spcAft>
                <a:spcPts val="0"/>
              </a:spcAft>
              <a:buNone/>
            </a:pPr>
            <a:r>
              <a:rPr lang="iw-IL" sz="1200" b="0" i="0" u="none" strike="noStrike">
                <a:latin typeface="Arial"/>
                <a:ea typeface="Arial"/>
                <a:cs typeface="Arial"/>
                <a:sym typeface="Arial"/>
              </a:rPr>
              <a:t>שקופית 7: שיירות נמלים</a:t>
            </a:r>
            <a:endParaRPr/>
          </a:p>
          <a:p>
            <a:pPr marL="0" lvl="0" indent="0" algn="r" rtl="1">
              <a:spcBef>
                <a:spcPts val="0"/>
              </a:spcBef>
              <a:spcAft>
                <a:spcPts val="0"/>
              </a:spcAft>
              <a:buNone/>
            </a:pPr>
            <a:r>
              <a:rPr lang="iw-IL" sz="1200" b="0" i="0" u="none" strike="noStrike">
                <a:latin typeface="Arial"/>
                <a:ea typeface="Arial"/>
                <a:cs typeface="Arial"/>
                <a:sym typeface="Arial"/>
              </a:rPr>
              <a:t>שקופית 8: חלזונות על שיח</a:t>
            </a:r>
            <a:endParaRPr/>
          </a:p>
          <a:p>
            <a:pPr marL="0" lvl="0" indent="0" algn="r" rtl="1">
              <a:spcBef>
                <a:spcPts val="0"/>
              </a:spcBef>
              <a:spcAft>
                <a:spcPts val="0"/>
              </a:spcAft>
              <a:buNone/>
            </a:pPr>
            <a:r>
              <a:rPr lang="iw-IL"/>
              <a:t>בסוף הדיון </a:t>
            </a:r>
            <a:r>
              <a:rPr lang="iw-IL" sz="1800" b="1" i="0" u="none" strike="noStrike">
                <a:latin typeface="Arial"/>
                <a:ea typeface="Arial"/>
                <a:cs typeface="Arial"/>
                <a:sym typeface="Arial"/>
              </a:rPr>
              <a:t>למידה בתנועה: </a:t>
            </a:r>
            <a:r>
              <a:rPr lang="iw-IL" sz="1800" b="0" i="0" u="none" strike="noStrike">
                <a:latin typeface="Arial"/>
                <a:ea typeface="Arial"/>
                <a:cs typeface="Arial"/>
                <a:sym typeface="Arial"/>
              </a:rPr>
              <a:t>בקשו מהתלמידים לעוף כמו ציפורים, לרוץ כמו נחליאלי, ללכת כמו הנמלים בשיירה, לסגור את כף היד כאגרוף ולקבל צורה דמוי חלזון.</a:t>
            </a:r>
            <a:endParaRPr/>
          </a:p>
        </p:txBody>
      </p:sp>
      <p:sp>
        <p:nvSpPr>
          <p:cNvPr id="105" name="Google Shape;105;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מה רואים בתמונה?</a:t>
            </a:r>
            <a:endParaRPr/>
          </a:p>
          <a:p>
            <a:pPr marL="0" lvl="0" indent="0" algn="r" rtl="1">
              <a:spcBef>
                <a:spcPts val="0"/>
              </a:spcBef>
              <a:spcAft>
                <a:spcPts val="0"/>
              </a:spcAft>
              <a:buNone/>
            </a:pPr>
            <a:r>
              <a:rPr lang="iw-IL"/>
              <a:t>עוברים לקטע המידע בעמוד 39. </a:t>
            </a:r>
            <a:endParaRPr/>
          </a:p>
          <a:p>
            <a:pPr marL="0" lvl="0" indent="0" algn="r" rtl="1">
              <a:spcBef>
                <a:spcPts val="0"/>
              </a:spcBef>
              <a:spcAft>
                <a:spcPts val="0"/>
              </a:spcAft>
              <a:buNone/>
            </a:pPr>
            <a:r>
              <a:rPr lang="iw-IL"/>
              <a:t>שואלים מדוע בעלי החיים נודדים?</a:t>
            </a:r>
            <a:endParaRPr/>
          </a:p>
          <a:p>
            <a:pPr marL="0" lvl="0" indent="0" algn="r" rtl="1">
              <a:spcBef>
                <a:spcPts val="0"/>
              </a:spcBef>
              <a:spcAft>
                <a:spcPts val="0"/>
              </a:spcAft>
              <a:buNone/>
            </a:pPr>
            <a:r>
              <a:rPr lang="iw-IL" sz="1800" b="0" i="0" u="none" strike="noStrike">
                <a:latin typeface="Arial"/>
                <a:ea typeface="Arial"/>
                <a:cs typeface="Arial"/>
                <a:sym typeface="Arial"/>
              </a:rPr>
              <a:t>קטע המידע מתמקד באחד ממאפייני הסתיו הבולטים – </a:t>
            </a:r>
            <a:r>
              <a:rPr lang="iw-IL" sz="1800" b="1" i="0" u="none" strike="noStrike">
                <a:latin typeface="Arial"/>
                <a:ea typeface="Arial"/>
                <a:cs typeface="Arial"/>
                <a:sym typeface="Arial"/>
              </a:rPr>
              <a:t>נדידת צפרים</a:t>
            </a:r>
            <a:r>
              <a:rPr lang="iw-IL" sz="1800" b="0" i="0" u="none" strike="noStrike">
                <a:latin typeface="Arial"/>
                <a:ea typeface="Arial"/>
                <a:cs typeface="Arial"/>
                <a:sym typeface="Arial"/>
              </a:rPr>
              <a:t>. מומלץ להקריא ולדון בתוכנו. </a:t>
            </a:r>
            <a:endParaRPr/>
          </a:p>
          <a:p>
            <a:pPr marL="0" lvl="0" indent="0" algn="r" rtl="1">
              <a:spcBef>
                <a:spcPts val="0"/>
              </a:spcBef>
              <a:spcAft>
                <a:spcPts val="0"/>
              </a:spcAft>
              <a:buNone/>
            </a:pPr>
            <a:r>
              <a:rPr lang="iw-IL" sz="1800" b="0" i="0" u="none" strike="noStrike">
                <a:latin typeface="Arial"/>
                <a:ea typeface="Arial"/>
                <a:cs typeface="Arial"/>
                <a:sym typeface="Arial"/>
              </a:rPr>
              <a:t>נדידת ציפורים היא מהלך מחזורי שבו עם התקצרות הימים ועם בוא הסתיו ציפורים עוזבות את האזורים הצפוניים של כדור הארץ, ונודדות אל ארצות דרומיות. באביב, כשהימים מתחילים להתארך, הן נודדות חזרה אל ארצות צפוניות, שם הן מקננות. מעניין לדעת שבנדידת הסתיו דרומה, הציפורים החולפות דרך ישראל</a:t>
            </a:r>
            <a:endParaRPr/>
          </a:p>
          <a:p>
            <a:pPr marL="0" lvl="0" indent="0" algn="r" rtl="1">
              <a:spcBef>
                <a:spcPts val="0"/>
              </a:spcBef>
              <a:spcAft>
                <a:spcPts val="0"/>
              </a:spcAft>
              <a:buNone/>
            </a:pPr>
            <a:r>
              <a:rPr lang="iw-IL" sz="1800" b="0" i="0" u="none" strike="noStrike">
                <a:latin typeface="Arial"/>
                <a:ea typeface="Arial"/>
                <a:cs typeface="Arial"/>
                <a:sym typeface="Arial"/>
              </a:rPr>
              <a:t>שוהות בה מספר ימים, שבהם הן אוכלות ונחות לקראת המשך הנדידה. ואילו בנדידת האביב צפונה, הן ממהרות להגיע לאזורי הקינון ולכן שוהות בישראל זמן קצר יותר.</a:t>
            </a:r>
            <a:endParaRPr/>
          </a:p>
          <a:p>
            <a:pPr marL="0" lvl="0" indent="0" algn="r" rtl="1">
              <a:spcBef>
                <a:spcPts val="0"/>
              </a:spcBef>
              <a:spcAft>
                <a:spcPts val="0"/>
              </a:spcAft>
              <a:buNone/>
            </a:pPr>
            <a:endParaRPr sz="1200" b="0" i="0" u="none" strike="noStrike">
              <a:latin typeface="Arial"/>
              <a:ea typeface="Arial"/>
              <a:cs typeface="Arial"/>
              <a:sym typeface="Arial"/>
            </a:endParaRPr>
          </a:p>
          <a:p>
            <a:pPr marL="0" lvl="0" indent="0" algn="r" rtl="1">
              <a:spcBef>
                <a:spcPts val="0"/>
              </a:spcBef>
              <a:spcAft>
                <a:spcPts val="0"/>
              </a:spcAft>
              <a:buNone/>
            </a:pPr>
            <a:r>
              <a:rPr lang="iw-IL" sz="1200" b="0" i="0" u="none" strike="noStrike">
                <a:latin typeface="Arial"/>
                <a:ea typeface="Arial"/>
                <a:cs typeface="Arial"/>
                <a:sym typeface="Arial"/>
              </a:rPr>
              <a:t>הנדידה העונתית מעמידה את הציפורים בפני סכנות וקשיים רבים, ולא כולן שורדות במסעות המפרכים. אבל עבור השורדות יש לנדידה יתרונות חשובים. בארצות צפוניות מזג האוויר בחורף קשה, הימים קצרים והמזון דל. באותו הזמן בארצות דרומיות מזג האוויר חמים והמזון מצוי בשפע. וכך, עם התקצרות הימים בעונת הסתיו ועם ההרעה בתנאי מזג האוויר, הציפורים מתקבצות ללהקות ומתחילות את מסען דרומה. באביב, כשהימים מתחילים להתארך, הן נודדות צפונה אל אזורי הקינון, שם מזג האוויר משתפר, הימים מתארכים והמזון שוב מצוי בשפע. שעות האור הארוכות מאפשרות לציפורים לאסוף מזון רב עבורן ועבור הצאצאים שהן מגדלות. כך הצאצאים גדלים ומתחזקים במהירות, וכולם אוגרים מספיק שומן (מקור אנרגיה) לפני בוא החורף ולפני שכולם נאלצים להתקבץ שוב ולנדוד דרומה.</a:t>
            </a:r>
            <a:endParaRPr/>
          </a:p>
          <a:p>
            <a:pPr marL="0" lvl="0" indent="0" algn="r" rtl="1">
              <a:spcBef>
                <a:spcPts val="0"/>
              </a:spcBef>
              <a:spcAft>
                <a:spcPts val="0"/>
              </a:spcAft>
              <a:buNone/>
            </a:pPr>
            <a:endParaRPr sz="800" b="0" i="0" u="none" strike="noStrike">
              <a:latin typeface="Arial"/>
              <a:ea typeface="Arial"/>
              <a:cs typeface="Arial"/>
              <a:sym typeface="Arial"/>
            </a:endParaRPr>
          </a:p>
          <a:p>
            <a:pPr marL="0" lvl="0" indent="0" algn="r" rtl="1">
              <a:spcBef>
                <a:spcPts val="0"/>
              </a:spcBef>
              <a:spcAft>
                <a:spcPts val="0"/>
              </a:spcAft>
              <a:buNone/>
            </a:pPr>
            <a:r>
              <a:rPr lang="iw-IL" sz="800" b="0" i="0" u="none" strike="noStrike">
                <a:latin typeface="Arial"/>
                <a:ea typeface="Arial"/>
                <a:cs typeface="Arial"/>
                <a:sym typeface="Arial"/>
              </a:rPr>
              <a:t> </a:t>
            </a:r>
            <a:r>
              <a:rPr lang="iw-IL" sz="1800" b="1" i="0" u="none" strike="noStrike">
                <a:latin typeface="Arial"/>
                <a:ea typeface="Arial"/>
                <a:cs typeface="Arial"/>
                <a:sym typeface="Arial"/>
              </a:rPr>
              <a:t>למידה בתנועה: </a:t>
            </a:r>
            <a:r>
              <a:rPr lang="iw-IL" sz="1800" b="0" i="0" u="none" strike="noStrike">
                <a:latin typeface="Arial"/>
                <a:ea typeface="Arial"/>
                <a:cs typeface="Arial"/>
                <a:sym typeface="Arial"/>
              </a:rPr>
              <a:t>בקשו מהתלמידים לנוע בכיתה כמו הציפורים הנודדות - מארצות הקור (קררר...) אל ארצות החום (חמממ...).</a:t>
            </a:r>
            <a:endParaRPr sz="800"/>
          </a:p>
          <a:p>
            <a:pPr marL="0" lvl="0" indent="0" algn="r" rtl="1">
              <a:spcBef>
                <a:spcPts val="0"/>
              </a:spcBef>
              <a:spcAft>
                <a:spcPts val="0"/>
              </a:spcAft>
              <a:buNone/>
            </a:pPr>
            <a:endParaRPr/>
          </a:p>
        </p:txBody>
      </p:sp>
      <p:sp>
        <p:nvSpPr>
          <p:cNvPr id="116" name="Google Shape;116;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באתר במבט מקוון, יחידת תוכן (סתיו), משימה דיגיטלית: </a:t>
            </a:r>
            <a:r>
              <a:rPr lang="iw-IL" b="1"/>
              <a:t>מי השקנאי ומי החסידה?</a:t>
            </a:r>
            <a:endParaRPr/>
          </a:p>
          <a:p>
            <a:pPr marL="0" lvl="0" indent="0" algn="r" rtl="1">
              <a:spcBef>
                <a:spcPts val="0"/>
              </a:spcBef>
              <a:spcAft>
                <a:spcPts val="0"/>
              </a:spcAft>
              <a:buNone/>
            </a:pPr>
            <a:r>
              <a:rPr lang="iw-IL" b="0" i="0">
                <a:latin typeface="Arial"/>
                <a:ea typeface="Arial"/>
                <a:cs typeface="Arial"/>
                <a:sym typeface="Arial"/>
              </a:rPr>
              <a:t> המשימה עוסקת בהשוואה בין החסידה לבין השקנאי שחולפים בשמי ארצנו בסתיו. </a:t>
            </a:r>
            <a:endParaRPr/>
          </a:p>
        </p:txBody>
      </p:sp>
      <p:sp>
        <p:nvSpPr>
          <p:cNvPr id="124" name="Google Shape;124;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sz="1800" b="0" i="0" u="none" strike="noStrike">
                <a:latin typeface="Arial"/>
                <a:ea typeface="Arial"/>
                <a:cs typeface="Arial"/>
                <a:sym typeface="Arial"/>
              </a:rPr>
              <a:t>איך קוראים לציפור שבתמונה?</a:t>
            </a:r>
            <a:endParaRPr/>
          </a:p>
          <a:p>
            <a:pPr marL="0" lvl="0" indent="0" algn="r" rtl="1">
              <a:spcBef>
                <a:spcPts val="0"/>
              </a:spcBef>
              <a:spcAft>
                <a:spcPts val="0"/>
              </a:spcAft>
              <a:buNone/>
            </a:pPr>
            <a:r>
              <a:rPr lang="iw-IL" sz="1800" b="1" i="0" u="none" strike="noStrike">
                <a:latin typeface="Arial"/>
                <a:ea typeface="Arial"/>
                <a:cs typeface="Arial"/>
                <a:sym typeface="Arial"/>
              </a:rPr>
              <a:t>למידה בתנועה: </a:t>
            </a:r>
            <a:r>
              <a:rPr lang="iw-IL" sz="1800" b="0" i="0" u="none" strike="noStrike">
                <a:latin typeface="Arial"/>
                <a:ea typeface="Arial"/>
                <a:cs typeface="Arial"/>
                <a:sym typeface="Arial"/>
              </a:rPr>
              <a:t>מבקשים מהתלמידים לחקות את התנועה של הנחליאלי.</a:t>
            </a:r>
            <a:endParaRPr/>
          </a:p>
        </p:txBody>
      </p:sp>
      <p:sp>
        <p:nvSpPr>
          <p:cNvPr id="132" name="Google Shape;132;p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sz="1800" b="0" i="0" u="none" strike="noStrike">
                <a:latin typeface="Arial"/>
                <a:ea typeface="Arial"/>
                <a:cs typeface="Arial"/>
                <a:sym typeface="Arial"/>
              </a:rPr>
              <a:t>בעונת הסתיו אפשר לראות שיירות של נמלים, המחפשות בסביבה מזון ומביאות אותו אל</a:t>
            </a:r>
            <a:endParaRPr/>
          </a:p>
          <a:p>
            <a:pPr marL="0" lvl="0" indent="0" algn="r" rtl="1">
              <a:spcBef>
                <a:spcPts val="0"/>
              </a:spcBef>
              <a:spcAft>
                <a:spcPts val="0"/>
              </a:spcAft>
              <a:buNone/>
            </a:pPr>
            <a:r>
              <a:rPr lang="iw-IL" sz="1800" b="0" i="0" u="none" strike="noStrike">
                <a:latin typeface="Arial"/>
                <a:ea typeface="Arial"/>
                <a:cs typeface="Arial"/>
                <a:sym typeface="Arial"/>
              </a:rPr>
              <a:t>הקן. כדאי לצאת ולהתבונן בנמלים העסוקות, לעודד את התלמידים לשאול שאלות המעניינות אותם</a:t>
            </a:r>
            <a:endParaRPr/>
          </a:p>
          <a:p>
            <a:pPr marL="0" lvl="0" indent="0" algn="r" rtl="1">
              <a:spcBef>
                <a:spcPts val="0"/>
              </a:spcBef>
              <a:spcAft>
                <a:spcPts val="0"/>
              </a:spcAft>
              <a:buNone/>
            </a:pPr>
            <a:r>
              <a:rPr lang="iw-IL" sz="1800" b="0" i="0" u="none" strike="noStrike">
                <a:latin typeface="Arial"/>
                <a:ea typeface="Arial"/>
                <a:cs typeface="Arial"/>
                <a:sym typeface="Arial"/>
              </a:rPr>
              <a:t>ולחפש להן תשובות. מומלץ לבדוק מה הנמלים נושאות, ולהיכן. אפשר להראות לילדים כיצד הנמלים</a:t>
            </a:r>
            <a:endParaRPr/>
          </a:p>
          <a:p>
            <a:pPr marL="0" lvl="0" indent="0" algn="r" rtl="1">
              <a:spcBef>
                <a:spcPts val="0"/>
              </a:spcBef>
              <a:spcAft>
                <a:spcPts val="0"/>
              </a:spcAft>
              <a:buNone/>
            </a:pPr>
            <a:r>
              <a:rPr lang="iw-IL" sz="1800" b="0" i="0" u="none" strike="noStrike">
                <a:latin typeface="Arial"/>
                <a:ea typeface="Arial"/>
                <a:cs typeface="Arial"/>
                <a:sym typeface="Arial"/>
              </a:rPr>
              <a:t>מתבלבלות ומאבדות לרגע קצר את הדרך שבו הן הולכות, בעקבות "מחיקה" של סימני הריח שהן</a:t>
            </a:r>
            <a:endParaRPr/>
          </a:p>
          <a:p>
            <a:pPr marL="0" lvl="0" indent="0" algn="r" rtl="1">
              <a:spcBef>
                <a:spcPts val="0"/>
              </a:spcBef>
              <a:spcAft>
                <a:spcPts val="0"/>
              </a:spcAft>
              <a:buNone/>
            </a:pPr>
            <a:r>
              <a:rPr lang="iw-IL" sz="1800" b="0" i="0" u="none" strike="noStrike">
                <a:latin typeface="Arial"/>
                <a:ea typeface="Arial"/>
                <a:cs typeface="Arial"/>
                <a:sym typeface="Arial"/>
              </a:rPr>
              <a:t>משאירות על האדמה. כמו כן מומלץ להעמיד בכיתה "בית נמלים שקוף" (אפשר לקנות כזה בחנויות</a:t>
            </a:r>
            <a:endParaRPr/>
          </a:p>
          <a:p>
            <a:pPr marL="0" lvl="0" indent="0" algn="r" rtl="1">
              <a:spcBef>
                <a:spcPts val="0"/>
              </a:spcBef>
              <a:spcAft>
                <a:spcPts val="0"/>
              </a:spcAft>
              <a:buNone/>
            </a:pPr>
            <a:r>
              <a:rPr lang="iw-IL" sz="1800" b="0" i="0" u="none" strike="noStrike">
                <a:latin typeface="Arial"/>
                <a:ea typeface="Arial"/>
                <a:cs typeface="Arial"/>
                <a:sym typeface="Arial"/>
              </a:rPr>
              <a:t>של ציוד לבתי ספר). מכניסים נמלים לתוך בית הנמלים ועוקבים אחר פעילותן. התצפיות יכולות</a:t>
            </a:r>
            <a:endParaRPr/>
          </a:p>
          <a:p>
            <a:pPr marL="0" lvl="0" indent="0" algn="r" rtl="1">
              <a:spcBef>
                <a:spcPts val="0"/>
              </a:spcBef>
              <a:spcAft>
                <a:spcPts val="0"/>
              </a:spcAft>
              <a:buNone/>
            </a:pPr>
            <a:r>
              <a:rPr lang="iw-IL" sz="1800" b="0" i="0" u="none" strike="noStrike">
                <a:latin typeface="Arial"/>
                <a:ea typeface="Arial"/>
                <a:cs typeface="Arial"/>
                <a:sym typeface="Arial"/>
              </a:rPr>
              <a:t>לשמש בסיס לדיונים מעניינים רבים.</a:t>
            </a:r>
            <a:endParaRPr/>
          </a:p>
        </p:txBody>
      </p:sp>
      <p:sp>
        <p:nvSpPr>
          <p:cNvPr id="143" name="Google Shape;143;p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האם החלזונות על השיח פעילים?</a:t>
            </a:r>
            <a:endParaRPr/>
          </a:p>
          <a:p>
            <a:pPr marL="0" lvl="0" indent="0" algn="r" rtl="1">
              <a:spcBef>
                <a:spcPts val="0"/>
              </a:spcBef>
              <a:spcAft>
                <a:spcPts val="0"/>
              </a:spcAft>
              <a:buNone/>
            </a:pPr>
            <a:r>
              <a:rPr lang="iw-IL"/>
              <a:t>במהלך היום הם רדומים.</a:t>
            </a:r>
            <a:endParaRPr/>
          </a:p>
          <a:p>
            <a:pPr marL="0" lvl="0" indent="0" algn="r" rtl="1">
              <a:spcBef>
                <a:spcPts val="0"/>
              </a:spcBef>
              <a:spcAft>
                <a:spcPts val="0"/>
              </a:spcAft>
              <a:buNone/>
            </a:pPr>
            <a:r>
              <a:rPr lang="iw-IL"/>
              <a:t>בשעות הקרירות יותר של היום ועם בוא הגשמים הם מתעוררים ונעשים פעילים.</a:t>
            </a:r>
            <a:endParaRPr/>
          </a:p>
          <a:p>
            <a:pPr marL="0" lvl="0" indent="0" algn="r" rtl="1">
              <a:spcBef>
                <a:spcPts val="0"/>
              </a:spcBef>
              <a:spcAft>
                <a:spcPts val="0"/>
              </a:spcAft>
              <a:buNone/>
            </a:pPr>
            <a:endParaRPr/>
          </a:p>
        </p:txBody>
      </p:sp>
      <p:sp>
        <p:nvSpPr>
          <p:cNvPr id="152" name="Google Shape;152;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על רקע התמונה לערוך שיח לבירור ידע מוקדם על  נמלים. להתייחס למבנה הגוף ולהתנהגות.</a:t>
            </a:r>
            <a:endParaRPr/>
          </a:p>
          <a:p>
            <a:pPr marL="0" lvl="0" indent="0" algn="r" rtl="1">
              <a:spcBef>
                <a:spcPts val="0"/>
              </a:spcBef>
              <a:spcAft>
                <a:spcPts val="0"/>
              </a:spcAft>
              <a:buNone/>
            </a:pPr>
            <a:r>
              <a:rPr lang="iw-IL" sz="1800" b="0" i="0" u="none" strike="noStrike">
                <a:latin typeface="Arial"/>
                <a:ea typeface="Arial"/>
                <a:cs typeface="Arial"/>
                <a:sym typeface="Arial"/>
              </a:rPr>
              <a:t>מקריאים את הכתוב (עמוד 36) ויוצאים לסיור בחצר. מתבוננים בשיירות של נמלים האוספות מזון אל הקן ודנים בשאלות כמו: לאן הן הולכות? ולאן הן חוזרות? מהי החשיבות של פעילותן בסתיו? </a:t>
            </a:r>
            <a:endParaRPr/>
          </a:p>
        </p:txBody>
      </p:sp>
      <p:sp>
        <p:nvSpPr>
          <p:cNvPr id="161" name="Google Shape;161;p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solidFill>
                  <a:srgbClr val="000000"/>
                </a:solidFill>
              </a:rPr>
              <a:t>9</a:t>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26"/>
        <p:cNvGrpSpPr/>
        <p:nvPr/>
      </p:nvGrpSpPr>
      <p:grpSpPr>
        <a:xfrm>
          <a:off x="0" y="0"/>
          <a:ext cx="0" cy="0"/>
          <a:chOff x="0" y="0"/>
          <a:chExt cx="0" cy="0"/>
        </a:xfrm>
      </p:grpSpPr>
      <p:sp>
        <p:nvSpPr>
          <p:cNvPr id="27" name="Google Shape;27;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30"/>
        <p:cNvGrpSpPr/>
        <p:nvPr/>
      </p:nvGrpSpPr>
      <p:grpSpPr>
        <a:xfrm>
          <a:off x="0" y="0"/>
          <a:ext cx="0" cy="0"/>
          <a:chOff x="0" y="0"/>
          <a:chExt cx="0" cy="0"/>
        </a:xfrm>
      </p:grpSpPr>
      <p:sp>
        <p:nvSpPr>
          <p:cNvPr id="31" name="Google Shape;31;p18"/>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36"/>
        <p:cNvGrpSpPr/>
        <p:nvPr/>
      </p:nvGrpSpPr>
      <p:grpSpPr>
        <a:xfrm>
          <a:off x="0" y="0"/>
          <a:ext cx="0" cy="0"/>
          <a:chOff x="0" y="0"/>
          <a:chExt cx="0" cy="0"/>
        </a:xfrm>
      </p:grpSpPr>
      <p:sp>
        <p:nvSpPr>
          <p:cNvPr id="37" name="Google Shape;37;p1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3887391" y="987426"/>
            <a:ext cx="4629150" cy="4873625"/>
          </a:xfrm>
          <a:prstGeom prst="rect">
            <a:avLst/>
          </a:prstGeom>
          <a:noFill/>
          <a:ln>
            <a:noFill/>
          </a:ln>
        </p:spPr>
      </p:sp>
      <p:sp>
        <p:nvSpPr>
          <p:cNvPr id="68" name="Google Shape;68;p23"/>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mt="8000"/>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ommons.wikimedia.org/wiki/File:Hazav.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iw-IL" b="1"/>
              <a:t>عارِضَةٌ مُرافِقَةٌ لِلدُّروسِ</a:t>
            </a:r>
            <a:endParaRPr b="1"/>
          </a:p>
        </p:txBody>
      </p:sp>
      <p:sp>
        <p:nvSpPr>
          <p:cNvPr id="90" name="Google Shape;90;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rgbClr val="00A9EA"/>
              </a:buClr>
              <a:buSzPts val="4800"/>
              <a:buNone/>
            </a:pPr>
            <a:r>
              <a:rPr lang="iw-IL" sz="4800" b="1">
                <a:solidFill>
                  <a:srgbClr val="00A9EA"/>
                </a:solidFill>
                <a:latin typeface="Arial"/>
                <a:ea typeface="Arial"/>
                <a:cs typeface="Arial"/>
                <a:sym typeface="Arial"/>
              </a:rPr>
              <a:t>نَتَعَلَّمُ الْعُلُوْمَ وَالتِّكْنُولُوجيا</a:t>
            </a:r>
            <a:endParaRPr/>
          </a:p>
          <a:p>
            <a:pPr marL="0" lvl="0" indent="0" algn="ctr" rtl="1">
              <a:lnSpc>
                <a:spcPct val="90000"/>
              </a:lnSpc>
              <a:spcBef>
                <a:spcPts val="1000"/>
              </a:spcBef>
              <a:spcAft>
                <a:spcPts val="0"/>
              </a:spcAft>
              <a:buClr>
                <a:srgbClr val="00A9EA"/>
              </a:buClr>
              <a:buSzPts val="4800"/>
              <a:buNone/>
            </a:pPr>
            <a:r>
              <a:rPr lang="iw-IL" sz="4800" b="1">
                <a:solidFill>
                  <a:srgbClr val="00A9EA"/>
                </a:solidFill>
                <a:latin typeface="Arial"/>
                <a:ea typeface="Arial"/>
                <a:cs typeface="Arial"/>
                <a:sym typeface="Arial"/>
              </a:rPr>
              <a:t>الصَّفُّ الأوَّلُ </a:t>
            </a:r>
            <a:endParaRPr/>
          </a:p>
          <a:p>
            <a:pPr marL="0" lvl="0" indent="0" algn="ctr" rtl="1">
              <a:lnSpc>
                <a:spcPct val="90000"/>
              </a:lnSpc>
              <a:spcBef>
                <a:spcPts val="1000"/>
              </a:spcBef>
              <a:spcAft>
                <a:spcPts val="0"/>
              </a:spcAft>
              <a:buClr>
                <a:srgbClr val="00A9EA"/>
              </a:buClr>
              <a:buSzPts val="4800"/>
              <a:buNone/>
            </a:pPr>
            <a:r>
              <a:rPr lang="iw-IL" sz="4800" b="1">
                <a:solidFill>
                  <a:srgbClr val="00A9EA"/>
                </a:solidFill>
                <a:latin typeface="Arial"/>
                <a:ea typeface="Arial"/>
                <a:cs typeface="Arial"/>
                <a:sym typeface="Arial"/>
              </a:rPr>
              <a:t>دَورَةُ فُصولِ ٱلسَّنَةِ</a:t>
            </a:r>
            <a:endParaRPr sz="4800" b="1">
              <a:solidFill>
                <a:srgbClr val="00A9EA"/>
              </a:solidFill>
              <a:latin typeface="Arial"/>
              <a:ea typeface="Arial"/>
              <a:cs typeface="Arial"/>
              <a:sym typeface="Arial"/>
            </a:endParaRPr>
          </a:p>
          <a:p>
            <a:pPr marL="0" lvl="0" indent="0" algn="ctr" rtl="1">
              <a:lnSpc>
                <a:spcPct val="90000"/>
              </a:lnSpc>
              <a:spcBef>
                <a:spcPts val="1000"/>
              </a:spcBef>
              <a:spcAft>
                <a:spcPts val="0"/>
              </a:spcAft>
              <a:buClr>
                <a:srgbClr val="00A9EA"/>
              </a:buClr>
              <a:buSzPts val="4800"/>
              <a:buNone/>
            </a:pPr>
            <a:r>
              <a:rPr lang="iw-IL" sz="4800" b="1">
                <a:solidFill>
                  <a:srgbClr val="00A9EA"/>
                </a:solidFill>
                <a:latin typeface="Arial"/>
                <a:ea typeface="Arial"/>
                <a:cs typeface="Arial"/>
                <a:sym typeface="Arial"/>
              </a:rPr>
              <a:t> </a:t>
            </a:r>
            <a:endParaRPr/>
          </a:p>
          <a:p>
            <a:pPr marL="0" lvl="0" indent="0" algn="ctr" rtl="1">
              <a:lnSpc>
                <a:spcPct val="90000"/>
              </a:lnSpc>
              <a:spcBef>
                <a:spcPts val="1000"/>
              </a:spcBef>
              <a:spcAft>
                <a:spcPts val="0"/>
              </a:spcAft>
              <a:buClr>
                <a:schemeClr val="dk1"/>
              </a:buClr>
              <a:buSzPts val="3600"/>
              <a:buNone/>
            </a:pPr>
            <a:r>
              <a:rPr lang="iw-IL" sz="3600" b="1">
                <a:latin typeface="Arial"/>
                <a:ea typeface="Arial"/>
                <a:cs typeface="Arial"/>
                <a:sym typeface="Arial"/>
              </a:rPr>
              <a:t>الفصل الأول : جاءَ ٱلخَريفُ </a:t>
            </a:r>
            <a:endParaRPr/>
          </a:p>
          <a:p>
            <a:pPr marL="0" lvl="0" indent="0" algn="ctr" rtl="1">
              <a:lnSpc>
                <a:spcPct val="90000"/>
              </a:lnSpc>
              <a:spcBef>
                <a:spcPts val="1000"/>
              </a:spcBef>
              <a:spcAft>
                <a:spcPts val="0"/>
              </a:spcAft>
              <a:buClr>
                <a:srgbClr val="FF0000"/>
              </a:buClr>
              <a:buSzPts val="3600"/>
              <a:buNone/>
            </a:pPr>
            <a:r>
              <a:rPr lang="iw-IL" sz="3600" b="1">
                <a:solidFill>
                  <a:srgbClr val="FF0000"/>
                </a:solidFill>
                <a:latin typeface="Arial"/>
                <a:ea typeface="Arial"/>
                <a:cs typeface="Arial"/>
                <a:sym typeface="Arial"/>
              </a:rPr>
              <a:t> الحيوانات (الجزء الأول)</a:t>
            </a:r>
            <a:endParaRPr sz="3600" b="1">
              <a:latin typeface="Arial"/>
              <a:ea typeface="Arial"/>
              <a:cs typeface="Arial"/>
              <a:sym typeface="Arial"/>
            </a:endParaRPr>
          </a:p>
        </p:txBody>
      </p:sp>
      <p:pic>
        <p:nvPicPr>
          <p:cNvPr id="91" name="Google Shape;91;p1"/>
          <p:cNvPicPr preferRelativeResize="0"/>
          <p:nvPr/>
        </p:nvPicPr>
        <p:blipFill rotWithShape="1">
          <a:blip r:embed="rId3">
            <a:alphaModFix/>
          </a:blip>
          <a:srcRect/>
          <a:stretch/>
        </p:blipFill>
        <p:spPr>
          <a:xfrm>
            <a:off x="0" y="72092"/>
            <a:ext cx="1688260" cy="955815"/>
          </a:xfrm>
          <a:prstGeom prst="rect">
            <a:avLst/>
          </a:prstGeom>
          <a:noFill/>
          <a:ln>
            <a:noFill/>
          </a:ln>
        </p:spPr>
      </p:pic>
      <p:pic>
        <p:nvPicPr>
          <p:cNvPr id="92" name="Google Shape;92;p1"/>
          <p:cNvPicPr preferRelativeResize="0"/>
          <p:nvPr/>
        </p:nvPicPr>
        <p:blipFill rotWithShape="1">
          <a:blip r:embed="rId4">
            <a:alphaModFix/>
          </a:blip>
          <a:srcRect/>
          <a:stretch/>
        </p:blipFill>
        <p:spPr>
          <a:xfrm>
            <a:off x="7805884" y="230190"/>
            <a:ext cx="1012024" cy="7925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600"/>
              <a:buFont typeface="Arial"/>
              <a:buNone/>
            </a:pPr>
            <a:r>
              <a:rPr lang="iw-IL" sz="6600" b="1">
                <a:latin typeface="Arial"/>
                <a:ea typeface="Arial"/>
                <a:cs typeface="Arial"/>
                <a:sym typeface="Arial"/>
              </a:rPr>
              <a:t>   اَلنَّمْلُ </a:t>
            </a:r>
            <a:r>
              <a:rPr lang="iw-IL" sz="2800" b="1">
                <a:latin typeface="Arial"/>
                <a:ea typeface="Arial"/>
                <a:cs typeface="Arial"/>
                <a:sym typeface="Arial"/>
              </a:rPr>
              <a:t>(الصفحات 39-36)</a:t>
            </a:r>
            <a:endParaRPr sz="2800" b="1">
              <a:latin typeface="Arial"/>
              <a:ea typeface="Arial"/>
              <a:cs typeface="Arial"/>
              <a:sym typeface="Arial"/>
            </a:endParaRPr>
          </a:p>
        </p:txBody>
      </p:sp>
      <p:pic>
        <p:nvPicPr>
          <p:cNvPr id="173" name="Google Shape;173;p10"/>
          <p:cNvPicPr preferRelativeResize="0"/>
          <p:nvPr/>
        </p:nvPicPr>
        <p:blipFill rotWithShape="1">
          <a:blip r:embed="rId3">
            <a:alphaModFix/>
          </a:blip>
          <a:srcRect/>
          <a:stretch/>
        </p:blipFill>
        <p:spPr>
          <a:xfrm>
            <a:off x="0" y="72092"/>
            <a:ext cx="1688260" cy="955815"/>
          </a:xfrm>
          <a:prstGeom prst="rect">
            <a:avLst/>
          </a:prstGeom>
          <a:noFill/>
          <a:ln>
            <a:noFill/>
          </a:ln>
        </p:spPr>
      </p:pic>
      <p:pic>
        <p:nvPicPr>
          <p:cNvPr id="174" name="Google Shape;174;p10"/>
          <p:cNvPicPr preferRelativeResize="0"/>
          <p:nvPr/>
        </p:nvPicPr>
        <p:blipFill rotWithShape="1">
          <a:blip r:embed="rId4">
            <a:alphaModFix/>
          </a:blip>
          <a:srcRect/>
          <a:stretch/>
        </p:blipFill>
        <p:spPr>
          <a:xfrm>
            <a:off x="8131976" y="0"/>
            <a:ext cx="1012024" cy="792549"/>
          </a:xfrm>
          <a:prstGeom prst="rect">
            <a:avLst/>
          </a:prstGeom>
          <a:noFill/>
          <a:ln>
            <a:noFill/>
          </a:ln>
        </p:spPr>
      </p:pic>
      <p:pic>
        <p:nvPicPr>
          <p:cNvPr id="175" name="Google Shape;175;p10"/>
          <p:cNvPicPr preferRelativeResize="0">
            <a:picLocks noGrp="1"/>
          </p:cNvPicPr>
          <p:nvPr>
            <p:ph type="body" idx="1"/>
          </p:nvPr>
        </p:nvPicPr>
        <p:blipFill rotWithShape="1">
          <a:blip r:embed="rId5">
            <a:alphaModFix/>
          </a:blip>
          <a:srcRect/>
          <a:stretch/>
        </p:blipFill>
        <p:spPr>
          <a:xfrm>
            <a:off x="1225296" y="2212848"/>
            <a:ext cx="6647687" cy="39136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1"/>
          <p:cNvPicPr preferRelativeResize="0">
            <a:picLocks noGrp="1"/>
          </p:cNvPicPr>
          <p:nvPr>
            <p:ph type="body" idx="1"/>
          </p:nvPr>
        </p:nvPicPr>
        <p:blipFill rotWithShape="1">
          <a:blip r:embed="rId3">
            <a:alphaModFix/>
          </a:blip>
          <a:srcRect/>
          <a:stretch/>
        </p:blipFill>
        <p:spPr>
          <a:xfrm>
            <a:off x="323800" y="1481592"/>
            <a:ext cx="8496399" cy="4991635"/>
          </a:xfrm>
          <a:prstGeom prst="rect">
            <a:avLst/>
          </a:prstGeom>
          <a:noFill/>
          <a:ln>
            <a:noFill/>
          </a:ln>
        </p:spPr>
      </p:pic>
      <p:pic>
        <p:nvPicPr>
          <p:cNvPr id="182" name="Google Shape;182;p11"/>
          <p:cNvPicPr preferRelativeResize="0"/>
          <p:nvPr/>
        </p:nvPicPr>
        <p:blipFill rotWithShape="1">
          <a:blip r:embed="rId4">
            <a:alphaModFix/>
          </a:blip>
          <a:srcRect/>
          <a:stretch/>
        </p:blipFill>
        <p:spPr>
          <a:xfrm>
            <a:off x="0" y="72092"/>
            <a:ext cx="1688260" cy="955815"/>
          </a:xfrm>
          <a:prstGeom prst="rect">
            <a:avLst/>
          </a:prstGeom>
          <a:noFill/>
          <a:ln>
            <a:noFill/>
          </a:ln>
        </p:spPr>
      </p:pic>
      <p:pic>
        <p:nvPicPr>
          <p:cNvPr id="183" name="Google Shape;183;p11"/>
          <p:cNvPicPr preferRelativeResize="0"/>
          <p:nvPr/>
        </p:nvPicPr>
        <p:blipFill rotWithShape="1">
          <a:blip r:embed="rId5">
            <a:alphaModFix/>
          </a:blip>
          <a:srcRect/>
          <a:stretch/>
        </p:blipFill>
        <p:spPr>
          <a:xfrm>
            <a:off x="8131976" y="0"/>
            <a:ext cx="1012024" cy="7925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2"/>
          <p:cNvPicPr preferRelativeResize="0"/>
          <p:nvPr/>
        </p:nvPicPr>
        <p:blipFill rotWithShape="1">
          <a:blip r:embed="rId3">
            <a:alphaModFix/>
          </a:blip>
          <a:srcRect/>
          <a:stretch/>
        </p:blipFill>
        <p:spPr>
          <a:xfrm>
            <a:off x="508000" y="1468334"/>
            <a:ext cx="8128000" cy="4572000"/>
          </a:xfrm>
          <a:prstGeom prst="rect">
            <a:avLst/>
          </a:prstGeom>
          <a:noFill/>
          <a:ln>
            <a:noFill/>
          </a:ln>
        </p:spPr>
      </p:pic>
      <p:pic>
        <p:nvPicPr>
          <p:cNvPr id="190" name="Google Shape;190;p12"/>
          <p:cNvPicPr preferRelativeResize="0"/>
          <p:nvPr/>
        </p:nvPicPr>
        <p:blipFill rotWithShape="1">
          <a:blip r:embed="rId4">
            <a:alphaModFix/>
          </a:blip>
          <a:srcRect/>
          <a:stretch/>
        </p:blipFill>
        <p:spPr>
          <a:xfrm>
            <a:off x="8129988" y="25117"/>
            <a:ext cx="1012024" cy="7925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5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5"/>
              </a:buClr>
              <a:buSzPts val="5400"/>
              <a:buFont typeface="Calibri"/>
              <a:buNone/>
            </a:pPr>
            <a:r>
              <a:rPr lang="iw-IL" sz="5400" b="1">
                <a:solidFill>
                  <a:schemeClr val="accent5"/>
                </a:solidFill>
                <a:latin typeface="Arial"/>
                <a:ea typeface="Arial"/>
                <a:cs typeface="Arial"/>
                <a:sym typeface="Arial"/>
              </a:rPr>
              <a:t>أَلخَريفُ</a:t>
            </a:r>
            <a:r>
              <a:rPr lang="iw-IL" sz="5400" b="1">
                <a:solidFill>
                  <a:schemeClr val="accent5"/>
                </a:solidFill>
              </a:rPr>
              <a:t> </a:t>
            </a:r>
            <a:endParaRPr sz="5400" b="1">
              <a:solidFill>
                <a:schemeClr val="accent5"/>
              </a:solidFill>
            </a:endParaRPr>
          </a:p>
        </p:txBody>
      </p:sp>
      <p:pic>
        <p:nvPicPr>
          <p:cNvPr id="197" name="Google Shape;197;p13"/>
          <p:cNvPicPr preferRelativeResize="0"/>
          <p:nvPr/>
        </p:nvPicPr>
        <p:blipFill rotWithShape="1">
          <a:blip r:embed="rId3">
            <a:alphaModFix/>
          </a:blip>
          <a:srcRect/>
          <a:stretch/>
        </p:blipFill>
        <p:spPr>
          <a:xfrm>
            <a:off x="0" y="72092"/>
            <a:ext cx="1688260" cy="955815"/>
          </a:xfrm>
          <a:prstGeom prst="rect">
            <a:avLst/>
          </a:prstGeom>
          <a:noFill/>
          <a:ln>
            <a:noFill/>
          </a:ln>
        </p:spPr>
      </p:pic>
      <p:pic>
        <p:nvPicPr>
          <p:cNvPr id="198" name="Google Shape;198;p13"/>
          <p:cNvPicPr preferRelativeResize="0">
            <a:picLocks noGrp="1"/>
          </p:cNvPicPr>
          <p:nvPr>
            <p:ph type="body" idx="1"/>
          </p:nvPr>
        </p:nvPicPr>
        <p:blipFill rotWithShape="1">
          <a:blip r:embed="rId4">
            <a:alphaModFix/>
          </a:blip>
          <a:srcRect/>
          <a:stretch/>
        </p:blipFill>
        <p:spPr>
          <a:xfrm>
            <a:off x="1174422" y="1825624"/>
            <a:ext cx="6795156" cy="4667250"/>
          </a:xfrm>
          <a:prstGeom prst="rect">
            <a:avLst/>
          </a:prstGeom>
          <a:noFill/>
          <a:ln>
            <a:noFill/>
          </a:ln>
        </p:spPr>
      </p:pic>
      <p:pic>
        <p:nvPicPr>
          <p:cNvPr id="199" name="Google Shape;199;p13"/>
          <p:cNvPicPr preferRelativeResize="0"/>
          <p:nvPr/>
        </p:nvPicPr>
        <p:blipFill rotWithShape="1">
          <a:blip r:embed="rId5">
            <a:alphaModFix/>
          </a:blip>
          <a:srcRect/>
          <a:stretch/>
        </p:blipFill>
        <p:spPr>
          <a:xfrm>
            <a:off x="8131976" y="0"/>
            <a:ext cx="1012024" cy="7925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5"/>
              </a:buClr>
              <a:buSzPts val="5400"/>
              <a:buFont typeface="Calibri"/>
              <a:buNone/>
            </a:pPr>
            <a:r>
              <a:rPr lang="iw-IL" sz="5400" b="1">
                <a:solidFill>
                  <a:schemeClr val="accent5"/>
                </a:solidFill>
              </a:rPr>
              <a:t>جاءَ </a:t>
            </a:r>
            <a:r>
              <a:rPr lang="iw-IL" sz="5400" b="1">
                <a:solidFill>
                  <a:schemeClr val="accent5"/>
                </a:solidFill>
                <a:latin typeface="Arial"/>
                <a:ea typeface="Arial"/>
                <a:cs typeface="Arial"/>
                <a:sym typeface="Arial"/>
              </a:rPr>
              <a:t>ٱلخَريفُ</a:t>
            </a:r>
            <a:r>
              <a:rPr lang="iw-IL" sz="5400" b="1">
                <a:solidFill>
                  <a:schemeClr val="accent5"/>
                </a:solidFill>
              </a:rPr>
              <a:t> </a:t>
            </a:r>
            <a:endParaRPr sz="5400" b="1">
              <a:solidFill>
                <a:schemeClr val="accent5"/>
              </a:solidFill>
            </a:endParaRPr>
          </a:p>
        </p:txBody>
      </p:sp>
      <p:pic>
        <p:nvPicPr>
          <p:cNvPr id="99" name="Google Shape;99;p2"/>
          <p:cNvPicPr preferRelativeResize="0"/>
          <p:nvPr/>
        </p:nvPicPr>
        <p:blipFill rotWithShape="1">
          <a:blip r:embed="rId3">
            <a:alphaModFix/>
          </a:blip>
          <a:srcRect/>
          <a:stretch/>
        </p:blipFill>
        <p:spPr>
          <a:xfrm>
            <a:off x="0" y="72092"/>
            <a:ext cx="1688260" cy="955815"/>
          </a:xfrm>
          <a:prstGeom prst="rect">
            <a:avLst/>
          </a:prstGeom>
          <a:noFill/>
          <a:ln>
            <a:noFill/>
          </a:ln>
        </p:spPr>
      </p:pic>
      <p:pic>
        <p:nvPicPr>
          <p:cNvPr id="100" name="Google Shape;100;p2"/>
          <p:cNvPicPr preferRelativeResize="0">
            <a:picLocks noGrp="1"/>
          </p:cNvPicPr>
          <p:nvPr>
            <p:ph type="body" idx="1"/>
          </p:nvPr>
        </p:nvPicPr>
        <p:blipFill rotWithShape="1">
          <a:blip r:embed="rId4">
            <a:alphaModFix/>
          </a:blip>
          <a:srcRect/>
          <a:stretch/>
        </p:blipFill>
        <p:spPr>
          <a:xfrm>
            <a:off x="1174422" y="1825624"/>
            <a:ext cx="6795156" cy="4428871"/>
          </a:xfrm>
          <a:prstGeom prst="rect">
            <a:avLst/>
          </a:prstGeom>
          <a:noFill/>
          <a:ln>
            <a:noFill/>
          </a:ln>
        </p:spPr>
      </p:pic>
      <p:pic>
        <p:nvPicPr>
          <p:cNvPr id="101" name="Google Shape;101;p2"/>
          <p:cNvPicPr preferRelativeResize="0"/>
          <p:nvPr/>
        </p:nvPicPr>
        <p:blipFill rotWithShape="1">
          <a:blip r:embed="rId5">
            <a:alphaModFix/>
          </a:blip>
          <a:srcRect/>
          <a:stretch/>
        </p:blipFill>
        <p:spPr>
          <a:xfrm>
            <a:off x="8131976" y="0"/>
            <a:ext cx="1012024" cy="7925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486536" y="516512"/>
            <a:ext cx="78867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accent5"/>
              </a:buClr>
              <a:buSzPts val="5400"/>
              <a:buFont typeface="Calibri"/>
              <a:buNone/>
            </a:pPr>
            <a:r>
              <a:rPr lang="iw-IL" sz="5400" b="1">
                <a:solidFill>
                  <a:schemeClr val="accent5"/>
                </a:solidFill>
              </a:rPr>
              <a:t>الكائناتُ الحيةُ في فَصْلِ </a:t>
            </a:r>
            <a:r>
              <a:rPr lang="iw-IL" sz="5400" b="1">
                <a:solidFill>
                  <a:schemeClr val="accent5"/>
                </a:solidFill>
                <a:latin typeface="Arial"/>
                <a:ea typeface="Arial"/>
                <a:cs typeface="Arial"/>
                <a:sym typeface="Arial"/>
              </a:rPr>
              <a:t>ٱلخَريفِ </a:t>
            </a:r>
            <a:br>
              <a:rPr lang="iw-IL" sz="5400" b="1">
                <a:solidFill>
                  <a:schemeClr val="accent5"/>
                </a:solidFill>
                <a:latin typeface="Arial"/>
                <a:ea typeface="Arial"/>
                <a:cs typeface="Arial"/>
                <a:sym typeface="Arial"/>
              </a:rPr>
            </a:br>
            <a:r>
              <a:rPr lang="iw-IL" sz="2800" b="1">
                <a:latin typeface="Arial"/>
                <a:ea typeface="Arial"/>
                <a:cs typeface="Arial"/>
                <a:sym typeface="Arial"/>
              </a:rPr>
              <a:t>(صفحة 35)</a:t>
            </a:r>
            <a:endParaRPr sz="2800" b="1"/>
          </a:p>
        </p:txBody>
      </p:sp>
      <p:sp>
        <p:nvSpPr>
          <p:cNvPr id="108" name="Google Shape;108;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1"/>
              </a:buClr>
              <a:buSzPts val="4400"/>
              <a:buNone/>
            </a:pPr>
            <a:r>
              <a:rPr lang="iw-IL" sz="4400" b="1">
                <a:latin typeface="Calibri"/>
                <a:ea typeface="Calibri"/>
                <a:cs typeface="Calibri"/>
                <a:sym typeface="Calibri"/>
              </a:rPr>
              <a:t>طُيورٌ مُهاجِرَةٌ</a:t>
            </a:r>
            <a:endParaRPr sz="4400" b="1">
              <a:latin typeface="Calibri"/>
              <a:ea typeface="Calibri"/>
              <a:cs typeface="Calibri"/>
              <a:sym typeface="Calibri"/>
            </a:endParaRPr>
          </a:p>
          <a:p>
            <a:pPr marL="0" lvl="0" indent="0" algn="r" rtl="0">
              <a:lnSpc>
                <a:spcPct val="90000"/>
              </a:lnSpc>
              <a:spcBef>
                <a:spcPts val="1000"/>
              </a:spcBef>
              <a:spcAft>
                <a:spcPts val="0"/>
              </a:spcAft>
              <a:buClr>
                <a:schemeClr val="dk1"/>
              </a:buClr>
              <a:buSzPts val="4000"/>
              <a:buNone/>
            </a:pPr>
            <a:endParaRPr sz="4000" b="1"/>
          </a:p>
        </p:txBody>
      </p:sp>
      <p:sp>
        <p:nvSpPr>
          <p:cNvPr id="109" name="Google Shape;109;p3"/>
          <p:cNvSpPr txBox="1"/>
          <p:nvPr/>
        </p:nvSpPr>
        <p:spPr>
          <a:xfrm>
            <a:off x="5703683" y="6176963"/>
            <a:ext cx="3440317"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w-IL" sz="1800" b="0" i="0" u="none" strike="noStrike" cap="none">
                <a:solidFill>
                  <a:schemeClr val="dk1"/>
                </a:solidFill>
                <a:latin typeface="Calibri"/>
                <a:ea typeface="Calibri"/>
                <a:cs typeface="Calibri"/>
                <a:sym typeface="Calibri"/>
              </a:rPr>
              <a:t>المصدر:</a:t>
            </a:r>
            <a:endParaRPr sz="1800" b="0" i="0" u="none" strike="noStrike" cap="none">
              <a:solidFill>
                <a:schemeClr val="dk1"/>
              </a:solidFill>
              <a:latin typeface="Calibri"/>
              <a:ea typeface="Calibri"/>
              <a:cs typeface="Calibri"/>
              <a:sym typeface="Calibri"/>
            </a:endParaRPr>
          </a:p>
          <a:p>
            <a:pPr marL="0" marR="0" lvl="0" indent="0" algn="r" rtl="0">
              <a:spcBef>
                <a:spcPts val="0"/>
              </a:spcBef>
              <a:spcAft>
                <a:spcPts val="0"/>
              </a:spcAft>
              <a:buNone/>
            </a:pPr>
            <a:r>
              <a:rPr lang="iw-IL" sz="1800" b="0" i="0" u="none" strike="noStrike" cap="none">
                <a:solidFill>
                  <a:schemeClr val="dk1"/>
                </a:solidFill>
                <a:latin typeface="Calibri"/>
                <a:ea typeface="Calibri"/>
                <a:cs typeface="Calibri"/>
                <a:sym typeface="Calibri"/>
              </a:rPr>
              <a:t>pixabay</a:t>
            </a:r>
            <a:endParaRPr sz="1800" b="0" i="0" u="none" strike="noStrike" cap="none">
              <a:solidFill>
                <a:schemeClr val="dk1"/>
              </a:solidFill>
              <a:latin typeface="Calibri"/>
              <a:ea typeface="Calibri"/>
              <a:cs typeface="Calibri"/>
              <a:sym typeface="Calibri"/>
            </a:endParaRPr>
          </a:p>
        </p:txBody>
      </p:sp>
      <p:pic>
        <p:nvPicPr>
          <p:cNvPr id="110" name="Google Shape;110;p3"/>
          <p:cNvPicPr preferRelativeResize="0"/>
          <p:nvPr/>
        </p:nvPicPr>
        <p:blipFill rotWithShape="1">
          <a:blip r:embed="rId3">
            <a:alphaModFix/>
          </a:blip>
          <a:srcRect/>
          <a:stretch/>
        </p:blipFill>
        <p:spPr>
          <a:xfrm>
            <a:off x="971268" y="2609183"/>
            <a:ext cx="6917235" cy="3890945"/>
          </a:xfrm>
          <a:prstGeom prst="rect">
            <a:avLst/>
          </a:prstGeom>
          <a:noFill/>
          <a:ln>
            <a:noFill/>
          </a:ln>
        </p:spPr>
      </p:pic>
      <p:pic>
        <p:nvPicPr>
          <p:cNvPr id="111" name="Google Shape;111;p3"/>
          <p:cNvPicPr preferRelativeResize="0"/>
          <p:nvPr/>
        </p:nvPicPr>
        <p:blipFill rotWithShape="1">
          <a:blip r:embed="rId4">
            <a:alphaModFix/>
          </a:blip>
          <a:srcRect/>
          <a:stretch/>
        </p:blipFill>
        <p:spPr>
          <a:xfrm>
            <a:off x="0" y="38605"/>
            <a:ext cx="1596746" cy="904004"/>
          </a:xfrm>
          <a:prstGeom prst="rect">
            <a:avLst/>
          </a:prstGeom>
          <a:noFill/>
          <a:ln>
            <a:noFill/>
          </a:ln>
        </p:spPr>
      </p:pic>
      <p:pic>
        <p:nvPicPr>
          <p:cNvPr id="112" name="Google Shape;112;p3"/>
          <p:cNvPicPr preferRelativeResize="0"/>
          <p:nvPr/>
        </p:nvPicPr>
        <p:blipFill rotWithShape="1">
          <a:blip r:embed="rId5">
            <a:alphaModFix/>
          </a:blip>
          <a:srcRect/>
          <a:stretch/>
        </p:blipFill>
        <p:spPr>
          <a:xfrm>
            <a:off x="8131976" y="-31149"/>
            <a:ext cx="1012024" cy="7925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3">
            <a:alphaModFix/>
          </a:blip>
          <a:srcRect/>
          <a:stretch/>
        </p:blipFill>
        <p:spPr>
          <a:xfrm>
            <a:off x="0" y="72092"/>
            <a:ext cx="1688260" cy="955815"/>
          </a:xfrm>
          <a:prstGeom prst="rect">
            <a:avLst/>
          </a:prstGeom>
          <a:noFill/>
          <a:ln>
            <a:noFill/>
          </a:ln>
        </p:spPr>
      </p:pic>
      <p:pic>
        <p:nvPicPr>
          <p:cNvPr id="119" name="Google Shape;119;p4"/>
          <p:cNvPicPr preferRelativeResize="0"/>
          <p:nvPr/>
        </p:nvPicPr>
        <p:blipFill rotWithShape="1">
          <a:blip r:embed="rId4">
            <a:alphaModFix/>
          </a:blip>
          <a:srcRect/>
          <a:stretch/>
        </p:blipFill>
        <p:spPr>
          <a:xfrm>
            <a:off x="8131976" y="0"/>
            <a:ext cx="1012024" cy="792549"/>
          </a:xfrm>
          <a:prstGeom prst="rect">
            <a:avLst/>
          </a:prstGeom>
          <a:noFill/>
          <a:ln>
            <a:noFill/>
          </a:ln>
        </p:spPr>
      </p:pic>
      <p:pic>
        <p:nvPicPr>
          <p:cNvPr id="120" name="Google Shape;120;p4"/>
          <p:cNvPicPr preferRelativeResize="0">
            <a:picLocks noGrp="1"/>
          </p:cNvPicPr>
          <p:nvPr>
            <p:ph type="body" idx="1"/>
          </p:nvPr>
        </p:nvPicPr>
        <p:blipFill rotWithShape="1">
          <a:blip r:embed="rId5">
            <a:alphaModFix/>
          </a:blip>
          <a:srcRect/>
          <a:stretch/>
        </p:blipFill>
        <p:spPr>
          <a:xfrm>
            <a:off x="690562" y="2066544"/>
            <a:ext cx="7762875" cy="39410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5"/>
          <p:cNvPicPr preferRelativeResize="0"/>
          <p:nvPr/>
        </p:nvPicPr>
        <p:blipFill rotWithShape="1">
          <a:blip r:embed="rId3">
            <a:alphaModFix/>
          </a:blip>
          <a:srcRect/>
          <a:stretch/>
        </p:blipFill>
        <p:spPr>
          <a:xfrm>
            <a:off x="0" y="72092"/>
            <a:ext cx="1688260" cy="955815"/>
          </a:xfrm>
          <a:prstGeom prst="rect">
            <a:avLst/>
          </a:prstGeom>
          <a:noFill/>
          <a:ln>
            <a:noFill/>
          </a:ln>
        </p:spPr>
      </p:pic>
      <p:pic>
        <p:nvPicPr>
          <p:cNvPr id="127" name="Google Shape;127;p5"/>
          <p:cNvPicPr preferRelativeResize="0"/>
          <p:nvPr/>
        </p:nvPicPr>
        <p:blipFill rotWithShape="1">
          <a:blip r:embed="rId4">
            <a:alphaModFix/>
          </a:blip>
          <a:srcRect/>
          <a:stretch/>
        </p:blipFill>
        <p:spPr>
          <a:xfrm>
            <a:off x="8131976" y="0"/>
            <a:ext cx="1012024" cy="792549"/>
          </a:xfrm>
          <a:prstGeom prst="rect">
            <a:avLst/>
          </a:prstGeom>
          <a:noFill/>
          <a:ln>
            <a:noFill/>
          </a:ln>
        </p:spPr>
      </p:pic>
      <p:pic>
        <p:nvPicPr>
          <p:cNvPr id="128" name="Google Shape;128;p5"/>
          <p:cNvPicPr preferRelativeResize="0"/>
          <p:nvPr/>
        </p:nvPicPr>
        <p:blipFill rotWithShape="1">
          <a:blip r:embed="rId5">
            <a:alphaModFix/>
          </a:blip>
          <a:srcRect/>
          <a:stretch/>
        </p:blipFill>
        <p:spPr>
          <a:xfrm>
            <a:off x="1243584" y="640079"/>
            <a:ext cx="6888392" cy="61458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6"/>
          <p:cNvPicPr preferRelativeResize="0"/>
          <p:nvPr/>
        </p:nvPicPr>
        <p:blipFill rotWithShape="1">
          <a:blip r:embed="rId3">
            <a:alphaModFix/>
          </a:blip>
          <a:srcRect/>
          <a:stretch/>
        </p:blipFill>
        <p:spPr>
          <a:xfrm>
            <a:off x="-165682" y="0"/>
            <a:ext cx="5401306" cy="6858000"/>
          </a:xfrm>
          <a:prstGeom prst="rect">
            <a:avLst/>
          </a:prstGeom>
          <a:noFill/>
          <a:ln>
            <a:noFill/>
          </a:ln>
        </p:spPr>
      </p:pic>
      <p:sp>
        <p:nvSpPr>
          <p:cNvPr id="135" name="Google Shape;135;p6"/>
          <p:cNvSpPr txBox="1">
            <a:spLocks noGrp="1"/>
          </p:cNvSpPr>
          <p:nvPr>
            <p:ph type="title"/>
          </p:nvPr>
        </p:nvSpPr>
        <p:spPr>
          <a:xfrm>
            <a:off x="551648" y="681037"/>
            <a:ext cx="78867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000"/>
              <a:buFont typeface="Calibri"/>
              <a:buNone/>
            </a:pPr>
            <a:r>
              <a:rPr lang="iw-IL" sz="6000" b="1">
                <a:latin typeface="Arial"/>
                <a:ea typeface="Arial"/>
                <a:cs typeface="Arial"/>
                <a:sym typeface="Arial"/>
              </a:rPr>
              <a:t>ٱلذُّعْرَةُ</a:t>
            </a:r>
            <a:endParaRPr sz="6000" b="1">
              <a:latin typeface="Arial"/>
              <a:ea typeface="Arial"/>
              <a:cs typeface="Arial"/>
              <a:sym typeface="Arial"/>
            </a:endParaRPr>
          </a:p>
        </p:txBody>
      </p:sp>
      <p:sp>
        <p:nvSpPr>
          <p:cNvPr id="136" name="Google Shape;136;p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p:txBody>
      </p:sp>
      <p:sp>
        <p:nvSpPr>
          <p:cNvPr id="137" name="Google Shape;137;p6"/>
          <p:cNvSpPr txBox="1"/>
          <p:nvPr/>
        </p:nvSpPr>
        <p:spPr>
          <a:xfrm>
            <a:off x="7152238" y="6311899"/>
            <a:ext cx="1855960"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Calibri"/>
              <a:buNone/>
            </a:pPr>
            <a:r>
              <a:rPr lang="iw-IL" sz="1800" b="0" i="0" u="none" strike="noStrike" cap="none">
                <a:solidFill>
                  <a:srgbClr val="000000"/>
                </a:solidFill>
                <a:latin typeface="Calibri"/>
                <a:ea typeface="Calibri"/>
                <a:cs typeface="Calibri"/>
                <a:sym typeface="Calibri"/>
              </a:rPr>
              <a:t>المصدر: </a:t>
            </a:r>
            <a:r>
              <a:rPr lang="iw-IL" sz="18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ويكبيديا</a:t>
            </a:r>
            <a:endParaRPr sz="1800" b="0" i="0" u="none" strike="noStrike" cap="none">
              <a:solidFill>
                <a:srgbClr val="000000"/>
              </a:solidFill>
              <a:latin typeface="Calibri"/>
              <a:ea typeface="Calibri"/>
              <a:cs typeface="Calibri"/>
              <a:sym typeface="Calibri"/>
            </a:endParaRPr>
          </a:p>
        </p:txBody>
      </p:sp>
      <p:pic>
        <p:nvPicPr>
          <p:cNvPr id="138" name="Google Shape;138;p6"/>
          <p:cNvPicPr preferRelativeResize="0"/>
          <p:nvPr/>
        </p:nvPicPr>
        <p:blipFill rotWithShape="1">
          <a:blip r:embed="rId5">
            <a:alphaModFix/>
          </a:blip>
          <a:srcRect/>
          <a:stretch/>
        </p:blipFill>
        <p:spPr>
          <a:xfrm>
            <a:off x="0" y="72092"/>
            <a:ext cx="1688260" cy="955815"/>
          </a:xfrm>
          <a:prstGeom prst="rect">
            <a:avLst/>
          </a:prstGeom>
          <a:solidFill>
            <a:schemeClr val="lt1"/>
          </a:solidFill>
          <a:ln>
            <a:noFill/>
          </a:ln>
        </p:spPr>
      </p:pic>
      <p:pic>
        <p:nvPicPr>
          <p:cNvPr id="139" name="Google Shape;139;p6"/>
          <p:cNvPicPr preferRelativeResize="0"/>
          <p:nvPr/>
        </p:nvPicPr>
        <p:blipFill rotWithShape="1">
          <a:blip r:embed="rId6">
            <a:alphaModFix/>
          </a:blip>
          <a:srcRect/>
          <a:stretch/>
        </p:blipFill>
        <p:spPr>
          <a:xfrm>
            <a:off x="8086340" y="64508"/>
            <a:ext cx="1012024" cy="7925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Calibri"/>
              <a:buNone/>
            </a:pPr>
            <a:r>
              <a:rPr lang="iw-IL" sz="5400" b="1"/>
              <a:t>مَساراتُ قَوافِلِ </a:t>
            </a:r>
            <a:r>
              <a:rPr lang="iw-IL" sz="5400" b="1">
                <a:latin typeface="Arial"/>
                <a:ea typeface="Arial"/>
                <a:cs typeface="Arial"/>
                <a:sym typeface="Arial"/>
              </a:rPr>
              <a:t>ٱلنَّمْلِ</a:t>
            </a:r>
            <a:endParaRPr sz="5400" b="1"/>
          </a:p>
        </p:txBody>
      </p:sp>
      <p:pic>
        <p:nvPicPr>
          <p:cNvPr id="146" name="Google Shape;146;p7"/>
          <p:cNvPicPr preferRelativeResize="0">
            <a:picLocks noGrp="1"/>
          </p:cNvPicPr>
          <p:nvPr>
            <p:ph type="body" idx="1"/>
          </p:nvPr>
        </p:nvPicPr>
        <p:blipFill rotWithShape="1">
          <a:blip r:embed="rId3">
            <a:alphaModFix/>
          </a:blip>
          <a:srcRect/>
          <a:stretch/>
        </p:blipFill>
        <p:spPr>
          <a:xfrm>
            <a:off x="230297" y="1548143"/>
            <a:ext cx="8468473" cy="4970352"/>
          </a:xfrm>
          <a:prstGeom prst="rect">
            <a:avLst/>
          </a:prstGeom>
          <a:noFill/>
          <a:ln>
            <a:noFill/>
          </a:ln>
        </p:spPr>
      </p:pic>
      <p:pic>
        <p:nvPicPr>
          <p:cNvPr id="147" name="Google Shape;147;p7"/>
          <p:cNvPicPr preferRelativeResize="0"/>
          <p:nvPr/>
        </p:nvPicPr>
        <p:blipFill rotWithShape="1">
          <a:blip r:embed="rId4">
            <a:alphaModFix/>
          </a:blip>
          <a:srcRect/>
          <a:stretch/>
        </p:blipFill>
        <p:spPr>
          <a:xfrm>
            <a:off x="0" y="72092"/>
            <a:ext cx="1688260" cy="955815"/>
          </a:xfrm>
          <a:prstGeom prst="rect">
            <a:avLst/>
          </a:prstGeom>
          <a:noFill/>
          <a:ln>
            <a:noFill/>
          </a:ln>
        </p:spPr>
      </p:pic>
      <p:pic>
        <p:nvPicPr>
          <p:cNvPr id="148" name="Google Shape;148;p7"/>
          <p:cNvPicPr preferRelativeResize="0"/>
          <p:nvPr/>
        </p:nvPicPr>
        <p:blipFill rotWithShape="1">
          <a:blip r:embed="rId5">
            <a:alphaModFix/>
          </a:blip>
          <a:srcRect/>
          <a:stretch/>
        </p:blipFill>
        <p:spPr>
          <a:xfrm>
            <a:off x="8144212" y="0"/>
            <a:ext cx="999788" cy="7925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8"/>
          <p:cNvPicPr preferRelativeResize="0"/>
          <p:nvPr/>
        </p:nvPicPr>
        <p:blipFill rotWithShape="1">
          <a:blip r:embed="rId3">
            <a:alphaModFix/>
          </a:blip>
          <a:srcRect/>
          <a:stretch/>
        </p:blipFill>
        <p:spPr>
          <a:xfrm>
            <a:off x="870597" y="1871521"/>
            <a:ext cx="7758015" cy="4592653"/>
          </a:xfrm>
          <a:prstGeom prst="rect">
            <a:avLst/>
          </a:prstGeom>
          <a:noFill/>
          <a:ln>
            <a:noFill/>
          </a:ln>
        </p:spPr>
      </p:pic>
      <p:sp>
        <p:nvSpPr>
          <p:cNvPr id="155" name="Google Shape;155;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Calibri"/>
              <a:buNone/>
            </a:pPr>
            <a:r>
              <a:rPr lang="iw-IL" sz="6000" b="1"/>
              <a:t>حَلَزوناتٌ نائِمَةٌ </a:t>
            </a:r>
            <a:endParaRPr sz="6000" b="1"/>
          </a:p>
        </p:txBody>
      </p:sp>
      <p:pic>
        <p:nvPicPr>
          <p:cNvPr id="156" name="Google Shape;156;p8"/>
          <p:cNvPicPr preferRelativeResize="0"/>
          <p:nvPr/>
        </p:nvPicPr>
        <p:blipFill rotWithShape="1">
          <a:blip r:embed="rId4">
            <a:alphaModFix/>
          </a:blip>
          <a:srcRect/>
          <a:stretch/>
        </p:blipFill>
        <p:spPr>
          <a:xfrm>
            <a:off x="0" y="72092"/>
            <a:ext cx="1688260" cy="955815"/>
          </a:xfrm>
          <a:prstGeom prst="rect">
            <a:avLst/>
          </a:prstGeom>
          <a:noFill/>
          <a:ln>
            <a:noFill/>
          </a:ln>
        </p:spPr>
      </p:pic>
      <p:pic>
        <p:nvPicPr>
          <p:cNvPr id="157" name="Google Shape;157;p8"/>
          <p:cNvPicPr preferRelativeResize="0"/>
          <p:nvPr/>
        </p:nvPicPr>
        <p:blipFill rotWithShape="1">
          <a:blip r:embed="rId5">
            <a:alphaModFix/>
          </a:blip>
          <a:srcRect/>
          <a:stretch/>
        </p:blipFill>
        <p:spPr>
          <a:xfrm>
            <a:off x="8131976" y="-31149"/>
            <a:ext cx="1012024" cy="7925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9"/>
          <p:cNvSpPr txBox="1">
            <a:spLocks noGrp="1"/>
          </p:cNvSpPr>
          <p:nvPr>
            <p:ph type="title"/>
          </p:nvPr>
        </p:nvSpPr>
        <p:spPr>
          <a:xfrm>
            <a:off x="205138" y="690185"/>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Arial"/>
              <a:buNone/>
            </a:pPr>
            <a:r>
              <a:rPr lang="iw-IL" sz="4800" b="1">
                <a:latin typeface="Arial"/>
                <a:ea typeface="Arial"/>
                <a:cs typeface="Arial"/>
                <a:sym typeface="Arial"/>
              </a:rPr>
              <a:t>نَتَعَرَّفُ على ٱلنَّمْلِ</a:t>
            </a:r>
            <a:endParaRPr sz="4800" b="1">
              <a:latin typeface="Arial"/>
              <a:ea typeface="Arial"/>
              <a:cs typeface="Arial"/>
              <a:sym typeface="Arial"/>
            </a:endParaRPr>
          </a:p>
        </p:txBody>
      </p:sp>
      <p:pic>
        <p:nvPicPr>
          <p:cNvPr id="164" name="Google Shape;164;p9"/>
          <p:cNvPicPr preferRelativeResize="0">
            <a:picLocks noGrp="1"/>
          </p:cNvPicPr>
          <p:nvPr>
            <p:ph type="body" idx="1"/>
          </p:nvPr>
        </p:nvPicPr>
        <p:blipFill rotWithShape="1">
          <a:blip r:embed="rId3">
            <a:alphaModFix/>
          </a:blip>
          <a:srcRect/>
          <a:stretch/>
        </p:blipFill>
        <p:spPr>
          <a:xfrm>
            <a:off x="1558086" y="2015748"/>
            <a:ext cx="6027827" cy="4351338"/>
          </a:xfrm>
          <a:prstGeom prst="rect">
            <a:avLst/>
          </a:prstGeom>
          <a:noFill/>
          <a:ln>
            <a:noFill/>
          </a:ln>
        </p:spPr>
      </p:pic>
      <p:pic>
        <p:nvPicPr>
          <p:cNvPr id="165" name="Google Shape;165;p9"/>
          <p:cNvPicPr preferRelativeResize="0"/>
          <p:nvPr/>
        </p:nvPicPr>
        <p:blipFill rotWithShape="1">
          <a:blip r:embed="rId4">
            <a:alphaModFix/>
          </a:blip>
          <a:srcRect/>
          <a:stretch/>
        </p:blipFill>
        <p:spPr>
          <a:xfrm>
            <a:off x="0" y="72092"/>
            <a:ext cx="1688260" cy="955815"/>
          </a:xfrm>
          <a:prstGeom prst="rect">
            <a:avLst/>
          </a:prstGeom>
          <a:noFill/>
          <a:ln>
            <a:noFill/>
          </a:ln>
        </p:spPr>
      </p:pic>
      <p:pic>
        <p:nvPicPr>
          <p:cNvPr id="166" name="Google Shape;166;p9"/>
          <p:cNvPicPr preferRelativeResize="0"/>
          <p:nvPr/>
        </p:nvPicPr>
        <p:blipFill rotWithShape="1">
          <a:blip r:embed="rId5">
            <a:alphaModFix/>
          </a:blip>
          <a:srcRect/>
          <a:stretch/>
        </p:blipFill>
        <p:spPr>
          <a:xfrm>
            <a:off x="8131976" y="0"/>
            <a:ext cx="1012024" cy="792549"/>
          </a:xfrm>
          <a:prstGeom prst="rect">
            <a:avLst/>
          </a:prstGeom>
          <a:noFill/>
          <a:ln>
            <a:noFill/>
          </a:ln>
        </p:spPr>
      </p:pic>
    </p:spTree>
  </p:cSld>
  <p:clrMapOvr>
    <a:masterClrMapping/>
  </p:clrMapOvr>
</p:sld>
</file>

<file path=ppt/theme/theme1.xml><?xml version="1.0" encoding="utf-8"?>
<a:theme xmlns:a="http://schemas.openxmlformats.org/drawingml/2006/main" name="ערכת נושא Office">
  <a:themeElements>
    <a:clrScheme name="ערכת נושא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1015</Words>
  <Application>Microsoft Office PowerPoint</Application>
  <PresentationFormat>‫הצגה על המסך (4:3)</PresentationFormat>
  <Paragraphs>88</Paragraphs>
  <Slides>13</Slides>
  <Notes>13</Notes>
  <HiddenSlides>0</HiddenSlides>
  <MMClips>0</MMClips>
  <ScaleCrop>false</ScaleCrop>
  <HeadingPairs>
    <vt:vector size="6" baseType="variant">
      <vt:variant>
        <vt:lpstr>גופנים בשימוש</vt:lpstr>
      </vt:variant>
      <vt:variant>
        <vt:i4>2</vt:i4>
      </vt:variant>
      <vt:variant>
        <vt:lpstr>ערכת נושא</vt:lpstr>
      </vt:variant>
      <vt:variant>
        <vt:i4>1</vt:i4>
      </vt:variant>
      <vt:variant>
        <vt:lpstr>כותרות שקופיות</vt:lpstr>
      </vt:variant>
      <vt:variant>
        <vt:i4>13</vt:i4>
      </vt:variant>
    </vt:vector>
  </HeadingPairs>
  <TitlesOfParts>
    <vt:vector size="16" baseType="lpstr">
      <vt:lpstr>Arial</vt:lpstr>
      <vt:lpstr>Calibri</vt:lpstr>
      <vt:lpstr>ערכת נושא Office</vt:lpstr>
      <vt:lpstr>عارِضَةٌ مُرافِقَةٌ لِلدُّروسِ</vt:lpstr>
      <vt:lpstr>جاءَ ٱلخَريفُ </vt:lpstr>
      <vt:lpstr>الكائناتُ الحيةُ في فَصْلِ ٱلخَريفِ  (صفحة 35)</vt:lpstr>
      <vt:lpstr>מצגת של PowerPoint‏</vt:lpstr>
      <vt:lpstr>מצגת של PowerPoint‏</vt:lpstr>
      <vt:lpstr>ٱلذُّعْرَةُ</vt:lpstr>
      <vt:lpstr>مَساراتُ قَوافِلِ ٱلنَّمْلِ</vt:lpstr>
      <vt:lpstr>حَلَزوناتٌ نائِمَةٌ </vt:lpstr>
      <vt:lpstr>نَتَعَرَّفُ على ٱلنَّمْلِ</vt:lpstr>
      <vt:lpstr>   اَلنَّمْلُ (الصفحات 39-36)</vt:lpstr>
      <vt:lpstr>מצגת של PowerPoint‏</vt:lpstr>
      <vt:lpstr>מצגת של PowerPoint‏</vt:lpstr>
      <vt:lpstr>أَلخَريفُ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عارِضَةٌ مُرافِقَةٌ لِلدُّروسِ</dc:title>
  <dc:creator>Tamar Levy</dc:creator>
  <cp:lastModifiedBy>noga mishan</cp:lastModifiedBy>
  <cp:revision>1</cp:revision>
  <dcterms:created xsi:type="dcterms:W3CDTF">2019-05-25T18:59:51Z</dcterms:created>
  <dcterms:modified xsi:type="dcterms:W3CDTF">2023-10-24T10:52:37Z</dcterms:modified>
</cp:coreProperties>
</file>