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89" r:id="rId2"/>
    <p:sldId id="323" r:id="rId3"/>
    <p:sldId id="324" r:id="rId4"/>
    <p:sldId id="325" r:id="rId5"/>
    <p:sldId id="327" r:id="rId6"/>
    <p:sldId id="326" r:id="rId7"/>
    <p:sldId id="329" r:id="rId8"/>
    <p:sldId id="330" r:id="rId9"/>
    <p:sldId id="331" r:id="rId10"/>
    <p:sldId id="32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עוסק </a:t>
            </a:r>
            <a:r>
              <a:rPr lang="he-IL" sz="1800" b="1" i="0" u="none" strike="noStrike" baseline="0" dirty="0">
                <a:latin typeface="FontbitDavid"/>
              </a:rPr>
              <a:t>במגוון סביבות חיים </a:t>
            </a:r>
            <a:r>
              <a:rPr lang="he-IL" sz="1800" b="0" i="0" u="none" strike="noStrike" baseline="0" dirty="0">
                <a:latin typeface="FontbitDavid"/>
              </a:rPr>
              <a:t>מרוחקות.</a:t>
            </a:r>
            <a:r>
              <a:rPr lang="he-IL" sz="1200" b="0" i="0" u="none" strike="noStrike" baseline="0" dirty="0">
                <a:latin typeface="FontbitDavid"/>
              </a:rPr>
              <a:t> ההכרות עם סביבות חיים מרוחקות יכולה להיעשות באמצעות הפקת מידע מטקסטים מילוליים וחזותיים. פעולות מיון מרכיבי הסביבה הדוממים והחיים ותאור מאפייניהם נועד להבנות את הרעיון שבכל סביבות החיים יש את אותם המרכיבים אבל ביטוי של המרכיב בכל סביבה ייחודי לסביבה שאותה הוא מרכיב.</a:t>
            </a:r>
            <a:endParaRPr lang="he-IL" sz="1000" b="0" i="0" u="none" strike="noStrike" baseline="0" dirty="0">
              <a:latin typeface="FontbitDavid"/>
            </a:endParaRP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99717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sz="1800" b="0" i="0" u="none" strike="noStrike" baseline="0" dirty="0">
              <a:latin typeface="FontbitDavid"/>
            </a:endParaRPr>
          </a:p>
          <a:p>
            <a:pPr algn="r"/>
            <a:r>
              <a:rPr lang="he-IL" sz="1800" b="0" i="0" u="none" strike="noStrike" baseline="0" dirty="0">
                <a:latin typeface="FontbitDavid"/>
              </a:rPr>
              <a:t>פותחים בשיח בעזרת השאלות לברור ידע מוקדם של הילדים וחוויותיהם מביקורים בסביבות חיים שונות. </a:t>
            </a:r>
            <a:r>
              <a:rPr lang="he-IL" sz="1200" b="0" i="0" u="none" strike="noStrike" baseline="0" dirty="0">
                <a:latin typeface="FontbitDavid"/>
              </a:rPr>
              <a:t>שואלים אם הם מכירים/מזהים את הצמחים ובעלי החיים שבתמונות. מבררים מהיכן ההכרות עם היצורים החיים שבתמונות.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FontbitDavid"/>
                <a:ea typeface="+mn-ea"/>
                <a:cs typeface="+mn-cs"/>
              </a:rPr>
              <a:t>שימו לב:</a:t>
            </a:r>
            <a:r>
              <a:rPr kumimoji="0" lang="en-US" sz="1200" b="0" i="0" u="none" strike="noStrike" kern="1200" cap="none" spc="0" normalizeH="0" baseline="0" noProof="0" dirty="0">
                <a:ln>
                  <a:noFill/>
                </a:ln>
                <a:solidFill>
                  <a:prstClr val="black"/>
                </a:solidFill>
                <a:effectLst/>
                <a:uLnTx/>
                <a:uFillTx/>
                <a:latin typeface="FontbitDavid"/>
                <a:ea typeface="+mn-ea"/>
                <a:cs typeface="+mn-cs"/>
              </a:rPr>
              <a:t> </a:t>
            </a:r>
            <a:r>
              <a:rPr kumimoji="0" lang="he-IL" sz="1200" b="0" i="0" u="none" strike="noStrike" kern="1200" cap="none" spc="0" normalizeH="0" baseline="0" noProof="0" dirty="0">
                <a:ln>
                  <a:noFill/>
                </a:ln>
                <a:solidFill>
                  <a:prstClr val="black"/>
                </a:solidFill>
                <a:effectLst/>
                <a:uLnTx/>
                <a:uFillTx/>
                <a:latin typeface="FontbitDavid"/>
                <a:ea typeface="+mn-ea"/>
                <a:cs typeface="+mn-cs"/>
              </a:rPr>
              <a:t>תנאי הסביבה (מים, טמפרטורה, קרינת אור, רוחות) בכל אחת מן הסביבות הם שונים.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FontbitDavid"/>
                <a:ea typeface="+mn-ea"/>
                <a:cs typeface="+mn-cs"/>
              </a:rPr>
              <a:t>יצורים חיים מותאמים במבנה הגוף ובהתנהגות לתנאי הסביבה שבה הם חיים.  יצורים חיים יוכלו להתקיים רק בסביבה שבה הם יוכלו להשיג את כל הצרכים החיוניים שלהם הם זקוקים כדי לחיות.</a:t>
            </a:r>
            <a:endParaRPr lang="he-IL" sz="1200" b="0" i="0" u="none" strike="noStrike" baseline="0" dirty="0">
              <a:latin typeface="FontbitDavid"/>
            </a:endParaRP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98894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במשימה הבאה התלמידים מזהים "סביבות חיים" שונות (שקפים 6-3). מוצגות בפניהם תמונות של סביבות חיים טבעיות ומלאכותיות.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ובאמצעות סדרת שאלות הם מאפיינים כל אחת מהן. הם נשאלים על מרכיבי הסביבה (חיים ושאינם חיים, טבעיים או מלאכותיים),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על מאפיינים משותפים למרכיבים אלה ומאפיינים מיוחדים שבמרכיבים שיחד יוצרים מגוון גדול של סביבות החיים.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FontbitDavid"/>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בתמונה מוצגת סביבת החיים </a:t>
            </a:r>
            <a:r>
              <a:rPr kumimoji="0" lang="he-IL" sz="1800" b="1" i="0" u="none" strike="noStrike" kern="1200" cap="none" spc="0" normalizeH="0" baseline="0" noProof="0" dirty="0">
                <a:ln>
                  <a:noFill/>
                </a:ln>
                <a:solidFill>
                  <a:prstClr val="black"/>
                </a:solidFill>
                <a:effectLst/>
                <a:uLnTx/>
                <a:uFillTx/>
                <a:latin typeface="FontbitDavid"/>
                <a:ea typeface="+mn-ea"/>
                <a:cs typeface="+mn-cs"/>
              </a:rPr>
              <a:t>שדה בר</a:t>
            </a:r>
            <a:r>
              <a:rPr kumimoji="0" lang="he-IL" sz="1800" b="0" i="0" u="none" strike="noStrike" kern="1200" cap="none" spc="0" normalizeH="0" baseline="0" noProof="0" dirty="0">
                <a:ln>
                  <a:noFill/>
                </a:ln>
                <a:solidFill>
                  <a:prstClr val="black"/>
                </a:solidFill>
                <a:effectLst/>
                <a:uLnTx/>
                <a:uFillTx/>
                <a:latin typeface="FontbitDavid"/>
                <a:ea typeface="+mn-ea"/>
                <a:cs typeface="+mn-cs"/>
              </a:rPr>
              <a:t>. מזהים יחד עם התלמידים דוגמאות של צמחים ובעלי חיים שמופיעים בתמונה ומסבירים את המשמעות של סביבת חיים טבעית.</a:t>
            </a:r>
          </a:p>
          <a:p>
            <a:pPr algn="r"/>
            <a:endParaRPr lang="he-IL" sz="1200" b="0" i="0" u="none" strike="noStrike" baseline="0" dirty="0">
              <a:latin typeface="FontbitDavid"/>
            </a:endParaRPr>
          </a:p>
          <a:p>
            <a:pPr algn="r"/>
            <a:endParaRPr lang="he-IL" sz="1200" b="0" i="0" u="none" strike="noStrike" baseline="0" dirty="0">
              <a:latin typeface="FontbitDavid"/>
            </a:endParaRP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82652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בניגוד</a:t>
            </a:r>
            <a:r>
              <a:rPr lang="he-IL" baseline="0" dirty="0"/>
              <a:t> לשדה הבר, </a:t>
            </a:r>
            <a:r>
              <a:rPr lang="he-IL" dirty="0"/>
              <a:t>גינת הנוי היא דוגמה לסביבת חיים מלאכותית. הצמחים בסביבה זו זוכים לטיפול על ידי בני האדם. גם בעלי חיים שונים (ראו בתמונה) משיגים</a:t>
            </a:r>
            <a:r>
              <a:rPr lang="he-IL" baseline="0" dirty="0"/>
              <a:t> את הצרכים החיוניים שלהם בגינת הנוי. דוגמאות נוספות לסביבות חיים מלאכותיות: אקווריום, חממה, מטע, בריכות דגים.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61451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בחוף הים נראה מגוון צמחים ובעלי חיים המותאמים לתנאי הסביבה הייחודיים לחוף הים (רוחות שנושאות רסס מלוח וגרגרי חול). שואלים: מה מאפיין את הים כסביבת חיים? אילו בעלי חיים וצמחים נמצא בחוף הים (מפנים אל התמונה).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38767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מאפיין את המדבר?, מדוע בעלי חיים וצמחים</a:t>
            </a:r>
            <a:r>
              <a:rPr lang="he-IL" baseline="0" dirty="0"/>
              <a:t> רבים מתקשים לחיות במדבר? (מחסור במים ובעקבות כך גם מחסור במזון).</a:t>
            </a:r>
            <a:r>
              <a:rPr lang="he-IL" dirty="0"/>
              <a:t>  </a:t>
            </a:r>
          </a:p>
          <a:p>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41936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חיים באקווריום, </a:t>
            </a:r>
            <a:r>
              <a:rPr lang="he-IL" dirty="0"/>
              <a:t>עמוד 72.</a:t>
            </a:r>
          </a:p>
          <a:p>
            <a:r>
              <a:rPr lang="he-IL" dirty="0"/>
              <a:t>צופים בסרטון, מזהים את היצורים החיים והמרכיבים שאינם חיים בסביבת חיים מלאכותית.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83475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מגוון סביבות חיים</a:t>
            </a:r>
            <a:r>
              <a:rPr lang="he-IL" dirty="0"/>
              <a:t>, עמוד 74</a:t>
            </a:r>
          </a:p>
          <a:p>
            <a:r>
              <a:rPr lang="he-IL" dirty="0"/>
              <a:t>הכרות עם סביבות חיים נוספות. יישום ההבנה.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11422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תת פרק זה, בכל סביבת חיים </a:t>
            </a:r>
            <a:r>
              <a:rPr lang="he-IL" sz="1800" b="0" i="0" u="none" strike="noStrike" baseline="0" dirty="0">
                <a:latin typeface="FontbitDavid"/>
              </a:rPr>
              <a:t>יש מרכיבים חיים ומרכיבים שאינם חיים. בכול סביבה יש מרכיבים חיים ומרכיבים</a:t>
            </a:r>
          </a:p>
          <a:p>
            <a:pPr algn="r"/>
            <a:r>
              <a:rPr lang="he-IL" sz="1800" b="0" i="0" u="none" strike="noStrike" baseline="0" dirty="0">
                <a:latin typeface="FontbitDavid"/>
              </a:rPr>
              <a:t>שאינם חיים שונים.</a:t>
            </a:r>
            <a:r>
              <a:rPr lang="he-IL" dirty="0"/>
              <a:t> </a:t>
            </a:r>
          </a:p>
          <a:p>
            <a:pPr algn="r"/>
            <a:r>
              <a:rPr lang="he-IL" dirty="0"/>
              <a:t>קוראים יחד את המשפטים בתבנית </a:t>
            </a:r>
            <a:r>
              <a:rPr lang="he-IL" b="1" dirty="0"/>
              <a:t>מה למדנו?</a:t>
            </a:r>
          </a:p>
          <a:p>
            <a:pPr algn="r"/>
            <a:endParaRPr lang="he-IL" b="1" dirty="0"/>
          </a:p>
          <a:p>
            <a:pPr algn="r"/>
            <a:r>
              <a:rPr lang="he-IL" b="0" dirty="0"/>
              <a:t>אפשר להחסיר מילים</a:t>
            </a:r>
            <a:r>
              <a:rPr lang="he-IL" b="0" baseline="0" dirty="0"/>
              <a:t> מהמשפטים ולבקש מהתלמידים להשלים את המילים החסרות בקול.</a:t>
            </a:r>
            <a:r>
              <a:rPr lang="he-IL" b="0" dirty="0"/>
              <a:t> </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בִּסְבִיבַת חַיִּים יְצוּרִים חַיִּים מַשִּׂיגִים אֶת ________ הַחִיּוּנִיִּים שֶׁלָּהֶם.</a:t>
            </a:r>
          </a:p>
          <a:p>
            <a:pPr algn="r"/>
            <a:r>
              <a:rPr lang="he-IL" sz="1800" b="0" i="0" u="none" strike="noStrike" baseline="0" dirty="0">
                <a:solidFill>
                  <a:srgbClr val="00A7EC"/>
                </a:solidFill>
                <a:latin typeface="MF_FrankRuhl-Regular"/>
              </a:rPr>
              <a:t>•</a:t>
            </a:r>
            <a:r>
              <a:rPr lang="he-IL" sz="1800" b="0" i="0" u="none" strike="noStrike" baseline="0" dirty="0" err="1">
                <a:solidFill>
                  <a:srgbClr val="000000"/>
                </a:solidFill>
                <a:latin typeface="MF_FrankRuhl-Regular"/>
              </a:rPr>
              <a:t>גִּנַּת</a:t>
            </a:r>
            <a:r>
              <a:rPr lang="he-IL" sz="1800" b="0" i="0" u="none" strike="noStrike" baseline="0" dirty="0">
                <a:solidFill>
                  <a:srgbClr val="000000"/>
                </a:solidFill>
                <a:latin typeface="MF_FrankRuhl-Regular"/>
              </a:rPr>
              <a:t> נוֹי, שְׂדֵה בַּר, חוֹף יָם, מִדְבָּר, נַחַל הֵם </a:t>
            </a:r>
            <a:r>
              <a:rPr lang="he-IL" sz="1800" b="0" i="0" u="none" strike="noStrike" baseline="0" dirty="0" err="1">
                <a:solidFill>
                  <a:srgbClr val="000000"/>
                </a:solidFill>
                <a:latin typeface="MF_FrankRuhl-Regular"/>
              </a:rPr>
              <a:t>דֻּגְמָאוֹת</a:t>
            </a:r>
            <a:r>
              <a:rPr lang="he-IL" sz="1800" b="0" i="0" u="none" strike="noStrike" baseline="0" dirty="0">
                <a:solidFill>
                  <a:srgbClr val="000000"/>
                </a:solidFill>
                <a:latin typeface="MF_FrankRuhl-Regular"/>
              </a:rPr>
              <a:t> שֶׁל _______  ________.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_________ הִיא סְבִיבָה שֶׁנּוֹצרְָה בַּטֶּבַע.</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מ__________ הִיא סְבִיבָה שֶׁנּוֹצְרָה עַל יְדֵי הָאָדָם.</a:t>
            </a: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375068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ar-SA" sz="8000" b="1" dirty="0" err="1">
                <a:solidFill>
                  <a:srgbClr val="0070C0"/>
                </a:solidFill>
                <a:latin typeface="MF_FrankRuhl-Regular"/>
              </a:rPr>
              <a:t>أَلفَصْلُ</a:t>
            </a:r>
            <a:r>
              <a:rPr lang="ar-SA" sz="8000" b="1" dirty="0">
                <a:solidFill>
                  <a:srgbClr val="0070C0"/>
                </a:solidFill>
                <a:latin typeface="MF_FrankRuhl-Regular"/>
              </a:rPr>
              <a:t> الثَّانِي</a:t>
            </a:r>
            <a:br>
              <a:rPr lang="ar-SA" sz="8000" b="1" dirty="0">
                <a:solidFill>
                  <a:srgbClr val="0070C0"/>
                </a:solidFill>
                <a:latin typeface="MF_FrankRuhl-Regular"/>
              </a:rPr>
            </a:br>
            <a:r>
              <a:rPr lang="ar-SA" sz="8000" b="1" dirty="0">
                <a:solidFill>
                  <a:srgbClr val="0070C0"/>
                </a:solidFill>
                <a:latin typeface="MF_FrankRuhl-Regular"/>
              </a:rPr>
              <a:t> </a:t>
            </a:r>
            <a:r>
              <a:rPr lang="ar-SA" sz="8000" b="1" dirty="0" err="1">
                <a:solidFill>
                  <a:srgbClr val="0070C0"/>
                </a:solidFill>
                <a:latin typeface="MF_FrankRuhl-Regular"/>
              </a:rPr>
              <a:t>أَلْعَيْشُ</a:t>
            </a:r>
            <a:r>
              <a:rPr lang="ar-SA" sz="8000" b="1" dirty="0">
                <a:solidFill>
                  <a:srgbClr val="0070C0"/>
                </a:solidFill>
                <a:latin typeface="MF_FrankRuhl-Regular"/>
              </a:rPr>
              <a:t> في بيئَةٍ حَياتِيَّةٍ</a:t>
            </a:r>
            <a:endParaRPr lang="x-none" sz="8000" b="1" dirty="0">
              <a:solidFill>
                <a:srgbClr val="0070C0"/>
              </a:solidFill>
            </a:endParaRPr>
          </a:p>
        </p:txBody>
      </p:sp>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sp>
        <p:nvSpPr>
          <p:cNvPr id="2" name="TextBox 1"/>
          <p:cNvSpPr txBox="1"/>
          <p:nvPr/>
        </p:nvSpPr>
        <p:spPr>
          <a:xfrm>
            <a:off x="170900" y="4097636"/>
            <a:ext cx="8048531" cy="769441"/>
          </a:xfrm>
          <a:prstGeom prst="rect">
            <a:avLst/>
          </a:prstGeom>
          <a:noFill/>
        </p:spPr>
        <p:txBody>
          <a:bodyPr wrap="square" rtlCol="0">
            <a:spAutoFit/>
          </a:bodyPr>
          <a:lstStyle/>
          <a:p>
            <a:pPr lvl="0" algn="ctr"/>
            <a:r>
              <a:rPr lang="ar-SA" sz="4400" b="1" dirty="0">
                <a:solidFill>
                  <a:srgbClr val="0070C0"/>
                </a:solidFill>
                <a:latin typeface="MF_FrankRuhl-Regular"/>
                <a:ea typeface="+mj-ea"/>
              </a:rPr>
              <a:t>أنواعُ البيئاتِ الحياتِيَّةِ</a:t>
            </a:r>
            <a:endParaRPr lang="en-US" sz="5400" b="1" dirty="0">
              <a:solidFill>
                <a:srgbClr val="0070C0"/>
              </a:solidFill>
            </a:endParaRPr>
          </a:p>
        </p:txBody>
      </p:sp>
      <p:pic>
        <p:nvPicPr>
          <p:cNvPr id="4" name="תמונה 3">
            <a:extLst>
              <a:ext uri="{FF2B5EF4-FFF2-40B4-BE49-F238E27FC236}">
                <a16:creationId xmlns:a16="http://schemas.microsoft.com/office/drawing/2014/main" id="{3434CA0A-6302-4E22-F3CB-5A1907C7B8BF}"/>
              </a:ext>
            </a:extLst>
          </p:cNvPr>
          <p:cNvPicPr>
            <a:picLocks noChangeAspect="1"/>
          </p:cNvPicPr>
          <p:nvPr/>
        </p:nvPicPr>
        <p:blipFill>
          <a:blip r:embed="rId4"/>
          <a:stretch>
            <a:fillRect/>
          </a:stretch>
        </p:blipFill>
        <p:spPr>
          <a:xfrm>
            <a:off x="7379894" y="92942"/>
            <a:ext cx="1524132" cy="1012024"/>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F5C034D-C240-CD64-C5E8-8B4E12C9895A}"/>
              </a:ext>
            </a:extLst>
          </p:cNvPr>
          <p:cNvPicPr>
            <a:picLocks noChangeAspect="1"/>
          </p:cNvPicPr>
          <p:nvPr/>
        </p:nvPicPr>
        <p:blipFill>
          <a:blip r:embed="rId3"/>
          <a:stretch>
            <a:fillRect/>
          </a:stretch>
        </p:blipFill>
        <p:spPr>
          <a:xfrm>
            <a:off x="239974" y="163052"/>
            <a:ext cx="1542422" cy="871804"/>
          </a:xfrm>
          <a:prstGeom prst="rect">
            <a:avLst/>
          </a:prstGeom>
        </p:spPr>
      </p:pic>
      <p:sp>
        <p:nvSpPr>
          <p:cNvPr id="10" name="תיבת טקסט 9">
            <a:extLst>
              <a:ext uri="{FF2B5EF4-FFF2-40B4-BE49-F238E27FC236}">
                <a16:creationId xmlns:a16="http://schemas.microsoft.com/office/drawing/2014/main" id="{5937CB4B-F6C6-43D7-A4C2-E8C1BF98DCF9}"/>
              </a:ext>
            </a:extLst>
          </p:cNvPr>
          <p:cNvSpPr txBox="1"/>
          <p:nvPr/>
        </p:nvSpPr>
        <p:spPr>
          <a:xfrm>
            <a:off x="3041963" y="1845402"/>
            <a:ext cx="4399985" cy="707886"/>
          </a:xfrm>
          <a:prstGeom prst="rect">
            <a:avLst/>
          </a:prstGeom>
          <a:solidFill>
            <a:schemeClr val="accent6">
              <a:lumMod val="40000"/>
              <a:lumOff val="60000"/>
            </a:schemeClr>
          </a:solidFill>
        </p:spPr>
        <p:txBody>
          <a:bodyPr wrap="square">
            <a:spAutoFit/>
          </a:bodyPr>
          <a:lstStyle/>
          <a:p>
            <a:pPr marL="0" indent="0" algn="ctr" rtl="1">
              <a:buNone/>
            </a:pPr>
            <a:r>
              <a:rPr lang="ar-SA" sz="4000" b="1" dirty="0">
                <a:latin typeface="MF_FrankRuhl-Regular"/>
              </a:rPr>
              <a:t>المُصطَلَحات التي تَعَلَّمناها </a:t>
            </a:r>
          </a:p>
        </p:txBody>
      </p:sp>
      <p:pic>
        <p:nvPicPr>
          <p:cNvPr id="2" name="תמונה 1">
            <a:extLst>
              <a:ext uri="{FF2B5EF4-FFF2-40B4-BE49-F238E27FC236}">
                <a16:creationId xmlns:a16="http://schemas.microsoft.com/office/drawing/2014/main" id="{A9BEFAA8-90F7-6652-2D1C-3D06371084E1}"/>
              </a:ext>
            </a:extLst>
          </p:cNvPr>
          <p:cNvPicPr>
            <a:picLocks noChangeAspect="1"/>
          </p:cNvPicPr>
          <p:nvPr/>
        </p:nvPicPr>
        <p:blipFill>
          <a:blip r:embed="rId4"/>
          <a:stretch>
            <a:fillRect/>
          </a:stretch>
        </p:blipFill>
        <p:spPr>
          <a:xfrm>
            <a:off x="7246817" y="353680"/>
            <a:ext cx="1524132" cy="1012024"/>
          </a:xfrm>
          <a:prstGeom prst="rect">
            <a:avLst/>
          </a:prstGeom>
        </p:spPr>
      </p:pic>
      <p:pic>
        <p:nvPicPr>
          <p:cNvPr id="12" name="תמונה 11">
            <a:extLst>
              <a:ext uri="{FF2B5EF4-FFF2-40B4-BE49-F238E27FC236}">
                <a16:creationId xmlns:a16="http://schemas.microsoft.com/office/drawing/2014/main" id="{85CD1943-6B48-226A-B978-8E9D9F48F264}"/>
              </a:ext>
            </a:extLst>
          </p:cNvPr>
          <p:cNvPicPr>
            <a:picLocks noChangeAspect="1"/>
          </p:cNvPicPr>
          <p:nvPr/>
        </p:nvPicPr>
        <p:blipFill>
          <a:blip r:embed="rId5"/>
          <a:stretch>
            <a:fillRect/>
          </a:stretch>
        </p:blipFill>
        <p:spPr>
          <a:xfrm>
            <a:off x="1324879" y="4471298"/>
            <a:ext cx="1807203" cy="579797"/>
          </a:xfrm>
          <a:prstGeom prst="rect">
            <a:avLst/>
          </a:prstGeom>
        </p:spPr>
      </p:pic>
      <p:pic>
        <p:nvPicPr>
          <p:cNvPr id="14" name="תמונה 13">
            <a:extLst>
              <a:ext uri="{FF2B5EF4-FFF2-40B4-BE49-F238E27FC236}">
                <a16:creationId xmlns:a16="http://schemas.microsoft.com/office/drawing/2014/main" id="{AAB2C53D-96D5-CFFA-0A4E-E3B805B59B0A}"/>
              </a:ext>
            </a:extLst>
          </p:cNvPr>
          <p:cNvPicPr>
            <a:picLocks noChangeAspect="1"/>
          </p:cNvPicPr>
          <p:nvPr/>
        </p:nvPicPr>
        <p:blipFill>
          <a:blip r:embed="rId6"/>
          <a:stretch>
            <a:fillRect/>
          </a:stretch>
        </p:blipFill>
        <p:spPr>
          <a:xfrm>
            <a:off x="3685762" y="4452905"/>
            <a:ext cx="2290352" cy="579797"/>
          </a:xfrm>
          <a:prstGeom prst="rect">
            <a:avLst/>
          </a:prstGeom>
        </p:spPr>
      </p:pic>
      <p:pic>
        <p:nvPicPr>
          <p:cNvPr id="16" name="תמונה 15">
            <a:extLst>
              <a:ext uri="{FF2B5EF4-FFF2-40B4-BE49-F238E27FC236}">
                <a16:creationId xmlns:a16="http://schemas.microsoft.com/office/drawing/2014/main" id="{18717BAD-30B4-CC3E-66F8-46344C0EC36E}"/>
              </a:ext>
            </a:extLst>
          </p:cNvPr>
          <p:cNvPicPr>
            <a:picLocks noChangeAspect="1"/>
          </p:cNvPicPr>
          <p:nvPr/>
        </p:nvPicPr>
        <p:blipFill>
          <a:blip r:embed="rId7"/>
          <a:stretch>
            <a:fillRect/>
          </a:stretch>
        </p:blipFill>
        <p:spPr>
          <a:xfrm>
            <a:off x="830317" y="3159644"/>
            <a:ext cx="7504386" cy="976804"/>
          </a:xfrm>
          <a:prstGeom prst="rect">
            <a:avLst/>
          </a:prstGeom>
        </p:spPr>
      </p:pic>
      <p:pic>
        <p:nvPicPr>
          <p:cNvPr id="18" name="תמונה 17">
            <a:extLst>
              <a:ext uri="{FF2B5EF4-FFF2-40B4-BE49-F238E27FC236}">
                <a16:creationId xmlns:a16="http://schemas.microsoft.com/office/drawing/2014/main" id="{575E5434-7D23-DB4F-5FED-3183D717B5E7}"/>
              </a:ext>
            </a:extLst>
          </p:cNvPr>
          <p:cNvPicPr>
            <a:picLocks noChangeAspect="1"/>
          </p:cNvPicPr>
          <p:nvPr/>
        </p:nvPicPr>
        <p:blipFill>
          <a:blip r:embed="rId8"/>
          <a:stretch>
            <a:fillRect/>
          </a:stretch>
        </p:blipFill>
        <p:spPr>
          <a:xfrm>
            <a:off x="6602153" y="4452905"/>
            <a:ext cx="1289327" cy="620183"/>
          </a:xfrm>
          <a:prstGeom prst="rect">
            <a:avLst/>
          </a:prstGeom>
        </p:spPr>
      </p:pic>
    </p:spTree>
    <p:extLst>
      <p:ext uri="{BB962C8B-B14F-4D97-AF65-F5344CB8AC3E}">
        <p14:creationId xmlns:p14="http://schemas.microsoft.com/office/powerpoint/2010/main" val="237640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rtl="1"/>
            <a:r>
              <a:rPr lang="ar-SA" b="1" dirty="0">
                <a:solidFill>
                  <a:srgbClr val="0070C0"/>
                </a:solidFill>
                <a:latin typeface="MF_FrankRuhl-Regular"/>
                <a:cs typeface="+mn-cs"/>
              </a:rPr>
              <a:t>أنواعُ البيئاتِ الحياتِيَّةِ</a:t>
            </a:r>
            <a:br>
              <a:rPr lang="ar-SA" b="1" dirty="0">
                <a:solidFill>
                  <a:srgbClr val="0070C0"/>
                </a:solidFill>
                <a:latin typeface="MF_FrankRuhl-Regular"/>
                <a:cs typeface="+mn-cs"/>
              </a:rPr>
            </a:br>
            <a:r>
              <a:rPr lang="he-IL" sz="2800" b="1" dirty="0">
                <a:solidFill>
                  <a:srgbClr val="0070C0"/>
                </a:solidFill>
                <a:latin typeface="MF_FrankRuhl-Regular"/>
                <a:cs typeface="+mn-cs"/>
              </a:rPr>
              <a:t>(</a:t>
            </a:r>
            <a:r>
              <a:rPr lang="ar-SA" sz="2800" b="1" dirty="0">
                <a:solidFill>
                  <a:srgbClr val="0070C0"/>
                </a:solidFill>
                <a:latin typeface="MF_FrankRuhl-Regular"/>
                <a:cs typeface="+mn-cs"/>
              </a:rPr>
              <a:t>صفحات</a:t>
            </a:r>
            <a:r>
              <a:rPr lang="he-IL" sz="2800" b="1" dirty="0">
                <a:solidFill>
                  <a:srgbClr val="0070C0"/>
                </a:solidFill>
                <a:latin typeface="MF_FrankRuhl-Regular"/>
                <a:cs typeface="+mn-cs"/>
              </a:rPr>
              <a:t> 74-72)   </a:t>
            </a:r>
            <a:endParaRPr lang="en-US" sz="2800" b="1" dirty="0">
              <a:solidFill>
                <a:srgbClr val="0070C0"/>
              </a:solidFill>
              <a:cs typeface="+mn-cs"/>
            </a:endParaRPr>
          </a:p>
        </p:txBody>
      </p:sp>
      <p:sp>
        <p:nvSpPr>
          <p:cNvPr id="3" name="מציין מיקום תוכן 2"/>
          <p:cNvSpPr>
            <a:spLocks noGrp="1"/>
          </p:cNvSpPr>
          <p:nvPr>
            <p:ph idx="1"/>
          </p:nvPr>
        </p:nvSpPr>
        <p:spPr>
          <a:xfrm>
            <a:off x="1189965" y="1730384"/>
            <a:ext cx="7886700" cy="4351338"/>
          </a:xfrm>
        </p:spPr>
        <p:txBody>
          <a:bodyPr/>
          <a:lstStyle/>
          <a:p>
            <a:pPr marL="0" indent="0" algn="r" rtl="1">
              <a:buNone/>
            </a:pPr>
            <a:r>
              <a:rPr lang="he-IL" b="1" dirty="0">
                <a:latin typeface="MF_FrankRuhl-Bold"/>
              </a:rPr>
              <a:t> </a:t>
            </a:r>
            <a:r>
              <a:rPr lang="ar-SA" sz="4800" b="1" dirty="0">
                <a:latin typeface="MF_FrankRuhl-Bold"/>
              </a:rPr>
              <a:t>مُحادَثَةٌ</a:t>
            </a:r>
            <a:r>
              <a:rPr lang="he-IL" sz="4800" b="1" dirty="0">
                <a:latin typeface="MF_FrankRuhl-Bold"/>
              </a:rPr>
              <a:t>   </a:t>
            </a:r>
            <a:endParaRPr lang="en-US" sz="4800" dirty="0"/>
          </a:p>
        </p:txBody>
      </p:sp>
      <p:pic>
        <p:nvPicPr>
          <p:cNvPr id="7" name="תמונה 6"/>
          <p:cNvPicPr>
            <a:picLocks noChangeAspect="1"/>
          </p:cNvPicPr>
          <p:nvPr/>
        </p:nvPicPr>
        <p:blipFill>
          <a:blip r:embed="rId3"/>
          <a:stretch>
            <a:fillRect/>
          </a:stretch>
        </p:blipFill>
        <p:spPr>
          <a:xfrm>
            <a:off x="4912605" y="1815049"/>
            <a:ext cx="1895475" cy="1304925"/>
          </a:xfrm>
          <a:prstGeom prst="rect">
            <a:avLst/>
          </a:prstGeom>
        </p:spPr>
      </p:pic>
      <p:pic>
        <p:nvPicPr>
          <p:cNvPr id="5" name="תמונה 4">
            <a:extLst>
              <a:ext uri="{FF2B5EF4-FFF2-40B4-BE49-F238E27FC236}">
                <a16:creationId xmlns:a16="http://schemas.microsoft.com/office/drawing/2014/main" id="{DEB999CF-A005-674A-5B09-9AC6633652DF}"/>
              </a:ext>
            </a:extLst>
          </p:cNvPr>
          <p:cNvPicPr>
            <a:picLocks noChangeAspect="1"/>
          </p:cNvPicPr>
          <p:nvPr/>
        </p:nvPicPr>
        <p:blipFill>
          <a:blip r:embed="rId4"/>
          <a:stretch>
            <a:fillRect/>
          </a:stretch>
        </p:blipFill>
        <p:spPr>
          <a:xfrm>
            <a:off x="0" y="0"/>
            <a:ext cx="1542422" cy="871804"/>
          </a:xfrm>
          <a:prstGeom prst="rect">
            <a:avLst/>
          </a:prstGeom>
        </p:spPr>
      </p:pic>
      <p:pic>
        <p:nvPicPr>
          <p:cNvPr id="8" name="תמונה 7">
            <a:extLst>
              <a:ext uri="{FF2B5EF4-FFF2-40B4-BE49-F238E27FC236}">
                <a16:creationId xmlns:a16="http://schemas.microsoft.com/office/drawing/2014/main" id="{04A28A69-44F9-31CC-DF94-16C992158276}"/>
              </a:ext>
            </a:extLst>
          </p:cNvPr>
          <p:cNvPicPr>
            <a:picLocks noChangeAspect="1"/>
          </p:cNvPicPr>
          <p:nvPr/>
        </p:nvPicPr>
        <p:blipFill>
          <a:blip r:embed="rId5"/>
          <a:stretch>
            <a:fillRect/>
          </a:stretch>
        </p:blipFill>
        <p:spPr>
          <a:xfrm>
            <a:off x="7552533" y="15883"/>
            <a:ext cx="1524132" cy="1012024"/>
          </a:xfrm>
          <a:prstGeom prst="rect">
            <a:avLst/>
          </a:prstGeom>
        </p:spPr>
      </p:pic>
      <p:pic>
        <p:nvPicPr>
          <p:cNvPr id="9" name="תמונה 8">
            <a:extLst>
              <a:ext uri="{FF2B5EF4-FFF2-40B4-BE49-F238E27FC236}">
                <a16:creationId xmlns:a16="http://schemas.microsoft.com/office/drawing/2014/main" id="{55B6D97E-D7F3-07F7-5400-C866B34865E4}"/>
              </a:ext>
            </a:extLst>
          </p:cNvPr>
          <p:cNvPicPr>
            <a:picLocks noChangeAspect="1"/>
          </p:cNvPicPr>
          <p:nvPr/>
        </p:nvPicPr>
        <p:blipFill>
          <a:blip r:embed="rId6"/>
          <a:stretch>
            <a:fillRect/>
          </a:stretch>
        </p:blipFill>
        <p:spPr>
          <a:xfrm>
            <a:off x="776287" y="3429000"/>
            <a:ext cx="7591425" cy="3063873"/>
          </a:xfrm>
          <a:prstGeom prst="rect">
            <a:avLst/>
          </a:prstGeom>
        </p:spPr>
      </p:pic>
    </p:spTree>
    <p:extLst>
      <p:ext uri="{BB962C8B-B14F-4D97-AF65-F5344CB8AC3E}">
        <p14:creationId xmlns:p14="http://schemas.microsoft.com/office/powerpoint/2010/main" val="73794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7215" y="778927"/>
            <a:ext cx="7886700" cy="1325563"/>
          </a:xfrm>
        </p:spPr>
        <p:txBody>
          <a:bodyPr/>
          <a:lstStyle/>
          <a:p>
            <a:pPr algn="r"/>
            <a:r>
              <a:rPr lang="ar-SA" b="1" dirty="0">
                <a:solidFill>
                  <a:srgbClr val="0070C0"/>
                </a:solidFill>
                <a:latin typeface="MF_FrankRuhl-Regular"/>
                <a:cs typeface="+mn-cs"/>
              </a:rPr>
              <a:t>مَهَمَّةٌ</a:t>
            </a:r>
            <a:r>
              <a:rPr lang="he-IL" b="1" dirty="0">
                <a:solidFill>
                  <a:srgbClr val="0070C0"/>
                </a:solidFill>
                <a:latin typeface="MF_FrankRuhl-Regular"/>
                <a:cs typeface="+mn-cs"/>
              </a:rPr>
              <a:t>:</a:t>
            </a:r>
            <a:r>
              <a:rPr lang="ar-SA" b="1" dirty="0">
                <a:solidFill>
                  <a:srgbClr val="0070C0"/>
                </a:solidFill>
                <a:latin typeface="MF_FrankRuhl-Regular"/>
                <a:cs typeface="+mn-cs"/>
              </a:rPr>
              <a:t> نَتَعَرَّفُ عَلى بيئاتٍ حَياتِيَّةٍ</a:t>
            </a:r>
            <a:endParaRPr lang="en-US" b="1" dirty="0">
              <a:solidFill>
                <a:srgbClr val="0070C0"/>
              </a:solidFill>
              <a:cs typeface="+mn-cs"/>
            </a:endParaRPr>
          </a:p>
        </p:txBody>
      </p:sp>
      <p:pic>
        <p:nvPicPr>
          <p:cNvPr id="5" name="תמונה 4">
            <a:extLst>
              <a:ext uri="{FF2B5EF4-FFF2-40B4-BE49-F238E27FC236}">
                <a16:creationId xmlns:a16="http://schemas.microsoft.com/office/drawing/2014/main" id="{05B5C9E4-9B9C-2569-5011-D5FD5912CB48}"/>
              </a:ext>
            </a:extLst>
          </p:cNvPr>
          <p:cNvPicPr>
            <a:picLocks noChangeAspect="1"/>
          </p:cNvPicPr>
          <p:nvPr/>
        </p:nvPicPr>
        <p:blipFill>
          <a:blip r:embed="rId3"/>
          <a:stretch>
            <a:fillRect/>
          </a:stretch>
        </p:blipFill>
        <p:spPr>
          <a:xfrm>
            <a:off x="0" y="-25626"/>
            <a:ext cx="1542422" cy="871804"/>
          </a:xfrm>
          <a:prstGeom prst="rect">
            <a:avLst/>
          </a:prstGeom>
        </p:spPr>
      </p:pic>
      <p:pic>
        <p:nvPicPr>
          <p:cNvPr id="6" name="תמונה 5">
            <a:extLst>
              <a:ext uri="{FF2B5EF4-FFF2-40B4-BE49-F238E27FC236}">
                <a16:creationId xmlns:a16="http://schemas.microsoft.com/office/drawing/2014/main" id="{848D7DCC-5A57-7E71-6404-81DE2E56A31E}"/>
              </a:ext>
            </a:extLst>
          </p:cNvPr>
          <p:cNvPicPr>
            <a:picLocks noChangeAspect="1"/>
          </p:cNvPicPr>
          <p:nvPr/>
        </p:nvPicPr>
        <p:blipFill>
          <a:blip r:embed="rId4"/>
          <a:stretch>
            <a:fillRect/>
          </a:stretch>
        </p:blipFill>
        <p:spPr>
          <a:xfrm>
            <a:off x="7499064" y="-158650"/>
            <a:ext cx="1524132" cy="1012024"/>
          </a:xfrm>
          <a:prstGeom prst="rect">
            <a:avLst/>
          </a:prstGeom>
        </p:spPr>
      </p:pic>
      <p:pic>
        <p:nvPicPr>
          <p:cNvPr id="9" name="תמונה 8">
            <a:extLst>
              <a:ext uri="{FF2B5EF4-FFF2-40B4-BE49-F238E27FC236}">
                <a16:creationId xmlns:a16="http://schemas.microsoft.com/office/drawing/2014/main" id="{CE9F26C3-2107-2D96-2975-CD1C5575E6EB}"/>
              </a:ext>
            </a:extLst>
          </p:cNvPr>
          <p:cNvPicPr>
            <a:picLocks noChangeAspect="1"/>
          </p:cNvPicPr>
          <p:nvPr/>
        </p:nvPicPr>
        <p:blipFill>
          <a:blip r:embed="rId5"/>
          <a:stretch>
            <a:fillRect/>
          </a:stretch>
        </p:blipFill>
        <p:spPr>
          <a:xfrm>
            <a:off x="628650" y="1948607"/>
            <a:ext cx="7886699" cy="4717996"/>
          </a:xfrm>
          <a:prstGeom prst="rect">
            <a:avLst/>
          </a:prstGeom>
        </p:spPr>
      </p:pic>
    </p:spTree>
    <p:extLst>
      <p:ext uri="{BB962C8B-B14F-4D97-AF65-F5344CB8AC3E}">
        <p14:creationId xmlns:p14="http://schemas.microsoft.com/office/powerpoint/2010/main" val="149919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D8F5099B-FBF1-BDD1-4734-B3BA69D8489F}"/>
              </a:ext>
            </a:extLst>
          </p:cNvPr>
          <p:cNvPicPr>
            <a:picLocks noChangeAspect="1"/>
          </p:cNvPicPr>
          <p:nvPr/>
        </p:nvPicPr>
        <p:blipFill>
          <a:blip r:embed="rId3"/>
          <a:stretch>
            <a:fillRect/>
          </a:stretch>
        </p:blipFill>
        <p:spPr>
          <a:xfrm>
            <a:off x="0" y="0"/>
            <a:ext cx="1542422" cy="871804"/>
          </a:xfrm>
          <a:prstGeom prst="rect">
            <a:avLst/>
          </a:prstGeom>
        </p:spPr>
      </p:pic>
      <p:pic>
        <p:nvPicPr>
          <p:cNvPr id="2" name="תמונה 1">
            <a:extLst>
              <a:ext uri="{FF2B5EF4-FFF2-40B4-BE49-F238E27FC236}">
                <a16:creationId xmlns:a16="http://schemas.microsoft.com/office/drawing/2014/main" id="{7D13E59F-5456-5119-DD31-988E7E89045B}"/>
              </a:ext>
            </a:extLst>
          </p:cNvPr>
          <p:cNvPicPr>
            <a:picLocks noChangeAspect="1"/>
          </p:cNvPicPr>
          <p:nvPr/>
        </p:nvPicPr>
        <p:blipFill>
          <a:blip r:embed="rId4"/>
          <a:stretch>
            <a:fillRect/>
          </a:stretch>
        </p:blipFill>
        <p:spPr>
          <a:xfrm>
            <a:off x="7467534" y="-31857"/>
            <a:ext cx="1524132" cy="1012024"/>
          </a:xfrm>
          <a:prstGeom prst="rect">
            <a:avLst/>
          </a:prstGeom>
        </p:spPr>
      </p:pic>
      <p:pic>
        <p:nvPicPr>
          <p:cNvPr id="8" name="מציין מיקום תוכן 7">
            <a:extLst>
              <a:ext uri="{FF2B5EF4-FFF2-40B4-BE49-F238E27FC236}">
                <a16:creationId xmlns:a16="http://schemas.microsoft.com/office/drawing/2014/main" id="{2D067008-F395-3387-22F0-204988CBD332}"/>
              </a:ext>
            </a:extLst>
          </p:cNvPr>
          <p:cNvPicPr>
            <a:picLocks noGrp="1" noChangeAspect="1"/>
          </p:cNvPicPr>
          <p:nvPr>
            <p:ph idx="1"/>
          </p:nvPr>
        </p:nvPicPr>
        <p:blipFill>
          <a:blip r:embed="rId5"/>
          <a:stretch>
            <a:fillRect/>
          </a:stretch>
        </p:blipFill>
        <p:spPr>
          <a:xfrm>
            <a:off x="578068" y="1667176"/>
            <a:ext cx="8324193" cy="4512907"/>
          </a:xfrm>
        </p:spPr>
      </p:pic>
    </p:spTree>
    <p:extLst>
      <p:ext uri="{BB962C8B-B14F-4D97-AF65-F5344CB8AC3E}">
        <p14:creationId xmlns:p14="http://schemas.microsoft.com/office/powerpoint/2010/main" val="185080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74B3961A-1224-7E42-08CC-E61E5C5DC574}"/>
              </a:ext>
            </a:extLst>
          </p:cNvPr>
          <p:cNvPicPr>
            <a:picLocks noChangeAspect="1"/>
          </p:cNvPicPr>
          <p:nvPr/>
        </p:nvPicPr>
        <p:blipFill>
          <a:blip r:embed="rId3"/>
          <a:stretch>
            <a:fillRect/>
          </a:stretch>
        </p:blipFill>
        <p:spPr>
          <a:xfrm>
            <a:off x="0" y="26760"/>
            <a:ext cx="1542422" cy="871804"/>
          </a:xfrm>
          <a:prstGeom prst="rect">
            <a:avLst/>
          </a:prstGeom>
        </p:spPr>
      </p:pic>
      <p:pic>
        <p:nvPicPr>
          <p:cNvPr id="2" name="תמונה 1">
            <a:extLst>
              <a:ext uri="{FF2B5EF4-FFF2-40B4-BE49-F238E27FC236}">
                <a16:creationId xmlns:a16="http://schemas.microsoft.com/office/drawing/2014/main" id="{1E69768B-D0E9-B5A0-81A2-CF9D3E7B8828}"/>
              </a:ext>
            </a:extLst>
          </p:cNvPr>
          <p:cNvPicPr>
            <a:picLocks noChangeAspect="1"/>
          </p:cNvPicPr>
          <p:nvPr/>
        </p:nvPicPr>
        <p:blipFill>
          <a:blip r:embed="rId4"/>
          <a:stretch>
            <a:fillRect/>
          </a:stretch>
        </p:blipFill>
        <p:spPr>
          <a:xfrm>
            <a:off x="7330899" y="102889"/>
            <a:ext cx="1524132" cy="1012024"/>
          </a:xfrm>
          <a:prstGeom prst="rect">
            <a:avLst/>
          </a:prstGeom>
        </p:spPr>
      </p:pic>
      <p:pic>
        <p:nvPicPr>
          <p:cNvPr id="8" name="מציין מיקום תוכן 7">
            <a:extLst>
              <a:ext uri="{FF2B5EF4-FFF2-40B4-BE49-F238E27FC236}">
                <a16:creationId xmlns:a16="http://schemas.microsoft.com/office/drawing/2014/main" id="{A6F29BEF-E050-1E4D-374C-A9E1AAA7C396}"/>
              </a:ext>
            </a:extLst>
          </p:cNvPr>
          <p:cNvPicPr>
            <a:picLocks noGrp="1" noChangeAspect="1"/>
          </p:cNvPicPr>
          <p:nvPr>
            <p:ph idx="1"/>
          </p:nvPr>
        </p:nvPicPr>
        <p:blipFill>
          <a:blip r:embed="rId5"/>
          <a:stretch>
            <a:fillRect/>
          </a:stretch>
        </p:blipFill>
        <p:spPr>
          <a:xfrm>
            <a:off x="641132" y="2082005"/>
            <a:ext cx="8135006" cy="4529001"/>
          </a:xfrm>
        </p:spPr>
      </p:pic>
    </p:spTree>
    <p:extLst>
      <p:ext uri="{BB962C8B-B14F-4D97-AF65-F5344CB8AC3E}">
        <p14:creationId xmlns:p14="http://schemas.microsoft.com/office/powerpoint/2010/main" val="214907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C494315-20DD-690C-6A81-AD67F09136FE}"/>
              </a:ext>
            </a:extLst>
          </p:cNvPr>
          <p:cNvPicPr>
            <a:picLocks noChangeAspect="1"/>
          </p:cNvPicPr>
          <p:nvPr/>
        </p:nvPicPr>
        <p:blipFill>
          <a:blip r:embed="rId3"/>
          <a:stretch>
            <a:fillRect/>
          </a:stretch>
        </p:blipFill>
        <p:spPr>
          <a:xfrm>
            <a:off x="119615" y="0"/>
            <a:ext cx="1542422" cy="871804"/>
          </a:xfrm>
          <a:prstGeom prst="rect">
            <a:avLst/>
          </a:prstGeom>
        </p:spPr>
      </p:pic>
      <p:pic>
        <p:nvPicPr>
          <p:cNvPr id="2" name="תמונה 1">
            <a:extLst>
              <a:ext uri="{FF2B5EF4-FFF2-40B4-BE49-F238E27FC236}">
                <a16:creationId xmlns:a16="http://schemas.microsoft.com/office/drawing/2014/main" id="{DFA967BF-5FD4-BF07-1F04-B4CEFCC17985}"/>
              </a:ext>
            </a:extLst>
          </p:cNvPr>
          <p:cNvPicPr>
            <a:picLocks noChangeAspect="1"/>
          </p:cNvPicPr>
          <p:nvPr/>
        </p:nvPicPr>
        <p:blipFill>
          <a:blip r:embed="rId4"/>
          <a:stretch>
            <a:fillRect/>
          </a:stretch>
        </p:blipFill>
        <p:spPr>
          <a:xfrm>
            <a:off x="7484066" y="242499"/>
            <a:ext cx="1524132" cy="1012024"/>
          </a:xfrm>
          <a:prstGeom prst="rect">
            <a:avLst/>
          </a:prstGeom>
        </p:spPr>
      </p:pic>
      <p:pic>
        <p:nvPicPr>
          <p:cNvPr id="8" name="מציין מיקום תוכן 7">
            <a:extLst>
              <a:ext uri="{FF2B5EF4-FFF2-40B4-BE49-F238E27FC236}">
                <a16:creationId xmlns:a16="http://schemas.microsoft.com/office/drawing/2014/main" id="{DC5A40FA-7B49-73A2-B39F-486879096F0E}"/>
              </a:ext>
            </a:extLst>
          </p:cNvPr>
          <p:cNvPicPr>
            <a:picLocks noGrp="1" noChangeAspect="1"/>
          </p:cNvPicPr>
          <p:nvPr>
            <p:ph idx="1"/>
          </p:nvPr>
        </p:nvPicPr>
        <p:blipFill>
          <a:blip r:embed="rId5"/>
          <a:stretch>
            <a:fillRect/>
          </a:stretch>
        </p:blipFill>
        <p:spPr>
          <a:xfrm>
            <a:off x="525517" y="1629103"/>
            <a:ext cx="8397765" cy="4246179"/>
          </a:xfrm>
        </p:spPr>
      </p:pic>
    </p:spTree>
    <p:extLst>
      <p:ext uri="{BB962C8B-B14F-4D97-AF65-F5344CB8AC3E}">
        <p14:creationId xmlns:p14="http://schemas.microsoft.com/office/powerpoint/2010/main" val="392711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1F8915C5-A85F-2966-F200-283A2694475E}"/>
              </a:ext>
            </a:extLst>
          </p:cNvPr>
          <p:cNvPicPr>
            <a:picLocks noChangeAspect="1"/>
          </p:cNvPicPr>
          <p:nvPr/>
        </p:nvPicPr>
        <p:blipFill>
          <a:blip r:embed="rId3"/>
          <a:stretch>
            <a:fillRect/>
          </a:stretch>
        </p:blipFill>
        <p:spPr>
          <a:xfrm>
            <a:off x="119615" y="0"/>
            <a:ext cx="1542422" cy="871804"/>
          </a:xfrm>
          <a:prstGeom prst="rect">
            <a:avLst/>
          </a:prstGeom>
        </p:spPr>
      </p:pic>
      <p:pic>
        <p:nvPicPr>
          <p:cNvPr id="5" name="תמונה 4">
            <a:extLst>
              <a:ext uri="{FF2B5EF4-FFF2-40B4-BE49-F238E27FC236}">
                <a16:creationId xmlns:a16="http://schemas.microsoft.com/office/drawing/2014/main" id="{979183D0-26A9-E81E-BCC9-F771110A1B49}"/>
              </a:ext>
            </a:extLst>
          </p:cNvPr>
          <p:cNvPicPr>
            <a:picLocks noChangeAspect="1"/>
          </p:cNvPicPr>
          <p:nvPr/>
        </p:nvPicPr>
        <p:blipFill>
          <a:blip r:embed="rId4"/>
          <a:stretch>
            <a:fillRect/>
          </a:stretch>
        </p:blipFill>
        <p:spPr>
          <a:xfrm>
            <a:off x="7500253" y="74684"/>
            <a:ext cx="1524132" cy="1012024"/>
          </a:xfrm>
          <a:prstGeom prst="rect">
            <a:avLst/>
          </a:prstGeom>
        </p:spPr>
      </p:pic>
      <p:pic>
        <p:nvPicPr>
          <p:cNvPr id="6" name="תמונה 5">
            <a:extLst>
              <a:ext uri="{FF2B5EF4-FFF2-40B4-BE49-F238E27FC236}">
                <a16:creationId xmlns:a16="http://schemas.microsoft.com/office/drawing/2014/main" id="{E50379CA-D815-F1B6-6468-34E33EF3D591}"/>
              </a:ext>
            </a:extLst>
          </p:cNvPr>
          <p:cNvPicPr>
            <a:picLocks noChangeAspect="1"/>
          </p:cNvPicPr>
          <p:nvPr/>
        </p:nvPicPr>
        <p:blipFill>
          <a:blip r:embed="rId5"/>
          <a:stretch>
            <a:fillRect/>
          </a:stretch>
        </p:blipFill>
        <p:spPr>
          <a:xfrm>
            <a:off x="1229711" y="1409699"/>
            <a:ext cx="6400800" cy="4896507"/>
          </a:xfrm>
          <a:prstGeom prst="rect">
            <a:avLst/>
          </a:prstGeom>
        </p:spPr>
      </p:pic>
    </p:spTree>
    <p:extLst>
      <p:ext uri="{BB962C8B-B14F-4D97-AF65-F5344CB8AC3E}">
        <p14:creationId xmlns:p14="http://schemas.microsoft.com/office/powerpoint/2010/main" val="241534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71F780C-59A6-08D0-D316-087183D1E208}"/>
              </a:ext>
            </a:extLst>
          </p:cNvPr>
          <p:cNvPicPr>
            <a:picLocks noChangeAspect="1"/>
          </p:cNvPicPr>
          <p:nvPr/>
        </p:nvPicPr>
        <p:blipFill>
          <a:blip r:embed="rId3"/>
          <a:stretch>
            <a:fillRect/>
          </a:stretch>
        </p:blipFill>
        <p:spPr>
          <a:xfrm>
            <a:off x="7404472" y="179788"/>
            <a:ext cx="1524132" cy="1012024"/>
          </a:xfrm>
          <a:prstGeom prst="rect">
            <a:avLst/>
          </a:prstGeom>
        </p:spPr>
      </p:pic>
      <p:pic>
        <p:nvPicPr>
          <p:cNvPr id="5" name="תמונה 4" descr="תמונה שמכילה צמח, עץ, טקסט, בחוץ&#10;&#10;התיאור נוצר באופן אוטומטי">
            <a:extLst>
              <a:ext uri="{FF2B5EF4-FFF2-40B4-BE49-F238E27FC236}">
                <a16:creationId xmlns:a16="http://schemas.microsoft.com/office/drawing/2014/main" id="{CCADEBD0-B9C4-9AB3-4961-388C173E1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42" y="1818290"/>
            <a:ext cx="7462344" cy="4351282"/>
          </a:xfrm>
          <a:prstGeom prst="rect">
            <a:avLst/>
          </a:prstGeom>
        </p:spPr>
      </p:pic>
    </p:spTree>
    <p:extLst>
      <p:ext uri="{BB962C8B-B14F-4D97-AF65-F5344CB8AC3E}">
        <p14:creationId xmlns:p14="http://schemas.microsoft.com/office/powerpoint/2010/main" val="60722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F5C034D-C240-CD64-C5E8-8B4E12C9895A}"/>
              </a:ext>
            </a:extLst>
          </p:cNvPr>
          <p:cNvPicPr>
            <a:picLocks noChangeAspect="1"/>
          </p:cNvPicPr>
          <p:nvPr/>
        </p:nvPicPr>
        <p:blipFill>
          <a:blip r:embed="rId3"/>
          <a:stretch>
            <a:fillRect/>
          </a:stretch>
        </p:blipFill>
        <p:spPr>
          <a:xfrm>
            <a:off x="239974" y="163052"/>
            <a:ext cx="1542422" cy="871804"/>
          </a:xfrm>
          <a:prstGeom prst="rect">
            <a:avLst/>
          </a:prstGeom>
        </p:spPr>
      </p:pic>
      <p:pic>
        <p:nvPicPr>
          <p:cNvPr id="2" name="תמונה 1">
            <a:extLst>
              <a:ext uri="{FF2B5EF4-FFF2-40B4-BE49-F238E27FC236}">
                <a16:creationId xmlns:a16="http://schemas.microsoft.com/office/drawing/2014/main" id="{74939D62-F383-2743-04DB-3D42E0A51147}"/>
              </a:ext>
            </a:extLst>
          </p:cNvPr>
          <p:cNvPicPr>
            <a:picLocks noChangeAspect="1"/>
          </p:cNvPicPr>
          <p:nvPr/>
        </p:nvPicPr>
        <p:blipFill>
          <a:blip r:embed="rId4"/>
          <a:stretch>
            <a:fillRect/>
          </a:stretch>
        </p:blipFill>
        <p:spPr>
          <a:xfrm>
            <a:off x="7099671" y="326933"/>
            <a:ext cx="1524132" cy="1012024"/>
          </a:xfrm>
          <a:prstGeom prst="rect">
            <a:avLst/>
          </a:prstGeom>
        </p:spPr>
      </p:pic>
      <p:pic>
        <p:nvPicPr>
          <p:cNvPr id="8" name="מציין מיקום תוכן 7">
            <a:extLst>
              <a:ext uri="{FF2B5EF4-FFF2-40B4-BE49-F238E27FC236}">
                <a16:creationId xmlns:a16="http://schemas.microsoft.com/office/drawing/2014/main" id="{20288726-3688-DD98-FA14-22BBA2C81D2F}"/>
              </a:ext>
            </a:extLst>
          </p:cNvPr>
          <p:cNvPicPr>
            <a:picLocks noGrp="1" noChangeAspect="1"/>
          </p:cNvPicPr>
          <p:nvPr>
            <p:ph idx="1"/>
          </p:nvPr>
        </p:nvPicPr>
        <p:blipFill>
          <a:blip r:embed="rId5"/>
          <a:stretch>
            <a:fillRect/>
          </a:stretch>
        </p:blipFill>
        <p:spPr>
          <a:xfrm>
            <a:off x="546538" y="2144110"/>
            <a:ext cx="8334703" cy="3678621"/>
          </a:xfrm>
        </p:spPr>
      </p:pic>
    </p:spTree>
    <p:extLst>
      <p:ext uri="{BB962C8B-B14F-4D97-AF65-F5344CB8AC3E}">
        <p14:creationId xmlns:p14="http://schemas.microsoft.com/office/powerpoint/2010/main" val="158915000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1373</TotalTime>
  <Words>543</Words>
  <Application>Microsoft Office PowerPoint</Application>
  <PresentationFormat>‫הצגה על המסך (4:3)</PresentationFormat>
  <Paragraphs>44</Paragraphs>
  <Slides>10</Slides>
  <Notes>10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10</vt:i4>
      </vt:variant>
    </vt:vector>
  </HeadingPairs>
  <TitlesOfParts>
    <vt:vector size="17" baseType="lpstr">
      <vt:lpstr>Arial</vt:lpstr>
      <vt:lpstr>Calibri</vt:lpstr>
      <vt:lpstr>Calibri Light</vt:lpstr>
      <vt:lpstr>FontbitDavid</vt:lpstr>
      <vt:lpstr>MF_FrankRuhl-Bold</vt:lpstr>
      <vt:lpstr>MF_FrankRuhl-Regular</vt:lpstr>
      <vt:lpstr>ערכת נושא Office</vt:lpstr>
      <vt:lpstr>   أَلفَصْلُ الثَّانِي  أَلْعَيْشُ في بيئَةٍ حَياتِيَّةٍ</vt:lpstr>
      <vt:lpstr>أنواعُ البيئاتِ الحياتِيَّةِ (صفحات 74-72)   </vt:lpstr>
      <vt:lpstr>مَهَمَّةٌ: نَتَعَرَّفُ عَلى بيئاتٍ حَياتِيَّةٍ</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147</cp:revision>
  <dcterms:created xsi:type="dcterms:W3CDTF">2019-05-25T18:59:51Z</dcterms:created>
  <dcterms:modified xsi:type="dcterms:W3CDTF">2023-10-10T04:35:39Z</dcterms:modified>
</cp:coreProperties>
</file>