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3"/>
  </p:notesMasterIdLst>
  <p:sldIdLst>
    <p:sldId id="289" r:id="rId2"/>
    <p:sldId id="312" r:id="rId3"/>
    <p:sldId id="316" r:id="rId4"/>
    <p:sldId id="317" r:id="rId5"/>
    <p:sldId id="320" r:id="rId6"/>
    <p:sldId id="322" r:id="rId7"/>
    <p:sldId id="324" r:id="rId8"/>
    <p:sldId id="321" r:id="rId9"/>
    <p:sldId id="325" r:id="rId10"/>
    <p:sldId id="323" r:id="rId11"/>
    <p:sldId id="31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013"/>
    <a:srgbClr val="0066A6"/>
    <a:srgbClr val="6FB14D"/>
    <a:srgbClr val="B31114"/>
    <a:srgbClr val="6EB14D"/>
    <a:srgbClr val="F6FAFE"/>
    <a:srgbClr val="0067A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93474" autoAdjust="0"/>
  </p:normalViewPr>
  <p:slideViewPr>
    <p:cSldViewPr snapToGrid="0" showGuides="1">
      <p:cViewPr varScale="1">
        <p:scale>
          <a:sx n="103" d="100"/>
          <a:sy n="103" d="100"/>
        </p:scale>
        <p:origin x="1836" y="114"/>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עוסק </a:t>
            </a:r>
            <a:r>
              <a:rPr lang="he-IL" sz="1800" b="1" i="0" u="none" strike="noStrike" baseline="0" dirty="0">
                <a:latin typeface="FontbitDavid"/>
              </a:rPr>
              <a:t>במזון ובמים </a:t>
            </a:r>
            <a:r>
              <a:rPr lang="he-IL" sz="1800" b="0" i="0" u="none" strike="noStrike" baseline="0" dirty="0">
                <a:latin typeface="FontbitDavid"/>
              </a:rPr>
              <a:t>כצרכים חיוניים, מאפייני החיים </a:t>
            </a:r>
            <a:r>
              <a:rPr lang="he-IL" sz="1800" b="1" i="0" u="none" strike="noStrike" baseline="0" dirty="0">
                <a:latin typeface="FontbitDavid"/>
              </a:rPr>
              <a:t>הזנה וגדילה והתפתחות </a:t>
            </a:r>
            <a:r>
              <a:rPr lang="he-IL" sz="1800" b="0" i="0" u="none" strike="noStrike" baseline="0" dirty="0">
                <a:latin typeface="FontbitDavid"/>
              </a:rPr>
              <a:t>וכן על אורחות חיים ( פעילי </a:t>
            </a:r>
            <a:r>
              <a:rPr lang="he-IL" sz="1800" b="0" i="0" u="none" strike="noStrike" baseline="0">
                <a:latin typeface="FontbitDavid"/>
              </a:rPr>
              <a:t>יום ולילה) שקשורים </a:t>
            </a:r>
            <a:r>
              <a:rPr lang="he-IL" sz="1800" b="0" i="0" u="none" strike="noStrike" baseline="0" dirty="0">
                <a:latin typeface="FontbitDavid"/>
              </a:rPr>
              <a:t>להזנה. </a:t>
            </a:r>
          </a:p>
          <a:p>
            <a:pPr algn="r"/>
            <a:endParaRPr lang="he-IL" sz="1800" b="0" i="0" u="none" strike="noStrike" baseline="0" dirty="0">
              <a:latin typeface="FontbitDavid"/>
            </a:endParaRPr>
          </a:p>
          <a:p>
            <a:pPr algn="r"/>
            <a:r>
              <a:rPr lang="he-IL" sz="1800" b="0" i="0" u="none" strike="noStrike" baseline="0" dirty="0">
                <a:latin typeface="FontbitDavid"/>
              </a:rPr>
              <a:t> פותחים את הנושא בשיח על מפגשים שיש לתלמידים עם מזון ומים ושואלים: מתי אנחנו אוכלים ושותים? אילו תפקידים יש למזון ולמים בחיינו? האם אפשר להפסיק לאכול ולשתות מים? האם גם יצורים חיים אחרים זקוקים למזון ומים?</a:t>
            </a:r>
          </a:p>
          <a:p>
            <a:pPr algn="r"/>
            <a:r>
              <a:rPr lang="he-IL" sz="1800" b="0" i="0" u="none" strike="noStrike" baseline="0" dirty="0">
                <a:latin typeface="FontbitDavid"/>
              </a:rPr>
              <a:t>שאלות דוגמת אלה עתידות לחשוף את התפיסות של התלמידים ביחס לתפקידי המזון והמים.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מוצע לפתוח את הפעילות בדיון בשאלה: האם צמחים הם יצורים חיים?</a:t>
            </a:r>
          </a:p>
          <a:p>
            <a:r>
              <a:rPr lang="he-IL" dirty="0"/>
              <a:t>מבקשים מהילדים להסביר או להדגים את הטענה.</a:t>
            </a:r>
          </a:p>
          <a:p>
            <a:r>
              <a:rPr lang="he-IL" dirty="0"/>
              <a:t>לאחר מכן קוראים את קטע המידע ודנים בתוכנו.</a:t>
            </a:r>
          </a:p>
          <a:p>
            <a:r>
              <a:rPr lang="he-IL" dirty="0"/>
              <a:t>קטע המידע בעמוד 24 נועד למקד בתפיסה שצמחים הם יצורים חיים למרות שנדמה שאינם חיים כי הם לא אוכלים כמו בעלי חיים (דוגמה).</a:t>
            </a:r>
          </a:p>
          <a:p>
            <a:pPr algn="r"/>
            <a:r>
              <a:rPr lang="he-IL" sz="1800" b="0" i="0" u="none" strike="noStrike" baseline="0" dirty="0">
                <a:latin typeface="FontbitDavid"/>
              </a:rPr>
              <a:t>ילדים ודאי ראו בניסיון חייהם השקיה של צמחים והם מודעים לכך שצמחים זקוקים למים. אבל ילדים לא ראו (ובעצם לא רק הם) את הצמחים "אוכלים מזון" כפי שבעלי החיים אוכלים. פעולת ההזנה של צמחים שונה מזו של בעלי החיים והבנתה מצריכה תשתית מושגית החורגת מן האוריינות המדעית הנדרשת בגיל זה. יחד עם זאת, כדי לבסס את התפיסה שגם צמחים הם יצורים חיים וגם הם ניזונים. צמחים מייצרים את מזונם באיברים הירוקים בעזרת אור השמש.</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41143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נועד לסכם את מה שנלמד בתת פרק זה מומלץ לקרוא עם התלמידים את המשפטים המסכמים. </a:t>
            </a:r>
          </a:p>
          <a:p>
            <a:r>
              <a:rPr lang="he-IL" dirty="0"/>
              <a:t>אפשר לתת להם להשלים מילים חסרות בתוך המשפטים. המילים החסרות הן המושגים החדשים שנלמדו בתת פרק זה.</a:t>
            </a:r>
          </a:p>
          <a:p>
            <a:pPr algn="r" rtl="1"/>
            <a:r>
              <a:rPr lang="he-IL" sz="1200" dirty="0">
                <a:solidFill>
                  <a:srgbClr val="000000"/>
                </a:solidFill>
                <a:latin typeface="MF_FrankRuhl-Regular"/>
              </a:rPr>
              <a:t>1. _______  ________ אוֹכְלִים מְזוֹנוֹת שׁוֹנִים.</a:t>
            </a:r>
          </a:p>
          <a:p>
            <a:pPr algn="r" rtl="1"/>
            <a:r>
              <a:rPr lang="he-IL" sz="1200" dirty="0">
                <a:solidFill>
                  <a:srgbClr val="000000"/>
                </a:solidFill>
                <a:latin typeface="MF_FrankRuhl-Regular"/>
              </a:rPr>
              <a:t>2. מִבֵּין בַּעֲלֵי הַחַיִּים יֵשׁ בַּעֲלֵי חַיִּים צִמְחוֹנִים, _________ וְאוֹכְלֵי כֹּל.</a:t>
            </a:r>
          </a:p>
          <a:p>
            <a:pPr algn="r" rtl="1"/>
            <a:r>
              <a:rPr lang="he-IL" sz="1200" dirty="0">
                <a:solidFill>
                  <a:srgbClr val="000000"/>
                </a:solidFill>
                <a:latin typeface="MF_FrankRuhl-Regular"/>
              </a:rPr>
              <a:t>3. צְמָחִים מְיַצְּרִים אֶת הַמָּזוֹן בְּעֶזְרַת______ ________.</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000000"/>
                </a:solidFill>
                <a:latin typeface="MF_FrankRuhl-Regular"/>
              </a:rPr>
              <a:t>4. צְמָחִים זְקוּקִים לְאוֹר כְּדֵי_______  ו________.</a:t>
            </a:r>
            <a:endParaRPr lang="en-US" sz="1200" dirty="0"/>
          </a:p>
          <a:p>
            <a:pPr algn="r" rtl="1"/>
            <a:endParaRPr lang="he-IL" sz="1200" dirty="0">
              <a:solidFill>
                <a:srgbClr val="000000"/>
              </a:solidFill>
              <a:latin typeface="MF_FrankRuhl-Regular"/>
            </a:endParaRP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11</a:t>
            </a:fld>
            <a:endParaRPr lang="x-none">
              <a:solidFill>
                <a:prstClr val="black"/>
              </a:solidFill>
            </a:endParaRPr>
          </a:p>
        </p:txBody>
      </p:sp>
    </p:spTree>
    <p:extLst>
      <p:ext uri="{BB962C8B-B14F-4D97-AF65-F5344CB8AC3E}">
        <p14:creationId xmlns:p14="http://schemas.microsoft.com/office/powerpoint/2010/main" val="70331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זו התלמידים בודקים את תפקיד </a:t>
            </a:r>
            <a:r>
              <a:rPr lang="he-IL" sz="1800" b="1" i="0" u="none" strike="noStrike" baseline="0" dirty="0">
                <a:latin typeface="FontbitDavid"/>
              </a:rPr>
              <a:t>המזון והמים (מאפיין החיים : הזנה) </a:t>
            </a:r>
            <a:r>
              <a:rPr lang="he-IL" sz="1800" b="0" i="0" u="none" strike="noStrike" baseline="0" dirty="0">
                <a:latin typeface="FontbitDavid"/>
              </a:rPr>
              <a:t>אצל ציפורים כדוגמה לבעלי חיים בכלל.</a:t>
            </a:r>
          </a:p>
          <a:p>
            <a:pPr algn="r"/>
            <a:r>
              <a:rPr lang="he-IL" sz="1800" b="0" i="0" u="none" strike="noStrike" baseline="0" dirty="0">
                <a:latin typeface="FontbitDavid"/>
              </a:rPr>
              <a:t>הם עוקבים (בסדרת תמונות) אחר תהליך התפתחות הגוזלים. הגוזלים בוקעים מן הביצים כשהם חסרי אונים. ההורים מאכילים אותם במזון ומשקים אותם במים וכשהם </a:t>
            </a:r>
            <a:r>
              <a:rPr lang="he-IL" sz="1800" b="1" i="0" u="none" strike="noStrike" baseline="0" dirty="0">
                <a:latin typeface="FontbitDavid"/>
              </a:rPr>
              <a:t>גדלים ומתפתחים </a:t>
            </a:r>
            <a:r>
              <a:rPr lang="he-IL" sz="1800" b="0" i="0" u="none" strike="noStrike" baseline="0" dirty="0">
                <a:latin typeface="FontbitDavid"/>
              </a:rPr>
              <a:t>(מאפיין החיים: גדילה והתפתחות) הם עפים מהקן ויכולים לדאוג לצרכים החיוניים שלהם.</a:t>
            </a:r>
          </a:p>
          <a:p>
            <a:pPr algn="r"/>
            <a:r>
              <a:rPr lang="he-IL" sz="1800" b="0" i="0" u="none" strike="noStrike" baseline="0" dirty="0">
                <a:latin typeface="FontbitDavid"/>
              </a:rPr>
              <a:t>גוזלים שעפים מהקן יכולים להשיג מזון ומים, לגדול ולהתפתח ולהגן על עצמם.</a:t>
            </a:r>
          </a:p>
          <a:p>
            <a:pPr algn="r"/>
            <a:r>
              <a:rPr lang="he-IL" sz="1800" b="0" i="0" u="none" strike="noStrike" baseline="0" dirty="0">
                <a:latin typeface="FontbitDavid"/>
              </a:rPr>
              <a:t>בזכות המזון והמים שההורים הביאו לגוזלים הם גדלו</a:t>
            </a:r>
          </a:p>
          <a:p>
            <a:pPr algn="r"/>
            <a:r>
              <a:rPr lang="he-IL" sz="1800" b="0" i="0" u="none" strike="noStrike" baseline="0" dirty="0">
                <a:latin typeface="FontbitDavid"/>
              </a:rPr>
              <a:t>והתפתחו ועזבו את הקן. המסקנה היא שמזון ומים הם</a:t>
            </a:r>
          </a:p>
          <a:p>
            <a:pPr algn="r"/>
            <a:r>
              <a:rPr lang="he-IL" sz="1800" b="0" i="0" u="none" strike="noStrike" baseline="0" dirty="0">
                <a:latin typeface="FontbitDavid"/>
              </a:rPr>
              <a:t>צורך חיוני של יצורים חיים.</a:t>
            </a:r>
          </a:p>
          <a:p>
            <a:pPr algn="r"/>
            <a:r>
              <a:rPr lang="he-IL" sz="1800" b="0" i="0" u="none" strike="noStrike" baseline="0" dirty="0">
                <a:latin typeface="FontbitDavid"/>
              </a:rPr>
              <a:t>גדלו והתפתחו, יכולים לעוף, להגן</a:t>
            </a:r>
          </a:p>
          <a:p>
            <a:pPr algn="r"/>
            <a:r>
              <a:rPr lang="he-IL" sz="1800" b="0" i="0" u="none" strike="noStrike" baseline="0" dirty="0">
                <a:latin typeface="FontbitDavid"/>
              </a:rPr>
              <a:t>על עצמם ולהשיג מזון לעצמם.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קטע המידע והתרשים נועדו להמשגה של </a:t>
            </a:r>
            <a:r>
              <a:rPr lang="he-IL" sz="1800" b="1" i="0" u="none" strike="noStrike" baseline="0" dirty="0">
                <a:latin typeface="FontbitDavid"/>
              </a:rPr>
              <a:t>הצרכים החיוניים </a:t>
            </a:r>
            <a:r>
              <a:rPr lang="he-IL" sz="1800" b="1" i="0" u="sng" strike="noStrike" baseline="0" dirty="0">
                <a:latin typeface="FontbitDavid"/>
              </a:rPr>
              <a:t>מים ומזון </a:t>
            </a:r>
            <a:r>
              <a:rPr lang="he-IL" sz="1800" b="0" i="0" u="none" strike="noStrike" baseline="0" dirty="0">
                <a:latin typeface="FontbitDavid"/>
              </a:rPr>
              <a:t>ושל </a:t>
            </a:r>
            <a:r>
              <a:rPr lang="he-IL" sz="1800" b="1" i="0" u="none" strike="noStrike" baseline="0" dirty="0">
                <a:latin typeface="FontbitDavid"/>
              </a:rPr>
              <a:t>מאפייני החיים </a:t>
            </a:r>
            <a:r>
              <a:rPr lang="he-IL" sz="1800" b="1" i="0" u="sng" strike="noStrike" baseline="0" dirty="0">
                <a:latin typeface="FontbitDavid"/>
              </a:rPr>
              <a:t>הזנה וגדילה והתפתחות</a:t>
            </a:r>
            <a:r>
              <a:rPr lang="he-IL" sz="1800" b="0" i="0" u="none" strike="noStrike" baseline="0" dirty="0">
                <a:latin typeface="FontbitDavid"/>
              </a:rPr>
              <a:t>. חשוב לשים לב</a:t>
            </a:r>
          </a:p>
          <a:p>
            <a:pPr algn="r"/>
            <a:r>
              <a:rPr lang="he-IL" sz="1800" b="0" i="0" u="none" strike="noStrike" baseline="0" dirty="0">
                <a:latin typeface="FontbitDavid"/>
              </a:rPr>
              <a:t>שגדילה והתפתחות הם תוצאה של הזנה.</a:t>
            </a:r>
          </a:p>
          <a:p>
            <a:pPr algn="r"/>
            <a:r>
              <a:rPr lang="he-IL" sz="1800" b="0" i="0" u="none" strike="noStrike" baseline="0" dirty="0">
                <a:latin typeface="FontbitDavid"/>
              </a:rPr>
              <a:t>גם כאן מומלץ לקרוא עם התלמידים את קטע המידע ולעיין בעלי הכותרת של איור (המודגשים והאחרים).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21026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זו התלמידים מתוודעים לאורחות החיים של בעלי חיים בהקשר לדרכי ההזנה שלהם: יש הניזונים רק מצמחים – אלה הם הצמחונים, יש הניזונים רק מבעלי חיים – אלה הם הטורפים ויש הניזונים גם מבעלי חיים וגם מצמחים – אלה הם אוכלי כול. </a:t>
            </a:r>
          </a:p>
          <a:p>
            <a:pPr algn="r"/>
            <a:endParaRPr lang="he-IL" sz="1800" b="0" i="0" u="none" strike="noStrike" baseline="0" dirty="0">
              <a:latin typeface="FontbitDavid"/>
            </a:endParaRPr>
          </a:p>
          <a:p>
            <a:pPr algn="r"/>
            <a:r>
              <a:rPr lang="he-IL" sz="1800" b="0" i="0" u="none" strike="noStrike" baseline="0" dirty="0">
                <a:latin typeface="FontbitDavid"/>
              </a:rPr>
              <a:t>מומלץ להקריא בקול רם את הסיפור ולדון בתוכנו. מוצע לברר עם התלמידים את המושגים החדשים: </a:t>
            </a:r>
            <a:r>
              <a:rPr lang="he-IL" sz="1800" b="1" i="0" u="none" strike="noStrike" baseline="0" dirty="0">
                <a:latin typeface="FontbitDavid"/>
              </a:rPr>
              <a:t>צמחונים, טורפים, אוכלי-כול</a:t>
            </a:r>
          </a:p>
          <a:p>
            <a:pPr algn="r"/>
            <a:r>
              <a:rPr lang="he-IL" sz="1800" b="0" i="0" u="none" strike="noStrike" baseline="0" dirty="0">
                <a:latin typeface="FontbitDavid"/>
              </a:rPr>
              <a:t>בני אדם נחשבים לאוכלי-כול, אם כי יש ביננו המעדיפים להימנע ממזון שמקורו מן החי.</a:t>
            </a:r>
          </a:p>
          <a:p>
            <a:pPr algn="r"/>
            <a:r>
              <a:rPr lang="he-IL" sz="1800" b="0" i="0" u="none" strike="noStrike" baseline="0" dirty="0">
                <a:latin typeface="FontbitDavid"/>
              </a:rPr>
              <a:t>מטרות הסיפור</a:t>
            </a:r>
          </a:p>
          <a:p>
            <a:pPr algn="r"/>
            <a:r>
              <a:rPr lang="he-IL" sz="1800" b="0" i="0" u="none" strike="noStrike" baseline="0" dirty="0">
                <a:latin typeface="FontbitDavid"/>
              </a:rPr>
              <a:t>אוריינות לשונית: איתור מידע בטקסט.</a:t>
            </a:r>
          </a:p>
          <a:p>
            <a:pPr algn="r"/>
            <a:r>
              <a:rPr lang="he-IL" sz="1800" b="0" i="0" u="none" strike="noStrike" baseline="0" dirty="0">
                <a:latin typeface="FontbitDavid"/>
              </a:rPr>
              <a:t>אוריינות מדעית: צורות הזנה</a:t>
            </a:r>
          </a:p>
          <a:p>
            <a:pPr algn="r"/>
            <a:r>
              <a:rPr lang="he-IL" sz="1800" b="0" i="0" u="none" strike="noStrike" baseline="0" dirty="0">
                <a:latin typeface="FontbitDavid"/>
              </a:rPr>
              <a:t>חיבור רגשי חוויתי</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31127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פעילות זו בודקת את היכולת של התלמידים לאתר </a:t>
            </a:r>
            <a:r>
              <a:rPr lang="he-IL" u="sng" dirty="0"/>
              <a:t>פרטים רלוונטיים </a:t>
            </a:r>
            <a:r>
              <a:rPr lang="he-IL" dirty="0"/>
              <a:t>(</a:t>
            </a:r>
            <a:r>
              <a:rPr lang="he-IL" b="1" dirty="0"/>
              <a:t>צורות הזנה מגוונות</a:t>
            </a:r>
            <a:r>
              <a:rPr lang="he-IL" dirty="0"/>
              <a:t>) בקטע המידע- ליישם את שלמדו על צורות הזנה של יצורים חיים. פעולת הפקת מידע מטקסט </a:t>
            </a:r>
            <a:r>
              <a:rPr lang="he-IL" dirty="0" err="1"/>
              <a:t>מידעי</a:t>
            </a:r>
            <a:r>
              <a:rPr lang="he-IL" dirty="0"/>
              <a:t> בודקת גם את האוריינות הלשונית של התלמידים. </a:t>
            </a:r>
          </a:p>
          <a:p>
            <a:endParaRPr lang="he-IL" dirty="0"/>
          </a:p>
          <a:p>
            <a:r>
              <a:rPr lang="he-IL" dirty="0"/>
              <a:t>באתר במבט מקוון, בספר הדיגיטלי לכיתה ב, בעמוד 20 גרסה דיגיטלית של משימה זו.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82091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נועד להעשיר את ההכרות עם מגוון בעלי החיים בקבוצות השונות (צורות הזנה : צמחונים, טורפים, אוכלי כול). </a:t>
            </a:r>
          </a:p>
          <a:p>
            <a:r>
              <a:rPr lang="he-IL" dirty="0"/>
              <a:t>אפשר לבקש מהתלמידים להוסיף לשלוש הקבוצות שמות בעלי חיים שהם מכירים.</a:t>
            </a:r>
          </a:p>
          <a:p>
            <a:r>
              <a:rPr lang="he-IL" dirty="0"/>
              <a:t>מוצע לטפל בתפיסה חלופית שבעל חיים טורף הוא גדול, מסוכן לאדם ומאיים ובעל חיים צמחוני הוא קטן וחמוד.</a:t>
            </a:r>
          </a:p>
          <a:p>
            <a:r>
              <a:rPr lang="he-IL" dirty="0"/>
              <a:t>לדוגמה</a:t>
            </a:r>
          </a:p>
          <a:p>
            <a:r>
              <a:rPr lang="he-IL" dirty="0"/>
              <a:t>כינה: שייכת לטורפים </a:t>
            </a:r>
          </a:p>
          <a:p>
            <a:r>
              <a:rPr lang="he-IL" dirty="0"/>
              <a:t>פרה: שייכת לצמחונים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61331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נועד להעשיר את ההכרות עם מגוון בעלי החיים בקבוצות השונות (צורות הזנה : צמחונים, טורפים, אוכלי כול). </a:t>
            </a:r>
          </a:p>
          <a:p>
            <a:r>
              <a:rPr lang="he-IL" dirty="0"/>
              <a:t>אפשר לבקש מהתלמידים להוסיף לשלוש הקבוצות שמות בעלי חיים שהם מכירים.</a:t>
            </a:r>
          </a:p>
          <a:p>
            <a:r>
              <a:rPr lang="he-IL" dirty="0"/>
              <a:t>מוצע לטפל בתפיסה חלופית שבעל חיים טורף הוא גדול, מסוכן לאדם ומאיים ובעל חיים צמחוני הוא קטן וחמוד.</a:t>
            </a:r>
          </a:p>
          <a:p>
            <a:r>
              <a:rPr lang="he-IL" dirty="0"/>
              <a:t>לדוגמה</a:t>
            </a:r>
          </a:p>
          <a:p>
            <a:r>
              <a:rPr lang="he-IL" dirty="0"/>
              <a:t>כינה: שייכת לטורפים </a:t>
            </a:r>
          </a:p>
          <a:p>
            <a:r>
              <a:rPr lang="he-IL" dirty="0"/>
              <a:t>פרה: שייכת לצמחונים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45865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לנצל את שאלה 3 להוראה מפורשת של מיומנות המיון (מיומנות במסמך דמות הבוגר והבוגרת). מעלים שאלה </a:t>
            </a:r>
            <a:r>
              <a:rPr lang="he-IL" sz="1800" dirty="0">
                <a:effectLst/>
                <a:ea typeface="Arial" panose="020B0604020202020204" pitchFamily="34" charset="0"/>
                <a:cs typeface="Arial" panose="020B0604020202020204" pitchFamily="34" charset="0"/>
              </a:rPr>
              <a:t>על תופעה (דוגמה: מהן צורות הזנה של בעלי חיים? הביאו דוגמאות לצורות הזנה של בעלי חיים ולמיין אותם על פי תבחינים  (לדוגמה: צמחונים, טורפים אוכלי כול) </a:t>
            </a:r>
            <a:r>
              <a:rPr lang="he-IL" sz="1800" b="0" i="0" u="none" strike="noStrike" baseline="0" dirty="0">
                <a:latin typeface="FontbitDavid"/>
              </a:rPr>
              <a:t>זוהי מיומנות חשיבה שמטרתה לקבץ אובייקטים לקבוצות על פי מאפיין משותף ובהתאם למטרה. המיון דורש הבחנה בדומה ובשונה ויצירת הכללה (שם הקבוצה). הממיינים צריכים לזהות אובייקטים דומים ואובייקטים שונים ולהיות מסוגלים להבחין במה הם דומים, במה הם שונים, ואז למיין אותם לקבוצות על פי המאפיינים שנקבעו.</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93775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תוכן לכיתה א (גוף האדם ובריאותו) משימה: האם כבר שתיתם מים היום? </a:t>
            </a:r>
            <a:r>
              <a:rPr lang="he-IL" b="0" i="0" dirty="0">
                <a:effectLst/>
                <a:latin typeface="Almoni Neue DL 4.0 AAA"/>
              </a:rPr>
              <a:t>המשימה עוסקת בחשיבות השתייה בקיץ, מביאה למודעות אודות כמות המים שהם שותים ולשינוי הרגלים. </a:t>
            </a:r>
            <a:r>
              <a:rPr lang="he-IL" dirty="0"/>
              <a:t>אפשר לנצל משימה זו כדי לדון בצורך החיוני – מים לקיום חיים.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186160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hyperlink" Target="https://vimeo.com/731271745" TargetMode="External"/><Relationship Id="rId13" Type="http://schemas.openxmlformats.org/officeDocument/2006/relationships/image" Target="../media/image24.jpeg"/><Relationship Id="rId3" Type="http://schemas.openxmlformats.org/officeDocument/2006/relationships/image" Target="../media/image18.png"/><Relationship Id="rId7" Type="http://schemas.openxmlformats.org/officeDocument/2006/relationships/image" Target="../media/image21.jpeg"/><Relationship Id="rId12" Type="http://schemas.openxmlformats.org/officeDocument/2006/relationships/hyperlink" Target="https://vimeo.com/47707150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vimeo.com/843600527" TargetMode="External"/><Relationship Id="rId11" Type="http://schemas.openxmlformats.org/officeDocument/2006/relationships/image" Target="../media/image23.jpeg"/><Relationship Id="rId5" Type="http://schemas.openxmlformats.org/officeDocument/2006/relationships/image" Target="../media/image20.jpeg"/><Relationship Id="rId10" Type="http://schemas.openxmlformats.org/officeDocument/2006/relationships/hyperlink" Target="https://1drv.ms/v/s!AqD1UJjKAS2AgeVmbDaN1s7Lshgt8g?e=unbjXb" TargetMode="External"/><Relationship Id="rId4" Type="http://schemas.openxmlformats.org/officeDocument/2006/relationships/hyperlink" Target="https://vimeo.com/547363957" TargetMode="External"/><Relationship Id="rId9" Type="http://schemas.openxmlformats.org/officeDocument/2006/relationships/image" Target="../media/image22.jpe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466253" y="1513666"/>
            <a:ext cx="8266686" cy="1699318"/>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ar-SA" b="1" dirty="0">
                <a:latin typeface="MF_FrankRuhl-Regular"/>
                <a:cs typeface="+mn-cs"/>
              </a:rPr>
              <a:t>أحْضِرُوا لَنَا غِذَاءً وَمَاءً</a:t>
            </a:r>
            <a:br>
              <a:rPr lang="he-IL" b="1" dirty="0">
                <a:latin typeface="MF_FrankRuhl-Regular"/>
                <a:cs typeface="+mn-cs"/>
              </a:rPr>
            </a:br>
            <a:r>
              <a:rPr lang="he-IL" sz="4400" b="1" dirty="0">
                <a:solidFill>
                  <a:srgbClr val="0070C0"/>
                </a:solidFill>
                <a:cs typeface="+mn-cs"/>
              </a:rPr>
              <a:t> </a:t>
            </a:r>
            <a:endParaRPr lang="x-none" sz="4400"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2583" y="2889588"/>
            <a:ext cx="4437517" cy="3809021"/>
          </a:xfrm>
          <a:prstGeom prst="rect">
            <a:avLst/>
          </a:prstGeom>
          <a:ln w="38100">
            <a:solidFill>
              <a:srgbClr val="0066A6"/>
            </a:solidFill>
          </a:ln>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73" y="104174"/>
            <a:ext cx="1981204" cy="1121666"/>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6112" y="0"/>
            <a:ext cx="1527888" cy="101202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350" y="365126"/>
            <a:ext cx="8382000" cy="1325563"/>
          </a:xfrm>
        </p:spPr>
        <p:txBody>
          <a:bodyPr>
            <a:normAutofit/>
          </a:bodyPr>
          <a:lstStyle/>
          <a:p>
            <a:pPr algn="r"/>
            <a:r>
              <a:rPr lang="he-IL" sz="4000" b="1" dirty="0">
                <a:solidFill>
                  <a:srgbClr val="437BBE"/>
                </a:solidFill>
                <a:latin typeface="MF_FrankRuhl-Regular"/>
                <a:cs typeface="+mn-cs"/>
              </a:rPr>
              <a:t> </a:t>
            </a:r>
            <a:endParaRPr lang="en-US" sz="2800" b="1" dirty="0">
              <a:cs typeface="+mn-cs"/>
            </a:endParaRPr>
          </a:p>
        </p:txBody>
      </p:sp>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sp>
        <p:nvSpPr>
          <p:cNvPr id="9" name="TextBox 8"/>
          <p:cNvSpPr txBox="1"/>
          <p:nvPr/>
        </p:nvSpPr>
        <p:spPr>
          <a:xfrm>
            <a:off x="5095910" y="4219662"/>
            <a:ext cx="3301470" cy="523220"/>
          </a:xfrm>
          <a:prstGeom prst="rect">
            <a:avLst/>
          </a:prstGeom>
          <a:noFill/>
        </p:spPr>
        <p:txBody>
          <a:bodyPr wrap="square" rtlCol="0">
            <a:spAutoFit/>
          </a:bodyPr>
          <a:lstStyle/>
          <a:p>
            <a:r>
              <a:rPr lang="ar-SA" sz="2800" b="1" dirty="0"/>
              <a:t>قِطْعَة مَعْلُومَات ص </a:t>
            </a:r>
            <a:r>
              <a:rPr lang="he-IL" sz="2800" b="1" dirty="0"/>
              <a:t>24</a:t>
            </a:r>
            <a:endParaRPr lang="en-US" sz="2800" b="1" dirty="0"/>
          </a:p>
        </p:txBody>
      </p:sp>
      <p:pic>
        <p:nvPicPr>
          <p:cNvPr id="10" name="תמונה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284" y="3175751"/>
            <a:ext cx="3741030" cy="3624670"/>
          </a:xfrm>
          <a:prstGeom prst="rect">
            <a:avLst/>
          </a:prstGeom>
          <a:ln w="28575">
            <a:solidFill>
              <a:srgbClr val="7030A0"/>
            </a:solidFill>
          </a:ln>
        </p:spPr>
      </p:pic>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3714" y="-19361"/>
            <a:ext cx="1340285" cy="887762"/>
          </a:xfrm>
          <a:prstGeom prst="rect">
            <a:avLst/>
          </a:prstGeom>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4262" y="1001974"/>
            <a:ext cx="697388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4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549" y="6372"/>
            <a:ext cx="1265921" cy="717508"/>
          </a:xfrm>
          <a:prstGeom prst="rect">
            <a:avLst/>
          </a:prstGeom>
        </p:spPr>
      </p:pic>
      <p:sp>
        <p:nvSpPr>
          <p:cNvPr id="5" name="TextBox 4"/>
          <p:cNvSpPr txBox="1"/>
          <p:nvPr/>
        </p:nvSpPr>
        <p:spPr>
          <a:xfrm>
            <a:off x="1557196" y="697117"/>
            <a:ext cx="6002448" cy="707886"/>
          </a:xfrm>
          <a:prstGeom prst="rect">
            <a:avLst/>
          </a:prstGeom>
          <a:noFill/>
        </p:spPr>
        <p:txBody>
          <a:bodyPr wrap="square" rtlCol="0">
            <a:spAutoFit/>
          </a:bodyPr>
          <a:lstStyle/>
          <a:p>
            <a:pPr algn="r" rtl="1"/>
            <a:r>
              <a:rPr lang="ar-SA" sz="4000" b="1" dirty="0">
                <a:latin typeface="MF_FrankRuhl-Regular"/>
              </a:rPr>
              <a:t>مَاذا تَعَلَّمْنَا؟</a:t>
            </a:r>
            <a:r>
              <a:rPr lang="he-IL" sz="4000" b="1" dirty="0">
                <a:latin typeface="MF_FrankRuhl-Regular"/>
              </a:rPr>
              <a:t> </a:t>
            </a:r>
            <a:r>
              <a:rPr lang="he-IL" sz="2800" b="1" dirty="0">
                <a:latin typeface="MF_FrankRuhl-Regular"/>
              </a:rPr>
              <a:t>(</a:t>
            </a:r>
            <a:r>
              <a:rPr lang="ar-SA" sz="2800" b="1" dirty="0">
                <a:latin typeface="MF_FrankRuhl-Regular"/>
              </a:rPr>
              <a:t>صَفْحَة</a:t>
            </a:r>
            <a:r>
              <a:rPr lang="he-IL" sz="2800" b="1" dirty="0">
                <a:latin typeface="MF_FrankRuhl-Regular"/>
              </a:rPr>
              <a:t> </a:t>
            </a:r>
            <a:r>
              <a:rPr lang="en-GB" sz="2800" b="1" dirty="0">
                <a:latin typeface="MF_FrankRuhl-Regular"/>
              </a:rPr>
              <a:t>24</a:t>
            </a:r>
            <a:r>
              <a:rPr lang="he-IL" sz="2800" b="1" dirty="0">
                <a:latin typeface="MF_FrankRuhl-Regular"/>
              </a:rPr>
              <a:t>)</a:t>
            </a:r>
            <a:endParaRPr lang="en-US" sz="2800" b="1" dirty="0"/>
          </a:p>
        </p:txBody>
      </p:sp>
      <p:sp>
        <p:nvSpPr>
          <p:cNvPr id="4" name="מציין מיקום תוכן 3"/>
          <p:cNvSpPr>
            <a:spLocks noGrp="1"/>
          </p:cNvSpPr>
          <p:nvPr>
            <p:ph idx="1"/>
          </p:nvPr>
        </p:nvSpPr>
        <p:spPr>
          <a:xfrm>
            <a:off x="336549" y="1488273"/>
            <a:ext cx="8322403" cy="3216892"/>
          </a:xfrm>
          <a:ln w="38100">
            <a:solidFill>
              <a:schemeClr val="accent6">
                <a:lumMod val="75000"/>
              </a:schemeClr>
            </a:solidFill>
          </a:ln>
        </p:spPr>
        <p:txBody>
          <a:bodyPr>
            <a:normAutofit/>
          </a:bodyPr>
          <a:lstStyle/>
          <a:p>
            <a:pPr algn="r" rtl="1"/>
            <a:r>
              <a:rPr lang="ar-SA" sz="3600" dirty="0">
                <a:solidFill>
                  <a:srgbClr val="000000"/>
                </a:solidFill>
                <a:latin typeface="MF_FrankRuhl-Regular"/>
              </a:rPr>
              <a:t>تَأْكُلُ </a:t>
            </a:r>
            <a:r>
              <a:rPr lang="ar-SA" sz="3600" b="1" dirty="0">
                <a:solidFill>
                  <a:srgbClr val="000000"/>
                </a:solidFill>
                <a:latin typeface="MF_FrankRuhl-Regular"/>
              </a:rPr>
              <a:t>الحَيْوَانَاتُ</a:t>
            </a:r>
            <a:r>
              <a:rPr lang="ar-SA" sz="3600" dirty="0">
                <a:solidFill>
                  <a:srgbClr val="000000"/>
                </a:solidFill>
                <a:latin typeface="MF_FrankRuhl-Regular"/>
              </a:rPr>
              <a:t> أَنْوَاعًا مُخْتَلِفَةً مِنَ الغِذَاءِ.</a:t>
            </a:r>
            <a:endParaRPr lang="he-IL" sz="3600" dirty="0">
              <a:solidFill>
                <a:srgbClr val="000000"/>
              </a:solidFill>
              <a:latin typeface="MF_FrankRuhl-Regular"/>
            </a:endParaRPr>
          </a:p>
          <a:p>
            <a:pPr algn="r" rtl="1"/>
            <a:r>
              <a:rPr lang="ar-SA" sz="3600" dirty="0">
                <a:solidFill>
                  <a:srgbClr val="000000"/>
                </a:solidFill>
                <a:latin typeface="MF_FrankRuhl-Regular"/>
              </a:rPr>
              <a:t>هُنَاكَ حَيْوَانَاتٌ</a:t>
            </a:r>
            <a:r>
              <a:rPr lang="ar-SA" sz="3600" b="1" dirty="0">
                <a:solidFill>
                  <a:srgbClr val="000000"/>
                </a:solidFill>
                <a:latin typeface="MF_FrankRuhl-Regular"/>
              </a:rPr>
              <a:t> نَبَاتِيّةٌ</a:t>
            </a:r>
            <a:r>
              <a:rPr lang="ar-SA" sz="3600" dirty="0">
                <a:solidFill>
                  <a:srgbClr val="000000"/>
                </a:solidFill>
                <a:latin typeface="MF_FrankRuhl-Regular"/>
              </a:rPr>
              <a:t>، حَيْوَانَاتٌ </a:t>
            </a:r>
            <a:r>
              <a:rPr lang="ar-SA" sz="3600" b="1" dirty="0">
                <a:solidFill>
                  <a:srgbClr val="000000"/>
                </a:solidFill>
                <a:latin typeface="MF_FrankRuhl-Regular"/>
              </a:rPr>
              <a:t>مُفْتَرِسَةٌ </a:t>
            </a:r>
            <a:r>
              <a:rPr lang="ar-SA" sz="3600" dirty="0">
                <a:solidFill>
                  <a:srgbClr val="000000"/>
                </a:solidFill>
                <a:latin typeface="MF_FrankRuhl-Regular"/>
              </a:rPr>
              <a:t> وَأُخْرَى </a:t>
            </a:r>
            <a:r>
              <a:rPr lang="ar-SA" sz="3600" b="1" dirty="0">
                <a:solidFill>
                  <a:srgbClr val="000000"/>
                </a:solidFill>
                <a:latin typeface="MF_FrankRuhl-Regular"/>
              </a:rPr>
              <a:t>آكِلَةُ كُلِّ شَيْء</a:t>
            </a:r>
            <a:r>
              <a:rPr lang="ar-SA" sz="3600" dirty="0">
                <a:solidFill>
                  <a:srgbClr val="000000"/>
                </a:solidFill>
                <a:latin typeface="MF_FrankRuhl-Regular"/>
              </a:rPr>
              <a:t>.</a:t>
            </a:r>
          </a:p>
          <a:p>
            <a:pPr algn="r" rtl="1"/>
            <a:r>
              <a:rPr lang="ar-SA" sz="3600" dirty="0">
                <a:solidFill>
                  <a:srgbClr val="000000"/>
                </a:solidFill>
                <a:latin typeface="MF_FrankRuhl-Regular"/>
              </a:rPr>
              <a:t> تُنْتِجُ </a:t>
            </a:r>
            <a:r>
              <a:rPr lang="ar-SA" sz="3600" b="1" dirty="0">
                <a:solidFill>
                  <a:srgbClr val="000000"/>
                </a:solidFill>
                <a:latin typeface="MF_FrankRuhl-Regular"/>
              </a:rPr>
              <a:t>النَّبَاتَاتُ</a:t>
            </a:r>
            <a:r>
              <a:rPr lang="ar-SA" sz="3600" dirty="0">
                <a:solidFill>
                  <a:srgbClr val="000000"/>
                </a:solidFill>
                <a:latin typeface="MF_FrankRuhl-Regular"/>
              </a:rPr>
              <a:t> الغِذَاءَ بِمُسَاعَدَةِ أَشِعَّةِ الشَّمْسِ.</a:t>
            </a:r>
            <a:endParaRPr lang="he-IL" sz="3600" dirty="0">
              <a:solidFill>
                <a:srgbClr val="000000"/>
              </a:solidFill>
              <a:latin typeface="MF_FrankRuhl-Regular"/>
            </a:endParaRPr>
          </a:p>
          <a:p>
            <a:pPr algn="r" rtl="1"/>
            <a:r>
              <a:rPr lang="ar-SA" sz="3600" dirty="0">
                <a:solidFill>
                  <a:srgbClr val="000000"/>
                </a:solidFill>
                <a:latin typeface="MF_FrankRuhl-Regular"/>
              </a:rPr>
              <a:t>تَحْتَاجُ </a:t>
            </a:r>
            <a:r>
              <a:rPr lang="ar-SA" sz="3600" b="1" dirty="0">
                <a:solidFill>
                  <a:srgbClr val="000000"/>
                </a:solidFill>
                <a:latin typeface="MF_FrankRuhl-Regular"/>
              </a:rPr>
              <a:t>النَّبَاتَاتُ</a:t>
            </a:r>
            <a:r>
              <a:rPr lang="ar-SA" sz="3600" dirty="0">
                <a:solidFill>
                  <a:srgbClr val="000000"/>
                </a:solidFill>
                <a:latin typeface="MF_FrankRuhl-Regular"/>
              </a:rPr>
              <a:t>  لِلضَّوْءِ كَي تَنْمُو وَتَتَطَوَّر.</a:t>
            </a:r>
            <a:endParaRPr lang="he-IL" sz="3600" dirty="0">
              <a:solidFill>
                <a:srgbClr val="000000"/>
              </a:solidFill>
              <a:latin typeface="MF_FrankRuhl-Regular"/>
            </a:endParaRPr>
          </a:p>
          <a:p>
            <a:pPr marL="0" indent="0" algn="r" rtl="1">
              <a:buNone/>
            </a:pPr>
            <a:endParaRPr lang="en-US" sz="3600" dirty="0"/>
          </a:p>
        </p:txBody>
      </p:sp>
      <p:sp>
        <p:nvSpPr>
          <p:cNvPr id="7" name="תיבת טקסט 6">
            <a:extLst>
              <a:ext uri="{FF2B5EF4-FFF2-40B4-BE49-F238E27FC236}">
                <a16:creationId xmlns:a16="http://schemas.microsoft.com/office/drawing/2014/main" id="{1201C4DB-D01F-5A27-5C3B-CA307C2F5B56}"/>
              </a:ext>
            </a:extLst>
          </p:cNvPr>
          <p:cNvSpPr txBox="1"/>
          <p:nvPr/>
        </p:nvSpPr>
        <p:spPr>
          <a:xfrm>
            <a:off x="5974671" y="4884783"/>
            <a:ext cx="2824764" cy="584775"/>
          </a:xfrm>
          <a:prstGeom prst="rect">
            <a:avLst/>
          </a:prstGeom>
          <a:noFill/>
        </p:spPr>
        <p:txBody>
          <a:bodyPr wrap="square">
            <a:spAutoFit/>
          </a:bodyPr>
          <a:lstStyle/>
          <a:p>
            <a:pPr marL="0" indent="0" algn="r" rtl="1">
              <a:buNone/>
            </a:pPr>
            <a:r>
              <a:rPr lang="ar-SA" sz="3200" b="1" dirty="0">
                <a:latin typeface="MF_FrankRuhl-Regular"/>
              </a:rPr>
              <a:t>مُصْطَلَحَاتٌ تَعَلَّمْنَاهَا</a:t>
            </a:r>
            <a:endParaRPr lang="he-IL" sz="3200" b="1" dirty="0">
              <a:latin typeface="MF_FrankRuhl-Regular"/>
            </a:endParaRPr>
          </a:p>
        </p:txBody>
      </p:sp>
      <p:sp>
        <p:nvSpPr>
          <p:cNvPr id="10" name="תיבת טקסט 9">
            <a:extLst>
              <a:ext uri="{FF2B5EF4-FFF2-40B4-BE49-F238E27FC236}">
                <a16:creationId xmlns:a16="http://schemas.microsoft.com/office/drawing/2014/main" id="{44A878AB-2529-51B3-9E61-C7A66643DE6D}"/>
              </a:ext>
            </a:extLst>
          </p:cNvPr>
          <p:cNvSpPr txBox="1"/>
          <p:nvPr/>
        </p:nvSpPr>
        <p:spPr>
          <a:xfrm>
            <a:off x="507690" y="5513917"/>
            <a:ext cx="8256233" cy="523220"/>
          </a:xfrm>
          <a:prstGeom prst="rect">
            <a:avLst/>
          </a:prstGeom>
          <a:noFill/>
          <a:ln w="38100">
            <a:solidFill>
              <a:schemeClr val="accent6">
                <a:lumMod val="75000"/>
              </a:schemeClr>
            </a:solidFill>
          </a:ln>
        </p:spPr>
        <p:txBody>
          <a:bodyPr wrap="square">
            <a:spAutoFit/>
          </a:bodyPr>
          <a:lstStyle/>
          <a:p>
            <a:r>
              <a:rPr lang="ar-SA" sz="2800">
                <a:solidFill>
                  <a:srgbClr val="000000"/>
                </a:solidFill>
                <a:latin typeface="MF_FrankRuhl-Regular"/>
              </a:rPr>
              <a:t>ضَوْءُ الشَّمْسِ</a:t>
            </a:r>
            <a:r>
              <a:rPr lang="he-IL" sz="2800" b="0" i="0" u="none" strike="noStrike" baseline="0">
                <a:solidFill>
                  <a:srgbClr val="000000"/>
                </a:solidFill>
                <a:latin typeface="MF_FrankRuhl-Regular"/>
              </a:rPr>
              <a:t> </a:t>
            </a:r>
            <a:r>
              <a:rPr lang="he-IL" sz="2800" b="1" i="0" u="none" strike="noStrike" baseline="0">
                <a:solidFill>
                  <a:srgbClr val="FFFFFF"/>
                </a:solidFill>
                <a:latin typeface="MF_FrankRuhl-Bold"/>
              </a:rPr>
              <a:t> </a:t>
            </a:r>
            <a:r>
              <a:rPr lang="ar-SA" sz="2800" dirty="0">
                <a:solidFill>
                  <a:srgbClr val="000000"/>
                </a:solidFill>
                <a:latin typeface="MF_FrankRuhl-Regular"/>
              </a:rPr>
              <a:t>تَصْنِيف</a:t>
            </a:r>
            <a:r>
              <a:rPr lang="he-IL" sz="2800" b="0" i="0" u="none" strike="noStrike" baseline="0" dirty="0">
                <a:solidFill>
                  <a:srgbClr val="000000"/>
                </a:solidFill>
                <a:latin typeface="MF_FrankRuhl-Regular"/>
              </a:rPr>
              <a:t>  </a:t>
            </a:r>
            <a:r>
              <a:rPr lang="ar-SA" sz="2800" dirty="0">
                <a:solidFill>
                  <a:srgbClr val="000000"/>
                </a:solidFill>
                <a:latin typeface="MF_FrankRuhl-Regular"/>
              </a:rPr>
              <a:t>أُسْلُوب حَيَاة   نَبَاتِيَّةٌ   مُفْتَرِسَةٌ</a:t>
            </a:r>
            <a:r>
              <a:rPr lang="ar-SA" sz="2800" b="1" dirty="0">
                <a:solidFill>
                  <a:srgbClr val="FFFFFF"/>
                </a:solidFill>
                <a:latin typeface="MF_FrankRuhl-Bold"/>
              </a:rPr>
              <a:t>ُ</a:t>
            </a:r>
            <a:r>
              <a:rPr lang="he-IL" sz="2800" b="0" i="0" u="none" strike="noStrike" baseline="0" dirty="0">
                <a:solidFill>
                  <a:srgbClr val="000000"/>
                </a:solidFill>
                <a:latin typeface="MF_FrankRuhl-Regular"/>
              </a:rPr>
              <a:t> </a:t>
            </a:r>
            <a:r>
              <a:rPr lang="he-IL" sz="2800" b="1" i="0" u="none" strike="noStrike" baseline="0" dirty="0">
                <a:solidFill>
                  <a:srgbClr val="FFFFFF"/>
                </a:solidFill>
                <a:latin typeface="MF_FrankRuhl-Bold"/>
              </a:rPr>
              <a:t>•</a:t>
            </a:r>
            <a:r>
              <a:rPr lang="ar-SA" sz="2800" dirty="0">
                <a:solidFill>
                  <a:srgbClr val="000000"/>
                </a:solidFill>
                <a:latin typeface="MF_FrankRuhl-Regular"/>
              </a:rPr>
              <a:t>آكِلَةُ كُلَّ شَيْء.</a:t>
            </a:r>
            <a:endParaRPr lang="he-IL" sz="2800" dirty="0"/>
          </a:p>
        </p:txBody>
      </p:sp>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5676" y="0"/>
            <a:ext cx="1418324" cy="939452"/>
          </a:xfrm>
          <a:prstGeom prst="rect">
            <a:avLst/>
          </a:prstGeom>
        </p:spPr>
      </p:pic>
    </p:spTree>
    <p:extLst>
      <p:ext uri="{BB962C8B-B14F-4D97-AF65-F5344CB8AC3E}">
        <p14:creationId xmlns:p14="http://schemas.microsoft.com/office/powerpoint/2010/main" val="287956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0674" y="365125"/>
            <a:ext cx="8721665" cy="1325563"/>
          </a:xfrm>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40304" y="631127"/>
            <a:ext cx="8449810" cy="1077218"/>
          </a:xfrm>
          <a:prstGeom prst="rect">
            <a:avLst/>
          </a:prstGeom>
        </p:spPr>
        <p:txBody>
          <a:bodyPr wrap="square">
            <a:spAutoFit/>
          </a:bodyPr>
          <a:lstStyle/>
          <a:p>
            <a:pPr algn="ctr"/>
            <a:r>
              <a:rPr lang="ar-SA" sz="3600" b="1" dirty="0">
                <a:solidFill>
                  <a:srgbClr val="437BBE"/>
                </a:solidFill>
                <a:latin typeface="MF_FrankRuhl-Regular"/>
              </a:rPr>
              <a:t>مَهَمَّة</a:t>
            </a:r>
            <a:r>
              <a:rPr lang="he-IL" sz="3600" b="1" dirty="0">
                <a:solidFill>
                  <a:srgbClr val="437BBE"/>
                </a:solidFill>
                <a:latin typeface="MF_FrankRuhl-Regular"/>
              </a:rPr>
              <a:t>: </a:t>
            </a:r>
            <a:r>
              <a:rPr lang="ar-SA" sz="3600" b="1" dirty="0">
                <a:latin typeface="MF_FrankRuhl-Regular"/>
              </a:rPr>
              <a:t>لِمَاذَا </a:t>
            </a:r>
            <a:r>
              <a:rPr lang="ar-SA" sz="3600" b="1" dirty="0">
                <a:solidFill>
                  <a:srgbClr val="000000"/>
                </a:solidFill>
                <a:latin typeface="MF_FrankRuhl-Regular"/>
              </a:rPr>
              <a:t>هُنَاكَ حَاجَةٌ للغِذَاءِ وَالمَاءِ</a:t>
            </a:r>
            <a:r>
              <a:rPr lang="he-IL" sz="3600" b="1" dirty="0">
                <a:solidFill>
                  <a:srgbClr val="000000"/>
                </a:solidFill>
                <a:latin typeface="MF_FrankRuhl-Regular"/>
              </a:rPr>
              <a:t>? </a:t>
            </a:r>
            <a:r>
              <a:rPr lang="he-IL" sz="2800" b="1" dirty="0">
                <a:solidFill>
                  <a:srgbClr val="000000"/>
                </a:solidFill>
                <a:latin typeface="MF_FrankRuhl-Regular"/>
              </a:rPr>
              <a:t>(</a:t>
            </a:r>
            <a:r>
              <a:rPr lang="ar-SA" sz="2800" b="1" dirty="0">
                <a:solidFill>
                  <a:srgbClr val="000000"/>
                </a:solidFill>
                <a:latin typeface="MF_FrankRuhl-Regular"/>
              </a:rPr>
              <a:t>الصّفْحَات</a:t>
            </a:r>
            <a:r>
              <a:rPr lang="he-IL" sz="2800" b="1" dirty="0">
                <a:solidFill>
                  <a:srgbClr val="000000"/>
                </a:solidFill>
                <a:latin typeface="MF_FrankRuhl-Regular"/>
              </a:rPr>
              <a:t> 17-16)  </a:t>
            </a:r>
            <a:endParaRPr lang="en-US" sz="2800" b="1" dirty="0"/>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4444" y="0"/>
            <a:ext cx="989555" cy="655450"/>
          </a:xfrm>
          <a:prstGeom prst="rect">
            <a:avLst/>
          </a:prstGeom>
        </p:spPr>
      </p:pic>
      <p:pic>
        <p:nvPicPr>
          <p:cNvPr id="1026"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2138559" y="1284246"/>
            <a:ext cx="5013803" cy="527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30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06204" y="876568"/>
            <a:ext cx="7886700" cy="1325563"/>
          </a:xfrm>
        </p:spPr>
        <p:txBody>
          <a:bodyPr/>
          <a:lstStyle/>
          <a:p>
            <a:pPr algn="r"/>
            <a:r>
              <a:rPr lang="ar-SA" sz="3600" b="1" dirty="0" err="1">
                <a:cs typeface="+mn-cs"/>
              </a:rPr>
              <a:t>تَذْوِيتُ</a:t>
            </a:r>
            <a:r>
              <a:rPr lang="ar-SA" sz="3600" b="1" dirty="0">
                <a:cs typeface="+mn-cs"/>
              </a:rPr>
              <a:t> مُصْطَلَحَاتٍ</a:t>
            </a:r>
            <a:r>
              <a:rPr lang="he-IL" b="1" dirty="0">
                <a:cs typeface="+mn-cs"/>
              </a:rPr>
              <a:t>: </a:t>
            </a:r>
            <a:r>
              <a:rPr lang="he-IL" sz="2800" b="1" dirty="0">
                <a:cs typeface="+mn-cs"/>
              </a:rPr>
              <a:t>( </a:t>
            </a:r>
            <a:r>
              <a:rPr lang="ar-SA" sz="2800" b="1" dirty="0">
                <a:cs typeface="+mn-cs"/>
              </a:rPr>
              <a:t>صَفْحَة</a:t>
            </a:r>
            <a:r>
              <a:rPr lang="he-IL" sz="2800" b="1" dirty="0">
                <a:cs typeface="+mn-cs"/>
              </a:rPr>
              <a:t> 18)</a:t>
            </a:r>
            <a:endParaRPr lang="en-US" sz="2800" b="1" dirty="0">
              <a:cs typeface="+mn-cs"/>
            </a:endParaRPr>
          </a:p>
        </p:txBody>
      </p:sp>
      <p:sp>
        <p:nvSpPr>
          <p:cNvPr id="5" name="מלבן 4"/>
          <p:cNvSpPr/>
          <p:nvPr/>
        </p:nvSpPr>
        <p:spPr>
          <a:xfrm>
            <a:off x="4681057" y="2317751"/>
            <a:ext cx="3934437" cy="1631216"/>
          </a:xfrm>
          <a:prstGeom prst="rect">
            <a:avLst/>
          </a:prstGeom>
        </p:spPr>
        <p:txBody>
          <a:bodyPr wrap="square">
            <a:spAutoFit/>
          </a:bodyPr>
          <a:lstStyle/>
          <a:p>
            <a:pPr algn="ctr"/>
            <a:r>
              <a:rPr lang="ar-SA" sz="3600" b="1" dirty="0">
                <a:latin typeface="MF_FrankRuhl-Bold"/>
              </a:rPr>
              <a:t>الغِذَاءُ وَالمَاءُ</a:t>
            </a:r>
            <a:endParaRPr lang="he-IL" sz="3600" b="1" dirty="0">
              <a:latin typeface="MF_FrankRuhl-Bold"/>
            </a:endParaRPr>
          </a:p>
          <a:p>
            <a:pPr algn="ctr"/>
            <a:r>
              <a:rPr lang="ar-SA" sz="3200" b="1" dirty="0">
                <a:latin typeface="MF_FrankRuhl-Bold"/>
              </a:rPr>
              <a:t>هِيَ احْتِيَاجَاتٌ أسَاسِيَّةٌ لِجَميعِ </a:t>
            </a:r>
            <a:endParaRPr lang="ar-SA" sz="3200" b="1" dirty="0">
              <a:latin typeface="MF_FrankRuhl-Regular"/>
            </a:endParaRPr>
          </a:p>
          <a:p>
            <a:pPr algn="ctr"/>
            <a:r>
              <a:rPr lang="ar-SA" sz="3200" b="1" dirty="0">
                <a:latin typeface="MF_FrankRuhl-Regular"/>
              </a:rPr>
              <a:t>الكَائِنَاتِ الحَيَّةِ</a:t>
            </a:r>
            <a:r>
              <a:rPr lang="he-IL" sz="3200" b="1" dirty="0">
                <a:latin typeface="MF_FrankRuhl-Bold"/>
              </a:rPr>
              <a:t>.</a:t>
            </a:r>
            <a:endParaRPr lang="en-US" sz="3200" dirty="0"/>
          </a:p>
        </p:txBody>
      </p:sp>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750" y="4408151"/>
            <a:ext cx="2813050" cy="1874634"/>
          </a:xfrm>
          <a:prstGeom prst="rect">
            <a:avLst/>
          </a:prstGeom>
          <a:ln w="38100">
            <a:solidFill>
              <a:schemeClr val="accent2">
                <a:lumMod val="75000"/>
              </a:schemeClr>
            </a:solidFill>
          </a:ln>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6112" y="-7937"/>
            <a:ext cx="1527888" cy="1012024"/>
          </a:xfrm>
          <a:prstGeom prst="rect">
            <a:avLst/>
          </a:prstGeom>
        </p:spPr>
      </p:pic>
      <p:pic>
        <p:nvPicPr>
          <p:cNvPr id="2050" name="Picture 2"/>
          <p:cNvPicPr>
            <a:picLocks noGrp="1" noChangeAspect="1" noChangeArrowheads="1"/>
          </p:cNvPicPr>
          <p:nvPr>
            <p:ph idx="1"/>
          </p:nvPr>
        </p:nvPicPr>
        <p:blipFill>
          <a:blip r:embed="rId6" cstate="email">
            <a:extLst>
              <a:ext uri="{28A0092B-C50C-407E-A947-70E740481C1C}">
                <a14:useLocalDpi xmlns:a14="http://schemas.microsoft.com/office/drawing/2010/main"/>
              </a:ext>
            </a:extLst>
          </a:blip>
          <a:srcRect/>
          <a:stretch>
            <a:fillRect/>
          </a:stretch>
        </p:blipFill>
        <p:spPr bwMode="auto">
          <a:xfrm>
            <a:off x="0" y="1903581"/>
            <a:ext cx="3938357" cy="409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55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350" y="365126"/>
            <a:ext cx="8382000" cy="1325563"/>
          </a:xfrm>
        </p:spPr>
        <p:txBody>
          <a:bodyPr>
            <a:normAutofit/>
          </a:bodyPr>
          <a:lstStyle/>
          <a:p>
            <a:pPr algn="r"/>
            <a:br>
              <a:rPr lang="he-IL" sz="4000" b="1" dirty="0">
                <a:solidFill>
                  <a:srgbClr val="437BBE"/>
                </a:solidFill>
                <a:latin typeface="MF_FrankRuhl-Regular"/>
                <a:cs typeface="+mn-cs"/>
              </a:rPr>
            </a:br>
            <a:r>
              <a:rPr lang="ar-SA" sz="4000" b="1" dirty="0">
                <a:solidFill>
                  <a:srgbClr val="437BBE"/>
                </a:solidFill>
                <a:latin typeface="MF_FrankRuhl-Regular"/>
                <a:cs typeface="+mn-cs"/>
              </a:rPr>
              <a:t>مَهَمَّة</a:t>
            </a:r>
            <a:r>
              <a:rPr lang="he-IL" sz="4000" b="1" dirty="0">
                <a:solidFill>
                  <a:srgbClr val="437BBE"/>
                </a:solidFill>
                <a:latin typeface="MF_FrankRuhl-Regular"/>
                <a:cs typeface="+mn-cs"/>
              </a:rPr>
              <a:t>: </a:t>
            </a:r>
            <a:r>
              <a:rPr lang="ar-SA" sz="4000" b="1" dirty="0">
                <a:solidFill>
                  <a:srgbClr val="437BBE"/>
                </a:solidFill>
                <a:latin typeface="MF_FrankRuhl-Regular"/>
                <a:cs typeface="+mn-cs"/>
              </a:rPr>
              <a:t>مَاذَا تَأْكُلُ وَتَشْرَبُ الكَائِنَاتُ الحَيَّةُ؟</a:t>
            </a:r>
            <a:endParaRPr lang="en-US" sz="4000" b="1" dirty="0">
              <a:cs typeface="+mn-cs"/>
            </a:endParaRPr>
          </a:p>
        </p:txBody>
      </p:sp>
      <p:sp>
        <p:nvSpPr>
          <p:cNvPr id="3" name="מציין מיקום תוכן 2"/>
          <p:cNvSpPr>
            <a:spLocks noGrp="1"/>
          </p:cNvSpPr>
          <p:nvPr>
            <p:ph idx="1"/>
          </p:nvPr>
        </p:nvSpPr>
        <p:spPr>
          <a:xfrm>
            <a:off x="628650" y="1825625"/>
            <a:ext cx="7574317" cy="4351338"/>
          </a:xfrm>
          <a:ln w="38100">
            <a:solidFill>
              <a:schemeClr val="accent2">
                <a:lumMod val="75000"/>
              </a:schemeClr>
            </a:solidFill>
          </a:ln>
        </p:spPr>
        <p:txBody>
          <a:bodyPr/>
          <a:lstStyle/>
          <a:p>
            <a:pPr marL="0" indent="0" algn="r">
              <a:buNone/>
            </a:pPr>
            <a:r>
              <a:rPr lang="ar-SA" sz="3200" b="1" dirty="0">
                <a:solidFill>
                  <a:srgbClr val="586B86"/>
                </a:solidFill>
                <a:latin typeface="MF_FrankRuhl-Bold"/>
              </a:rPr>
              <a:t>قِصَّة</a:t>
            </a:r>
          </a:p>
          <a:p>
            <a:pPr marL="0" indent="0" algn="r">
              <a:buNone/>
            </a:pPr>
            <a:r>
              <a:rPr lang="ar-SA" sz="3200" b="1" dirty="0">
                <a:solidFill>
                  <a:srgbClr val="586B86"/>
                </a:solidFill>
                <a:latin typeface="MF_FrankRuhl-Bold"/>
              </a:rPr>
              <a:t>فِي فِنَاءِ الجَدِّ يُوسف وَالجَدَّة سَلْمَى</a:t>
            </a:r>
            <a:endParaRPr lang="he-IL" sz="3200" b="1" dirty="0">
              <a:solidFill>
                <a:srgbClr val="586B86"/>
              </a:solidFill>
              <a:latin typeface="MF_FrankRuhl-Bold"/>
            </a:endParaRPr>
          </a:p>
          <a:p>
            <a:pPr marL="0" indent="0" algn="r">
              <a:buNone/>
            </a:pPr>
            <a:r>
              <a:rPr lang="he-IL" sz="3200" dirty="0">
                <a:latin typeface="MF_FrankRuhl-Bold"/>
              </a:rPr>
              <a:t> </a:t>
            </a:r>
            <a:r>
              <a:rPr lang="ar-SA" sz="2400" dirty="0">
                <a:latin typeface="MF_FrankRuhl-Bold"/>
              </a:rPr>
              <a:t>الجَد</a:t>
            </a:r>
            <a:r>
              <a:rPr lang="he-IL" sz="2400" dirty="0">
                <a:latin typeface="MF_FrankRuhl-Regular"/>
              </a:rPr>
              <a:t> </a:t>
            </a:r>
            <a:r>
              <a:rPr lang="ar-SA" sz="2400" dirty="0">
                <a:solidFill>
                  <a:srgbClr val="000000"/>
                </a:solidFill>
                <a:latin typeface="MF_FrankRuhl-Regular"/>
              </a:rPr>
              <a:t>يُوسف</a:t>
            </a:r>
            <a:r>
              <a:rPr lang="he-IL" sz="2400" dirty="0">
                <a:solidFill>
                  <a:srgbClr val="000000"/>
                </a:solidFill>
                <a:latin typeface="MF_FrankRuhl-Regular"/>
              </a:rPr>
              <a:t> </a:t>
            </a:r>
            <a:r>
              <a:rPr lang="ar-SA" sz="2400" dirty="0">
                <a:solidFill>
                  <a:srgbClr val="000000"/>
                </a:solidFill>
                <a:latin typeface="MF_FrankRuhl-Regular"/>
              </a:rPr>
              <a:t>وَالجَدَّة</a:t>
            </a:r>
            <a:r>
              <a:rPr lang="he-IL" sz="2400" dirty="0">
                <a:solidFill>
                  <a:srgbClr val="000000"/>
                </a:solidFill>
                <a:latin typeface="MF_FrankRuhl-Regular"/>
              </a:rPr>
              <a:t> </a:t>
            </a:r>
            <a:r>
              <a:rPr lang="ar-SA" sz="2400" dirty="0">
                <a:solidFill>
                  <a:srgbClr val="000000"/>
                </a:solidFill>
                <a:latin typeface="MF_FrankRuhl-Regular"/>
              </a:rPr>
              <a:t>سَلْمَى</a:t>
            </a:r>
            <a:r>
              <a:rPr lang="he-IL" sz="2400" dirty="0">
                <a:solidFill>
                  <a:srgbClr val="000000"/>
                </a:solidFill>
                <a:latin typeface="MF_FrankRuhl-Regular"/>
              </a:rPr>
              <a:t> </a:t>
            </a:r>
            <a:r>
              <a:rPr lang="ar-SA" sz="2400" dirty="0">
                <a:solidFill>
                  <a:srgbClr val="000000"/>
                </a:solidFill>
                <a:latin typeface="MF_FrankRuhl-Regular"/>
              </a:rPr>
              <a:t>يُرَبِّيان فِي فِنَاءِ مَنْزِلِهِما نَبَاتَاتٍ وَحَيْوَانَاتٍ.</a:t>
            </a:r>
          </a:p>
          <a:p>
            <a:pPr marL="0" indent="0" algn="r">
              <a:buNone/>
            </a:pPr>
            <a:r>
              <a:rPr lang="ar-SA" sz="2400" dirty="0">
                <a:solidFill>
                  <a:srgbClr val="000000"/>
                </a:solidFill>
                <a:latin typeface="MF_FrankRuhl-Regular"/>
              </a:rPr>
              <a:t>وَيَهْتَمّانِ بِتَوْفِيرِ الغِذَاءِ وَالمَاء لِلكَائِنَاتِ الحَيَّةِ التِي يُرَبِّيَانِهَا.</a:t>
            </a:r>
            <a:endParaRPr lang="he-IL" sz="2400" dirty="0">
              <a:solidFill>
                <a:srgbClr val="000000"/>
              </a:solidFill>
              <a:latin typeface="MF_FrankRuhl-Regular"/>
            </a:endParaRPr>
          </a:p>
          <a:p>
            <a:pPr marL="0" indent="0" algn="r" rtl="1">
              <a:buNone/>
            </a:pPr>
            <a:r>
              <a:rPr lang="he-IL" sz="2400" dirty="0">
                <a:solidFill>
                  <a:srgbClr val="000000"/>
                </a:solidFill>
                <a:latin typeface="MF_FrankRuhl-Regular"/>
              </a:rPr>
              <a:t>                            </a:t>
            </a:r>
          </a:p>
          <a:p>
            <a:pPr marL="0" indent="0" rtl="1">
              <a:buNone/>
            </a:pPr>
            <a:r>
              <a:rPr lang="ar-SA" b="1" dirty="0">
                <a:solidFill>
                  <a:srgbClr val="FF0000"/>
                </a:solidFill>
                <a:latin typeface="MF_FrankRuhl-Regular"/>
              </a:rPr>
              <a:t>تَتِمَّةُ القِصَّةِ صَفْحَة </a:t>
            </a:r>
            <a:r>
              <a:rPr lang="he-IL" b="1" dirty="0">
                <a:solidFill>
                  <a:srgbClr val="FF0000"/>
                </a:solidFill>
                <a:latin typeface="MF_FrankRuhl-Regular"/>
              </a:rPr>
              <a:t>19</a:t>
            </a:r>
            <a:endParaRPr lang="en-US" b="1" dirty="0">
              <a:solidFill>
                <a:srgbClr val="FF0000"/>
              </a:solidFill>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0C5E86A0-2CE5-4814-32AF-6ECC8F7153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1749" y="4092375"/>
            <a:ext cx="4476750" cy="2765625"/>
          </a:xfrm>
          <a:prstGeom prst="rect">
            <a:avLst/>
          </a:prstGeom>
          <a:ln w="38100">
            <a:solidFill>
              <a:schemeClr val="accent2">
                <a:lumMod val="75000"/>
              </a:schemeClr>
            </a:solidFill>
          </a:ln>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4667" y="0"/>
            <a:ext cx="1189333" cy="787776"/>
          </a:xfrm>
          <a:prstGeom prst="rect">
            <a:avLst/>
          </a:prstGeom>
        </p:spPr>
      </p:pic>
    </p:spTree>
    <p:extLst>
      <p:ext uri="{BB962C8B-B14F-4D97-AF65-F5344CB8AC3E}">
        <p14:creationId xmlns:p14="http://schemas.microsoft.com/office/powerpoint/2010/main" val="86725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350" y="365126"/>
            <a:ext cx="8382000" cy="1325563"/>
          </a:xfrm>
        </p:spPr>
        <p:txBody>
          <a:bodyPr>
            <a:normAutofit/>
          </a:bodyPr>
          <a:lstStyle/>
          <a:p>
            <a:pPr algn="r"/>
            <a:r>
              <a:rPr lang="ar-SA" sz="4000" b="1" dirty="0">
                <a:solidFill>
                  <a:srgbClr val="437BBE"/>
                </a:solidFill>
                <a:latin typeface="MF_FrankRuhl-Regular"/>
                <a:cs typeface="+mn-cs"/>
              </a:rPr>
              <a:t>سُؤَال</a:t>
            </a:r>
            <a:r>
              <a:rPr lang="he-IL" sz="4000" b="1" dirty="0">
                <a:solidFill>
                  <a:srgbClr val="437BBE"/>
                </a:solidFill>
                <a:latin typeface="MF_FrankRuhl-Regular"/>
                <a:cs typeface="+mn-cs"/>
              </a:rPr>
              <a:t> 1 </a:t>
            </a:r>
            <a:r>
              <a:rPr lang="he-IL" sz="2800" b="1" dirty="0">
                <a:latin typeface="MF_FrankRuhl-Regular"/>
                <a:cs typeface="+mn-cs"/>
              </a:rPr>
              <a:t>(</a:t>
            </a:r>
            <a:r>
              <a:rPr lang="ar-SA" sz="2800" b="1" dirty="0"/>
              <a:t>صَفْحَة</a:t>
            </a:r>
            <a:r>
              <a:rPr lang="he-IL" sz="2800" b="1" dirty="0">
                <a:latin typeface="MF_FrankRuhl-Regular"/>
                <a:cs typeface="+mn-cs"/>
              </a:rPr>
              <a:t> 20) </a:t>
            </a:r>
            <a:endParaRPr lang="en-US" sz="2800" b="1" dirty="0">
              <a:cs typeface="+mn-cs"/>
            </a:endParaRPr>
          </a:p>
        </p:txBody>
      </p:sp>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2492" y="0"/>
            <a:ext cx="1101508" cy="729604"/>
          </a:xfrm>
          <a:prstGeom prst="rect">
            <a:avLst/>
          </a:prstGeom>
        </p:spPr>
      </p:pic>
      <p:pic>
        <p:nvPicPr>
          <p:cNvPr id="8" name="תמונה 7" descr="גזירת מסך"/>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15390" y="1375930"/>
            <a:ext cx="4985506" cy="5482070"/>
          </a:xfrm>
          <a:prstGeom prst="rect">
            <a:avLst/>
          </a:prstGeom>
        </p:spPr>
      </p:pic>
    </p:spTree>
    <p:extLst>
      <p:ext uri="{BB962C8B-B14F-4D97-AF65-F5344CB8AC3E}">
        <p14:creationId xmlns:p14="http://schemas.microsoft.com/office/powerpoint/2010/main" val="204970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88" y="529388"/>
            <a:ext cx="8761314" cy="1325563"/>
          </a:xfrm>
        </p:spPr>
        <p:txBody>
          <a:bodyPr>
            <a:normAutofit/>
          </a:bodyPr>
          <a:lstStyle/>
          <a:p>
            <a:pPr algn="r"/>
            <a:r>
              <a:rPr lang="ar-SA" sz="4000" b="1" dirty="0">
                <a:solidFill>
                  <a:srgbClr val="0070C0"/>
                </a:solidFill>
                <a:cs typeface="+mn-cs"/>
              </a:rPr>
              <a:t>جُزء</a:t>
            </a:r>
            <a:r>
              <a:rPr lang="he-IL" sz="4000" b="1" dirty="0">
                <a:solidFill>
                  <a:srgbClr val="0070C0"/>
                </a:solidFill>
                <a:cs typeface="+mn-cs"/>
              </a:rPr>
              <a:t> 2 </a:t>
            </a:r>
            <a:r>
              <a:rPr lang="ar-SA" sz="4000" b="1" dirty="0">
                <a:solidFill>
                  <a:srgbClr val="0070C0"/>
                </a:solidFill>
                <a:cs typeface="+mn-cs"/>
              </a:rPr>
              <a:t>مِنَ المَهَمَّة</a:t>
            </a:r>
            <a:r>
              <a:rPr lang="he-IL" sz="4000" b="1" dirty="0">
                <a:solidFill>
                  <a:srgbClr val="0070C0"/>
                </a:solidFill>
                <a:cs typeface="+mn-cs"/>
              </a:rPr>
              <a:t>  :  </a:t>
            </a:r>
            <a:r>
              <a:rPr lang="ar-SA" sz="4000" b="1" dirty="0">
                <a:solidFill>
                  <a:srgbClr val="0070C0"/>
                </a:solidFill>
                <a:cs typeface="+mn-cs"/>
              </a:rPr>
              <a:t>قِطْعَة مَعْلُومَات </a:t>
            </a:r>
            <a:r>
              <a:rPr lang="he-IL" sz="2800" b="1" dirty="0">
                <a:cs typeface="+mn-cs"/>
              </a:rPr>
              <a:t>(</a:t>
            </a:r>
            <a:r>
              <a:rPr lang="ar-SA" sz="2800" b="1" dirty="0"/>
              <a:t>صَفْحَة</a:t>
            </a:r>
            <a:r>
              <a:rPr lang="he-IL" sz="2800" b="1" dirty="0">
                <a:cs typeface="+mn-cs"/>
              </a:rPr>
              <a:t> 21)</a:t>
            </a:r>
            <a:endParaRPr lang="en-US" sz="2800" b="1" dirty="0">
              <a:cs typeface="+mn-cs"/>
            </a:endParaRPr>
          </a:p>
        </p:txBody>
      </p:sp>
      <p:sp>
        <p:nvSpPr>
          <p:cNvPr id="3" name="מציין מיקום תוכן 2"/>
          <p:cNvSpPr>
            <a:spLocks noGrp="1"/>
          </p:cNvSpPr>
          <p:nvPr>
            <p:ph idx="1"/>
          </p:nvPr>
        </p:nvSpPr>
        <p:spPr/>
        <p:txBody>
          <a:bodyPr>
            <a:normAutofit/>
          </a:bodyPr>
          <a:lstStyle/>
          <a:p>
            <a:pPr algn="r" rtl="1"/>
            <a:r>
              <a:rPr lang="ar-SA" sz="3600" b="1" dirty="0"/>
              <a:t>مَن نبَاتِيّ ؟</a:t>
            </a:r>
            <a:r>
              <a:rPr lang="he-IL" sz="3600" b="1" dirty="0"/>
              <a:t> </a:t>
            </a:r>
          </a:p>
          <a:p>
            <a:pPr algn="r" rtl="1"/>
            <a:r>
              <a:rPr lang="ar-SA" sz="3600" b="1" dirty="0"/>
              <a:t>مَن مُفْتَرِس؟</a:t>
            </a:r>
            <a:endParaRPr lang="he-IL" sz="3600" b="1" dirty="0"/>
          </a:p>
          <a:p>
            <a:pPr algn="r" rtl="1"/>
            <a:r>
              <a:rPr lang="ar-SA" sz="3600" b="1" dirty="0"/>
              <a:t>مَن </a:t>
            </a:r>
            <a:r>
              <a:rPr lang="ar-SA" sz="3600" b="1"/>
              <a:t>آكِلُ كُلّ </a:t>
            </a:r>
            <a:r>
              <a:rPr lang="ar-SA" sz="3600" b="1" dirty="0"/>
              <a:t>شَيْء</a:t>
            </a:r>
            <a:r>
              <a:rPr lang="he-IL" sz="3600" b="1" dirty="0"/>
              <a:t> ?</a:t>
            </a:r>
            <a:endParaRPr lang="en-US" sz="3600" b="1" dirty="0"/>
          </a:p>
          <a:p>
            <a:pPr algn="r" rtl="1"/>
            <a:endParaRPr lang="en-US" sz="36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527" y="1660697"/>
            <a:ext cx="3219450" cy="2162220"/>
          </a:xfrm>
          <a:prstGeom prst="rect">
            <a:avLst/>
          </a:prstGeom>
          <a:ln w="38100">
            <a:solidFill>
              <a:srgbClr val="C00000"/>
            </a:solidFill>
          </a:ln>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527" y="4115829"/>
            <a:ext cx="3163996" cy="2226062"/>
          </a:xfrm>
          <a:prstGeom prst="rect">
            <a:avLst/>
          </a:prstGeom>
          <a:ln w="38100">
            <a:solidFill>
              <a:srgbClr val="6EB14D"/>
            </a:solidFill>
          </a:ln>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5060" y="4174650"/>
            <a:ext cx="3930088" cy="2108507"/>
          </a:xfrm>
          <a:prstGeom prst="rect">
            <a:avLst/>
          </a:prstGeom>
          <a:ln w="38100">
            <a:solidFill>
              <a:srgbClr val="7030A0"/>
            </a:solidFill>
          </a:ln>
        </p:spPr>
      </p:pic>
      <p:pic>
        <p:nvPicPr>
          <p:cNvPr id="7" name="תמונה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016" y="76849"/>
            <a:ext cx="1109568" cy="634039"/>
          </a:xfrm>
          <a:prstGeom prst="rect">
            <a:avLst/>
          </a:prstGeom>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8662" y="0"/>
            <a:ext cx="1365337" cy="904355"/>
          </a:xfrm>
          <a:prstGeom prst="rect">
            <a:avLst/>
          </a:prstGeom>
        </p:spPr>
      </p:pic>
    </p:spTree>
    <p:extLst>
      <p:ext uri="{BB962C8B-B14F-4D97-AF65-F5344CB8AC3E}">
        <p14:creationId xmlns:p14="http://schemas.microsoft.com/office/powerpoint/2010/main" val="369698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67942" y="659067"/>
            <a:ext cx="7886700" cy="4639006"/>
          </a:xfrm>
        </p:spPr>
        <p:txBody>
          <a:bodyPr>
            <a:normAutofit/>
          </a:bodyPr>
          <a:lstStyle/>
          <a:p>
            <a:pPr algn="r" rtl="1"/>
            <a:r>
              <a:rPr lang="ar-SA" b="1" dirty="0"/>
              <a:t>مَن نبَاتِيّ ؟</a:t>
            </a:r>
            <a:r>
              <a:rPr lang="he-IL" b="1" dirty="0"/>
              <a:t> </a:t>
            </a:r>
          </a:p>
          <a:p>
            <a:pPr algn="r" rtl="1"/>
            <a:r>
              <a:rPr lang="ar-SA" b="1" dirty="0"/>
              <a:t>مَن مُفْتَرِس؟</a:t>
            </a:r>
            <a:endParaRPr lang="he-IL" b="1" dirty="0"/>
          </a:p>
          <a:p>
            <a:pPr algn="r" rtl="1"/>
            <a:r>
              <a:rPr lang="ar-SA" b="1" dirty="0"/>
              <a:t>مَن آكِلُ كُلّ شَيْء</a:t>
            </a:r>
            <a:r>
              <a:rPr lang="he-IL" b="1" dirty="0"/>
              <a:t> ?</a:t>
            </a:r>
            <a:endParaRPr lang="en-US" b="1" dirty="0"/>
          </a:p>
        </p:txBody>
      </p:sp>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016" y="76849"/>
            <a:ext cx="1109568" cy="634039"/>
          </a:xfrm>
          <a:prstGeom prst="rect">
            <a:avLst/>
          </a:prstGeom>
        </p:spPr>
      </p:pic>
      <p:sp>
        <p:nvSpPr>
          <p:cNvPr id="10" name="תיבת טקסט 9">
            <a:extLst>
              <a:ext uri="{FF2B5EF4-FFF2-40B4-BE49-F238E27FC236}">
                <a16:creationId xmlns:a16="http://schemas.microsoft.com/office/drawing/2014/main" id="{AF817233-3BB7-6F95-A110-054B20C6D977}"/>
              </a:ext>
            </a:extLst>
          </p:cNvPr>
          <p:cNvSpPr txBox="1"/>
          <p:nvPr/>
        </p:nvSpPr>
        <p:spPr>
          <a:xfrm>
            <a:off x="530996" y="2869978"/>
            <a:ext cx="4572000" cy="646331"/>
          </a:xfrm>
          <a:prstGeom prst="rect">
            <a:avLst/>
          </a:prstGeom>
          <a:noFill/>
        </p:spPr>
        <p:txBody>
          <a:bodyPr wrap="square">
            <a:spAutoFit/>
          </a:bodyPr>
          <a:lstStyle/>
          <a:p>
            <a:r>
              <a:rPr lang="en-US" dirty="0">
                <a:hlinkClick r:id="rId4"/>
              </a:rPr>
              <a:t>https://vimeo.com/547363957</a:t>
            </a:r>
            <a:endParaRPr lang="en-US" dirty="0"/>
          </a:p>
          <a:p>
            <a:endParaRPr lang="he-IL" dirty="0"/>
          </a:p>
        </p:txBody>
      </p:sp>
      <p:pic>
        <p:nvPicPr>
          <p:cNvPr id="11" name="תמונה 10">
            <a:extLst>
              <a:ext uri="{FF2B5EF4-FFF2-40B4-BE49-F238E27FC236}">
                <a16:creationId xmlns:a16="http://schemas.microsoft.com/office/drawing/2014/main" id="{605328D6-9544-7DA1-9CB1-6F4C86935F2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7942" y="959725"/>
            <a:ext cx="2819271" cy="1958741"/>
          </a:xfrm>
          <a:prstGeom prst="rect">
            <a:avLst/>
          </a:prstGeom>
          <a:noFill/>
          <a:ln w="57150">
            <a:solidFill>
              <a:schemeClr val="accent6">
                <a:lumMod val="75000"/>
              </a:schemeClr>
            </a:solidFill>
          </a:ln>
        </p:spPr>
      </p:pic>
      <p:sp>
        <p:nvSpPr>
          <p:cNvPr id="15" name="תיבת טקסט 14">
            <a:extLst>
              <a:ext uri="{FF2B5EF4-FFF2-40B4-BE49-F238E27FC236}">
                <a16:creationId xmlns:a16="http://schemas.microsoft.com/office/drawing/2014/main" id="{1A0D0EC2-A94D-E0FD-5E6A-58A8459D9DEA}"/>
              </a:ext>
            </a:extLst>
          </p:cNvPr>
          <p:cNvSpPr txBox="1"/>
          <p:nvPr/>
        </p:nvSpPr>
        <p:spPr>
          <a:xfrm>
            <a:off x="3636852" y="4123862"/>
            <a:ext cx="3179870" cy="646331"/>
          </a:xfrm>
          <a:prstGeom prst="rect">
            <a:avLst/>
          </a:prstGeom>
          <a:noFill/>
        </p:spPr>
        <p:txBody>
          <a:bodyPr wrap="square">
            <a:spAutoFit/>
          </a:bodyPr>
          <a:lstStyle/>
          <a:p>
            <a:r>
              <a:rPr lang="en-US" dirty="0">
                <a:hlinkClick r:id="rId6"/>
              </a:rPr>
              <a:t>https://vimeo.com/843600527</a:t>
            </a:r>
            <a:endParaRPr lang="en-US" dirty="0"/>
          </a:p>
          <a:p>
            <a:endParaRPr lang="he-IL" dirty="0"/>
          </a:p>
        </p:txBody>
      </p:sp>
      <p:pic>
        <p:nvPicPr>
          <p:cNvPr id="17" name="תמונה 16">
            <a:extLst>
              <a:ext uri="{FF2B5EF4-FFF2-40B4-BE49-F238E27FC236}">
                <a16:creationId xmlns:a16="http://schemas.microsoft.com/office/drawing/2014/main" id="{AD78BF31-9058-D41C-0527-1CFFDFDCC8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6852" y="2180072"/>
            <a:ext cx="2881497" cy="1804637"/>
          </a:xfrm>
          <a:prstGeom prst="rect">
            <a:avLst/>
          </a:prstGeom>
          <a:ln w="57150">
            <a:solidFill>
              <a:schemeClr val="accent6">
                <a:lumMod val="60000"/>
                <a:lumOff val="40000"/>
              </a:schemeClr>
            </a:solidFill>
          </a:ln>
        </p:spPr>
      </p:pic>
      <p:sp>
        <p:nvSpPr>
          <p:cNvPr id="21" name="תיבת טקסט 20">
            <a:extLst>
              <a:ext uri="{FF2B5EF4-FFF2-40B4-BE49-F238E27FC236}">
                <a16:creationId xmlns:a16="http://schemas.microsoft.com/office/drawing/2014/main" id="{16A06401-4B41-D45A-ECA3-7B898A4A462C}"/>
              </a:ext>
            </a:extLst>
          </p:cNvPr>
          <p:cNvSpPr txBox="1"/>
          <p:nvPr/>
        </p:nvSpPr>
        <p:spPr>
          <a:xfrm>
            <a:off x="205893" y="5454594"/>
            <a:ext cx="3511600" cy="646331"/>
          </a:xfrm>
          <a:prstGeom prst="rect">
            <a:avLst/>
          </a:prstGeom>
          <a:noFill/>
        </p:spPr>
        <p:txBody>
          <a:bodyPr wrap="square">
            <a:spAutoFit/>
          </a:bodyPr>
          <a:lstStyle/>
          <a:p>
            <a:r>
              <a:rPr lang="en-US" dirty="0">
                <a:hlinkClick r:id="rId8"/>
              </a:rPr>
              <a:t>https://vimeo.com/731271745</a:t>
            </a:r>
            <a:endParaRPr lang="en-US" dirty="0"/>
          </a:p>
          <a:p>
            <a:endParaRPr lang="he-IL" dirty="0"/>
          </a:p>
        </p:txBody>
      </p:sp>
      <p:pic>
        <p:nvPicPr>
          <p:cNvPr id="23" name="תמונה 22">
            <a:extLst>
              <a:ext uri="{FF2B5EF4-FFF2-40B4-BE49-F238E27FC236}">
                <a16:creationId xmlns:a16="http://schemas.microsoft.com/office/drawing/2014/main" id="{2ABD7783-93E5-732F-EEC7-3049307116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7078" y="3480140"/>
            <a:ext cx="3314700" cy="2059111"/>
          </a:xfrm>
          <a:prstGeom prst="rect">
            <a:avLst/>
          </a:prstGeom>
          <a:ln w="38100">
            <a:solidFill>
              <a:srgbClr val="B31013"/>
            </a:solidFill>
          </a:ln>
        </p:spPr>
      </p:pic>
      <p:sp>
        <p:nvSpPr>
          <p:cNvPr id="25" name="תיבת טקסט 24">
            <a:extLst>
              <a:ext uri="{FF2B5EF4-FFF2-40B4-BE49-F238E27FC236}">
                <a16:creationId xmlns:a16="http://schemas.microsoft.com/office/drawing/2014/main" id="{5932638F-6308-42A6-605E-0CAA01F90220}"/>
              </a:ext>
            </a:extLst>
          </p:cNvPr>
          <p:cNvSpPr txBox="1"/>
          <p:nvPr/>
        </p:nvSpPr>
        <p:spPr>
          <a:xfrm>
            <a:off x="2498481" y="6385264"/>
            <a:ext cx="4687410" cy="369332"/>
          </a:xfrm>
          <a:prstGeom prst="rect">
            <a:avLst/>
          </a:prstGeom>
          <a:noFill/>
        </p:spPr>
        <p:txBody>
          <a:bodyPr wrap="square">
            <a:spAutoFit/>
          </a:bodyPr>
          <a:lstStyle/>
          <a:p>
            <a:r>
              <a:rPr lang="en-US" dirty="0">
                <a:hlinkClick r:id="rId10"/>
              </a:rPr>
              <a:t>tzita-Depositphotos_392035496_720p (3).mov</a:t>
            </a:r>
            <a:endParaRPr lang="he-IL" dirty="0"/>
          </a:p>
        </p:txBody>
      </p:sp>
      <p:pic>
        <p:nvPicPr>
          <p:cNvPr id="26" name="תמונה 25">
            <a:extLst>
              <a:ext uri="{FF2B5EF4-FFF2-40B4-BE49-F238E27FC236}">
                <a16:creationId xmlns:a16="http://schemas.microsoft.com/office/drawing/2014/main" id="{53EA82A4-DA45-D3AA-D87D-794DCEE4320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79471" y="4596431"/>
            <a:ext cx="2586071" cy="1660261"/>
          </a:xfrm>
          <a:prstGeom prst="rect">
            <a:avLst/>
          </a:prstGeom>
          <a:ln w="57150">
            <a:solidFill>
              <a:schemeClr val="accent2">
                <a:lumMod val="75000"/>
              </a:schemeClr>
            </a:solidFill>
          </a:ln>
        </p:spPr>
      </p:pic>
      <p:sp>
        <p:nvSpPr>
          <p:cNvPr id="28" name="תיבת טקסט 27">
            <a:extLst>
              <a:ext uri="{FF2B5EF4-FFF2-40B4-BE49-F238E27FC236}">
                <a16:creationId xmlns:a16="http://schemas.microsoft.com/office/drawing/2014/main" id="{1D46EEBA-3609-5C8D-B9C0-9F9D08F6B788}"/>
              </a:ext>
            </a:extLst>
          </p:cNvPr>
          <p:cNvSpPr txBox="1"/>
          <p:nvPr/>
        </p:nvSpPr>
        <p:spPr>
          <a:xfrm>
            <a:off x="6524789" y="2225890"/>
            <a:ext cx="2770269" cy="923330"/>
          </a:xfrm>
          <a:prstGeom prst="rect">
            <a:avLst/>
          </a:prstGeom>
          <a:noFill/>
        </p:spPr>
        <p:txBody>
          <a:bodyPr wrap="square">
            <a:spAutoFit/>
          </a:bodyPr>
          <a:lstStyle/>
          <a:p>
            <a:r>
              <a:rPr lang="en-US" dirty="0">
                <a:hlinkClick r:id="rId12"/>
              </a:rPr>
              <a:t>https://vimeo.com/477071505</a:t>
            </a:r>
            <a:endParaRPr lang="en-US" dirty="0"/>
          </a:p>
          <a:p>
            <a:endParaRPr lang="he-IL" dirty="0"/>
          </a:p>
        </p:txBody>
      </p:sp>
      <p:pic>
        <p:nvPicPr>
          <p:cNvPr id="30" name="תמונה 29">
            <a:extLst>
              <a:ext uri="{FF2B5EF4-FFF2-40B4-BE49-F238E27FC236}">
                <a16:creationId xmlns:a16="http://schemas.microsoft.com/office/drawing/2014/main" id="{CD55612F-0521-0E84-35B5-531236538A4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75418" y="2822838"/>
            <a:ext cx="2281504" cy="1546288"/>
          </a:xfrm>
          <a:prstGeom prst="rect">
            <a:avLst/>
          </a:prstGeom>
          <a:ln w="38100">
            <a:solidFill>
              <a:srgbClr val="B31013"/>
            </a:solidFill>
          </a:ln>
        </p:spPr>
      </p:pic>
      <p:pic>
        <p:nvPicPr>
          <p:cNvPr id="16" name="תמונה 15">
            <a:extLst>
              <a:ext uri="{FF2B5EF4-FFF2-40B4-BE49-F238E27FC236}">
                <a16:creationId xmlns:a16="http://schemas.microsoft.com/office/drawing/2014/main" id="{1C119158-B6F6-B7DD-BF0B-44E5661C260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066762" y="0"/>
            <a:ext cx="1077238" cy="713528"/>
          </a:xfrm>
          <a:prstGeom prst="rect">
            <a:avLst/>
          </a:prstGeom>
        </p:spPr>
      </p:pic>
    </p:spTree>
    <p:extLst>
      <p:ext uri="{BB962C8B-B14F-4D97-AF65-F5344CB8AC3E}">
        <p14:creationId xmlns:p14="http://schemas.microsoft.com/office/powerpoint/2010/main" val="235448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350" y="365126"/>
            <a:ext cx="8382000" cy="1325563"/>
          </a:xfrm>
        </p:spPr>
        <p:txBody>
          <a:bodyPr>
            <a:normAutofit/>
          </a:bodyPr>
          <a:lstStyle/>
          <a:p>
            <a:pPr algn="r"/>
            <a:r>
              <a:rPr lang="ar-SA" sz="4000" b="1" dirty="0">
                <a:solidFill>
                  <a:srgbClr val="437BBE"/>
                </a:solidFill>
                <a:latin typeface="MF_FrankRuhl-Regular"/>
                <a:cs typeface="+mn-cs"/>
              </a:rPr>
              <a:t>سُؤال 3</a:t>
            </a:r>
            <a:r>
              <a:rPr lang="he-IL" sz="4000" b="1" dirty="0">
                <a:solidFill>
                  <a:srgbClr val="437BBE"/>
                </a:solidFill>
                <a:latin typeface="MF_FrankRuhl-Regular"/>
                <a:cs typeface="+mn-cs"/>
              </a:rPr>
              <a:t> </a:t>
            </a:r>
            <a:r>
              <a:rPr lang="he-IL" sz="2800" b="1" dirty="0">
                <a:latin typeface="MF_FrankRuhl-Regular"/>
                <a:cs typeface="+mn-cs"/>
              </a:rPr>
              <a:t>(</a:t>
            </a:r>
            <a:r>
              <a:rPr lang="ar-SA" sz="2800" b="1" dirty="0">
                <a:latin typeface="MF_FrankRuhl-Regular"/>
                <a:cs typeface="+mn-cs"/>
              </a:rPr>
              <a:t>صَفْحَة 22</a:t>
            </a:r>
            <a:r>
              <a:rPr lang="he-IL" sz="2800" b="1" dirty="0">
                <a:latin typeface="MF_FrankRuhl-Regular"/>
                <a:cs typeface="+mn-cs"/>
              </a:rPr>
              <a:t>) </a:t>
            </a:r>
            <a:endParaRPr lang="en-US" sz="2800" b="1" dirty="0">
              <a:cs typeface="+mn-cs"/>
            </a:endParaRPr>
          </a:p>
        </p:txBody>
      </p:sp>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8250" y="0"/>
            <a:ext cx="1115749" cy="739036"/>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67211" y="1784329"/>
            <a:ext cx="5034529" cy="489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3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9" name="תמונה 8">
            <a:extLst>
              <a:ext uri="{FF2B5EF4-FFF2-40B4-BE49-F238E27FC236}">
                <a16:creationId xmlns:a16="http://schemas.microsoft.com/office/drawing/2014/main" id="{C05A785B-0F1D-57B9-2B6E-15BD0A4753EA}"/>
              </a:ext>
            </a:extLst>
          </p:cNvPr>
          <p:cNvPicPr>
            <a:picLocks noChangeAspect="1"/>
          </p:cNvPicPr>
          <p:nvPr/>
        </p:nvPicPr>
        <p:blipFill>
          <a:blip r:embed="rId4"/>
          <a:stretch>
            <a:fillRect/>
          </a:stretch>
        </p:blipFill>
        <p:spPr>
          <a:xfrm>
            <a:off x="0" y="1123275"/>
            <a:ext cx="9070134" cy="5570738"/>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6112" y="-19361"/>
            <a:ext cx="1527888" cy="1012024"/>
          </a:xfrm>
          <a:prstGeom prst="rect">
            <a:avLst/>
          </a:prstGeom>
        </p:spPr>
      </p:pic>
      <p:sp>
        <p:nvSpPr>
          <p:cNvPr id="2" name="TextBox 1"/>
          <p:cNvSpPr txBox="1"/>
          <p:nvPr/>
        </p:nvSpPr>
        <p:spPr>
          <a:xfrm>
            <a:off x="1039660" y="1123274"/>
            <a:ext cx="5937337" cy="646331"/>
          </a:xfrm>
          <a:prstGeom prst="rect">
            <a:avLst/>
          </a:prstGeom>
          <a:solidFill>
            <a:schemeClr val="bg2"/>
          </a:solidFill>
          <a:ln>
            <a:solidFill>
              <a:schemeClr val="bg2"/>
            </a:solidFill>
          </a:ln>
        </p:spPr>
        <p:txBody>
          <a:bodyPr wrap="square" rtlCol="1">
            <a:spAutoFit/>
          </a:bodyPr>
          <a:lstStyle/>
          <a:p>
            <a:pPr algn="ctr"/>
            <a:r>
              <a:rPr lang="ar-SA" sz="3600" b="1" dirty="0"/>
              <a:t>هَل شَرِبْتُم المَاءَ اليَوْم</a:t>
            </a:r>
            <a:endParaRPr lang="he-IL" sz="3600" b="1" dirty="0"/>
          </a:p>
        </p:txBody>
      </p:sp>
    </p:spTree>
    <p:extLst>
      <p:ext uri="{BB962C8B-B14F-4D97-AF65-F5344CB8AC3E}">
        <p14:creationId xmlns:p14="http://schemas.microsoft.com/office/powerpoint/2010/main" val="324231844"/>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1377</TotalTime>
  <Words>1137</Words>
  <Application>Microsoft Office PowerPoint</Application>
  <PresentationFormat>‫הצגה על המסך (4:3)</PresentationFormat>
  <Paragraphs>105</Paragraphs>
  <Slides>11</Slides>
  <Notes>11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11</vt:i4>
      </vt:variant>
    </vt:vector>
  </HeadingPairs>
  <TitlesOfParts>
    <vt:vector size="19" baseType="lpstr">
      <vt:lpstr>Almoni Neue DL 4.0 AAA</vt:lpstr>
      <vt:lpstr>Arial</vt:lpstr>
      <vt:lpstr>Calibri</vt:lpstr>
      <vt:lpstr>Calibri Light</vt:lpstr>
      <vt:lpstr>FontbitDavid</vt:lpstr>
      <vt:lpstr>MF_FrankRuhl-Bold</vt:lpstr>
      <vt:lpstr>MF_FrankRuhl-Regular</vt:lpstr>
      <vt:lpstr>ערכת נושא Office</vt:lpstr>
      <vt:lpstr>  أحْضِرُوا لَنَا غِذَاءً وَمَاءً  </vt:lpstr>
      <vt:lpstr> </vt:lpstr>
      <vt:lpstr>تَذْوِيتُ مُصْطَلَحَاتٍ: ( صَفْحَة 18)</vt:lpstr>
      <vt:lpstr> مَهَمَّة: مَاذَا تَأْكُلُ وَتَشْرَبُ الكَائِنَاتُ الحَيَّةُ؟</vt:lpstr>
      <vt:lpstr>سُؤَال 1 (صَفْحَة 20) </vt:lpstr>
      <vt:lpstr>جُزء 2 مِنَ المَهَمَّة  :  قِطْعَة مَعْلُومَات (صَفْحَة 21)</vt:lpstr>
      <vt:lpstr>מצגת של PowerPoint‏</vt:lpstr>
      <vt:lpstr>سُؤال 3 (صَفْحَة 22) </vt:lpstr>
      <vt:lpstr>מצגת של PowerPoint‏</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169</cp:revision>
  <dcterms:created xsi:type="dcterms:W3CDTF">2019-05-25T18:59:51Z</dcterms:created>
  <dcterms:modified xsi:type="dcterms:W3CDTF">2023-10-26T11:52:45Z</dcterms:modified>
</cp:coreProperties>
</file>