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4"/>
  </p:notesMasterIdLst>
  <p:sldIdLst>
    <p:sldId id="289" r:id="rId2"/>
    <p:sldId id="325" r:id="rId3"/>
    <p:sldId id="331" r:id="rId4"/>
    <p:sldId id="312" r:id="rId5"/>
    <p:sldId id="327" r:id="rId6"/>
    <p:sldId id="328" r:id="rId7"/>
    <p:sldId id="329" r:id="rId8"/>
    <p:sldId id="330" r:id="rId9"/>
    <p:sldId id="316" r:id="rId10"/>
    <p:sldId id="324" r:id="rId11"/>
    <p:sldId id="320" r:id="rId12"/>
    <p:sldId id="31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013"/>
    <a:srgbClr val="B31114"/>
    <a:srgbClr val="6EB14D"/>
    <a:srgbClr val="F6FAFE"/>
    <a:srgbClr val="0066A6"/>
    <a:srgbClr val="0067A3"/>
    <a:srgbClr val="6FB14D"/>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323" autoAdjust="0"/>
  </p:normalViewPr>
  <p:slideViewPr>
    <p:cSldViewPr snapToGrid="0" showGuides="1">
      <p:cViewPr varScale="1">
        <p:scale>
          <a:sx n="95" d="100"/>
          <a:sy n="95" d="100"/>
        </p:scale>
        <p:origin x="1662" y="90"/>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פרק זה מציג </a:t>
            </a:r>
            <a:r>
              <a:rPr lang="he-IL" sz="1800" b="1" i="0" u="none" strike="noStrike" baseline="0" dirty="0">
                <a:latin typeface="FontbitDavid"/>
              </a:rPr>
              <a:t>צורך חיוני - הגנה, </a:t>
            </a:r>
            <a:r>
              <a:rPr lang="he-IL" sz="1800" b="0" i="0" u="none" strike="noStrike" baseline="0" dirty="0">
                <a:latin typeface="FontbitDavid"/>
              </a:rPr>
              <a:t>שהשגתו מתאפשרת באמצעות התנהגות ו/או מבנה גוף. ללא אמצעי הגנה, יצורים</a:t>
            </a:r>
          </a:p>
          <a:p>
            <a:pPr algn="r"/>
            <a:r>
              <a:rPr lang="he-IL" sz="1800" b="0" i="0" u="none" strike="noStrike" baseline="0" dirty="0">
                <a:latin typeface="FontbitDavid"/>
              </a:rPr>
              <a:t>חיים ייפגעו ולא ישרדו בסביבה. </a:t>
            </a:r>
          </a:p>
          <a:p>
            <a:pPr algn="r"/>
            <a:r>
              <a:rPr lang="he-IL" sz="1800" b="0" i="0" u="none" strike="noStrike" baseline="0" dirty="0">
                <a:latin typeface="FontbitDavid"/>
              </a:rPr>
              <a:t>בניגוד לצרכים החיוניים מים, מזון ואוויר שאותם קולטים מהסביבה, הגנה היא צורך חיוני הדרוש להישרדותם של בעלי החיים בסביבה. צורך זה מושג באמצעות התאמות במבנה הגוף "(לדוגמה: הסוואה, צבעי אזהרה) והתאמות התנהגותיות (לדוגמה: סימור שיער, הסתתרות במקומות מחסה).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מטרת הפעילות היא ליישם בדרך יצירתית את שלמדו על מקומות המחסה של בעלי החיים ועל התאמתם לאורח חייהם.                           בעלי חיים מוצאים מחסה במקומות שונים בסביבה (על הקרקע, על מבנים, על צמחים ועוד) כדי לתת מענה לצורך בהגנה.</a:t>
            </a:r>
          </a:p>
          <a:p>
            <a:pPr algn="r"/>
            <a:r>
              <a:rPr lang="he-IL" sz="1800" b="0" i="0" u="none" strike="noStrike" baseline="0" dirty="0">
                <a:latin typeface="FontbitDavid"/>
              </a:rPr>
              <a:t>שימו לב! הצורך הוא הגנה, הפתרון הוא המחסה.</a:t>
            </a:r>
          </a:p>
          <a:p>
            <a:pPr algn="r"/>
            <a:r>
              <a:rPr lang="he-IL" sz="1800" b="0" i="0" u="none" strike="noStrike" baseline="0" dirty="0">
                <a:latin typeface="FontbitDavid"/>
              </a:rPr>
              <a:t>יש בעלי חיים שבונים מחסה. המחסה צריך להתאים לבעל החיים ולאורחות חייו. </a:t>
            </a:r>
          </a:p>
          <a:p>
            <a:pPr algn="r"/>
            <a:endParaRPr lang="he-IL" sz="1800" b="0" i="0" u="none" strike="noStrike" baseline="0" dirty="0">
              <a:latin typeface="FontbitDavid"/>
            </a:endParaRPr>
          </a:p>
          <a:p>
            <a:pPr algn="r"/>
            <a:r>
              <a:rPr lang="he-IL" sz="1800" b="0" i="0" u="none" strike="noStrike" baseline="0" dirty="0">
                <a:latin typeface="FontbitDavid"/>
              </a:rPr>
              <a:t>מומלץ לבצע פעילות זו בשלבים.</a:t>
            </a:r>
          </a:p>
          <a:p>
            <a:pPr algn="r"/>
            <a:r>
              <a:rPr lang="he-IL" sz="1800" b="0" i="0" u="none" strike="noStrike" baseline="0" dirty="0">
                <a:latin typeface="FontbitDavid"/>
              </a:rPr>
              <a:t>ראשית בוחרים בעל החיים שלו רוצים לבנות מחסה. לאחר מכן עורכים תחקיר על אורח החיים של בעל החיים ועל הדרך שבה הוא משיג מחסה. ולבסוף מתכננים את המחסה ובונים אותו.</a:t>
            </a:r>
          </a:p>
          <a:p>
            <a:pPr algn="r"/>
            <a:r>
              <a:rPr lang="he-IL" sz="1800" b="0" i="0" u="none" strike="noStrike" baseline="0" dirty="0">
                <a:latin typeface="FontbitDavid"/>
              </a:rPr>
              <a:t>לסיכום עונים על שאלה 4 בעמוד 37 (השוואה בין סוגי מחסה של בעלי חיים).</a:t>
            </a:r>
          </a:p>
          <a:p>
            <a:pPr algn="r"/>
            <a:r>
              <a:rPr lang="he-IL" sz="1800" b="0" i="0" u="none" strike="noStrike" baseline="0" dirty="0">
                <a:latin typeface="FontbitDavid"/>
              </a:rPr>
              <a:t>מקומות החסה של בעלי חיים שונים בחומרים מהם עשויים: בגודל, בצורה, במקום שבו הם נמצאים. חלק ממקומות המחסה נבנים על ידי בעלי חיים וחלקם מקומות מסתור קיימים. </a:t>
            </a:r>
          </a:p>
          <a:p>
            <a:pPr algn="r"/>
            <a:endParaRPr lang="he-IL" sz="1800" b="0" i="0" u="none" strike="noStrike" baseline="0" dirty="0">
              <a:latin typeface="FontbitDavid"/>
            </a:endParaRP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538536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גם בני האדם זקוקים למחסה. בני אדם בונים מקומות מחסה כדי להגן על עצמם מתנאי סביבה המסכנים אותם. למשל תנאי מזג אוויר קיצוניים. בתים הם פתרון טכנולוגי של בני האדם לצורך בהגנה.</a:t>
            </a:r>
          </a:p>
          <a:p>
            <a:pPr algn="r"/>
            <a:r>
              <a:rPr lang="he-IL" sz="1800" b="0" i="0" u="none" strike="noStrike" baseline="0" dirty="0">
                <a:latin typeface="FontbitDavid"/>
              </a:rPr>
              <a:t>משחקים במשחק אלוף המילים</a:t>
            </a:r>
          </a:p>
          <a:p>
            <a:pPr algn="r"/>
            <a:r>
              <a:rPr lang="he-IL" sz="1800" b="0" i="0" u="none" strike="noStrike" baseline="0" dirty="0">
                <a:latin typeface="FontbitDavid"/>
              </a:rPr>
              <a:t>קבוצה שכותבת הכי הרבה מילים עם סוגי מחסה לבני אדם ולבעלי חיים</a:t>
            </a:r>
          </a:p>
          <a:p>
            <a:pPr algn="r"/>
            <a:r>
              <a:rPr lang="he-IL" sz="1800" b="0" i="0" u="none" strike="noStrike" baseline="0" dirty="0">
                <a:latin typeface="FontbitDavid"/>
              </a:rPr>
              <a:t>בעלי חיים: מחילה, קן, מאורה</a:t>
            </a:r>
          </a:p>
          <a:p>
            <a:pPr algn="r"/>
            <a:r>
              <a:rPr lang="he-IL" sz="1800" b="0" i="0" u="none" strike="noStrike" baseline="0" dirty="0">
                <a:latin typeface="FontbitDavid"/>
              </a:rPr>
              <a:t>בני אדם: מערה, אוהל, בקתה, ארמון, מגדל, </a:t>
            </a:r>
            <a:r>
              <a:rPr lang="he-IL" sz="1800" b="0" i="0" u="none" strike="noStrike" baseline="0" dirty="0" err="1">
                <a:latin typeface="FontbitDavid"/>
              </a:rPr>
              <a:t>יוקטה</a:t>
            </a:r>
            <a:r>
              <a:rPr lang="he-IL" sz="1800" b="0" i="0" u="none" strike="noStrike" baseline="0" dirty="0">
                <a:latin typeface="FontbitDavid"/>
              </a:rPr>
              <a:t>, צריף, איגלו, בית מניר, וילה, כוורת, חלת דבש, דירה</a:t>
            </a:r>
            <a:r>
              <a:rPr lang="he-IL" sz="1800" b="0" i="0" u="none" strike="noStrike" baseline="0">
                <a:latin typeface="FontbitDavid"/>
              </a:rPr>
              <a:t>, בנין</a:t>
            </a:r>
            <a:endParaRPr lang="he-IL" sz="1800" b="0" i="0" u="none" strike="noStrike" baseline="0" dirty="0">
              <a:latin typeface="FontbitDavid"/>
            </a:endParaRPr>
          </a:p>
          <a:p>
            <a:pPr algn="r"/>
            <a:r>
              <a:rPr lang="he-IL" sz="1800" b="0" i="0" u="none" strike="noStrike" baseline="0" dirty="0">
                <a:latin typeface="FontbitDavid"/>
              </a:rPr>
              <a:t>בני אדם בונים מקומות מחסה - מעונות המותאמים לצרכים שלהם ומותאמים לתנאי הסביבה. לבניית הבתים משתמשים בני אדם לרוב</a:t>
            </a:r>
          </a:p>
          <a:p>
            <a:pPr algn="r"/>
            <a:r>
              <a:rPr lang="he-IL" sz="1800" b="0" i="0" u="none" strike="noStrike" baseline="0" dirty="0">
                <a:latin typeface="FontbitDavid"/>
              </a:rPr>
              <a:t>בחומרים הטבעיים שנמצאים בסביבתם (אפשר לציין את החשיבות של שימוש בחומרים מקומיים לשמירה על הסביבה).</a:t>
            </a:r>
          </a:p>
          <a:p>
            <a:pPr algn="r"/>
            <a:r>
              <a:rPr lang="he-IL" sz="1800" b="0" i="0" u="none" strike="noStrike" baseline="0" dirty="0">
                <a:latin typeface="FontbitDavid"/>
              </a:rPr>
              <a:t>לסיכום הפעילות מסכמים בעזרת השאלות שבתבנית שיח.</a:t>
            </a:r>
          </a:p>
          <a:p>
            <a:pPr algn="r"/>
            <a:r>
              <a:rPr lang="he-IL" sz="1800" b="0" i="0" u="none" strike="noStrike" baseline="0" dirty="0">
                <a:latin typeface="FontbitDavid"/>
              </a:rPr>
              <a:t>קיימת גרסה דיגיטלית של המשימה באתר במבט מקוון, בספר הדיגיטלי, עמוד 39.</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165627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 תת פרק זה, קוראים את המשפטים שבתבנית </a:t>
            </a:r>
            <a:r>
              <a:rPr lang="he-IL" b="1" dirty="0"/>
              <a:t>מה למדנו?</a:t>
            </a:r>
          </a:p>
          <a:p>
            <a:r>
              <a:rPr lang="he-IL" dirty="0"/>
              <a:t>משלימים מילים חסרות במשפטים הבאים: </a:t>
            </a:r>
          </a:p>
          <a:p>
            <a:pPr marL="228600" indent="-228600" algn="r" rtl="1">
              <a:buFont typeface="+mj-lt"/>
              <a:buAutoNum type="arabicPeriod"/>
            </a:pPr>
            <a:r>
              <a:rPr lang="he-IL" sz="1200" dirty="0">
                <a:solidFill>
                  <a:srgbClr val="000000"/>
                </a:solidFill>
                <a:latin typeface="MF_FrankRuhl-Regular"/>
              </a:rPr>
              <a:t>יְצוּרִים חַיִּים זְקוּקִים לַ_______ כְּדֵי לִחְיוֹת.</a:t>
            </a:r>
          </a:p>
          <a:p>
            <a:pPr marL="228600" indent="-228600" algn="r" rtl="1">
              <a:buFont typeface="+mj-lt"/>
              <a:buAutoNum type="arabicPeriod"/>
            </a:pPr>
            <a:r>
              <a:rPr lang="he-IL" sz="1200" dirty="0">
                <a:solidFill>
                  <a:srgbClr val="000000"/>
                </a:solidFill>
                <a:latin typeface="MF_FrankRuhl-Regular"/>
              </a:rPr>
              <a:t>יֵשׁ בַּעֲלֵי חַיִּים שֶׁבּוֹנִים לָהֶם_______  _______.</a:t>
            </a:r>
          </a:p>
          <a:p>
            <a:pPr marL="228600" indent="-228600" algn="r" rtl="1">
              <a:buFont typeface="+mj-lt"/>
              <a:buAutoNum type="arabicPeriod"/>
            </a:pPr>
            <a:r>
              <a:rPr lang="he-IL" sz="1200" dirty="0">
                <a:solidFill>
                  <a:srgbClr val="000000"/>
                </a:solidFill>
                <a:latin typeface="MF_FrankRuhl-Regular"/>
              </a:rPr>
              <a:t> יֵשׁ בַּעֲלֵי חַיִּים __________בִּמְקוֹמוֹת מַחֲסֶה מוּכָנִים.</a:t>
            </a:r>
          </a:p>
          <a:p>
            <a:pPr marL="228600" indent="-228600" algn="r" rtl="1">
              <a:buFont typeface="+mj-lt"/>
              <a:buAutoNum type="arabicPeriod"/>
            </a:pPr>
            <a:r>
              <a:rPr lang="he-IL" sz="1200" dirty="0">
                <a:solidFill>
                  <a:srgbClr val="000000"/>
                </a:solidFill>
                <a:latin typeface="MF_FrankRuhl-Regular"/>
              </a:rPr>
              <a:t>בְּנֵי הָאָדָם בּוֹנִים מְקוֹמוֹת מַחֲסֶה שֶׁקּוֹרְאִים לָהֶם _______.</a:t>
            </a:r>
          </a:p>
          <a:p>
            <a:pPr marL="228600" indent="-228600" algn="r" rtl="1">
              <a:buFont typeface="+mj-lt"/>
              <a:buAutoNum type="arabicPeriod"/>
            </a:pPr>
            <a:endParaRPr lang="he-IL" sz="1200" dirty="0">
              <a:solidFill>
                <a:srgbClr val="000000"/>
              </a:solidFill>
              <a:latin typeface="MF_FrankRuhl-Regular"/>
            </a:endParaRPr>
          </a:p>
          <a:p>
            <a:pPr marL="228600" indent="-228600" algn="r" rtl="1">
              <a:buFont typeface="+mj-lt"/>
              <a:buAutoNum type="arabicPeriod"/>
            </a:pPr>
            <a:r>
              <a:rPr lang="he-IL" sz="1200" dirty="0">
                <a:solidFill>
                  <a:srgbClr val="000000"/>
                </a:solidFill>
                <a:latin typeface="MF_FrankRuhl-Regular"/>
              </a:rPr>
              <a:t>מחברים משפטים עם המושגים החדשים שנלמדו בתת פרק זה.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130107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קטע הפתיחה ומקיימים דיון על הצורך של יצורים חיים בהגנה. </a:t>
            </a:r>
          </a:p>
          <a:p>
            <a:r>
              <a:rPr lang="he-IL" dirty="0"/>
              <a:t>מעיינים בתמונות ושואלים: אילו סכנות אורבות לבעלי חיים בטבע? (טריפה, טמפרטורות קיצוניות (חום, קור) ומחסור במים ובמזון).</a:t>
            </a:r>
          </a:p>
          <a:p>
            <a:r>
              <a:rPr lang="he-IL" dirty="0"/>
              <a:t>שואלים : מדוע בעלי חיים צריכים להגן על עצמם? (כדי לספק לעצמם צרכים חיוניים. ללא צרכים חיוניים כגון: מים, מזון, טמפרטורה מתאימה, יצורים חיים לא ישרדו).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161482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צופים בסרטונים ומתארים את הסכנות האורבות לבעלי חיים בטבע.</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dirty="0"/>
              <a:t>תנאי מזג אוויר קיצוניים</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dirty="0"/>
              <a:t>טמפרטורות גבוהות, בצורת, התייבשות, שריפות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dirty="0"/>
              <a:t>טמפרטורות נמוכות, סכנת קפיאה</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dirty="0"/>
              <a:t>טריפה, מחסור במזון</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dirty="0"/>
              <a:t>שיטפונות, מפולות בוץ, סופות חול</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323972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ליצורים חיים בטבע מנגנונים להתגוננות מפני טריפה, חלקם מרתיעים את הטורפים, מבלבלים אותם ומרחיקים אותם, ומיעוטם תוקף בחזרה.</a:t>
            </a:r>
          </a:p>
          <a:p>
            <a:pPr algn="r"/>
            <a:r>
              <a:rPr lang="he-IL" sz="1800" b="0" i="0" u="none" strike="noStrike" baseline="0" dirty="0">
                <a:latin typeface="FontbitDavid"/>
              </a:rPr>
              <a:t>גם תנאי מזג אוויר קיצוניים מעמידים אתגרים בפני היצורים החיים וניתן למצוא דרכים מגוונות להתמודדות עם השינויים בטמפרטורה.</a:t>
            </a:r>
          </a:p>
          <a:p>
            <a:pPr algn="r"/>
            <a:endParaRPr lang="he-IL" sz="1800" b="0" i="0" u="none" strike="noStrike" baseline="0" dirty="0">
              <a:latin typeface="FontbitDavid"/>
            </a:endParaRPr>
          </a:p>
          <a:p>
            <a:pPr algn="r"/>
            <a:r>
              <a:rPr lang="he-IL" sz="1800" b="0" i="0" u="none" strike="noStrike" baseline="0" dirty="0">
                <a:latin typeface="FontbitDavid"/>
              </a:rPr>
              <a:t>מקיימים דיון על דרכי התגוננות של בעלי חיים בטבע. </a:t>
            </a:r>
          </a:p>
          <a:p>
            <a:pPr algn="r"/>
            <a:r>
              <a:rPr lang="he-IL" sz="1800" b="0" i="0" u="none" strike="noStrike" baseline="0" dirty="0">
                <a:latin typeface="FontbitDavid"/>
              </a:rPr>
              <a:t>שואלים: כיצד בעלי חיים מתגוננים מפני סכנות?</a:t>
            </a:r>
          </a:p>
          <a:p>
            <a:pPr algn="r"/>
            <a:r>
              <a:rPr lang="he-IL" sz="1800" b="0" i="0" u="none" strike="noStrike" baseline="0" dirty="0">
                <a:latin typeface="FontbitDavid"/>
              </a:rPr>
              <a:t>מקרינים את המשימה, מתבוננים בתמונות ופותרים את החידות.</a:t>
            </a:r>
          </a:p>
          <a:p>
            <a:pPr algn="r"/>
            <a:endParaRPr lang="he-IL" sz="1800" b="0" i="0" u="none" strike="noStrike" baseline="0" dirty="0">
              <a:latin typeface="FontbitDavid"/>
            </a:endParaRPr>
          </a:p>
          <a:p>
            <a:pPr algn="r"/>
            <a:endParaRPr lang="he-IL" sz="1800" b="0" i="0" u="none" strike="noStrike" baseline="0" dirty="0">
              <a:latin typeface="FontbitDavid"/>
            </a:endParaRPr>
          </a:p>
          <a:p>
            <a:pPr algn="r"/>
            <a:r>
              <a:rPr lang="he-IL" sz="1800" b="0" i="0" u="none" strike="noStrike" baseline="0" dirty="0">
                <a:latin typeface="FontbitDavid"/>
              </a:rPr>
              <a:t>קיימת גרסה דיגיטלית של המשימה באתר במבט מקוון, בספר הדיגיטלי, עמוד 35.</a:t>
            </a:r>
            <a:endParaRPr lang="he-IL" sz="1800" dirty="0"/>
          </a:p>
          <a:p>
            <a:pPr algn="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4</a:t>
            </a:fld>
            <a:endParaRPr lang="x-none">
              <a:solidFill>
                <a:prstClr val="black"/>
              </a:solidFill>
            </a:endParaRPr>
          </a:p>
        </p:txBody>
      </p:sp>
    </p:spTree>
    <p:extLst>
      <p:ext uri="{BB962C8B-B14F-4D97-AF65-F5344CB8AC3E}">
        <p14:creationId xmlns:p14="http://schemas.microsoft.com/office/powerpoint/2010/main" val="64502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באתר במבט מקוון, יחידת תוכן לכיתה ב (עולם היצורים החיים) משימה: </a:t>
            </a:r>
            <a:r>
              <a:rPr lang="he-IL" sz="1800" b="1" i="0" u="none" strike="noStrike" baseline="0" dirty="0">
                <a:latin typeface="FontbitDavid"/>
              </a:rPr>
              <a:t>תחפושות בטבע: מי מסתתר כאן? </a:t>
            </a:r>
            <a:r>
              <a:rPr lang="he-IL" sz="1800" b="0" i="0" u="none" strike="noStrike" baseline="0" dirty="0">
                <a:latin typeface="FontbitDavid"/>
              </a:rPr>
              <a:t>המשימה עוסקת </a:t>
            </a:r>
            <a:r>
              <a:rPr lang="he-IL" sz="2800" b="0" i="0" dirty="0">
                <a:effectLst/>
                <a:latin typeface="Almoni Neue DL 4.0 AAA"/>
              </a:rPr>
              <a:t>בהסוואה כדרך התגוננות של בעלי חיים בסביבה, וכן כדרך להשגת טרף (המשימה מתאימה גם לחג הפורים).</a:t>
            </a:r>
          </a:p>
          <a:p>
            <a:pPr algn="r"/>
            <a:r>
              <a:rPr lang="he-IL" sz="2800" b="0" i="0" u="none" strike="noStrike" baseline="0" dirty="0">
                <a:effectLst/>
                <a:latin typeface="Almoni Neue DL 4.0 AAA"/>
              </a:rPr>
              <a:t>מומלץ להקרין את המשימה בכיתה ולפעול על פי ההנחיות.</a:t>
            </a: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5</a:t>
            </a:fld>
            <a:endParaRPr lang="x-none">
              <a:solidFill>
                <a:prstClr val="black"/>
              </a:solidFill>
            </a:endParaRPr>
          </a:p>
        </p:txBody>
      </p:sp>
    </p:spTree>
    <p:extLst>
      <p:ext uri="{BB962C8B-B14F-4D97-AF65-F5344CB8AC3E}">
        <p14:creationId xmlns:p14="http://schemas.microsoft.com/office/powerpoint/2010/main" val="144125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באתר במבט מקוון, יחידת תוכן לכיתה ב (עולם היצורים החיים) משימה: </a:t>
            </a:r>
            <a:r>
              <a:rPr lang="he-IL" sz="1800" b="1" i="0" u="none" strike="noStrike" baseline="0" dirty="0">
                <a:latin typeface="FontbitDavid"/>
              </a:rPr>
              <a:t>נחשו איזה נחש? </a:t>
            </a:r>
            <a:r>
              <a:rPr lang="he-IL" sz="1800" b="0" i="0" u="none" strike="noStrike" baseline="0" dirty="0">
                <a:latin typeface="FontbitDavid"/>
              </a:rPr>
              <a:t>אמנם </a:t>
            </a:r>
            <a:r>
              <a:rPr lang="he-IL" sz="4000" b="0" i="0" dirty="0">
                <a:effectLst/>
                <a:latin typeface="Almoni Neue DL 4.0 AAA"/>
              </a:rPr>
              <a:t>המשימה עוסקת באבחנה בין צפע מצוי לבין זעמן המטבעות באמצעות השוואה של תבנית הציור שעל גבם אבל מומלץ לנצל את המשימה כדי לדון בתופעת ההסוואה/</a:t>
            </a:r>
            <a:r>
              <a:rPr lang="he-IL" sz="4000" b="0" i="0" dirty="0" err="1">
                <a:effectLst/>
                <a:latin typeface="Almoni Neue DL 4.0 AAA"/>
              </a:rPr>
              <a:t>אזהדה</a:t>
            </a:r>
            <a:r>
              <a:rPr lang="he-IL" sz="4000" b="0" i="0" dirty="0">
                <a:effectLst/>
                <a:latin typeface="Almoni Neue DL 4.0 AAA"/>
              </a:rPr>
              <a:t> כאמצעי לתת מענה לצורך בהגנה.</a:t>
            </a:r>
          </a:p>
          <a:p>
            <a:pPr algn="r"/>
            <a:r>
              <a:rPr lang="he-IL" sz="2800" b="0" i="0" u="none" strike="noStrike" baseline="0" dirty="0">
                <a:effectLst/>
                <a:latin typeface="Almoni Neue DL 4.0 AAA"/>
              </a:rPr>
              <a:t>מומלץ להקרין את המשימה בכיתה ולפעול על פי ההנחיות.</a:t>
            </a: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6</a:t>
            </a:fld>
            <a:endParaRPr lang="x-none">
              <a:solidFill>
                <a:prstClr val="black"/>
              </a:solidFill>
            </a:endParaRPr>
          </a:p>
        </p:txBody>
      </p:sp>
    </p:spTree>
    <p:extLst>
      <p:ext uri="{BB962C8B-B14F-4D97-AF65-F5344CB8AC3E}">
        <p14:creationId xmlns:p14="http://schemas.microsoft.com/office/powerpoint/2010/main" val="1805414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באתר במבט מקוון, יחידת תוכן לכיתה ב (עולם היצורים החיים) משימה: </a:t>
            </a:r>
            <a:r>
              <a:rPr lang="he-IL" sz="1800" b="1" i="0" u="none" strike="noStrike" baseline="0" dirty="0">
                <a:latin typeface="FontbitDavid"/>
              </a:rPr>
              <a:t>מי השקנאי ומי החסידה?</a:t>
            </a:r>
            <a:r>
              <a:rPr lang="he-IL" sz="2800" b="1" i="0" dirty="0">
                <a:effectLst/>
                <a:latin typeface="Almoni Neue DL 4.0 AAA"/>
              </a:rPr>
              <a:t>. </a:t>
            </a:r>
            <a:r>
              <a:rPr lang="he-IL" sz="4000" b="0" i="0" dirty="0">
                <a:effectLst/>
                <a:latin typeface="Almoni Neue DL 4.0 AAA"/>
              </a:rPr>
              <a:t>המשימה עוסקת בהשוואה בין החסידה לבין השקנאי שחולפים בשמי ארצנו בסתיו. אפשר לנצל פעילות זו כדוגמה לתופעת הנדידה במחלקת הציפורים בעונת הסתיו.</a:t>
            </a:r>
            <a:endParaRPr lang="he-IL" sz="2800" b="0" i="0" dirty="0">
              <a:effectLst/>
              <a:latin typeface="Almoni Neue DL 4.0 AAA"/>
            </a:endParaRPr>
          </a:p>
          <a:p>
            <a:pPr algn="r"/>
            <a:r>
              <a:rPr lang="he-IL" sz="2800" b="0" i="0" u="none" strike="noStrike" baseline="0" dirty="0">
                <a:effectLst/>
                <a:latin typeface="Almoni Neue DL 4.0 AAA"/>
              </a:rPr>
              <a:t>הנדידה נותנת מענה לצורך בהגנה ממחסור במזון. מומלץ להקרין את המשימה בכיתה ולפעול על פי ההנחיות.</a:t>
            </a: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7</a:t>
            </a:fld>
            <a:endParaRPr lang="x-none">
              <a:solidFill>
                <a:prstClr val="black"/>
              </a:solidFill>
            </a:endParaRPr>
          </a:p>
        </p:txBody>
      </p:sp>
    </p:spTree>
    <p:extLst>
      <p:ext uri="{BB962C8B-B14F-4D97-AF65-F5344CB8AC3E}">
        <p14:creationId xmlns:p14="http://schemas.microsoft.com/office/powerpoint/2010/main" val="410449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באתר במבט מקוון, בספר הדיגיטלי לכיתה ב, עמוד 13, משימה: </a:t>
            </a:r>
            <a:r>
              <a:rPr lang="he-IL" sz="1800" b="1" i="0" u="none" strike="noStrike" baseline="0" dirty="0">
                <a:latin typeface="FontbitDavid"/>
              </a:rPr>
              <a:t>צרכים חיוניים של יצורים חיים</a:t>
            </a:r>
            <a:r>
              <a:rPr lang="he-IL" sz="2800" b="0" i="0" dirty="0">
                <a:effectLst/>
                <a:latin typeface="Almoni Neue DL 4.0 AAA"/>
              </a:rPr>
              <a:t>. </a:t>
            </a:r>
            <a:r>
              <a:rPr lang="he-IL" sz="4000" b="0" i="0" dirty="0">
                <a:effectLst/>
                <a:latin typeface="Almoni Neue DL 4.0 AAA"/>
              </a:rPr>
              <a:t>המשימה עוסקת בתופעת הנדידה בעונת הסתיו לארצות חמות כדי לתת מענה לצורך בהגנה ממחסור במזון. בחורף, כשהטמפרטורות יורדות ולעיתים הקרקע מתכסה בשלג מתקשים הציפורים למצוא מזון ולכן נודדים לארצות חמות, שם יוכלו למצוא מזון בשפע. באביב חוזרים הציפורים לארצות מוצאם. </a:t>
            </a:r>
            <a:endParaRPr lang="he-IL" sz="2800" b="0" i="0" dirty="0">
              <a:effectLst/>
              <a:latin typeface="Almoni Neue DL 4.0 AAA"/>
            </a:endParaRPr>
          </a:p>
          <a:p>
            <a:pPr algn="r"/>
            <a:r>
              <a:rPr lang="he-IL" sz="2800" b="0" i="0" u="none" strike="noStrike" baseline="0" dirty="0">
                <a:effectLst/>
                <a:latin typeface="Almoni Neue DL 4.0 AAA"/>
              </a:rPr>
              <a:t>מומלץ להקרין את המשימה בכיתה או לתת כמשימת בית. </a:t>
            </a: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8</a:t>
            </a:fld>
            <a:endParaRPr lang="x-none">
              <a:solidFill>
                <a:prstClr val="black"/>
              </a:solidFill>
            </a:endParaRPr>
          </a:p>
        </p:txBody>
      </p:sp>
    </p:spTree>
    <p:extLst>
      <p:ext uri="{BB962C8B-B14F-4D97-AF65-F5344CB8AC3E}">
        <p14:creationId xmlns:p14="http://schemas.microsoft.com/office/powerpoint/2010/main" val="158384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בניית מחסה או מציאת מחסה מוכן היא אמצעי להתגונן מפני סכנות (טריפה),לגידול צאצאים ומפני תנאי סביבה קשים 0טמפרטורות גבוהות או נמוכות, רוחות חזקות, שיטפונות ועוד). </a:t>
            </a:r>
          </a:p>
          <a:p>
            <a:pPr algn="r"/>
            <a:r>
              <a:rPr lang="he-IL" sz="1800" b="0" i="0" u="none" strike="noStrike" baseline="0" dirty="0">
                <a:latin typeface="FontbitDavid"/>
              </a:rPr>
              <a:t>מומלץ לבקש מהתלמידים להתבונן בתמונות ולהשיב על שאלות כגון: מאילו חומרים בנוי כל מחסה? מהי הצורה של כל</a:t>
            </a:r>
          </a:p>
          <a:p>
            <a:pPr algn="r"/>
            <a:r>
              <a:rPr lang="he-IL" sz="1800" b="0" i="0" u="none" strike="noStrike" baseline="0" dirty="0">
                <a:latin typeface="FontbitDavid"/>
              </a:rPr>
              <a:t>מחסה? במה שונים סוגי המחסה אלה מאלה? ( סוגי המחסה נבדלים בחומרים, במקום המחסה, בגודל בצורה</a:t>
            </a:r>
          </a:p>
          <a:p>
            <a:pPr algn="r"/>
            <a:r>
              <a:rPr lang="he-IL" sz="1800" b="0" i="0" u="none" strike="noStrike" baseline="0" dirty="0">
                <a:latin typeface="FontbitDavid"/>
              </a:rPr>
              <a:t>לדוגמה: הדבורים בונות כוורת העשויה דונג הבנויה מתאים. המבנה מכונה גם "חלת דבש". הדבורים מחלקות את התאים לתאים המיוחדים לדבש ולתאים להטלת ביצים וגידול הזחלים. בטבע משתכנות הדבורים בגזעי עצים, מתחת לגגות בתים ובכל מקום שבו יוכלו להיות מוגנים </a:t>
            </a:r>
            <a:r>
              <a:rPr lang="he-IL" sz="1800" b="0" i="0" u="none" strike="noStrike" baseline="0" dirty="0" err="1">
                <a:latin typeface="FontbitDavid"/>
              </a:rPr>
              <a:t>מאיתני</a:t>
            </a:r>
            <a:r>
              <a:rPr lang="he-IL" sz="1800" b="0" i="0" u="none" strike="noStrike" baseline="0" dirty="0">
                <a:latin typeface="FontbitDavid"/>
              </a:rPr>
              <a:t> הטבע ומבעלי חיים החומדים את הדבש.</a:t>
            </a:r>
          </a:p>
          <a:p>
            <a:pPr algn="r"/>
            <a:endParaRPr lang="he-IL" sz="1800" b="1" i="0" u="none" strike="noStrike" baseline="0" dirty="0">
              <a:latin typeface="FontbitDavid"/>
            </a:endParaRPr>
          </a:p>
          <a:p>
            <a:pPr algn="r"/>
            <a:r>
              <a:rPr lang="he-IL" sz="1800" b="1" i="0" u="none" strike="noStrike" baseline="0" dirty="0">
                <a:latin typeface="FontbitDavid"/>
              </a:rPr>
              <a:t>חידת השריון </a:t>
            </a:r>
            <a:r>
              <a:rPr lang="he-IL" sz="1800" b="1" i="0" u="none" strike="noStrike" baseline="0" dirty="0" err="1">
                <a:latin typeface="FontbitDavid"/>
              </a:rPr>
              <a:t>והקונכיה</a:t>
            </a:r>
            <a:r>
              <a:rPr lang="he-IL" sz="1800" b="1" i="0" u="none" strike="noStrike" baseline="0" dirty="0">
                <a:latin typeface="FontbitDavid"/>
              </a:rPr>
              <a:t> </a:t>
            </a:r>
          </a:p>
          <a:p>
            <a:pPr algn="r"/>
            <a:r>
              <a:rPr lang="he-IL" sz="1800" b="0" i="0" u="none" strike="noStrike" baseline="0" dirty="0">
                <a:latin typeface="FontbitDavid"/>
              </a:rPr>
              <a:t>קיימת תפיסה חלופית לפיה שריון הצב והקונכייה של הרכיכות הם בית. חשוב להבהיר לתלמידים שהקונכייה והשריון הם חלקים</a:t>
            </a:r>
          </a:p>
          <a:p>
            <a:pPr algn="r"/>
            <a:r>
              <a:rPr lang="he-IL" sz="1800" b="0" i="0" u="none" strike="noStrike" baseline="0" dirty="0">
                <a:latin typeface="FontbitDavid"/>
              </a:rPr>
              <a:t>מגופם של בעלי החיים הללו והם אינם מבנים שנבנו על ידי בעלי החיים. השריון של הצב הוא חלק מהשלד שלו (כלוב הצלעות). השריון</a:t>
            </a:r>
          </a:p>
          <a:p>
            <a:pPr algn="r"/>
            <a:r>
              <a:rPr lang="he-IL" sz="1800" b="0" i="0" u="none" strike="noStrike" baseline="0" dirty="0">
                <a:latin typeface="FontbitDavid"/>
              </a:rPr>
              <a:t>מגן עליו מפני טורפים. הצבים הם זוחלים שעוטים עליהם שריון חזק ונוקשה. כשהם חשים בסכנה הם נכנסים לתוך השריון ומסתתרים</a:t>
            </a:r>
          </a:p>
          <a:p>
            <a:pPr algn="r"/>
            <a:r>
              <a:rPr lang="he-IL" sz="1800" b="0" i="0" u="none" strike="noStrike" baseline="0" dirty="0">
                <a:latin typeface="FontbitDavid"/>
              </a:rPr>
              <a:t>עד שהאיום מתרחק. הקונכייה היא קליפת מגן קשיחה, מעין שלד חיצוני שמגן מפני פגיעות טורפים ומפני יובש.</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48893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4.jpeg"/><Relationship Id="rId3" Type="http://schemas.openxmlformats.org/officeDocument/2006/relationships/hyperlink" Target="https://1drv.ms/v/s!AqD1UJjKAS2AgeVmbDaN1s7Lshgt8g?e=unbjXb" TargetMode="External"/><Relationship Id="rId7" Type="http://schemas.openxmlformats.org/officeDocument/2006/relationships/hyperlink" Target="https://vimeo.com/843601574?share=copy" TargetMode="External"/><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vimeo.com/843601783?share=copy" TargetMode="External"/><Relationship Id="rId11" Type="http://schemas.openxmlformats.org/officeDocument/2006/relationships/hyperlink" Target="https://vimeo.com/843602247?share=copy" TargetMode="External"/><Relationship Id="rId5" Type="http://schemas.openxmlformats.org/officeDocument/2006/relationships/image" Target="../media/image10.jpeg"/><Relationship Id="rId15" Type="http://schemas.openxmlformats.org/officeDocument/2006/relationships/image" Target="../media/image15.png"/><Relationship Id="rId10" Type="http://schemas.openxmlformats.org/officeDocument/2006/relationships/hyperlink" Target="https://vimeo.com/843602107?share=copy" TargetMode="External"/><Relationship Id="rId4" Type="http://schemas.openxmlformats.org/officeDocument/2006/relationships/image" Target="../media/image9.jpeg"/><Relationship Id="rId9" Type="http://schemas.openxmlformats.org/officeDocument/2006/relationships/image" Target="../media/image12.jpeg"/><Relationship Id="rId14" Type="http://schemas.openxmlformats.org/officeDocument/2006/relationships/hyperlink" Target="https://vimeo.com/83941297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tm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466253" y="1513666"/>
            <a:ext cx="8266686" cy="1699318"/>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ar-SA" sz="5400" b="1" dirty="0">
                <a:solidFill>
                  <a:srgbClr val="0070C0"/>
                </a:solidFill>
                <a:cs typeface="+mn-cs"/>
              </a:rPr>
              <a:t>أَحْضِرُوا لَنَا الحِمَايَة</a:t>
            </a:r>
            <a:br>
              <a:rPr lang="he-IL" b="1" dirty="0">
                <a:latin typeface="MF_FrankRuhl-Regular"/>
                <a:cs typeface="+mn-cs"/>
              </a:rPr>
            </a:br>
            <a:r>
              <a:rPr lang="he-IL" sz="4400" b="1" dirty="0">
                <a:solidFill>
                  <a:srgbClr val="0070C0"/>
                </a:solidFill>
                <a:cs typeface="+mn-cs"/>
              </a:rPr>
              <a:t> </a:t>
            </a:r>
            <a:endParaRPr lang="x-none" sz="4400" dirty="0"/>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2936" y="2883887"/>
            <a:ext cx="5301893" cy="3533215"/>
          </a:xfrm>
          <a:prstGeom prst="rect">
            <a:avLst/>
          </a:prstGeom>
          <a:ln w="57150">
            <a:solidFill>
              <a:schemeClr val="accent6">
                <a:lumMod val="75000"/>
              </a:schemeClr>
            </a:solidFill>
          </a:ln>
        </p:spPr>
      </p:pic>
      <p:sp>
        <p:nvSpPr>
          <p:cNvPr id="6" name="תיבת טקסט 5">
            <a:extLst>
              <a:ext uri="{FF2B5EF4-FFF2-40B4-BE49-F238E27FC236}">
                <a16:creationId xmlns:a16="http://schemas.microsoft.com/office/drawing/2014/main" id="{4926924A-7C39-BC0B-2B85-D4498F7A2EBB}"/>
              </a:ext>
            </a:extLst>
          </p:cNvPr>
          <p:cNvSpPr txBox="1"/>
          <p:nvPr/>
        </p:nvSpPr>
        <p:spPr>
          <a:xfrm>
            <a:off x="3830714" y="6384494"/>
            <a:ext cx="2161713" cy="369332"/>
          </a:xfrm>
          <a:prstGeom prst="rect">
            <a:avLst/>
          </a:prstGeom>
          <a:noFill/>
        </p:spPr>
        <p:txBody>
          <a:bodyPr wrap="square">
            <a:spAutoFit/>
          </a:bodyPr>
          <a:lstStyle/>
          <a:p>
            <a:r>
              <a:rPr lang="he-IL" dirty="0"/>
              <a:t>אִימְפָּלָה (אַפְרִיקָה)</a:t>
            </a:r>
          </a:p>
        </p:txBody>
      </p:sp>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078" y="30110"/>
            <a:ext cx="1981204" cy="1121666"/>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6112" y="0"/>
            <a:ext cx="1527888" cy="1012024"/>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12278" y="1407027"/>
            <a:ext cx="7886700" cy="575290"/>
          </a:xfrm>
        </p:spPr>
        <p:txBody>
          <a:bodyPr>
            <a:normAutofit fontScale="90000"/>
          </a:bodyPr>
          <a:lstStyle/>
          <a:p>
            <a:pPr algn="r"/>
            <a:r>
              <a:rPr lang="he-IL" b="1" dirty="0">
                <a:cs typeface="+mn-cs"/>
              </a:rPr>
              <a:t>      </a:t>
            </a:r>
            <a:endParaRPr lang="en-US" sz="2800" b="1" dirty="0">
              <a:cs typeface="+mn-cs"/>
            </a:endParaRPr>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sp>
        <p:nvSpPr>
          <p:cNvPr id="9" name="מלבן 8"/>
          <p:cNvSpPr/>
          <p:nvPr/>
        </p:nvSpPr>
        <p:spPr>
          <a:xfrm>
            <a:off x="406866" y="1212876"/>
            <a:ext cx="8330268" cy="769441"/>
          </a:xfrm>
          <a:prstGeom prst="rect">
            <a:avLst/>
          </a:prstGeom>
        </p:spPr>
        <p:txBody>
          <a:bodyPr wrap="square">
            <a:spAutoFit/>
          </a:bodyPr>
          <a:lstStyle/>
          <a:p>
            <a:pPr algn="r" rtl="1"/>
            <a:r>
              <a:rPr lang="ar-SA" sz="4400" b="1" dirty="0">
                <a:solidFill>
                  <a:srgbClr val="437BBE"/>
                </a:solidFill>
                <a:latin typeface="MF_FrankRuhl-Regular"/>
              </a:rPr>
              <a:t>مَهَمَّة</a:t>
            </a:r>
            <a:r>
              <a:rPr lang="he-IL" sz="4400" b="1" dirty="0">
                <a:solidFill>
                  <a:srgbClr val="437BBE"/>
                </a:solidFill>
                <a:latin typeface="MF_FrankRuhl-Regular"/>
              </a:rPr>
              <a:t>: </a:t>
            </a:r>
            <a:r>
              <a:rPr lang="ar-SA" sz="4400" b="1" dirty="0">
                <a:solidFill>
                  <a:srgbClr val="000000"/>
                </a:solidFill>
                <a:latin typeface="MF_FrankRuhl-Regular"/>
              </a:rPr>
              <a:t>نُصَمِّم مَأْوًى لِلحَيْوَانَات</a:t>
            </a:r>
            <a:r>
              <a:rPr lang="he-IL" sz="4400" b="1" dirty="0">
                <a:solidFill>
                  <a:srgbClr val="000000"/>
                </a:solidFill>
                <a:latin typeface="MF_FrankRuhl-Regular"/>
              </a:rPr>
              <a:t> </a:t>
            </a:r>
            <a:endParaRPr lang="en-US" sz="2800" b="1" dirty="0">
              <a:solidFill>
                <a:prstClr val="black"/>
              </a:solidFill>
            </a:endParaRPr>
          </a:p>
        </p:txBody>
      </p:sp>
      <p:sp>
        <p:nvSpPr>
          <p:cNvPr id="11" name="מציין מיקום תוכן 10"/>
          <p:cNvSpPr>
            <a:spLocks noGrp="1"/>
          </p:cNvSpPr>
          <p:nvPr>
            <p:ph idx="1"/>
          </p:nvPr>
        </p:nvSpPr>
        <p:spPr>
          <a:xfrm>
            <a:off x="628650" y="2306972"/>
            <a:ext cx="8053956" cy="3888966"/>
          </a:xfrm>
        </p:spPr>
        <p:txBody>
          <a:bodyPr>
            <a:normAutofit/>
          </a:bodyPr>
          <a:lstStyle/>
          <a:p>
            <a:pPr marL="0" indent="0" algn="r" rtl="1">
              <a:buNone/>
            </a:pPr>
            <a:r>
              <a:rPr lang="ar-SA" sz="3600" b="1" dirty="0">
                <a:latin typeface="MF_FrankRuhl-Regular"/>
              </a:rPr>
              <a:t>تَأَمَّلُوا الحَيْوَانَات صَفْحَة </a:t>
            </a:r>
            <a:r>
              <a:rPr lang="he-IL" sz="3600" b="1" dirty="0">
                <a:latin typeface="MF_FrankRuhl-Regular"/>
              </a:rPr>
              <a:t>37.</a:t>
            </a:r>
            <a:endParaRPr lang="ar-SA" sz="3600" b="1" dirty="0">
              <a:latin typeface="MF_FrankRuhl-Regular"/>
            </a:endParaRPr>
          </a:p>
          <a:p>
            <a:pPr marL="0" indent="0" algn="r" rtl="1">
              <a:buNone/>
            </a:pPr>
            <a:r>
              <a:rPr lang="ar-SA" sz="3600" b="1" dirty="0">
                <a:latin typeface="MF_FrankRuhl-Regular"/>
              </a:rPr>
              <a:t>اخْتَارُوا حَيْوَانًا وَصَمِّمُوا لَهُ مَأْوًى مُنَاسِبًا للبِيئَة.</a:t>
            </a:r>
            <a:endParaRPr lang="he-IL" sz="3600" b="1" dirty="0">
              <a:latin typeface="MF_FrankRuhl-Regular"/>
            </a:endParaRPr>
          </a:p>
        </p:txBody>
      </p:sp>
      <p:pic>
        <p:nvPicPr>
          <p:cNvPr id="12" name="תמונה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5329" y="4107346"/>
            <a:ext cx="6040597" cy="2646480"/>
          </a:xfrm>
          <a:prstGeom prst="rect">
            <a:avLst/>
          </a:prstGeom>
          <a:ln w="38100">
            <a:solidFill>
              <a:schemeClr val="accent2">
                <a:lumMod val="50000"/>
              </a:schemeClr>
            </a:solidFill>
          </a:ln>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6112" y="0"/>
            <a:ext cx="1527888" cy="1012024"/>
          </a:xfrm>
          <a:prstGeom prst="rect">
            <a:avLst/>
          </a:prstGeom>
        </p:spPr>
      </p:pic>
    </p:spTree>
    <p:extLst>
      <p:ext uri="{BB962C8B-B14F-4D97-AF65-F5344CB8AC3E}">
        <p14:creationId xmlns:p14="http://schemas.microsoft.com/office/powerpoint/2010/main" val="152980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808919"/>
            <a:ext cx="8758217" cy="1325563"/>
          </a:xfrm>
        </p:spPr>
        <p:txBody>
          <a:bodyPr>
            <a:normAutofit/>
          </a:bodyPr>
          <a:lstStyle/>
          <a:p>
            <a:pPr algn="r" rtl="1"/>
            <a:r>
              <a:rPr lang="ar-SA" sz="3600" b="1" dirty="0">
                <a:solidFill>
                  <a:srgbClr val="437BBE"/>
                </a:solidFill>
                <a:latin typeface="MF_FrankRuhl-Regular"/>
              </a:rPr>
              <a:t>مَهَمَّة</a:t>
            </a:r>
            <a:r>
              <a:rPr lang="he-IL" sz="3600" b="1" dirty="0">
                <a:solidFill>
                  <a:srgbClr val="437BBE"/>
                </a:solidFill>
                <a:latin typeface="MF_FrankRuhl-Regular"/>
                <a:cs typeface="+mn-cs"/>
              </a:rPr>
              <a:t>: </a:t>
            </a:r>
            <a:r>
              <a:rPr lang="ar-SA" sz="3600" b="1" dirty="0">
                <a:solidFill>
                  <a:srgbClr val="000000"/>
                </a:solidFill>
                <a:latin typeface="MF_FrankRuhl-Regular"/>
                <a:cs typeface="+mn-cs"/>
              </a:rPr>
              <a:t>مَا هِيَ أنْوَاع </a:t>
            </a:r>
            <a:r>
              <a:rPr lang="ar-SA" sz="3600" b="1" dirty="0" err="1">
                <a:solidFill>
                  <a:srgbClr val="000000"/>
                </a:solidFill>
                <a:latin typeface="MF_FrankRuhl-Regular"/>
                <a:cs typeface="+mn-cs"/>
              </a:rPr>
              <a:t>الْمَآوي</a:t>
            </a:r>
            <a:r>
              <a:rPr lang="ar-SA" sz="3600" b="1" dirty="0">
                <a:solidFill>
                  <a:srgbClr val="000000"/>
                </a:solidFill>
                <a:latin typeface="MF_FrankRuhl-Regular"/>
                <a:cs typeface="+mn-cs"/>
              </a:rPr>
              <a:t> الَّتِي يَسْتَخْدِمُهَا الإنْسَان</a:t>
            </a:r>
            <a:r>
              <a:rPr lang="ar-SA" sz="3600" b="1" dirty="0">
                <a:latin typeface="MF_FrankRuhl-Regular"/>
                <a:cs typeface="+mn-cs"/>
              </a:rPr>
              <a:t>؟</a:t>
            </a:r>
            <a:br>
              <a:rPr lang="ar-SA" sz="2000" b="1" dirty="0">
                <a:latin typeface="MF_FrankRuhl-Regular"/>
                <a:cs typeface="+mn-cs"/>
              </a:rPr>
            </a:br>
            <a:r>
              <a:rPr lang="ar-SA" sz="2000" b="1" dirty="0">
                <a:latin typeface="MF_FrankRuhl-Regular"/>
                <a:cs typeface="+mn-cs"/>
              </a:rPr>
              <a:t>(صَفْحَة 38)</a:t>
            </a:r>
            <a:endParaRPr lang="en-US" sz="2000" b="1" dirty="0">
              <a:cs typeface="+mn-cs"/>
            </a:endParaRPr>
          </a:p>
        </p:txBody>
      </p:sp>
      <p:sp>
        <p:nvSpPr>
          <p:cNvPr id="3" name="מציין מיקום תוכן 2"/>
          <p:cNvSpPr>
            <a:spLocks noGrp="1"/>
          </p:cNvSpPr>
          <p:nvPr>
            <p:ph idx="1"/>
          </p:nvPr>
        </p:nvSpPr>
        <p:spPr/>
        <p:txBody>
          <a:bodyPr/>
          <a:lstStyle/>
          <a:p>
            <a:pPr marL="0" indent="0" algn="r">
              <a:buNone/>
            </a:pPr>
            <a:r>
              <a:rPr lang="he-IL" b="1" dirty="0"/>
              <a:t> </a:t>
            </a:r>
            <a:r>
              <a:rPr lang="he-IL" b="1" dirty="0">
                <a:solidFill>
                  <a:srgbClr val="000000"/>
                </a:solidFill>
                <a:latin typeface="MF_FrankRuhl-Regular"/>
              </a:rPr>
              <a:t> </a:t>
            </a:r>
            <a:endParaRPr lang="en-US" b="1"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914" y="2134482"/>
            <a:ext cx="8388171" cy="4633734"/>
          </a:xfrm>
          <a:prstGeom prst="rect">
            <a:avLst/>
          </a:prstGeom>
          <a:ln w="57150">
            <a:solidFill>
              <a:srgbClr val="B31013"/>
            </a:solidFill>
          </a:ln>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6112" y="0"/>
            <a:ext cx="1527888" cy="1012024"/>
          </a:xfrm>
          <a:prstGeom prst="rect">
            <a:avLst/>
          </a:prstGeom>
        </p:spPr>
      </p:pic>
    </p:spTree>
    <p:extLst>
      <p:ext uri="{BB962C8B-B14F-4D97-AF65-F5344CB8AC3E}">
        <p14:creationId xmlns:p14="http://schemas.microsoft.com/office/powerpoint/2010/main" val="204970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573874"/>
            <a:ext cx="8382000" cy="1325563"/>
          </a:xfrm>
        </p:spPr>
        <p:txBody>
          <a:bodyPr>
            <a:normAutofit/>
          </a:bodyPr>
          <a:lstStyle/>
          <a:p>
            <a:pPr algn="r"/>
            <a:r>
              <a:rPr lang="ar-SA" b="1" dirty="0">
                <a:latin typeface="MF_FrankRuhl-Regular"/>
                <a:cs typeface="+mn-cs"/>
              </a:rPr>
              <a:t>مَاذَا تَعَلَّمْنَا؟</a:t>
            </a:r>
            <a:r>
              <a:rPr lang="he-IL" sz="2400" dirty="0">
                <a:latin typeface="MF_FrankRuhl-Regular"/>
                <a:cs typeface="+mn-cs"/>
              </a:rPr>
              <a:t>(</a:t>
            </a:r>
            <a:r>
              <a:rPr lang="ar-SA" sz="2400" dirty="0">
                <a:latin typeface="MF_FrankRuhl-Regular"/>
                <a:cs typeface="+mn-cs"/>
              </a:rPr>
              <a:t>صَفْحَة</a:t>
            </a:r>
            <a:r>
              <a:rPr lang="he-IL" sz="2400" dirty="0">
                <a:latin typeface="MF_FrankRuhl-Regular"/>
                <a:cs typeface="+mn-cs"/>
              </a:rPr>
              <a:t> 39)</a:t>
            </a:r>
            <a:endParaRPr lang="en-US" sz="2800" b="1" dirty="0">
              <a:cs typeface="+mn-cs"/>
            </a:endParaRPr>
          </a:p>
        </p:txBody>
      </p:sp>
      <p:sp>
        <p:nvSpPr>
          <p:cNvPr id="3" name="מציין מיקום תוכן 2"/>
          <p:cNvSpPr>
            <a:spLocks noGrp="1"/>
          </p:cNvSpPr>
          <p:nvPr>
            <p:ph idx="1"/>
          </p:nvPr>
        </p:nvSpPr>
        <p:spPr>
          <a:xfrm>
            <a:off x="2263806" y="1628540"/>
            <a:ext cx="6652760" cy="3330024"/>
          </a:xfrm>
          <a:ln w="38100">
            <a:solidFill>
              <a:schemeClr val="accent6">
                <a:lumMod val="75000"/>
              </a:schemeClr>
            </a:solidFill>
          </a:ln>
        </p:spPr>
        <p:txBody>
          <a:bodyPr>
            <a:normAutofit fontScale="77500" lnSpcReduction="20000"/>
          </a:bodyPr>
          <a:lstStyle/>
          <a:p>
            <a:pPr marL="0" indent="0" algn="r">
              <a:buNone/>
            </a:pPr>
            <a:endParaRPr lang="he-IL" dirty="0">
              <a:solidFill>
                <a:srgbClr val="000000"/>
              </a:solidFill>
              <a:latin typeface="MF_FrankRuhl-Regular"/>
            </a:endParaRPr>
          </a:p>
          <a:p>
            <a:pPr algn="r" rtl="1">
              <a:lnSpc>
                <a:spcPct val="160000"/>
              </a:lnSpc>
            </a:pPr>
            <a:r>
              <a:rPr lang="ar-SA" sz="3400" b="1" dirty="0">
                <a:solidFill>
                  <a:srgbClr val="000000"/>
                </a:solidFill>
                <a:latin typeface="MF_FrankRuhl-Regular"/>
              </a:rPr>
              <a:t>الْكَائِنَات الْحَيَّة تَحْتَاجُ لِلحِمَايِةِ كَي تَعِيش.</a:t>
            </a:r>
            <a:endParaRPr lang="he-IL" sz="3400" b="1" dirty="0">
              <a:solidFill>
                <a:srgbClr val="000000"/>
              </a:solidFill>
              <a:latin typeface="MF_FrankRuhl-Regular"/>
            </a:endParaRPr>
          </a:p>
          <a:p>
            <a:pPr algn="r" rtl="1">
              <a:lnSpc>
                <a:spcPct val="160000"/>
              </a:lnSpc>
            </a:pPr>
            <a:r>
              <a:rPr lang="ar-SA" sz="3400" b="1" dirty="0">
                <a:solidFill>
                  <a:srgbClr val="000000"/>
                </a:solidFill>
                <a:latin typeface="MF_FrankRuhl-Regular"/>
              </a:rPr>
              <a:t>هُنَاكَ حَيْوَانَاتٌ تَبْنِي لَهَا مَأْوَى.</a:t>
            </a:r>
            <a:endParaRPr lang="he-IL" sz="3400" b="1" dirty="0">
              <a:solidFill>
                <a:srgbClr val="000000"/>
              </a:solidFill>
              <a:latin typeface="MF_FrankRuhl-Regular"/>
            </a:endParaRPr>
          </a:p>
          <a:p>
            <a:pPr algn="r" rtl="1">
              <a:lnSpc>
                <a:spcPct val="160000"/>
              </a:lnSpc>
            </a:pPr>
            <a:r>
              <a:rPr lang="ar-SA" sz="3400" b="1" dirty="0">
                <a:solidFill>
                  <a:srgbClr val="000000"/>
                </a:solidFill>
                <a:latin typeface="MF_FrankRuhl-Regular"/>
              </a:rPr>
              <a:t>هُنَاكَ حَيْوَانَاتٌ تَخْتَبِئ فِي مَخْبَأٍ جَاهِز.</a:t>
            </a:r>
          </a:p>
          <a:p>
            <a:pPr algn="r" rtl="1">
              <a:lnSpc>
                <a:spcPct val="160000"/>
              </a:lnSpc>
            </a:pPr>
            <a:r>
              <a:rPr lang="ar-SA" sz="3400" b="1" dirty="0">
                <a:solidFill>
                  <a:srgbClr val="000000"/>
                </a:solidFill>
                <a:latin typeface="MF_FrankRuhl-Regular"/>
              </a:rPr>
              <a:t>بَنُو البَشَر يَبْنُونَ لِأَنْفُسِهِم </a:t>
            </a:r>
            <a:r>
              <a:rPr lang="ar-SA" sz="3400" b="1" dirty="0" err="1">
                <a:solidFill>
                  <a:srgbClr val="000000"/>
                </a:solidFill>
                <a:latin typeface="MF_FrankRuhl-Regular"/>
              </a:rPr>
              <a:t>مَآوٍ</a:t>
            </a:r>
            <a:r>
              <a:rPr lang="ar-SA" sz="3400" b="1" dirty="0">
                <a:solidFill>
                  <a:srgbClr val="000000"/>
                </a:solidFill>
                <a:latin typeface="MF_FrankRuhl-Regular"/>
              </a:rPr>
              <a:t> تُدْعَى بُيُوتًا </a:t>
            </a:r>
            <a:endParaRPr lang="he-IL" sz="3400" b="1" dirty="0">
              <a:solidFill>
                <a:srgbClr val="000000"/>
              </a:solidFill>
              <a:latin typeface="MF_FrankRuhl-Regular"/>
            </a:endParaRPr>
          </a:p>
          <a:p>
            <a:pPr algn="r" rtl="1">
              <a:lnSpc>
                <a:spcPct val="160000"/>
              </a:lnSpc>
            </a:pPr>
            <a:endParaRPr lang="en-US" sz="3400" b="1" dirty="0">
              <a:solidFill>
                <a:srgbClr val="FF0000"/>
              </a:solidFill>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sp>
        <p:nvSpPr>
          <p:cNvPr id="7" name="תיבת טקסט 6">
            <a:extLst>
              <a:ext uri="{FF2B5EF4-FFF2-40B4-BE49-F238E27FC236}">
                <a16:creationId xmlns:a16="http://schemas.microsoft.com/office/drawing/2014/main" id="{FF7CE1F4-178B-F53C-74D5-7611A506AD60}"/>
              </a:ext>
            </a:extLst>
          </p:cNvPr>
          <p:cNvSpPr txBox="1"/>
          <p:nvPr/>
        </p:nvSpPr>
        <p:spPr>
          <a:xfrm>
            <a:off x="3494762" y="5850808"/>
            <a:ext cx="5421804" cy="461665"/>
          </a:xfrm>
          <a:prstGeom prst="rect">
            <a:avLst/>
          </a:prstGeom>
          <a:noFill/>
          <a:ln w="38100">
            <a:solidFill>
              <a:schemeClr val="accent6">
                <a:lumMod val="75000"/>
              </a:schemeClr>
            </a:solidFill>
          </a:ln>
        </p:spPr>
        <p:txBody>
          <a:bodyPr wrap="square">
            <a:spAutoFit/>
          </a:bodyPr>
          <a:lstStyle/>
          <a:p>
            <a:r>
              <a:rPr lang="ar-SA" sz="2400" b="1" dirty="0">
                <a:latin typeface="MF_FrankRuhl-Regular"/>
              </a:rPr>
              <a:t>حِمَايَةٌ      مَأْوَى       بَيْت     حَلٌّ تِكْنُولُوجِيٌّ</a:t>
            </a:r>
            <a:r>
              <a:rPr lang="he-IL" sz="2400" b="1" i="0" u="none" strike="noStrike" baseline="0" dirty="0">
                <a:solidFill>
                  <a:srgbClr val="000000"/>
                </a:solidFill>
                <a:latin typeface="MF_FrankRuhl-Regular"/>
              </a:rPr>
              <a:t> </a:t>
            </a:r>
            <a:r>
              <a:rPr lang="he-IL" sz="2400" b="1" i="0" u="none" strike="noStrike" baseline="0" dirty="0">
                <a:solidFill>
                  <a:srgbClr val="FFFFFF"/>
                </a:solidFill>
                <a:latin typeface="MF_FrankRuhl-Bold"/>
              </a:rPr>
              <a:t>•</a:t>
            </a:r>
            <a:r>
              <a:rPr lang="ar-SA" sz="2400" b="1" i="0" u="none" strike="noStrike" baseline="0" dirty="0" err="1">
                <a:solidFill>
                  <a:srgbClr val="FFFFFF"/>
                </a:solidFill>
                <a:latin typeface="MF_FrankRuhl-Bold"/>
              </a:rPr>
              <a:t>مم</a:t>
            </a:r>
            <a:r>
              <a:rPr lang="he-IL" sz="2400" b="1" i="0" u="none" strike="noStrike" baseline="0" dirty="0">
                <a:solidFill>
                  <a:srgbClr val="FFFFFF"/>
                </a:solidFill>
                <a:latin typeface="MF_FrankRuhl-Bold"/>
              </a:rPr>
              <a:t> </a:t>
            </a:r>
            <a:r>
              <a:rPr lang="he-IL" sz="2400" b="0" i="0" u="none" strike="noStrike" baseline="0" dirty="0">
                <a:solidFill>
                  <a:srgbClr val="000000"/>
                </a:solidFill>
                <a:latin typeface="MF_FrankRuhl-Regular"/>
              </a:rPr>
              <a:t> </a:t>
            </a:r>
            <a:endParaRPr lang="he-IL" sz="2400" dirty="0"/>
          </a:p>
        </p:txBody>
      </p:sp>
      <p:sp>
        <p:nvSpPr>
          <p:cNvPr id="9" name="תיבת טקסט 8">
            <a:extLst>
              <a:ext uri="{FF2B5EF4-FFF2-40B4-BE49-F238E27FC236}">
                <a16:creationId xmlns:a16="http://schemas.microsoft.com/office/drawing/2014/main" id="{0F7D45CB-3C11-24C2-E985-4268AAE5D8A3}"/>
              </a:ext>
            </a:extLst>
          </p:cNvPr>
          <p:cNvSpPr txBox="1"/>
          <p:nvPr/>
        </p:nvSpPr>
        <p:spPr>
          <a:xfrm>
            <a:off x="5235932" y="5227715"/>
            <a:ext cx="3527068" cy="584775"/>
          </a:xfrm>
          <a:prstGeom prst="rect">
            <a:avLst/>
          </a:prstGeom>
          <a:noFill/>
        </p:spPr>
        <p:txBody>
          <a:bodyPr wrap="square">
            <a:spAutoFit/>
          </a:bodyPr>
          <a:lstStyle/>
          <a:p>
            <a:pPr marL="0" indent="0" algn="r" rtl="1">
              <a:buNone/>
            </a:pPr>
            <a:r>
              <a:rPr lang="ar-SA" sz="3200" b="1" dirty="0">
                <a:latin typeface="MF_FrankRuhl-Regular"/>
              </a:rPr>
              <a:t>مُصْطَلَحَاتٌ تَعَلَّمْنَاهَا:</a:t>
            </a:r>
            <a:endParaRPr lang="he-IL" sz="3200" b="1" dirty="0">
              <a:latin typeface="MF_FrankRuhl-Regular"/>
            </a:endParaRPr>
          </a:p>
        </p:txBody>
      </p:sp>
      <p:pic>
        <p:nvPicPr>
          <p:cNvPr id="1026" name="Picture 2" descr="וקטור חינם לבניית בית עץ">
            <a:extLst>
              <a:ext uri="{FF2B5EF4-FFF2-40B4-BE49-F238E27FC236}">
                <a16:creationId xmlns:a16="http://schemas.microsoft.com/office/drawing/2014/main" id="{9A098D59-14C7-E6C5-8768-D9ABD87BCA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89" y="4247243"/>
            <a:ext cx="2735524" cy="2752474"/>
          </a:xfrm>
          <a:prstGeom prst="rect">
            <a:avLst/>
          </a:prstGeom>
          <a:noFill/>
          <a:extLst>
            <a:ext uri="{909E8E84-426E-40DD-AFC4-6F175D3DCCD1}">
              <a14:hiddenFill xmlns:a14="http://schemas.microsoft.com/office/drawing/2010/main">
                <a:solidFill>
                  <a:srgbClr val="FFFFFF"/>
                </a:solidFill>
              </a14:hiddenFill>
            </a:ext>
          </a:extLst>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1605" y="0"/>
            <a:ext cx="1152394" cy="763309"/>
          </a:xfrm>
          <a:prstGeom prst="rect">
            <a:avLst/>
          </a:prstGeom>
        </p:spPr>
      </p:pic>
    </p:spTree>
    <p:extLst>
      <p:ext uri="{BB962C8B-B14F-4D97-AF65-F5344CB8AC3E}">
        <p14:creationId xmlns:p14="http://schemas.microsoft.com/office/powerpoint/2010/main" val="86725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38411" y="389654"/>
            <a:ext cx="8416008" cy="1125995"/>
          </a:xfrm>
        </p:spPr>
        <p:txBody>
          <a:bodyPr>
            <a:normAutofit/>
          </a:bodyPr>
          <a:lstStyle/>
          <a:p>
            <a:pPr algn="r"/>
            <a:r>
              <a:rPr lang="ar-SA" sz="2800" b="1" dirty="0"/>
              <a:t>لِلحَيْوَانَاتِ فِي الطَّبِيعَةِ؟ (صَفْحَة 34)</a:t>
            </a:r>
            <a:r>
              <a:rPr lang="en-US" sz="2800" b="1" dirty="0"/>
              <a:t> </a:t>
            </a:r>
            <a:r>
              <a:rPr lang="ar-SA" sz="2800" b="1" dirty="0"/>
              <a:t>مَا هِيَ المَخَاطِرُ الَّتِي تَتَرَّبَّصُ</a:t>
            </a:r>
            <a:r>
              <a:rPr lang="en-US" sz="2800" b="1" dirty="0"/>
              <a:t> </a:t>
            </a:r>
            <a:endParaRPr lang="he-IL" sz="2800"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3445" y="3305178"/>
            <a:ext cx="1450974" cy="1304657"/>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89" y="0"/>
            <a:ext cx="1376496" cy="779308"/>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79079" y="1"/>
            <a:ext cx="1164920" cy="771606"/>
          </a:xfrm>
          <a:prstGeom prst="rect">
            <a:avLst/>
          </a:prstGeom>
        </p:spPr>
      </p:pic>
      <p:pic>
        <p:nvPicPr>
          <p:cNvPr id="10" name="מציין מיקום תוכן 9" descr="גזירת מסך"/>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316196" y="1590805"/>
            <a:ext cx="7053501" cy="4822521"/>
          </a:xfrm>
          <a:prstGeom prst="rect">
            <a:avLst/>
          </a:prstGeom>
        </p:spPr>
      </p:pic>
    </p:spTree>
    <p:extLst>
      <p:ext uri="{BB962C8B-B14F-4D97-AF65-F5344CB8AC3E}">
        <p14:creationId xmlns:p14="http://schemas.microsoft.com/office/powerpoint/2010/main" val="242957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1279"/>
            <a:ext cx="8917497" cy="1325563"/>
          </a:xfrm>
        </p:spPr>
        <p:txBody>
          <a:bodyPr/>
          <a:lstStyle/>
          <a:p>
            <a:pPr algn="r"/>
            <a:br>
              <a:rPr lang="he-IL" b="1" dirty="0">
                <a:cs typeface="+mn-cs"/>
              </a:rPr>
            </a:br>
            <a:endParaRPr lang="en-US" sz="2800" b="1" dirty="0">
              <a:cs typeface="+mn-cs"/>
            </a:endParaRPr>
          </a:p>
        </p:txBody>
      </p:sp>
      <p:sp>
        <p:nvSpPr>
          <p:cNvPr id="10" name="תיבת טקסט 9">
            <a:extLst>
              <a:ext uri="{FF2B5EF4-FFF2-40B4-BE49-F238E27FC236}">
                <a16:creationId xmlns:a16="http://schemas.microsoft.com/office/drawing/2014/main" id="{1949B82C-1439-907D-0A17-C364C8B939B4}"/>
              </a:ext>
            </a:extLst>
          </p:cNvPr>
          <p:cNvSpPr txBox="1"/>
          <p:nvPr/>
        </p:nvSpPr>
        <p:spPr>
          <a:xfrm>
            <a:off x="1" y="2638652"/>
            <a:ext cx="4687410" cy="369332"/>
          </a:xfrm>
          <a:prstGeom prst="rect">
            <a:avLst/>
          </a:prstGeom>
          <a:noFill/>
        </p:spPr>
        <p:txBody>
          <a:bodyPr wrap="square">
            <a:spAutoFit/>
          </a:bodyPr>
          <a:lstStyle/>
          <a:p>
            <a:r>
              <a:rPr lang="en-US" dirty="0">
                <a:hlinkClick r:id="rId3"/>
              </a:rPr>
              <a:t>tzita-Depositphotos_392035496_720p (3).mov</a:t>
            </a:r>
            <a:endParaRPr lang="he-IL" dirty="0"/>
          </a:p>
        </p:txBody>
      </p:sp>
      <p:pic>
        <p:nvPicPr>
          <p:cNvPr id="12" name="תמונה 11">
            <a:extLst>
              <a:ext uri="{FF2B5EF4-FFF2-40B4-BE49-F238E27FC236}">
                <a16:creationId xmlns:a16="http://schemas.microsoft.com/office/drawing/2014/main" id="{22CE8AA4-AD9F-A0FA-2759-6E67DC3CD4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617" y="899884"/>
            <a:ext cx="4012808" cy="1660261"/>
          </a:xfrm>
          <a:prstGeom prst="rect">
            <a:avLst/>
          </a:prstGeom>
          <a:ln w="57150">
            <a:solidFill>
              <a:schemeClr val="accent2">
                <a:lumMod val="75000"/>
              </a:schemeClr>
            </a:solidFill>
          </a:ln>
        </p:spPr>
      </p:pic>
      <p:pic>
        <p:nvPicPr>
          <p:cNvPr id="14" name="תמונה 13">
            <a:extLst>
              <a:ext uri="{FF2B5EF4-FFF2-40B4-BE49-F238E27FC236}">
                <a16:creationId xmlns:a16="http://schemas.microsoft.com/office/drawing/2014/main" id="{E6AB170C-05F4-427B-AE75-7D06160045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8891" y="879563"/>
            <a:ext cx="3604334" cy="1660260"/>
          </a:xfrm>
          <a:prstGeom prst="rect">
            <a:avLst/>
          </a:prstGeom>
          <a:ln w="38100">
            <a:solidFill>
              <a:schemeClr val="accent2">
                <a:lumMod val="75000"/>
              </a:schemeClr>
            </a:solidFill>
          </a:ln>
        </p:spPr>
      </p:pic>
      <p:sp>
        <p:nvSpPr>
          <p:cNvPr id="16" name="תיבת טקסט 15">
            <a:extLst>
              <a:ext uri="{FF2B5EF4-FFF2-40B4-BE49-F238E27FC236}">
                <a16:creationId xmlns:a16="http://schemas.microsoft.com/office/drawing/2014/main" id="{3E4C224B-DEA8-3720-E767-CD615DC3705F}"/>
              </a:ext>
            </a:extLst>
          </p:cNvPr>
          <p:cNvSpPr txBox="1"/>
          <p:nvPr/>
        </p:nvSpPr>
        <p:spPr>
          <a:xfrm>
            <a:off x="4951580" y="2565051"/>
            <a:ext cx="4460907" cy="646331"/>
          </a:xfrm>
          <a:prstGeom prst="rect">
            <a:avLst/>
          </a:prstGeom>
          <a:noFill/>
        </p:spPr>
        <p:txBody>
          <a:bodyPr wrap="square">
            <a:spAutoFit/>
          </a:bodyPr>
          <a:lstStyle/>
          <a:p>
            <a:r>
              <a:rPr lang="en-US" dirty="0">
                <a:hlinkClick r:id="rId6"/>
              </a:rPr>
              <a:t>https://vimeo.com/843601783?share=copy</a:t>
            </a:r>
            <a:endParaRPr lang="en-US" dirty="0"/>
          </a:p>
          <a:p>
            <a:endParaRPr lang="he-IL" dirty="0"/>
          </a:p>
        </p:txBody>
      </p:sp>
      <p:sp>
        <p:nvSpPr>
          <p:cNvPr id="18" name="תיבת טקסט 17">
            <a:extLst>
              <a:ext uri="{FF2B5EF4-FFF2-40B4-BE49-F238E27FC236}">
                <a16:creationId xmlns:a16="http://schemas.microsoft.com/office/drawing/2014/main" id="{9B0DFEB5-94F7-A086-B06A-90D31D3C0761}"/>
              </a:ext>
            </a:extLst>
          </p:cNvPr>
          <p:cNvSpPr txBox="1"/>
          <p:nvPr/>
        </p:nvSpPr>
        <p:spPr>
          <a:xfrm>
            <a:off x="4600791" y="4424363"/>
            <a:ext cx="4811696" cy="390363"/>
          </a:xfrm>
          <a:prstGeom prst="rect">
            <a:avLst/>
          </a:prstGeom>
          <a:noFill/>
        </p:spPr>
        <p:txBody>
          <a:bodyPr wrap="square">
            <a:spAutoFit/>
          </a:bodyPr>
          <a:lstStyle/>
          <a:p>
            <a:pPr algn="l" rtl="0">
              <a:lnSpc>
                <a:spcPct val="115000"/>
              </a:lnSpc>
              <a:spcAft>
                <a:spcPts val="1000"/>
              </a:spcAft>
            </a:pPr>
            <a:r>
              <a:rPr lang="en-US" sz="1800" kern="0" dirty="0">
                <a:solidFill>
                  <a:srgbClr val="1155CC"/>
                </a:solidFill>
                <a:effectLst/>
                <a:latin typeface="Arial" panose="020B0604020202020204" pitchFamily="34" charset="0"/>
                <a:ea typeface="Times New Roman" panose="02020603050405020304" pitchFamily="18" charset="0"/>
                <a:cs typeface="Arial" panose="020B0604020202020204" pitchFamily="34" charset="0"/>
                <a:hlinkClick r:id="rId7"/>
              </a:rPr>
              <a:t>https://vimeo.com/843601574?share=copy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 name="תמונה 19">
            <a:extLst>
              <a:ext uri="{FF2B5EF4-FFF2-40B4-BE49-F238E27FC236}">
                <a16:creationId xmlns:a16="http://schemas.microsoft.com/office/drawing/2014/main" id="{61283805-A6F8-199D-BD6A-2AD8678B15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09664" y="3077476"/>
            <a:ext cx="3577259" cy="1303876"/>
          </a:xfrm>
          <a:prstGeom prst="rect">
            <a:avLst/>
          </a:prstGeom>
          <a:ln w="57150">
            <a:solidFill>
              <a:schemeClr val="accent2">
                <a:lumMod val="75000"/>
              </a:schemeClr>
            </a:solidFill>
          </a:ln>
        </p:spPr>
      </p:pic>
      <p:pic>
        <p:nvPicPr>
          <p:cNvPr id="22" name="תמונה 21">
            <a:extLst>
              <a:ext uri="{FF2B5EF4-FFF2-40B4-BE49-F238E27FC236}">
                <a16:creationId xmlns:a16="http://schemas.microsoft.com/office/drawing/2014/main" id="{43A268F5-3C47-72EF-0ED8-FE710E368DB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9596" y="3066729"/>
            <a:ext cx="4035808" cy="1357634"/>
          </a:xfrm>
          <a:prstGeom prst="rect">
            <a:avLst/>
          </a:prstGeom>
          <a:ln w="57150">
            <a:solidFill>
              <a:schemeClr val="accent2">
                <a:lumMod val="75000"/>
              </a:schemeClr>
            </a:solidFill>
          </a:ln>
        </p:spPr>
      </p:pic>
      <p:sp>
        <p:nvSpPr>
          <p:cNvPr id="24" name="תיבת טקסט 23">
            <a:extLst>
              <a:ext uri="{FF2B5EF4-FFF2-40B4-BE49-F238E27FC236}">
                <a16:creationId xmlns:a16="http://schemas.microsoft.com/office/drawing/2014/main" id="{E5D39AD5-5EEC-7AEB-69BE-9C595CDB5944}"/>
              </a:ext>
            </a:extLst>
          </p:cNvPr>
          <p:cNvSpPr txBox="1"/>
          <p:nvPr/>
        </p:nvSpPr>
        <p:spPr>
          <a:xfrm>
            <a:off x="0" y="4496850"/>
            <a:ext cx="4798380" cy="390363"/>
          </a:xfrm>
          <a:prstGeom prst="rect">
            <a:avLst/>
          </a:prstGeom>
          <a:noFill/>
        </p:spPr>
        <p:txBody>
          <a:bodyPr wrap="square">
            <a:spAutoFit/>
          </a:bodyPr>
          <a:lstStyle/>
          <a:p>
            <a:pPr algn="l" rtl="0">
              <a:lnSpc>
                <a:spcPct val="115000"/>
              </a:lnSpc>
              <a:spcAft>
                <a:spcPts val="1000"/>
              </a:spcAft>
            </a:pPr>
            <a:r>
              <a:rPr lang="en-US" sz="1800" kern="0" dirty="0">
                <a:solidFill>
                  <a:srgbClr val="1155CC"/>
                </a:solidFill>
                <a:effectLst/>
                <a:latin typeface="Arial" panose="020B0604020202020204" pitchFamily="34" charset="0"/>
                <a:ea typeface="Times New Roman" panose="02020603050405020304" pitchFamily="18" charset="0"/>
                <a:cs typeface="Arial" panose="020B0604020202020204" pitchFamily="34" charset="0"/>
                <a:hlinkClick r:id="rId10"/>
              </a:rPr>
              <a:t>https://vimeo.com/843602107?share=copy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תיבת טקסט 25">
            <a:extLst>
              <a:ext uri="{FF2B5EF4-FFF2-40B4-BE49-F238E27FC236}">
                <a16:creationId xmlns:a16="http://schemas.microsoft.com/office/drawing/2014/main" id="{A66FA75C-B8B2-43D6-428A-DD25547679F7}"/>
              </a:ext>
            </a:extLst>
          </p:cNvPr>
          <p:cNvSpPr txBox="1"/>
          <p:nvPr/>
        </p:nvSpPr>
        <p:spPr>
          <a:xfrm>
            <a:off x="4640740" y="6383288"/>
            <a:ext cx="4798380" cy="390363"/>
          </a:xfrm>
          <a:prstGeom prst="rect">
            <a:avLst/>
          </a:prstGeom>
          <a:noFill/>
        </p:spPr>
        <p:txBody>
          <a:bodyPr wrap="square">
            <a:spAutoFit/>
          </a:bodyPr>
          <a:lstStyle/>
          <a:p>
            <a:pPr algn="l" rtl="0">
              <a:lnSpc>
                <a:spcPct val="115000"/>
              </a:lnSpc>
              <a:spcAft>
                <a:spcPts val="1000"/>
              </a:spcAft>
            </a:pPr>
            <a:r>
              <a:rPr lang="en-US" sz="1800" kern="0" dirty="0">
                <a:solidFill>
                  <a:srgbClr val="1155CC"/>
                </a:solidFill>
                <a:effectLst/>
                <a:latin typeface="Arial" panose="020B0604020202020204" pitchFamily="34" charset="0"/>
                <a:ea typeface="Times New Roman" panose="02020603050405020304" pitchFamily="18" charset="0"/>
                <a:cs typeface="Arial" panose="020B0604020202020204" pitchFamily="34" charset="0"/>
                <a:hlinkClick r:id="rId11"/>
              </a:rPr>
              <a:t>https://vimeo.com/843602247?share=copy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8" name="תמונה 27">
            <a:extLst>
              <a:ext uri="{FF2B5EF4-FFF2-40B4-BE49-F238E27FC236}">
                <a16:creationId xmlns:a16="http://schemas.microsoft.com/office/drawing/2014/main" id="{7FE14325-D346-D5E3-8217-E4BCC9426BA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05789" y="4959700"/>
            <a:ext cx="3577259" cy="1423588"/>
          </a:xfrm>
          <a:prstGeom prst="rect">
            <a:avLst/>
          </a:prstGeom>
          <a:ln w="57150">
            <a:solidFill>
              <a:schemeClr val="accent2">
                <a:lumMod val="75000"/>
              </a:schemeClr>
            </a:solidFill>
          </a:ln>
        </p:spPr>
      </p:pic>
      <p:pic>
        <p:nvPicPr>
          <p:cNvPr id="6" name="תמונה 5">
            <a:extLst>
              <a:ext uri="{FF2B5EF4-FFF2-40B4-BE49-F238E27FC236}">
                <a16:creationId xmlns:a16="http://schemas.microsoft.com/office/drawing/2014/main" id="{BEE683E1-EA30-A538-9C1B-F6D81AAF35E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9697" y="4909467"/>
            <a:ext cx="4110020" cy="1466612"/>
          </a:xfrm>
          <a:prstGeom prst="rect">
            <a:avLst/>
          </a:prstGeom>
          <a:ln w="57150">
            <a:solidFill>
              <a:schemeClr val="accent2">
                <a:lumMod val="75000"/>
              </a:schemeClr>
            </a:solidFill>
          </a:ln>
        </p:spPr>
      </p:pic>
      <p:sp>
        <p:nvSpPr>
          <p:cNvPr id="8" name="תיבת טקסט 7">
            <a:extLst>
              <a:ext uri="{FF2B5EF4-FFF2-40B4-BE49-F238E27FC236}">
                <a16:creationId xmlns:a16="http://schemas.microsoft.com/office/drawing/2014/main" id="{85F1A840-AF3B-C97F-8C16-83D75152D269}"/>
              </a:ext>
            </a:extLst>
          </p:cNvPr>
          <p:cNvSpPr txBox="1"/>
          <p:nvPr/>
        </p:nvSpPr>
        <p:spPr>
          <a:xfrm>
            <a:off x="0" y="6383287"/>
            <a:ext cx="3774887" cy="646331"/>
          </a:xfrm>
          <a:prstGeom prst="rect">
            <a:avLst/>
          </a:prstGeom>
          <a:noFill/>
        </p:spPr>
        <p:txBody>
          <a:bodyPr wrap="square">
            <a:spAutoFit/>
          </a:bodyPr>
          <a:lstStyle/>
          <a:p>
            <a:r>
              <a:rPr lang="en-US" dirty="0">
                <a:hlinkClick r:id="rId14"/>
              </a:rPr>
              <a:t>https://vimeo.com/839412973</a:t>
            </a:r>
            <a:endParaRPr lang="en-US" dirty="0"/>
          </a:p>
          <a:p>
            <a:endParaRPr lang="he-IL" dirty="0"/>
          </a:p>
        </p:txBody>
      </p:sp>
      <p:sp>
        <p:nvSpPr>
          <p:cNvPr id="3" name="מלבן 2"/>
          <p:cNvSpPr/>
          <p:nvPr/>
        </p:nvSpPr>
        <p:spPr>
          <a:xfrm>
            <a:off x="1226368" y="213034"/>
            <a:ext cx="6922088" cy="584775"/>
          </a:xfrm>
          <a:prstGeom prst="rect">
            <a:avLst/>
          </a:prstGeom>
        </p:spPr>
        <p:txBody>
          <a:bodyPr wrap="none">
            <a:spAutoFit/>
          </a:bodyPr>
          <a:lstStyle/>
          <a:p>
            <a:pPr algn="ctr"/>
            <a:r>
              <a:rPr lang="ar-SA" sz="3200" b="1" dirty="0"/>
              <a:t>لِلحَيْوَانَاتِ فِي الطَّبِيعَةِ؟</a:t>
            </a:r>
            <a:r>
              <a:rPr lang="en-US" sz="3200" b="1" dirty="0"/>
              <a:t> </a:t>
            </a:r>
            <a:r>
              <a:rPr lang="ar-SA" sz="3200" b="1" dirty="0"/>
              <a:t>مَا هِيَ المَخَاطِرُ الَّتِي تَتَرَّبَّصُ</a:t>
            </a:r>
            <a:endParaRPr lang="he-IL" sz="3200" dirty="0"/>
          </a:p>
        </p:txBody>
      </p:sp>
      <p:pic>
        <p:nvPicPr>
          <p:cNvPr id="17" name="תמונה 16">
            <a:extLst>
              <a:ext uri="{FF2B5EF4-FFF2-40B4-BE49-F238E27FC236}">
                <a16:creationId xmlns:a16="http://schemas.microsoft.com/office/drawing/2014/main" id="{1C119158-B6F6-B7DD-BF0B-44E5661C260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029184" y="0"/>
            <a:ext cx="1114816" cy="738418"/>
          </a:xfrm>
          <a:prstGeom prst="rect">
            <a:avLst/>
          </a:prstGeom>
        </p:spPr>
      </p:pic>
    </p:spTree>
    <p:extLst>
      <p:ext uri="{BB962C8B-B14F-4D97-AF65-F5344CB8AC3E}">
        <p14:creationId xmlns:p14="http://schemas.microsoft.com/office/powerpoint/2010/main" val="258206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1" y="487785"/>
            <a:ext cx="8921689" cy="1325563"/>
          </a:xfrm>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1754326"/>
          </a:xfrm>
          <a:prstGeom prst="rect">
            <a:avLst/>
          </a:prstGeom>
        </p:spPr>
        <p:txBody>
          <a:bodyPr wrap="square">
            <a:spAutoFit/>
          </a:bodyPr>
          <a:lstStyle/>
          <a:p>
            <a:pPr algn="r"/>
            <a:endParaRPr lang="he-IL" sz="3600" b="1" dirty="0">
              <a:solidFill>
                <a:srgbClr val="437BBE"/>
              </a:solidFill>
              <a:latin typeface="MF_FrankRuhl-Regular"/>
            </a:endParaRPr>
          </a:p>
          <a:p>
            <a:pPr algn="ctr"/>
            <a:r>
              <a:rPr lang="ar-SA" sz="3600" b="1" dirty="0">
                <a:solidFill>
                  <a:srgbClr val="437BBE"/>
                </a:solidFill>
                <a:latin typeface="MF_FrankRuhl-Regular"/>
              </a:rPr>
              <a:t>مَهَمَّة</a:t>
            </a:r>
            <a:r>
              <a:rPr lang="he-IL" sz="3600" b="1" dirty="0">
                <a:solidFill>
                  <a:srgbClr val="437BBE"/>
                </a:solidFill>
                <a:latin typeface="MF_FrankRuhl-Regular"/>
              </a:rPr>
              <a:t>: </a:t>
            </a:r>
            <a:r>
              <a:rPr lang="ar-SA" sz="3600" b="1" dirty="0">
                <a:solidFill>
                  <a:srgbClr val="000000"/>
                </a:solidFill>
                <a:latin typeface="MF_FrankRuhl-Regular"/>
              </a:rPr>
              <a:t>كَيْفَ تَحْمِي الكَائِنَاتُ الحَيَّةُ نَفْسَهَا؟</a:t>
            </a:r>
            <a:endParaRPr lang="he-IL" sz="3600" b="1" dirty="0">
              <a:solidFill>
                <a:srgbClr val="000000"/>
              </a:solidFill>
              <a:latin typeface="MF_FrankRuhl-Regular"/>
            </a:endParaRPr>
          </a:p>
          <a:p>
            <a:pPr algn="r"/>
            <a:r>
              <a:rPr lang="he-IL" sz="3600" b="1" dirty="0">
                <a:solidFill>
                  <a:srgbClr val="000000"/>
                </a:solidFill>
                <a:latin typeface="MF_FrankRuhl-Regular"/>
              </a:rPr>
              <a:t> </a:t>
            </a:r>
            <a:r>
              <a:rPr lang="he-IL" sz="2800" b="1" dirty="0">
                <a:solidFill>
                  <a:srgbClr val="000000"/>
                </a:solidFill>
                <a:latin typeface="MF_FrankRuhl-Regular"/>
              </a:rPr>
              <a:t>(</a:t>
            </a:r>
            <a:r>
              <a:rPr lang="ar-SA" sz="2800" b="1" dirty="0">
                <a:solidFill>
                  <a:srgbClr val="000000"/>
                </a:solidFill>
                <a:latin typeface="MF_FrankRuhl-Regular"/>
              </a:rPr>
              <a:t>صَفْحَة</a:t>
            </a:r>
            <a:r>
              <a:rPr lang="he-IL" sz="2800" b="1" dirty="0">
                <a:solidFill>
                  <a:srgbClr val="000000"/>
                </a:solidFill>
                <a:latin typeface="MF_FrankRuhl-Regular"/>
              </a:rPr>
              <a:t> 35)</a:t>
            </a:r>
            <a:endParaRPr lang="en-US" sz="2800" b="1" dirty="0"/>
          </a:p>
        </p:txBody>
      </p:sp>
      <p:sp>
        <p:nvSpPr>
          <p:cNvPr id="11" name="מציין מיקום תוכן 10"/>
          <p:cNvSpPr>
            <a:spLocks noGrp="1"/>
          </p:cNvSpPr>
          <p:nvPr>
            <p:ph idx="1"/>
          </p:nvPr>
        </p:nvSpPr>
        <p:spPr>
          <a:xfrm>
            <a:off x="628650" y="2467627"/>
            <a:ext cx="7940644" cy="3709336"/>
          </a:xfrm>
        </p:spPr>
        <p:txBody>
          <a:bodyPr/>
          <a:lstStyle/>
          <a:p>
            <a:pPr marL="0" indent="0" algn="r">
              <a:buNone/>
            </a:pPr>
            <a:r>
              <a:rPr lang="ar-SA" sz="3600" b="1" dirty="0">
                <a:latin typeface="MF_FrankRuhl-Bold"/>
              </a:rPr>
              <a:t>مَن أَنَا؟</a:t>
            </a:r>
            <a:endParaRPr lang="he-IL" sz="3600" b="1" dirty="0">
              <a:latin typeface="MF_FrankRuhl-Bold"/>
            </a:endParaRPr>
          </a:p>
          <a:p>
            <a:pPr marL="0" indent="0" algn="r">
              <a:buNone/>
            </a:pPr>
            <a:endParaRPr lang="he-IL" b="1" dirty="0">
              <a:latin typeface="MF_FrankRuhl-Bold"/>
            </a:endParaRPr>
          </a:p>
          <a:p>
            <a:pPr marL="0" indent="0" algn="r">
              <a:buNone/>
            </a:pPr>
            <a:r>
              <a:rPr lang="ar-SA" b="1" dirty="0">
                <a:latin typeface="MF_FrankRuhl-Bold"/>
              </a:rPr>
              <a:t>مِثَال</a:t>
            </a:r>
          </a:p>
          <a:p>
            <a:pPr marL="0" indent="0" algn="r">
              <a:buNone/>
            </a:pPr>
            <a:r>
              <a:rPr lang="ar-SA" sz="3600" b="1" dirty="0">
                <a:latin typeface="MF_FrankRuhl-Bold"/>
              </a:rPr>
              <a:t>سِيقَانِي </a:t>
            </a:r>
            <a:r>
              <a:rPr lang="ar-SA" sz="3600" b="1" dirty="0">
                <a:latin typeface="MF_FrankRuhl-Regular"/>
              </a:rPr>
              <a:t> تَخِزُ</a:t>
            </a:r>
            <a:endParaRPr lang="en-US" sz="3600" b="1" dirty="0"/>
          </a:p>
        </p:txBody>
      </p:sp>
      <p:pic>
        <p:nvPicPr>
          <p:cNvPr id="12" name="תמונה 11"/>
          <p:cNvPicPr>
            <a:picLocks noChangeAspect="1"/>
          </p:cNvPicPr>
          <p:nvPr/>
        </p:nvPicPr>
        <p:blipFill>
          <a:blip r:embed="rId4"/>
          <a:stretch>
            <a:fillRect/>
          </a:stretch>
        </p:blipFill>
        <p:spPr>
          <a:xfrm>
            <a:off x="404462" y="2608521"/>
            <a:ext cx="4315743" cy="3452594"/>
          </a:xfrm>
          <a:prstGeom prst="rect">
            <a:avLst/>
          </a:prstGeom>
          <a:ln w="28575">
            <a:solidFill>
              <a:srgbClr val="FF0000"/>
            </a:solidFill>
          </a:ln>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3610" y="0"/>
            <a:ext cx="1390389" cy="920949"/>
          </a:xfrm>
          <a:prstGeom prst="rect">
            <a:avLst/>
          </a:prstGeom>
        </p:spPr>
      </p:pic>
      <p:sp>
        <p:nvSpPr>
          <p:cNvPr id="3" name="TextBox 2"/>
          <p:cNvSpPr txBox="1"/>
          <p:nvPr/>
        </p:nvSpPr>
        <p:spPr>
          <a:xfrm>
            <a:off x="1321850" y="5044033"/>
            <a:ext cx="1559136" cy="707886"/>
          </a:xfrm>
          <a:prstGeom prst="rect">
            <a:avLst/>
          </a:prstGeom>
          <a:solidFill>
            <a:schemeClr val="accent6">
              <a:lumMod val="60000"/>
              <a:lumOff val="40000"/>
            </a:schemeClr>
          </a:solidFill>
        </p:spPr>
        <p:txBody>
          <a:bodyPr wrap="square" rtlCol="1">
            <a:spAutoFit/>
          </a:bodyPr>
          <a:lstStyle/>
          <a:p>
            <a:pPr algn="ctr"/>
            <a:r>
              <a:rPr lang="ar-SA" sz="4000" b="1" dirty="0"/>
              <a:t>وَرْدَةٌ</a:t>
            </a:r>
            <a:endParaRPr lang="he-IL" sz="4000" b="1" dirty="0"/>
          </a:p>
        </p:txBody>
      </p:sp>
    </p:spTree>
    <p:extLst>
      <p:ext uri="{BB962C8B-B14F-4D97-AF65-F5344CB8AC3E}">
        <p14:creationId xmlns:p14="http://schemas.microsoft.com/office/powerpoint/2010/main" val="83230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523220"/>
          </a:xfrm>
          <a:prstGeom prst="rect">
            <a:avLst/>
          </a:prstGeom>
        </p:spPr>
        <p:txBody>
          <a:bodyPr wrap="square">
            <a:spAutoFit/>
          </a:bodyPr>
          <a:lstStyle/>
          <a:p>
            <a:pPr algn="r"/>
            <a:endParaRPr lang="en-US" sz="2800" b="1" dirty="0"/>
          </a:p>
        </p:txBody>
      </p:sp>
      <p:pic>
        <p:nvPicPr>
          <p:cNvPr id="13" name="מציין מיקום תוכן 12">
            <a:extLst>
              <a:ext uri="{FF2B5EF4-FFF2-40B4-BE49-F238E27FC236}">
                <a16:creationId xmlns:a16="http://schemas.microsoft.com/office/drawing/2014/main" id="{B16079F9-E936-D866-0F42-78778FADC3FB}"/>
              </a:ext>
            </a:extLst>
          </p:cNvPr>
          <p:cNvPicPr>
            <a:picLocks noGrp="1" noChangeAspect="1"/>
          </p:cNvPicPr>
          <p:nvPr>
            <p:ph idx="1"/>
          </p:nvPr>
        </p:nvPicPr>
        <p:blipFill>
          <a:blip r:embed="rId4"/>
          <a:stretch>
            <a:fillRect/>
          </a:stretch>
        </p:blipFill>
        <p:spPr>
          <a:xfrm>
            <a:off x="0" y="631127"/>
            <a:ext cx="9208473" cy="6226873"/>
          </a:xfr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4133" y="315563"/>
            <a:ext cx="1252602" cy="772672"/>
          </a:xfrm>
          <a:prstGeom prst="rect">
            <a:avLst/>
          </a:prstGeom>
        </p:spPr>
      </p:pic>
      <p:sp>
        <p:nvSpPr>
          <p:cNvPr id="3" name="TextBox 2"/>
          <p:cNvSpPr txBox="1"/>
          <p:nvPr/>
        </p:nvSpPr>
        <p:spPr>
          <a:xfrm>
            <a:off x="2392471" y="964137"/>
            <a:ext cx="4759891" cy="523220"/>
          </a:xfrm>
          <a:prstGeom prst="rect">
            <a:avLst/>
          </a:prstGeom>
          <a:solidFill>
            <a:schemeClr val="accent6">
              <a:lumMod val="60000"/>
              <a:lumOff val="40000"/>
            </a:schemeClr>
          </a:solidFill>
        </p:spPr>
        <p:txBody>
          <a:bodyPr wrap="square" rtlCol="1">
            <a:spAutoFit/>
          </a:bodyPr>
          <a:lstStyle/>
          <a:p>
            <a:pPr algn="ctr"/>
            <a:r>
              <a:rPr lang="ar-SA" sz="2800" b="1" dirty="0"/>
              <a:t>التَّنَكُّرُ في الطَّبيعَةِ - مَن يَخْتَبِئُ هُنَا</a:t>
            </a:r>
            <a:endParaRPr lang="he-IL" sz="2800" b="1" dirty="0"/>
          </a:p>
        </p:txBody>
      </p:sp>
    </p:spTree>
    <p:extLst>
      <p:ext uri="{BB962C8B-B14F-4D97-AF65-F5344CB8AC3E}">
        <p14:creationId xmlns:p14="http://schemas.microsoft.com/office/powerpoint/2010/main" val="297312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523220"/>
          </a:xfrm>
          <a:prstGeom prst="rect">
            <a:avLst/>
          </a:prstGeom>
        </p:spPr>
        <p:txBody>
          <a:bodyPr wrap="square">
            <a:spAutoFit/>
          </a:bodyPr>
          <a:lstStyle/>
          <a:p>
            <a:pPr algn="r"/>
            <a:endParaRPr lang="en-US" sz="2800" b="1" dirty="0"/>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6112" y="0"/>
            <a:ext cx="1527888" cy="1012024"/>
          </a:xfrm>
          <a:prstGeom prst="rect">
            <a:avLst/>
          </a:prstGeom>
        </p:spPr>
      </p:pic>
      <p:sp>
        <p:nvSpPr>
          <p:cNvPr id="2" name="כותרת 1"/>
          <p:cNvSpPr>
            <a:spLocks noGrp="1"/>
          </p:cNvSpPr>
          <p:nvPr>
            <p:ph type="title"/>
          </p:nvPr>
        </p:nvSpPr>
        <p:spPr/>
        <p:txBody>
          <a:bodyPr>
            <a:normAutofit/>
          </a:bodyPr>
          <a:lstStyle/>
          <a:p>
            <a:pPr algn="ctr"/>
            <a:r>
              <a:rPr lang="ar-SA" sz="3600" b="1" dirty="0"/>
              <a:t>خَمِّنُوا أيَّةُ أَفْعَى هذِهِ</a:t>
            </a:r>
            <a:endParaRPr lang="he-IL" sz="3600" b="1" dirty="0"/>
          </a:p>
        </p:txBody>
      </p:sp>
      <p:pic>
        <p:nvPicPr>
          <p:cNvPr id="10" name="מציין מיקום תוכן 9" descr="גזירת מסך"/>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2138022" y="2400870"/>
            <a:ext cx="4867955" cy="3200847"/>
          </a:xfrm>
          <a:prstGeom prst="rect">
            <a:avLst/>
          </a:prstGeom>
        </p:spPr>
      </p:pic>
    </p:spTree>
    <p:extLst>
      <p:ext uri="{BB962C8B-B14F-4D97-AF65-F5344CB8AC3E}">
        <p14:creationId xmlns:p14="http://schemas.microsoft.com/office/powerpoint/2010/main" val="253203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523220"/>
          </a:xfrm>
          <a:prstGeom prst="rect">
            <a:avLst/>
          </a:prstGeom>
        </p:spPr>
        <p:txBody>
          <a:bodyPr wrap="square">
            <a:spAutoFit/>
          </a:bodyPr>
          <a:lstStyle/>
          <a:p>
            <a:pPr algn="r"/>
            <a:endParaRPr lang="en-US" sz="2800" b="1" dirty="0"/>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6112" y="0"/>
            <a:ext cx="1527888" cy="1012024"/>
          </a:xfrm>
          <a:prstGeom prst="rect">
            <a:avLst/>
          </a:prstGeom>
        </p:spPr>
      </p:pic>
      <p:sp>
        <p:nvSpPr>
          <p:cNvPr id="2" name="כותרת 1"/>
          <p:cNvSpPr>
            <a:spLocks noGrp="1"/>
          </p:cNvSpPr>
          <p:nvPr>
            <p:ph type="title"/>
          </p:nvPr>
        </p:nvSpPr>
        <p:spPr>
          <a:xfrm>
            <a:off x="628650" y="365126"/>
            <a:ext cx="7886700" cy="912529"/>
          </a:xfrm>
        </p:spPr>
        <p:txBody>
          <a:bodyPr>
            <a:normAutofit/>
          </a:bodyPr>
          <a:lstStyle/>
          <a:p>
            <a:pPr algn="ctr"/>
            <a:r>
              <a:rPr lang="ar-SA" sz="3600" b="1" dirty="0"/>
              <a:t>مَن البَجَعَةُ وَمَن اللَّقْلَقُ؟ كَيْفَ نَعْرِف؟</a:t>
            </a:r>
            <a:endParaRPr lang="he-IL" sz="3600" b="1" dirty="0"/>
          </a:p>
        </p:txBody>
      </p:sp>
      <p:pic>
        <p:nvPicPr>
          <p:cNvPr id="10" name="מציין מיקום תוכן 9" descr="גזירת מסך"/>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1340592" y="1478071"/>
            <a:ext cx="6061651" cy="4107412"/>
          </a:xfrm>
          <a:prstGeom prst="rect">
            <a:avLst/>
          </a:prstGeom>
        </p:spPr>
      </p:pic>
    </p:spTree>
    <p:extLst>
      <p:ext uri="{BB962C8B-B14F-4D97-AF65-F5344CB8AC3E}">
        <p14:creationId xmlns:p14="http://schemas.microsoft.com/office/powerpoint/2010/main" val="405435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523220"/>
          </a:xfrm>
          <a:prstGeom prst="rect">
            <a:avLst/>
          </a:prstGeom>
        </p:spPr>
        <p:txBody>
          <a:bodyPr wrap="square">
            <a:spAutoFit/>
          </a:bodyPr>
          <a:lstStyle/>
          <a:p>
            <a:pPr algn="r"/>
            <a:endParaRPr lang="en-US" sz="2800" b="1" dirty="0"/>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6112" y="0"/>
            <a:ext cx="1527888" cy="1012024"/>
          </a:xfrm>
          <a:prstGeom prst="rect">
            <a:avLst/>
          </a:prstGeom>
        </p:spPr>
      </p:pic>
      <p:sp>
        <p:nvSpPr>
          <p:cNvPr id="2" name="גל 1"/>
          <p:cNvSpPr/>
          <p:nvPr/>
        </p:nvSpPr>
        <p:spPr>
          <a:xfrm>
            <a:off x="2906039" y="1027132"/>
            <a:ext cx="3407080" cy="914401"/>
          </a:xfrm>
          <a:prstGeom prst="wav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1" anchor="ctr" anchorCtr="0">
            <a:noAutofit/>
          </a:bodyPr>
          <a:lstStyle/>
          <a:p>
            <a:pPr marL="0" indent="0" algn="ctr" defTabSz="933450" rtl="1">
              <a:lnSpc>
                <a:spcPct val="90000"/>
              </a:lnSpc>
              <a:spcBef>
                <a:spcPct val="0"/>
              </a:spcBef>
              <a:spcAft>
                <a:spcPct val="35000"/>
              </a:spcAft>
              <a:buNone/>
            </a:pPr>
            <a:endParaRPr lang="he-IL" sz="2100" b="1" kern="1200"/>
          </a:p>
        </p:txBody>
      </p:sp>
      <p:pic>
        <p:nvPicPr>
          <p:cNvPr id="10" name="מציין מיקום תוכן 9" descr="גזירת מסך"/>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851369" y="3450203"/>
            <a:ext cx="7516419" cy="2537238"/>
          </a:xfrm>
          <a:prstGeom prst="rect">
            <a:avLst/>
          </a:prstGeom>
        </p:spPr>
      </p:pic>
      <p:sp>
        <p:nvSpPr>
          <p:cNvPr id="4" name="TextBox 3"/>
          <p:cNvSpPr txBox="1"/>
          <p:nvPr/>
        </p:nvSpPr>
        <p:spPr>
          <a:xfrm>
            <a:off x="3156560" y="1191944"/>
            <a:ext cx="2906038" cy="584775"/>
          </a:xfrm>
          <a:prstGeom prst="rect">
            <a:avLst/>
          </a:prstGeom>
          <a:noFill/>
        </p:spPr>
        <p:txBody>
          <a:bodyPr wrap="square" rtlCol="1">
            <a:spAutoFit/>
          </a:bodyPr>
          <a:lstStyle/>
          <a:p>
            <a:pPr algn="ctr"/>
            <a:r>
              <a:rPr lang="ar-SA" sz="3200" b="1" dirty="0"/>
              <a:t> انتَقِلُوا الَى المَهَمَّة</a:t>
            </a:r>
            <a:r>
              <a:rPr lang="ar-SA" dirty="0"/>
              <a:t> </a:t>
            </a:r>
            <a:endParaRPr lang="he-IL" dirty="0"/>
          </a:p>
        </p:txBody>
      </p:sp>
      <p:sp>
        <p:nvSpPr>
          <p:cNvPr id="5" name="TextBox 4"/>
          <p:cNvSpPr txBox="1"/>
          <p:nvPr/>
        </p:nvSpPr>
        <p:spPr>
          <a:xfrm>
            <a:off x="1778696" y="2442574"/>
            <a:ext cx="5073041" cy="584775"/>
          </a:xfrm>
          <a:prstGeom prst="rect">
            <a:avLst/>
          </a:prstGeom>
          <a:noFill/>
        </p:spPr>
        <p:txBody>
          <a:bodyPr wrap="square" rtlCol="1">
            <a:spAutoFit/>
          </a:bodyPr>
          <a:lstStyle/>
          <a:p>
            <a:pPr algn="ctr"/>
            <a:r>
              <a:rPr lang="ar-SA" sz="3200" b="1" dirty="0"/>
              <a:t>الاحْتيِاجَات الحَيَاتِيَّة لِلْكَائِنَات الحَيَّة</a:t>
            </a:r>
            <a:endParaRPr lang="he-IL" sz="3200" b="1" dirty="0"/>
          </a:p>
        </p:txBody>
      </p:sp>
    </p:spTree>
    <p:extLst>
      <p:ext uri="{BB962C8B-B14F-4D97-AF65-F5344CB8AC3E}">
        <p14:creationId xmlns:p14="http://schemas.microsoft.com/office/powerpoint/2010/main" val="192200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      </a:t>
            </a:r>
            <a:endParaRPr lang="en-US" sz="2800" b="1" dirty="0">
              <a:cs typeface="+mn-cs"/>
            </a:endParaRPr>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sp>
        <p:nvSpPr>
          <p:cNvPr id="9" name="מלבן 8"/>
          <p:cNvSpPr/>
          <p:nvPr/>
        </p:nvSpPr>
        <p:spPr>
          <a:xfrm>
            <a:off x="494950" y="756606"/>
            <a:ext cx="7910819" cy="769441"/>
          </a:xfrm>
          <a:prstGeom prst="rect">
            <a:avLst/>
          </a:prstGeom>
        </p:spPr>
        <p:txBody>
          <a:bodyPr wrap="square">
            <a:spAutoFit/>
          </a:bodyPr>
          <a:lstStyle/>
          <a:p>
            <a:pPr algn="r" rtl="1"/>
            <a:r>
              <a:rPr lang="ar-SA" sz="4400" b="1" dirty="0">
                <a:latin typeface="MF_FrankRuhl-Regular"/>
              </a:rPr>
              <a:t>     مَأْوَى</a:t>
            </a:r>
            <a:r>
              <a:rPr lang="he-IL" sz="4400" b="1" dirty="0">
                <a:latin typeface="MF_FrankRuhl-Regular"/>
              </a:rPr>
              <a:t> </a:t>
            </a:r>
            <a:r>
              <a:rPr lang="he-IL" sz="2800" b="1" dirty="0">
                <a:solidFill>
                  <a:srgbClr val="000000"/>
                </a:solidFill>
                <a:latin typeface="MF_FrankRuhl-Regular"/>
              </a:rPr>
              <a:t>(</a:t>
            </a:r>
            <a:r>
              <a:rPr lang="ar-SA" sz="2800" b="1" dirty="0">
                <a:solidFill>
                  <a:srgbClr val="000000"/>
                </a:solidFill>
                <a:latin typeface="MF_FrankRuhl-Regular"/>
              </a:rPr>
              <a:t>صَفْحَة</a:t>
            </a:r>
            <a:r>
              <a:rPr lang="he-IL" sz="2800" b="1" dirty="0">
                <a:solidFill>
                  <a:srgbClr val="000000"/>
                </a:solidFill>
                <a:latin typeface="MF_FrankRuhl-Regular"/>
              </a:rPr>
              <a:t> 36)</a:t>
            </a:r>
            <a:endParaRPr lang="en-US" sz="4400" b="1" dirty="0"/>
          </a:p>
        </p:txBody>
      </p:sp>
      <p:pic>
        <p:nvPicPr>
          <p:cNvPr id="5" name="תמונה 4"/>
          <p:cNvPicPr>
            <a:picLocks noChangeAspect="1"/>
          </p:cNvPicPr>
          <p:nvPr/>
        </p:nvPicPr>
        <p:blipFill>
          <a:blip r:embed="rId4"/>
          <a:stretch>
            <a:fillRect/>
          </a:stretch>
        </p:blipFill>
        <p:spPr>
          <a:xfrm>
            <a:off x="1303345" y="756606"/>
            <a:ext cx="2000250" cy="1495425"/>
          </a:xfrm>
          <a:prstGeom prst="rect">
            <a:avLst/>
          </a:prstGeom>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4132" y="0"/>
            <a:ext cx="1139867" cy="755011"/>
          </a:xfrm>
          <a:prstGeom prst="rect">
            <a:avLst/>
          </a:prstGeom>
        </p:spPr>
      </p:pic>
      <p:pic>
        <p:nvPicPr>
          <p:cNvPr id="1026" name="Picture 2"/>
          <p:cNvPicPr>
            <a:picLocks noGrp="1" noChangeAspect="1" noChangeArrowheads="1"/>
          </p:cNvPicPr>
          <p:nvPr>
            <p:ph idx="1"/>
          </p:nvPr>
        </p:nvPicPr>
        <p:blipFill>
          <a:blip r:embed="rId6">
            <a:extLst>
              <a:ext uri="{28A0092B-C50C-407E-A947-70E740481C1C}">
                <a14:useLocalDpi xmlns:a14="http://schemas.microsoft.com/office/drawing/2010/main"/>
              </a:ext>
            </a:extLst>
          </a:blip>
          <a:srcRect/>
          <a:stretch>
            <a:fillRect/>
          </a:stretch>
        </p:blipFill>
        <p:spPr bwMode="auto">
          <a:xfrm>
            <a:off x="866775" y="2863056"/>
            <a:ext cx="74104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555286"/>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1623</TotalTime>
  <Words>1346</Words>
  <Application>Microsoft Office PowerPoint</Application>
  <PresentationFormat>‫הצגה על המסך (4:3)</PresentationFormat>
  <Paragraphs>117</Paragraphs>
  <Slides>12</Slides>
  <Notes>12</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12</vt:i4>
      </vt:variant>
    </vt:vector>
  </HeadingPairs>
  <TitlesOfParts>
    <vt:vector size="20" baseType="lpstr">
      <vt:lpstr>Almoni Neue DL 4.0 AAA</vt:lpstr>
      <vt:lpstr>Arial</vt:lpstr>
      <vt:lpstr>Calibri</vt:lpstr>
      <vt:lpstr>Calibri Light</vt:lpstr>
      <vt:lpstr>FontbitDavid</vt:lpstr>
      <vt:lpstr>MF_FrankRuhl-Bold</vt:lpstr>
      <vt:lpstr>MF_FrankRuhl-Regular</vt:lpstr>
      <vt:lpstr>ערכת נושא Office</vt:lpstr>
      <vt:lpstr>  أَحْضِرُوا لَنَا الحِمَايَة  </vt:lpstr>
      <vt:lpstr>لِلحَيْوَانَاتِ فِي الطَّبِيعَةِ؟ (صَفْحَة 34) مَا هِيَ المَخَاطِرُ الَّتِي تَتَرَّبَّصُ </vt:lpstr>
      <vt:lpstr> </vt:lpstr>
      <vt:lpstr> </vt:lpstr>
      <vt:lpstr>מצגת של PowerPoint‏</vt:lpstr>
      <vt:lpstr>خَمِّنُوا أيَّةُ أَفْعَى هذِهِ</vt:lpstr>
      <vt:lpstr>مَن البَجَعَةُ وَمَن اللَّقْلَقُ؟ كَيْفَ نَعْرِف؟</vt:lpstr>
      <vt:lpstr>מצגת של PowerPoint‏</vt:lpstr>
      <vt:lpstr>      </vt:lpstr>
      <vt:lpstr>      </vt:lpstr>
      <vt:lpstr>مَهَمَّة: مَا هِيَ أنْوَاع الْمَآوي الَّتِي يَسْتَخْدِمُهَا الإنْسَان؟ (صَفْحَة 38)</vt:lpstr>
      <vt:lpstr>مَاذَا تَعَلَّمْنَا؟(صَفْحَة 39)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185</cp:revision>
  <dcterms:created xsi:type="dcterms:W3CDTF">2019-05-25T18:59:51Z</dcterms:created>
  <dcterms:modified xsi:type="dcterms:W3CDTF">2023-10-26T11:53:22Z</dcterms:modified>
</cp:coreProperties>
</file>