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89" r:id="rId2"/>
    <p:sldId id="326" r:id="rId3"/>
    <p:sldId id="327" r:id="rId4"/>
    <p:sldId id="324" r:id="rId5"/>
    <p:sldId id="320" r:id="rId6"/>
    <p:sldId id="317" r:id="rId7"/>
    <p:sldId id="32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114"/>
    <a:srgbClr val="6EB14D"/>
    <a:srgbClr val="F6FAFE"/>
    <a:srgbClr val="0066A6"/>
    <a:srgbClr val="0067A3"/>
    <a:srgbClr val="6FB14D"/>
    <a:srgbClr val="B31013"/>
    <a:srgbClr val="5A5EAE"/>
    <a:srgbClr val="F6CCB4"/>
    <a:srgbClr val="F5C8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026" autoAdjust="0"/>
    <p:restoredTop sz="93474" autoAdjust="0"/>
  </p:normalViewPr>
  <p:slideViewPr>
    <p:cSldViewPr snapToGrid="0" showGuides="1">
      <p:cViewPr varScale="1">
        <p:scale>
          <a:sx n="103" d="100"/>
          <a:sy n="103" d="100"/>
        </p:scale>
        <p:origin x="1836" y="114"/>
      </p:cViewPr>
      <p:guideLst>
        <p:guide orient="horz" pos="2183"/>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x-none"/>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699FE938-EB2A-473A-97ED-1CBD33704278}" type="datetimeFigureOut">
              <a:rPr lang="x-none" smtClean="0"/>
              <a:t>י"א/חשון/תשפ"ד</a:t>
            </a:fld>
            <a:endParaRPr lang="x-none"/>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x-none"/>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x-none"/>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x-none"/>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E992BE40-C229-4611-BA02-460BF420667C}" type="slidenum">
              <a:rPr lang="x-none" smtClean="0"/>
              <a:t>‹#›</a:t>
            </a:fld>
            <a:endParaRPr lang="x-none"/>
          </a:p>
        </p:txBody>
      </p:sp>
    </p:spTree>
    <p:extLst>
      <p:ext uri="{BB962C8B-B14F-4D97-AF65-F5344CB8AC3E}">
        <p14:creationId xmlns:p14="http://schemas.microsoft.com/office/powerpoint/2010/main" val="333564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a:r>
              <a:rPr lang="he-IL" dirty="0"/>
              <a:t> </a:t>
            </a:r>
            <a:r>
              <a:rPr lang="he-IL" sz="1800" b="0" i="0" u="none" strike="noStrike" baseline="0" dirty="0">
                <a:latin typeface="FontbitDavid"/>
              </a:rPr>
              <a:t>תת פרק זה עוסק בצורך החיוני </a:t>
            </a:r>
            <a:r>
              <a:rPr lang="he-IL" sz="1800" b="1" i="0" u="none" strike="noStrike" baseline="0" dirty="0">
                <a:latin typeface="FontbitDavid"/>
              </a:rPr>
              <a:t>אוויר </a:t>
            </a:r>
            <a:r>
              <a:rPr lang="he-IL" sz="1800" b="0" i="0" u="none" strike="noStrike" baseline="0" dirty="0">
                <a:latin typeface="FontbitDavid"/>
              </a:rPr>
              <a:t>ובמאפיין החיים </a:t>
            </a:r>
            <a:r>
              <a:rPr lang="he-IL" sz="1800" b="1" i="0" u="none" strike="noStrike" baseline="0" dirty="0">
                <a:latin typeface="FontbitDavid"/>
              </a:rPr>
              <a:t>נשימה</a:t>
            </a:r>
            <a:r>
              <a:rPr lang="he-IL" sz="1800" b="0" i="0" u="none" strike="noStrike" baseline="0" dirty="0">
                <a:latin typeface="FontbitDavid"/>
              </a:rPr>
              <a:t>. </a:t>
            </a:r>
          </a:p>
          <a:p>
            <a:pPr algn="r"/>
            <a:r>
              <a:rPr lang="he-IL" sz="1800" b="0" i="0" u="none" strike="noStrike" baseline="0" dirty="0">
                <a:latin typeface="FontbitDavid"/>
              </a:rPr>
              <a:t>בתת פרק זה נלמד </a:t>
            </a:r>
            <a:r>
              <a:rPr lang="he-IL" sz="1800" b="0" i="0" u="sng" strike="noStrike" baseline="0" dirty="0">
                <a:latin typeface="FontbitDavid"/>
              </a:rPr>
              <a:t>הצורך החיוני </a:t>
            </a:r>
            <a:r>
              <a:rPr lang="he-IL" sz="1800" b="0" i="0" u="none" strike="noStrike" baseline="0" dirty="0">
                <a:latin typeface="FontbitDavid"/>
              </a:rPr>
              <a:t>בצמידות </a:t>
            </a:r>
            <a:r>
              <a:rPr lang="he-IL" sz="1800" b="0" i="0" u="sng" strike="noStrike" baseline="0" dirty="0">
                <a:latin typeface="FontbitDavid"/>
              </a:rPr>
              <a:t>למאפיין החיים</a:t>
            </a:r>
            <a:r>
              <a:rPr lang="he-IL" sz="1800" b="0" i="0" u="none" strike="noStrike" baseline="0" dirty="0">
                <a:latin typeface="FontbitDavid"/>
              </a:rPr>
              <a:t>.</a:t>
            </a:r>
            <a:endParaRPr lang="en-US" dirty="0"/>
          </a:p>
        </p:txBody>
      </p:sp>
      <p:sp>
        <p:nvSpPr>
          <p:cNvPr id="4" name="מציין מיקום של מספר שקופית 3"/>
          <p:cNvSpPr>
            <a:spLocks noGrp="1"/>
          </p:cNvSpPr>
          <p:nvPr>
            <p:ph type="sldNum" sz="quarter" idx="10"/>
          </p:nvPr>
        </p:nvSpPr>
        <p:spPr/>
        <p:txBody>
          <a:bodyPr/>
          <a:lstStyle/>
          <a:p>
            <a:fld id="{E992BE40-C229-4611-BA02-460BF420667C}" type="slidenum">
              <a:rPr lang="x-none" smtClean="0"/>
              <a:t>1</a:t>
            </a:fld>
            <a:endParaRPr lang="x-none"/>
          </a:p>
        </p:txBody>
      </p:sp>
    </p:spTree>
    <p:extLst>
      <p:ext uri="{BB962C8B-B14F-4D97-AF65-F5344CB8AC3E}">
        <p14:creationId xmlns:p14="http://schemas.microsoft.com/office/powerpoint/2010/main" val="68671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a:r>
              <a:rPr lang="he-IL" sz="1800" b="0" i="0" u="none" strike="noStrike" baseline="0" dirty="0">
                <a:latin typeface="FontbitDavid"/>
              </a:rPr>
              <a:t>במשימה מתוודעים התלמידים לפעולת הנשימה (שאיפה ונשיפה) וכן לאוויר שמשתתף בפעולת הנשימה. מומלץ לשלב במשימה דמיון מודרך. מבקשים לעצום עיניים ולהתרכז בפעולת הנשימה: חשבו רק על האף, הניעו את הנחיריים, סגרו את הפה והניחו את היד על בית החזה. שאפו (הכניסו) אוויר לאט דרך הנחיריים ונשפו (הוציאו) את האוויר לאט החוצה. בפעולת השאיפה אנו קולטים אוויר עשיר</a:t>
            </a:r>
          </a:p>
          <a:p>
            <a:pPr algn="r"/>
            <a:r>
              <a:rPr lang="he-IL" sz="1800" b="0" i="0" u="none" strike="noStrike" baseline="0" dirty="0">
                <a:latin typeface="FontbitDavid"/>
              </a:rPr>
              <a:t>בחמצן לתוך הריאות ובפעולת הנשיפה אנו פולטים אוויר עשיר בפחמן דו חמצני מתוך הריאות. החמצן שנקלט אל תוך הגוף משתתף בתהליכים בגוף. </a:t>
            </a:r>
          </a:p>
          <a:p>
            <a:pPr algn="r"/>
            <a:r>
              <a:rPr lang="he-IL" sz="1800" b="0" i="0" u="none" strike="noStrike" baseline="0" dirty="0">
                <a:latin typeface="FontbitDavid"/>
              </a:rPr>
              <a:t>הדיון שיתקיים בכיתה בעזרת השאלות שבתבנית שיח נועד להדגיש את חשיבות האוויר (צורך חיוני) ותפקיד הנשימה (מאפיין חיים) בכניסתו לגוף.</a:t>
            </a:r>
          </a:p>
          <a:p>
            <a:pPr algn="r"/>
            <a:r>
              <a:rPr lang="he-IL" sz="1800" b="1" i="0" u="none" strike="noStrike" baseline="0" dirty="0">
                <a:latin typeface="FontbitDavid"/>
              </a:rPr>
              <a:t>ללא אוויר יצורים חיים לא יכולים לחיות. </a:t>
            </a:r>
            <a:endParaRPr lang="he-IL" b="1" dirty="0"/>
          </a:p>
        </p:txBody>
      </p:sp>
      <p:sp>
        <p:nvSpPr>
          <p:cNvPr id="4" name="מציין מיקום של מספר שקופית 3"/>
          <p:cNvSpPr>
            <a:spLocks noGrp="1"/>
          </p:cNvSpPr>
          <p:nvPr>
            <p:ph type="sldNum" sz="quarter" idx="5"/>
          </p:nvPr>
        </p:nvSpPr>
        <p:spPr/>
        <p:txBody>
          <a:bodyPr/>
          <a:lstStyle/>
          <a:p>
            <a:fld id="{E992BE40-C229-4611-BA02-460BF420667C}" type="slidenum">
              <a:rPr lang="x-none" smtClean="0"/>
              <a:t>4</a:t>
            </a:fld>
            <a:endParaRPr lang="x-none"/>
          </a:p>
        </p:txBody>
      </p:sp>
    </p:spTree>
    <p:extLst>
      <p:ext uri="{BB962C8B-B14F-4D97-AF65-F5344CB8AC3E}">
        <p14:creationId xmlns:p14="http://schemas.microsoft.com/office/powerpoint/2010/main" val="377733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a:r>
              <a:rPr lang="he-IL" sz="1800" b="0" i="0" u="none" strike="noStrike" baseline="0" dirty="0">
                <a:latin typeface="FontbitDavid"/>
              </a:rPr>
              <a:t>מטרת המשימה בחלק זה היא לגרום להבנה שבאמצעות פתרונות טכנולוגיים בני אדם יכולים לנשום אוויר גם במקומות שבהם הוא חסר.</a:t>
            </a:r>
            <a:endParaRPr lang="he-IL" dirty="0"/>
          </a:p>
        </p:txBody>
      </p:sp>
      <p:sp>
        <p:nvSpPr>
          <p:cNvPr id="4" name="מציין מיקום של מספר שקופית 3"/>
          <p:cNvSpPr>
            <a:spLocks noGrp="1"/>
          </p:cNvSpPr>
          <p:nvPr>
            <p:ph type="sldNum" sz="quarter" idx="5"/>
          </p:nvPr>
        </p:nvSpPr>
        <p:spPr/>
        <p:txBody>
          <a:bodyPr/>
          <a:lstStyle/>
          <a:p>
            <a:fld id="{E992BE40-C229-4611-BA02-460BF420667C}" type="slidenum">
              <a:rPr lang="x-none" smtClean="0"/>
              <a:t>5</a:t>
            </a:fld>
            <a:endParaRPr lang="x-none"/>
          </a:p>
        </p:txBody>
      </p:sp>
    </p:spTree>
    <p:extLst>
      <p:ext uri="{BB962C8B-B14F-4D97-AF65-F5344CB8AC3E}">
        <p14:creationId xmlns:p14="http://schemas.microsoft.com/office/powerpoint/2010/main" val="119603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קטע המידע ואיור הפרח נועדו להמשגה של המושגים והתהליכים (</a:t>
            </a:r>
            <a:r>
              <a:rPr lang="he-IL" b="1" dirty="0"/>
              <a:t>צורך חיוני: אוויר מאפיין חיים: נשימה</a:t>
            </a:r>
            <a:r>
              <a:rPr lang="he-IL" dirty="0"/>
              <a:t>) שנלמדו בתת פרק זה.</a:t>
            </a:r>
          </a:p>
          <a:p>
            <a:r>
              <a:rPr lang="he-IL" dirty="0"/>
              <a:t>להסב את תשומת לב הילדים לעלה הכותרת המודגש ולמושגים המודגשים בקטע המידע.</a:t>
            </a:r>
          </a:p>
        </p:txBody>
      </p:sp>
      <p:sp>
        <p:nvSpPr>
          <p:cNvPr id="4" name="מציין מיקום של מספר שקופית 3"/>
          <p:cNvSpPr>
            <a:spLocks noGrp="1"/>
          </p:cNvSpPr>
          <p:nvPr>
            <p:ph type="sldNum" sz="quarter" idx="5"/>
          </p:nvPr>
        </p:nvSpPr>
        <p:spPr/>
        <p:txBody>
          <a:bodyPr/>
          <a:lstStyle/>
          <a:p>
            <a:fld id="{E992BE40-C229-4611-BA02-460BF420667C}" type="slidenum">
              <a:rPr lang="x-none" smtClean="0"/>
              <a:t>6</a:t>
            </a:fld>
            <a:endParaRPr lang="x-none"/>
          </a:p>
        </p:txBody>
      </p:sp>
    </p:spTree>
    <p:extLst>
      <p:ext uri="{BB962C8B-B14F-4D97-AF65-F5344CB8AC3E}">
        <p14:creationId xmlns:p14="http://schemas.microsoft.com/office/powerpoint/2010/main" val="2058689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קטע המידע ואיור הפרח נועדו להמשגה של המושגים והתהליכים (</a:t>
            </a:r>
            <a:r>
              <a:rPr lang="he-IL" b="1" dirty="0"/>
              <a:t>צורך חיוני: אוויר מאפיין חיים: נשימה</a:t>
            </a:r>
            <a:r>
              <a:rPr lang="he-IL" dirty="0"/>
              <a:t>) שנלמדו בתת פרק זה.</a:t>
            </a:r>
          </a:p>
          <a:p>
            <a:r>
              <a:rPr lang="he-IL" dirty="0"/>
              <a:t>להסב את תשומת לב הילדים לעלה הכותרת המודגש ולמושגים המודגשים בקטע המידע.</a:t>
            </a:r>
          </a:p>
        </p:txBody>
      </p:sp>
      <p:sp>
        <p:nvSpPr>
          <p:cNvPr id="4" name="מציין מיקום של מספר שקופית 3"/>
          <p:cNvSpPr>
            <a:spLocks noGrp="1"/>
          </p:cNvSpPr>
          <p:nvPr>
            <p:ph type="sldNum" sz="quarter" idx="5"/>
          </p:nvPr>
        </p:nvSpPr>
        <p:spPr/>
        <p:txBody>
          <a:bodyPr/>
          <a:lstStyle/>
          <a:p>
            <a:fld id="{E992BE40-C229-4611-BA02-460BF420667C}" type="slidenum">
              <a:rPr lang="x-none" smtClean="0"/>
              <a:t>7</a:t>
            </a:fld>
            <a:endParaRPr lang="x-none"/>
          </a:p>
        </p:txBody>
      </p:sp>
    </p:spTree>
    <p:extLst>
      <p:ext uri="{BB962C8B-B14F-4D97-AF65-F5344CB8AC3E}">
        <p14:creationId xmlns:p14="http://schemas.microsoft.com/office/powerpoint/2010/main" val="303723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419840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280424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6183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319355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178232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195620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29842" y="2505075"/>
            <a:ext cx="3868340"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29150" y="2505075"/>
            <a:ext cx="3887391"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236437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304304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35870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196165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5CB9CB60-3FAE-4989-9875-39020804EAE7}" type="datetimeFigureOut">
              <a:rPr lang="x-none" smtClean="0"/>
              <a:t>י"א/חשון/תשפ"ד</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9115B43-B21F-4DEE-983D-6EBC56B1F033}" type="slidenum">
              <a:rPr lang="x-none" smtClean="0"/>
              <a:t>‹#›</a:t>
            </a:fld>
            <a:endParaRPr lang="x-none"/>
          </a:p>
        </p:txBody>
      </p:sp>
    </p:spTree>
    <p:extLst>
      <p:ext uri="{BB962C8B-B14F-4D97-AF65-F5344CB8AC3E}">
        <p14:creationId xmlns:p14="http://schemas.microsoft.com/office/powerpoint/2010/main" val="167785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alphaModFix amt="8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9CB60-3FAE-4989-9875-39020804EAE7}" type="datetimeFigureOut">
              <a:rPr lang="x-none" smtClean="0"/>
              <a:t>י"א/חשון/תשפ"ד</a:t>
            </a:fld>
            <a:endParaRPr lang="x-non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15B43-B21F-4DEE-983D-6EBC56B1F033}" type="slidenum">
              <a:rPr lang="x-none" smtClean="0"/>
              <a:t>‹#›</a:t>
            </a:fld>
            <a:endParaRPr lang="x-none"/>
          </a:p>
        </p:txBody>
      </p:sp>
    </p:spTree>
    <p:extLst>
      <p:ext uri="{BB962C8B-B14F-4D97-AF65-F5344CB8AC3E}">
        <p14:creationId xmlns:p14="http://schemas.microsoft.com/office/powerpoint/2010/main" val="2369541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tmp"/><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tmp"/><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a:extLst>
              <a:ext uri="{FF2B5EF4-FFF2-40B4-BE49-F238E27FC236}">
                <a16:creationId xmlns:a16="http://schemas.microsoft.com/office/drawing/2014/main" id="{BB69E2AE-CB91-4BB0-887D-266A32CB38FE}"/>
              </a:ext>
            </a:extLst>
          </p:cNvPr>
          <p:cNvSpPr>
            <a:spLocks noGrp="1"/>
          </p:cNvSpPr>
          <p:nvPr>
            <p:ph type="ctrTitle"/>
          </p:nvPr>
        </p:nvSpPr>
        <p:spPr>
          <a:xfrm>
            <a:off x="466253" y="1513666"/>
            <a:ext cx="8266686" cy="1699318"/>
          </a:xfrm>
          <a:effectLst>
            <a:outerShdw blurRad="50800" dist="38100" dir="2700000" algn="tl" rotWithShape="0">
              <a:prstClr val="black">
                <a:alpha val="40000"/>
              </a:prstClr>
            </a:outerShdw>
          </a:effectLst>
        </p:spPr>
        <p:txBody>
          <a:bodyPr>
            <a:normAutofit/>
          </a:bodyPr>
          <a:lstStyle/>
          <a:p>
            <a:r>
              <a:rPr lang="he-IL" sz="5400" b="1" dirty="0">
                <a:solidFill>
                  <a:srgbClr val="0070C0"/>
                </a:solidFill>
                <a:cs typeface="+mn-cs"/>
              </a:rPr>
              <a:t> </a:t>
            </a:r>
            <a:r>
              <a:rPr lang="ar-SA" sz="5400" b="1" dirty="0">
                <a:solidFill>
                  <a:srgbClr val="0070C0"/>
                </a:solidFill>
                <a:cs typeface="+mn-cs"/>
              </a:rPr>
              <a:t>أَحْضِرُوا لَنَا هَوَاء</a:t>
            </a:r>
            <a:br>
              <a:rPr lang="he-IL" b="1" dirty="0">
                <a:latin typeface="MF_FrankRuhl-Regular"/>
                <a:cs typeface="+mn-cs"/>
              </a:rPr>
            </a:br>
            <a:r>
              <a:rPr lang="he-IL" sz="4400" b="1" dirty="0">
                <a:solidFill>
                  <a:srgbClr val="0070C0"/>
                </a:solidFill>
                <a:cs typeface="+mn-cs"/>
              </a:rPr>
              <a:t> </a:t>
            </a:r>
            <a:endParaRPr lang="x-none" sz="4400" dirty="0"/>
          </a:p>
        </p:txBody>
      </p:sp>
      <p:pic>
        <p:nvPicPr>
          <p:cNvPr id="6" name="תמונה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63691" y="2796466"/>
            <a:ext cx="5513580" cy="3872291"/>
          </a:xfrm>
          <a:prstGeom prst="rect">
            <a:avLst/>
          </a:prstGeom>
          <a:ln w="57150">
            <a:solidFill>
              <a:schemeClr val="accent2">
                <a:lumMod val="50000"/>
              </a:schemeClr>
            </a:solidFill>
          </a:ln>
        </p:spPr>
      </p:pic>
      <p:pic>
        <p:nvPicPr>
          <p:cNvPr id="5" name="תמונה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87" y="75168"/>
            <a:ext cx="1981204" cy="1121666"/>
          </a:xfrm>
          <a:prstGeom prst="rect">
            <a:avLst/>
          </a:prstGeom>
        </p:spPr>
      </p:pic>
      <p:pic>
        <p:nvPicPr>
          <p:cNvPr id="8" name="תמונה 7">
            <a:extLst>
              <a:ext uri="{FF2B5EF4-FFF2-40B4-BE49-F238E27FC236}">
                <a16:creationId xmlns:a16="http://schemas.microsoft.com/office/drawing/2014/main" id="{1C119158-B6F6-B7DD-BF0B-44E5661C260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616112" y="0"/>
            <a:ext cx="1527888" cy="1012024"/>
          </a:xfrm>
          <a:prstGeom prst="rect">
            <a:avLst/>
          </a:prstGeom>
        </p:spPr>
      </p:pic>
    </p:spTree>
    <p:extLst>
      <p:ext uri="{BB962C8B-B14F-4D97-AF65-F5344CB8AC3E}">
        <p14:creationId xmlns:p14="http://schemas.microsoft.com/office/powerpoint/2010/main" val="290526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3356" y="628172"/>
            <a:ext cx="7886700" cy="1325563"/>
          </a:xfrm>
        </p:spPr>
        <p:txBody>
          <a:bodyPr>
            <a:normAutofit fontScale="90000"/>
          </a:bodyPr>
          <a:lstStyle/>
          <a:p>
            <a:pPr marL="0" indent="0" algn="ctr" rtl="1"/>
            <a:br>
              <a:rPr lang="he-IL" dirty="0">
                <a:latin typeface="MF_FrankRuhl-Regular"/>
              </a:rPr>
            </a:br>
            <a:br>
              <a:rPr lang="he-IL" dirty="0">
                <a:latin typeface="MF_FrankRuhl-Regular"/>
              </a:rPr>
            </a:br>
            <a:r>
              <a:rPr lang="ar-SA" b="1" dirty="0">
                <a:solidFill>
                  <a:schemeClr val="accent1"/>
                </a:solidFill>
                <a:latin typeface="MF_FrankRuhl-Regular"/>
              </a:rPr>
              <a:t>هَوَاءٌ لِلتَّنَفُّسِ</a:t>
            </a:r>
            <a:r>
              <a:rPr lang="he-IL" b="1" dirty="0">
                <a:solidFill>
                  <a:schemeClr val="accent1"/>
                </a:solidFill>
                <a:latin typeface="MF_FrankRuhl-Regular"/>
              </a:rPr>
              <a:t> </a:t>
            </a:r>
            <a:r>
              <a:rPr lang="he-IL" b="1" dirty="0">
                <a:latin typeface="MF_FrankRuhl-Regular"/>
              </a:rPr>
              <a:t>(</a:t>
            </a:r>
            <a:r>
              <a:rPr lang="ar-SA" b="1" dirty="0">
                <a:latin typeface="MF_FrankRuhl-Regular"/>
              </a:rPr>
              <a:t>صَفْحَة 28)</a:t>
            </a:r>
            <a:br>
              <a:rPr lang="he-IL" dirty="0">
                <a:latin typeface="MF_FrankRuhl-Regular"/>
              </a:rPr>
            </a:br>
            <a:r>
              <a:rPr lang="ar-SA" b="1" dirty="0">
                <a:latin typeface="MF_FrankRuhl-Regular"/>
              </a:rPr>
              <a:t> </a:t>
            </a:r>
            <a:br>
              <a:rPr lang="he-IL" b="1" dirty="0"/>
            </a:br>
            <a:br>
              <a:rPr lang="he-IL" b="1" dirty="0"/>
            </a:br>
            <a:endParaRPr lang="he-IL" dirty="0"/>
          </a:p>
        </p:txBody>
      </p:sp>
      <p:sp>
        <p:nvSpPr>
          <p:cNvPr id="3" name="מציין מיקום תוכן 2"/>
          <p:cNvSpPr>
            <a:spLocks noGrp="1"/>
          </p:cNvSpPr>
          <p:nvPr>
            <p:ph idx="1"/>
          </p:nvPr>
        </p:nvSpPr>
        <p:spPr>
          <a:xfrm>
            <a:off x="781311" y="1950885"/>
            <a:ext cx="7886700" cy="4351338"/>
          </a:xfrm>
        </p:spPr>
        <p:txBody>
          <a:bodyPr>
            <a:normAutofit/>
          </a:bodyPr>
          <a:lstStyle/>
          <a:p>
            <a:pPr marL="0" indent="0">
              <a:buNone/>
            </a:pPr>
            <a:endParaRPr lang="he-IL" dirty="0">
              <a:latin typeface="MF_FrankRuhl-Regular"/>
            </a:endParaRPr>
          </a:p>
          <a:p>
            <a:pPr marL="0" indent="0" algn="r" rtl="1">
              <a:buNone/>
            </a:pPr>
            <a:r>
              <a:rPr lang="ar-SA" dirty="0">
                <a:latin typeface="MF_FrankRuhl-Regular"/>
              </a:rPr>
              <a:t>لَعِبَتْ سَامْيَة وَحَنَان لُعْبَةَ «أمسِكْنِي» فِي السّاحَةِ. </a:t>
            </a:r>
          </a:p>
          <a:p>
            <a:pPr marL="0" indent="0" algn="r" rtl="1">
              <a:buNone/>
            </a:pPr>
            <a:r>
              <a:rPr lang="ar-SA" dirty="0">
                <a:latin typeface="MF_FrankRuhl-Regular"/>
              </a:rPr>
              <a:t>رَكَضَتِ الوَاحِدَةُ خَلْفَ الأُخْرَى.</a:t>
            </a:r>
          </a:p>
          <a:p>
            <a:pPr marL="0" indent="0" algn="r" rtl="1">
              <a:buNone/>
            </a:pPr>
            <a:r>
              <a:rPr lang="ar-SA" dirty="0">
                <a:latin typeface="MF_FrankRuhl-Regular"/>
              </a:rPr>
              <a:t>بَعْدَ عَشْرِ دَقَائِقَ....تَعِبَتَا جِدًّا</a:t>
            </a:r>
          </a:p>
          <a:p>
            <a:pPr marL="0" indent="0" algn="r" rtl="1">
              <a:buNone/>
            </a:pPr>
            <a:r>
              <a:rPr lang="ar-SA" dirty="0">
                <a:latin typeface="MF_FrankRuhl-Regular"/>
              </a:rPr>
              <a:t>قَالَت حَنَان: «لا أَسْتَطِيعُ التَّنَفُّسَ، أَحْتَاجُ إِلَى الهَوَاءِ، عَلَيَّ أَن أَرْتَاحَ» </a:t>
            </a:r>
            <a:endParaRPr lang="he-IL" dirty="0">
              <a:latin typeface="MF_FrankRuhl-Regular"/>
            </a:endParaRPr>
          </a:p>
          <a:p>
            <a:pPr marL="0" indent="0" algn="r" rtl="1">
              <a:buNone/>
            </a:pPr>
            <a:endParaRPr lang="he-IL" b="1" dirty="0"/>
          </a:p>
          <a:p>
            <a:pPr algn="r"/>
            <a:r>
              <a:rPr lang="ar-SA" b="1" dirty="0">
                <a:latin typeface="MF_FrankRuhl-Regular"/>
              </a:rPr>
              <a:t>أسْئِلَةٌ لِلمُحَادَثَةِ صَفْحَة 28</a:t>
            </a:r>
            <a:endParaRPr lang="he-IL" dirty="0"/>
          </a:p>
        </p:txBody>
      </p:sp>
      <p:pic>
        <p:nvPicPr>
          <p:cNvPr id="5" name="תמונה 4">
            <a:extLst>
              <a:ext uri="{FF2B5EF4-FFF2-40B4-BE49-F238E27FC236}">
                <a16:creationId xmlns:a16="http://schemas.microsoft.com/office/drawing/2014/main" id="{1C119158-B6F6-B7DD-BF0B-44E5661C260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6112" y="0"/>
            <a:ext cx="1527888" cy="1012024"/>
          </a:xfrm>
          <a:prstGeom prst="rect">
            <a:avLst/>
          </a:prstGeom>
        </p:spPr>
      </p:pic>
      <p:pic>
        <p:nvPicPr>
          <p:cNvPr id="7" name="תמונה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79306" y="5003554"/>
            <a:ext cx="1445410" cy="1308345"/>
          </a:xfrm>
          <a:prstGeom prst="rect">
            <a:avLst/>
          </a:prstGeom>
          <a:ln w="38100">
            <a:solidFill>
              <a:schemeClr val="accent6">
                <a:lumMod val="50000"/>
              </a:schemeClr>
            </a:solidFill>
          </a:ln>
        </p:spPr>
      </p:pic>
    </p:spTree>
    <p:extLst>
      <p:ext uri="{BB962C8B-B14F-4D97-AF65-F5344CB8AC3E}">
        <p14:creationId xmlns:p14="http://schemas.microsoft.com/office/powerpoint/2010/main" val="159569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0937" y="1290182"/>
            <a:ext cx="8693061" cy="5323560"/>
          </a:xfrm>
        </p:spPr>
        <p:txBody>
          <a:bodyPr/>
          <a:lstStyle/>
          <a:p>
            <a:endParaRPr lang="he-IL" dirty="0"/>
          </a:p>
          <a:p>
            <a:endParaRPr lang="he-IL" sz="3600" dirty="0"/>
          </a:p>
        </p:txBody>
      </p:sp>
      <p:sp>
        <p:nvSpPr>
          <p:cNvPr id="4" name="כותרת 3"/>
          <p:cNvSpPr>
            <a:spLocks noGrp="1"/>
          </p:cNvSpPr>
          <p:nvPr>
            <p:ph type="title"/>
          </p:nvPr>
        </p:nvSpPr>
        <p:spPr>
          <a:xfrm>
            <a:off x="628650" y="677042"/>
            <a:ext cx="7886700" cy="701731"/>
          </a:xfrm>
          <a:prstGeom prst="rect">
            <a:avLst/>
          </a:prstGeom>
        </p:spPr>
        <p:txBody>
          <a:bodyPr wrap="square">
            <a:spAutoFit/>
          </a:bodyPr>
          <a:lstStyle/>
          <a:p>
            <a:pPr algn="r" rtl="1"/>
            <a:r>
              <a:rPr lang="ar-SA" b="1" dirty="0">
                <a:solidFill>
                  <a:srgbClr val="437BBE"/>
                </a:solidFill>
                <a:latin typeface="MF_FrankRuhl-Regular"/>
              </a:rPr>
              <a:t>مَهَمَّةٌ </a:t>
            </a:r>
            <a:r>
              <a:rPr lang="he-IL" b="1" dirty="0">
                <a:solidFill>
                  <a:srgbClr val="437BBE"/>
                </a:solidFill>
                <a:latin typeface="MF_FrankRuhl-Regular"/>
              </a:rPr>
              <a:t>:</a:t>
            </a:r>
            <a:r>
              <a:rPr lang="ar-SA" b="1" dirty="0">
                <a:solidFill>
                  <a:srgbClr val="000000"/>
                </a:solidFill>
                <a:latin typeface="MF_FrankRuhl-Regular"/>
              </a:rPr>
              <a:t>أَيْنَ نَجِدُ الهَوَاءَ؟</a:t>
            </a:r>
            <a:r>
              <a:rPr lang="he-IL" sz="2400" b="1" dirty="0">
                <a:solidFill>
                  <a:srgbClr val="000000"/>
                </a:solidFill>
                <a:latin typeface="MF_FrankRuhl-Regular"/>
              </a:rPr>
              <a:t>(</a:t>
            </a:r>
            <a:r>
              <a:rPr lang="ar-SA" sz="2400" b="1" dirty="0">
                <a:solidFill>
                  <a:srgbClr val="000000"/>
                </a:solidFill>
                <a:latin typeface="MF_FrankRuhl-Regular"/>
              </a:rPr>
              <a:t>صَفْحَة </a:t>
            </a:r>
            <a:r>
              <a:rPr lang="he-IL" sz="2400" b="1" dirty="0">
                <a:solidFill>
                  <a:srgbClr val="000000"/>
                </a:solidFill>
                <a:latin typeface="MF_FrankRuhl-Regular"/>
              </a:rPr>
              <a:t> 29)</a:t>
            </a:r>
            <a:endParaRPr lang="en-US" sz="4400" b="1" dirty="0"/>
          </a:p>
        </p:txBody>
      </p:sp>
      <p:pic>
        <p:nvPicPr>
          <p:cNvPr id="6" name="מציין מיקום תוכן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8681" y="1452695"/>
            <a:ext cx="2206059" cy="5056340"/>
          </a:xfrm>
          <a:prstGeom prst="rect">
            <a:avLst/>
          </a:prstGeom>
          <a:ln w="57150">
            <a:solidFill>
              <a:srgbClr val="B31114"/>
            </a:solidFill>
          </a:ln>
        </p:spPr>
      </p:pic>
      <p:pic>
        <p:nvPicPr>
          <p:cNvPr id="7" name="תמונה 6">
            <a:extLst>
              <a:ext uri="{FF2B5EF4-FFF2-40B4-BE49-F238E27FC236}">
                <a16:creationId xmlns:a16="http://schemas.microsoft.com/office/drawing/2014/main" id="{1C119158-B6F6-B7DD-BF0B-44E5661C260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91604" y="0"/>
            <a:ext cx="1152395" cy="763309"/>
          </a:xfrm>
          <a:prstGeom prst="rect">
            <a:avLst/>
          </a:prstGeom>
        </p:spPr>
      </p:pic>
      <p:sp>
        <p:nvSpPr>
          <p:cNvPr id="8" name="TextBox 7"/>
          <p:cNvSpPr txBox="1"/>
          <p:nvPr/>
        </p:nvSpPr>
        <p:spPr>
          <a:xfrm>
            <a:off x="4096009" y="3081403"/>
            <a:ext cx="4597053" cy="1200329"/>
          </a:xfrm>
          <a:prstGeom prst="rect">
            <a:avLst/>
          </a:prstGeom>
          <a:noFill/>
        </p:spPr>
        <p:txBody>
          <a:bodyPr wrap="square" rtlCol="1">
            <a:spAutoFit/>
          </a:bodyPr>
          <a:lstStyle/>
          <a:p>
            <a:pPr algn="r"/>
            <a:r>
              <a:rPr lang="ar-SA" sz="3600" b="1" dirty="0">
                <a:latin typeface="MF_FrankRuhl-Bold"/>
              </a:rPr>
              <a:t>أدَوَاتٌ: بَالُونَات، حُقَن،</a:t>
            </a:r>
            <a:r>
              <a:rPr lang="he-IL" sz="3600" b="1" dirty="0">
                <a:latin typeface="MF_FrankRuhl-Bold"/>
              </a:rPr>
              <a:t> </a:t>
            </a:r>
            <a:r>
              <a:rPr lang="ar-SA" sz="3600" b="1" dirty="0">
                <a:solidFill>
                  <a:srgbClr val="000000"/>
                </a:solidFill>
                <a:latin typeface="MF_FrankRuhl-Regular"/>
              </a:rPr>
              <a:t>أَكْيَاسُ</a:t>
            </a:r>
            <a:r>
              <a:rPr lang="ar-SA" sz="3600" dirty="0">
                <a:solidFill>
                  <a:srgbClr val="000000"/>
                </a:solidFill>
                <a:latin typeface="MF_FrankRuhl-Regular"/>
              </a:rPr>
              <a:t> </a:t>
            </a:r>
            <a:r>
              <a:rPr lang="ar-SA" sz="3600" b="1" dirty="0">
                <a:solidFill>
                  <a:srgbClr val="000000"/>
                </a:solidFill>
                <a:latin typeface="MF_FrankRuhl-Regular"/>
              </a:rPr>
              <a:t>نَايْلُون، مِرْوَحَة</a:t>
            </a:r>
            <a:r>
              <a:rPr lang="ar-SA" dirty="0">
                <a:solidFill>
                  <a:srgbClr val="000000"/>
                </a:solidFill>
                <a:latin typeface="MF_FrankRuhl-Regular"/>
              </a:rPr>
              <a:t>.</a:t>
            </a:r>
            <a:endParaRPr lang="en-US" dirty="0"/>
          </a:p>
        </p:txBody>
      </p:sp>
    </p:spTree>
    <p:extLst>
      <p:ext uri="{BB962C8B-B14F-4D97-AF65-F5344CB8AC3E}">
        <p14:creationId xmlns:p14="http://schemas.microsoft.com/office/powerpoint/2010/main" val="311944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תמונה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937"/>
            <a:ext cx="1109568" cy="634039"/>
          </a:xfrm>
          <a:prstGeom prst="rect">
            <a:avLst/>
          </a:prstGeom>
        </p:spPr>
      </p:pic>
      <p:sp>
        <p:nvSpPr>
          <p:cNvPr id="9" name="מלבן 8"/>
          <p:cNvSpPr/>
          <p:nvPr/>
        </p:nvSpPr>
        <p:spPr>
          <a:xfrm>
            <a:off x="494950" y="756606"/>
            <a:ext cx="7910819" cy="769441"/>
          </a:xfrm>
          <a:prstGeom prst="rect">
            <a:avLst/>
          </a:prstGeom>
          <a:ln>
            <a:solidFill>
              <a:srgbClr val="B31114"/>
            </a:solidFill>
          </a:ln>
        </p:spPr>
        <p:txBody>
          <a:bodyPr wrap="square">
            <a:spAutoFit/>
          </a:bodyPr>
          <a:lstStyle/>
          <a:p>
            <a:pPr algn="r" rtl="1"/>
            <a:r>
              <a:rPr lang="ar-SA" sz="4400" b="1" dirty="0">
                <a:solidFill>
                  <a:srgbClr val="437BBE"/>
                </a:solidFill>
                <a:latin typeface="MF_FrankRuhl-Regular"/>
              </a:rPr>
              <a:t>مَهَمَّةٌ </a:t>
            </a:r>
            <a:r>
              <a:rPr lang="he-IL" sz="4400" b="1" dirty="0">
                <a:solidFill>
                  <a:srgbClr val="437BBE"/>
                </a:solidFill>
                <a:latin typeface="MF_FrankRuhl-Regular"/>
              </a:rPr>
              <a:t>: </a:t>
            </a:r>
            <a:r>
              <a:rPr lang="ar-SA" sz="4400" b="1" dirty="0">
                <a:latin typeface="MF_FrankRuhl-Regular"/>
              </a:rPr>
              <a:t>نَشْعُرُ بالنَّفَسِ </a:t>
            </a:r>
            <a:r>
              <a:rPr lang="he-IL" sz="2400" b="1" dirty="0">
                <a:solidFill>
                  <a:srgbClr val="000000"/>
                </a:solidFill>
                <a:latin typeface="MF_FrankRuhl-Regular"/>
              </a:rPr>
              <a:t>(</a:t>
            </a:r>
            <a:r>
              <a:rPr lang="ar-SA" sz="2400" b="1" dirty="0">
                <a:solidFill>
                  <a:srgbClr val="000000"/>
                </a:solidFill>
                <a:latin typeface="MF_FrankRuhl-Regular"/>
              </a:rPr>
              <a:t>صَفْحَة</a:t>
            </a:r>
            <a:r>
              <a:rPr lang="he-IL" sz="2400" b="1" dirty="0">
                <a:solidFill>
                  <a:srgbClr val="000000"/>
                </a:solidFill>
                <a:latin typeface="MF_FrankRuhl-Regular"/>
              </a:rPr>
              <a:t> 30)</a:t>
            </a:r>
            <a:endParaRPr lang="en-US" sz="4400" b="1" dirty="0">
              <a:solidFill>
                <a:prstClr val="black"/>
              </a:solidFill>
            </a:endParaRPr>
          </a:p>
        </p:txBody>
      </p:sp>
      <p:pic>
        <p:nvPicPr>
          <p:cNvPr id="4" name="מציין מיקום תוכן 3"/>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1291905" y="1690688"/>
            <a:ext cx="2172748" cy="5047463"/>
          </a:xfrm>
          <a:prstGeom prst="rect">
            <a:avLst/>
          </a:prstGeom>
          <a:ln w="38100">
            <a:solidFill>
              <a:srgbClr val="B31114"/>
            </a:solidFill>
          </a:ln>
        </p:spPr>
      </p:pic>
      <p:sp>
        <p:nvSpPr>
          <p:cNvPr id="5" name="מלבן 4"/>
          <p:cNvSpPr/>
          <p:nvPr/>
        </p:nvSpPr>
        <p:spPr>
          <a:xfrm>
            <a:off x="4365817" y="3161235"/>
            <a:ext cx="4434234" cy="535531"/>
          </a:xfrm>
          <a:prstGeom prst="rect">
            <a:avLst/>
          </a:prstGeom>
        </p:spPr>
        <p:txBody>
          <a:bodyPr wrap="square">
            <a:spAutoFit/>
          </a:bodyPr>
          <a:lstStyle/>
          <a:p>
            <a:pPr lvl="0" algn="r" defTabSz="914400" rtl="1">
              <a:lnSpc>
                <a:spcPct val="90000"/>
              </a:lnSpc>
              <a:spcBef>
                <a:spcPts val="1000"/>
              </a:spcBef>
            </a:pPr>
            <a:r>
              <a:rPr lang="ar-SA" sz="3200" b="1" dirty="0"/>
              <a:t>أسْئِلَةٌ لِلمُحَادَثَةِ صَفْحَة </a:t>
            </a:r>
            <a:r>
              <a:rPr lang="he-IL" sz="3200" b="1" dirty="0">
                <a:solidFill>
                  <a:prstClr val="black"/>
                </a:solidFill>
              </a:rPr>
              <a:t>30</a:t>
            </a:r>
            <a:endParaRPr lang="en-US" sz="3200" b="1" dirty="0">
              <a:solidFill>
                <a:prstClr val="black"/>
              </a:solidFill>
            </a:endParaRPr>
          </a:p>
        </p:txBody>
      </p:sp>
      <p:pic>
        <p:nvPicPr>
          <p:cNvPr id="6" name="תמונה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72294" y="4183594"/>
            <a:ext cx="1724256" cy="1562309"/>
          </a:xfrm>
          <a:prstGeom prst="rect">
            <a:avLst/>
          </a:prstGeom>
          <a:ln w="38100">
            <a:solidFill>
              <a:srgbClr val="B31114"/>
            </a:solidFill>
          </a:ln>
        </p:spPr>
      </p:pic>
      <p:pic>
        <p:nvPicPr>
          <p:cNvPr id="10" name="תמונה 9">
            <a:extLst>
              <a:ext uri="{FF2B5EF4-FFF2-40B4-BE49-F238E27FC236}">
                <a16:creationId xmlns:a16="http://schemas.microsoft.com/office/drawing/2014/main" id="{1C119158-B6F6-B7DD-BF0B-44E5661C260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15455" y="-7937"/>
            <a:ext cx="1154257" cy="764543"/>
          </a:xfrm>
          <a:prstGeom prst="rect">
            <a:avLst/>
          </a:prstGeom>
        </p:spPr>
      </p:pic>
    </p:spTree>
    <p:extLst>
      <p:ext uri="{BB962C8B-B14F-4D97-AF65-F5344CB8AC3E}">
        <p14:creationId xmlns:p14="http://schemas.microsoft.com/office/powerpoint/2010/main" val="152980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3349" y="365126"/>
            <a:ext cx="8758217" cy="1325563"/>
          </a:xfrm>
        </p:spPr>
        <p:txBody>
          <a:bodyPr>
            <a:normAutofit/>
          </a:bodyPr>
          <a:lstStyle/>
          <a:p>
            <a:pPr algn="r" rtl="1"/>
            <a:r>
              <a:rPr lang="he-IL" sz="4000" b="1" dirty="0">
                <a:solidFill>
                  <a:srgbClr val="437BBE"/>
                </a:solidFill>
                <a:latin typeface="MF_FrankRuhl-Regular"/>
                <a:cs typeface="+mn-cs"/>
              </a:rPr>
              <a:t> </a:t>
            </a:r>
            <a:r>
              <a:rPr lang="ar-SA" sz="4000" b="1" dirty="0">
                <a:solidFill>
                  <a:srgbClr val="437BBE"/>
                </a:solidFill>
                <a:latin typeface="MF_FrankRuhl-Regular"/>
              </a:rPr>
              <a:t>مَهَمَّةٌ: </a:t>
            </a:r>
            <a:r>
              <a:rPr lang="ar-SA" sz="4000" b="1" dirty="0">
                <a:latin typeface="MF_FrankRuhl-Regular"/>
              </a:rPr>
              <a:t>نَتَنَفَّسُ </a:t>
            </a:r>
            <a:r>
              <a:rPr lang="ar-SA" sz="4000" b="1" dirty="0">
                <a:latin typeface="MF_FrankRuhl-Regular"/>
                <a:cs typeface="+mn-cs"/>
              </a:rPr>
              <a:t>فِي المَاءِ وَفِي الفَضَاءِ</a:t>
            </a:r>
            <a:r>
              <a:rPr lang="en-US" sz="4000" b="1" dirty="0">
                <a:latin typeface="MF_FrankRuhl-Regular"/>
                <a:cs typeface="+mn-cs"/>
              </a:rPr>
              <a:t> </a:t>
            </a:r>
            <a:r>
              <a:rPr lang="he-IL" sz="2000" b="1" dirty="0">
                <a:latin typeface="MF_FrankRuhl-Regular"/>
                <a:cs typeface="+mn-cs"/>
              </a:rPr>
              <a:t>(</a:t>
            </a:r>
            <a:r>
              <a:rPr lang="ar-SA" sz="2000" b="1" dirty="0">
                <a:solidFill>
                  <a:srgbClr val="000000"/>
                </a:solidFill>
                <a:latin typeface="MF_FrankRuhl-Regular"/>
              </a:rPr>
              <a:t>صَفْحَات </a:t>
            </a:r>
            <a:r>
              <a:rPr lang="he-IL" sz="2000" b="1" dirty="0">
                <a:latin typeface="MF_FrankRuhl-Regular"/>
                <a:cs typeface="+mn-cs"/>
              </a:rPr>
              <a:t>32-31) </a:t>
            </a:r>
            <a:endParaRPr lang="en-US" sz="2800" b="1" dirty="0">
              <a:cs typeface="+mn-cs"/>
            </a:endParaRPr>
          </a:p>
        </p:txBody>
      </p:sp>
      <p:sp>
        <p:nvSpPr>
          <p:cNvPr id="3" name="מציין מיקום תוכן 2"/>
          <p:cNvSpPr>
            <a:spLocks noGrp="1"/>
          </p:cNvSpPr>
          <p:nvPr>
            <p:ph idx="1"/>
          </p:nvPr>
        </p:nvSpPr>
        <p:spPr/>
        <p:txBody>
          <a:bodyPr/>
          <a:lstStyle/>
          <a:p>
            <a:pPr marL="0" indent="0" algn="r">
              <a:buNone/>
            </a:pPr>
            <a:r>
              <a:rPr lang="he-IL" b="1" dirty="0"/>
              <a:t> </a:t>
            </a:r>
            <a:r>
              <a:rPr lang="he-IL" b="1" dirty="0">
                <a:solidFill>
                  <a:srgbClr val="000000"/>
                </a:solidFill>
                <a:latin typeface="MF_FrankRuhl-Regular"/>
              </a:rPr>
              <a:t> </a:t>
            </a:r>
            <a:endParaRPr lang="en-US" b="1" dirty="0"/>
          </a:p>
        </p:txBody>
      </p:sp>
      <p:pic>
        <p:nvPicPr>
          <p:cNvPr id="5" name="תמונה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866" y="-19361"/>
            <a:ext cx="1109568" cy="634039"/>
          </a:xfrm>
          <a:prstGeom prst="rect">
            <a:avLst/>
          </a:prstGeom>
        </p:spPr>
      </p:pic>
      <p:pic>
        <p:nvPicPr>
          <p:cNvPr id="8" name="תמונה 7">
            <a:extLst>
              <a:ext uri="{FF2B5EF4-FFF2-40B4-BE49-F238E27FC236}">
                <a16:creationId xmlns:a16="http://schemas.microsoft.com/office/drawing/2014/main" id="{1C119158-B6F6-B7DD-BF0B-44E5661C260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658" y="-19362"/>
            <a:ext cx="1127342" cy="746715"/>
          </a:xfrm>
          <a:prstGeom prst="rect">
            <a:avLst/>
          </a:prstGeom>
        </p:spPr>
      </p:pic>
      <p:pic>
        <p:nvPicPr>
          <p:cNvPr id="10" name="תמונה 9" descr="גזירת מסך"/>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007918" y="1335754"/>
            <a:ext cx="3944027" cy="4801942"/>
          </a:xfrm>
          <a:prstGeom prst="rect">
            <a:avLst/>
          </a:prstGeom>
        </p:spPr>
      </p:pic>
    </p:spTree>
    <p:extLst>
      <p:ext uri="{BB962C8B-B14F-4D97-AF65-F5344CB8AC3E}">
        <p14:creationId xmlns:p14="http://schemas.microsoft.com/office/powerpoint/2010/main" val="204970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81000" y="365126"/>
            <a:ext cx="8382000" cy="1325563"/>
          </a:xfrm>
        </p:spPr>
        <p:txBody>
          <a:bodyPr>
            <a:normAutofit/>
          </a:bodyPr>
          <a:lstStyle/>
          <a:p>
            <a:pPr algn="r"/>
            <a:r>
              <a:rPr lang="ar-SA" sz="3600" b="1" dirty="0" err="1">
                <a:solidFill>
                  <a:srgbClr val="437BBE"/>
                </a:solidFill>
                <a:latin typeface="MF_FrankRuhl-Regular"/>
                <a:cs typeface="+mn-cs"/>
              </a:rPr>
              <a:t>تَذْوِيتُ</a:t>
            </a:r>
            <a:r>
              <a:rPr lang="ar-SA" sz="3600" b="1" dirty="0">
                <a:solidFill>
                  <a:srgbClr val="437BBE"/>
                </a:solidFill>
                <a:latin typeface="MF_FrankRuhl-Regular"/>
                <a:cs typeface="+mn-cs"/>
              </a:rPr>
              <a:t> مُصْطَلَحَاتٍ</a:t>
            </a:r>
            <a:r>
              <a:rPr lang="he-IL" sz="3600" b="1" dirty="0">
                <a:solidFill>
                  <a:srgbClr val="437BBE"/>
                </a:solidFill>
                <a:latin typeface="MF_FrankRuhl-Regular"/>
                <a:cs typeface="+mn-cs"/>
              </a:rPr>
              <a:t> </a:t>
            </a:r>
            <a:r>
              <a:rPr lang="he-IL" sz="2800" b="1" dirty="0">
                <a:latin typeface="MF_FrankRuhl-Regular"/>
                <a:cs typeface="+mn-cs"/>
              </a:rPr>
              <a:t>(</a:t>
            </a:r>
            <a:r>
              <a:rPr lang="ar-SA" sz="2800" b="1" dirty="0">
                <a:solidFill>
                  <a:srgbClr val="000000"/>
                </a:solidFill>
                <a:latin typeface="MF_FrankRuhl-Regular"/>
              </a:rPr>
              <a:t>صَفْحَة</a:t>
            </a:r>
            <a:r>
              <a:rPr lang="he-IL" sz="2800" b="1" dirty="0">
                <a:latin typeface="MF_FrankRuhl-Regular"/>
                <a:cs typeface="+mn-cs"/>
              </a:rPr>
              <a:t> 33)</a:t>
            </a:r>
            <a:endParaRPr lang="en-US" sz="2800" b="1" dirty="0">
              <a:cs typeface="+mn-cs"/>
            </a:endParaRPr>
          </a:p>
        </p:txBody>
      </p:sp>
      <p:sp>
        <p:nvSpPr>
          <p:cNvPr id="3" name="מציין מיקום תוכן 2"/>
          <p:cNvSpPr>
            <a:spLocks noGrp="1"/>
          </p:cNvSpPr>
          <p:nvPr>
            <p:ph idx="1"/>
          </p:nvPr>
        </p:nvSpPr>
        <p:spPr>
          <a:xfrm>
            <a:off x="628650" y="1825625"/>
            <a:ext cx="8134350" cy="4351338"/>
          </a:xfrm>
        </p:spPr>
        <p:txBody>
          <a:bodyPr>
            <a:normAutofit/>
          </a:bodyPr>
          <a:lstStyle/>
          <a:p>
            <a:pPr marL="0" indent="0" algn="r">
              <a:buNone/>
            </a:pPr>
            <a:r>
              <a:rPr lang="he-IL" b="1" dirty="0"/>
              <a:t> </a:t>
            </a:r>
            <a:endParaRPr lang="he-IL" dirty="0">
              <a:solidFill>
                <a:srgbClr val="000000"/>
              </a:solidFill>
              <a:latin typeface="MF_FrankRuhl-Regular"/>
            </a:endParaRPr>
          </a:p>
          <a:p>
            <a:pPr algn="r" rtl="1"/>
            <a:r>
              <a:rPr lang="ar-SA" b="1" dirty="0">
                <a:latin typeface="MF_FrankRuhl-Bold"/>
              </a:rPr>
              <a:t>الكَائِنَاتُ الحَيَّةُ – النَبَاتَاتُ، </a:t>
            </a:r>
          </a:p>
          <a:p>
            <a:pPr marL="0" indent="0" algn="r" rtl="1">
              <a:buNone/>
            </a:pPr>
            <a:r>
              <a:rPr lang="ar-SA" b="1" dirty="0">
                <a:latin typeface="MF_FrankRuhl-Bold"/>
              </a:rPr>
              <a:t>الحَيْوَانَاتُ وَالأِنْسَانُ </a:t>
            </a:r>
          </a:p>
          <a:p>
            <a:pPr marL="0" indent="0" algn="r" rtl="1">
              <a:buNone/>
            </a:pPr>
            <a:r>
              <a:rPr lang="ar-SA" b="1" dirty="0">
                <a:latin typeface="MF_FrankRuhl-Bold"/>
              </a:rPr>
              <a:t>يَتَنَفَّسُونَ الهَوَاءَ </a:t>
            </a:r>
            <a:endParaRPr lang="he-IL" b="1" dirty="0">
              <a:latin typeface="MF_FrankRuhl-Bold"/>
            </a:endParaRPr>
          </a:p>
          <a:p>
            <a:pPr marL="0" indent="0" algn="r" rtl="1">
              <a:buNone/>
            </a:pPr>
            <a:endParaRPr lang="he-IL" b="1" dirty="0">
              <a:latin typeface="MF_FrankRuhl-Bold"/>
            </a:endParaRPr>
          </a:p>
          <a:p>
            <a:pPr marL="0" indent="0" algn="r" rtl="1">
              <a:buNone/>
            </a:pPr>
            <a:r>
              <a:rPr lang="ar-SA" b="1" dirty="0">
                <a:solidFill>
                  <a:srgbClr val="FF0000"/>
                </a:solidFill>
                <a:latin typeface="MF_FrankRuhl-Regular"/>
              </a:rPr>
              <a:t>التَّنَفُّسُ هُوَ مِن مُمَيِّزاتِ الحَيَاةِ</a:t>
            </a:r>
            <a:endParaRPr lang="en-US" b="1" dirty="0">
              <a:solidFill>
                <a:srgbClr val="FF0000"/>
              </a:solidFill>
            </a:endParaRPr>
          </a:p>
        </p:txBody>
      </p:sp>
      <p:pic>
        <p:nvPicPr>
          <p:cNvPr id="5" name="תמונה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866" y="-19361"/>
            <a:ext cx="1109568" cy="634039"/>
          </a:xfrm>
          <a:prstGeom prst="rect">
            <a:avLst/>
          </a:prstGeom>
        </p:spPr>
      </p:pic>
      <p:pic>
        <p:nvPicPr>
          <p:cNvPr id="7" name="תמונה 6">
            <a:extLst>
              <a:ext uri="{FF2B5EF4-FFF2-40B4-BE49-F238E27FC236}">
                <a16:creationId xmlns:a16="http://schemas.microsoft.com/office/drawing/2014/main" id="{2A015EA2-EC93-E05A-DCDE-1871B1E4E7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31101" y="104175"/>
            <a:ext cx="1527888" cy="510504"/>
          </a:xfrm>
          <a:prstGeom prst="rect">
            <a:avLst/>
          </a:prstGeom>
        </p:spPr>
      </p:pic>
      <p:pic>
        <p:nvPicPr>
          <p:cNvPr id="8" name="תמונה 7">
            <a:extLst>
              <a:ext uri="{FF2B5EF4-FFF2-40B4-BE49-F238E27FC236}">
                <a16:creationId xmlns:a16="http://schemas.microsoft.com/office/drawing/2014/main" id="{1C119158-B6F6-B7DD-BF0B-44E5661C260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41918" y="0"/>
            <a:ext cx="1002082" cy="663747"/>
          </a:xfrm>
          <a:prstGeom prst="rect">
            <a:avLst/>
          </a:prstGeom>
        </p:spPr>
      </p:pic>
      <p:pic>
        <p:nvPicPr>
          <p:cNvPr id="13" name="תמונה 12" descr="גזירת מסך"/>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92332" y="1506990"/>
            <a:ext cx="4201112" cy="4420217"/>
          </a:xfrm>
          <a:prstGeom prst="rect">
            <a:avLst/>
          </a:prstGeom>
        </p:spPr>
      </p:pic>
      <p:sp>
        <p:nvSpPr>
          <p:cNvPr id="11" name="מלבן מעוגל 10"/>
          <p:cNvSpPr/>
          <p:nvPr/>
        </p:nvSpPr>
        <p:spPr>
          <a:xfrm>
            <a:off x="3507288" y="5448822"/>
            <a:ext cx="1186156" cy="478385"/>
          </a:xfrm>
          <a:prstGeom prst="roundRect">
            <a:avLst/>
          </a:prstGeom>
          <a:solidFill>
            <a:schemeClr val="accent1">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9351" tIns="149353" rIns="149352" bIns="495276" numCol="1" spcCol="1270" rtlCol="1" anchor="ctr" anchorCtr="0">
            <a:noAutofit/>
          </a:bodyPr>
          <a:lstStyle/>
          <a:p>
            <a:pPr marL="0" indent="0" algn="ctr" defTabSz="933450" rtl="1">
              <a:lnSpc>
                <a:spcPct val="90000"/>
              </a:lnSpc>
              <a:spcBef>
                <a:spcPct val="0"/>
              </a:spcBef>
              <a:spcAft>
                <a:spcPct val="35000"/>
              </a:spcAft>
              <a:buNone/>
            </a:pPr>
            <a:endParaRPr lang="he-IL" sz="2100" b="1" kern="1200"/>
          </a:p>
        </p:txBody>
      </p:sp>
    </p:spTree>
    <p:extLst>
      <p:ext uri="{BB962C8B-B14F-4D97-AF65-F5344CB8AC3E}">
        <p14:creationId xmlns:p14="http://schemas.microsoft.com/office/powerpoint/2010/main" val="86725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81000" y="365126"/>
            <a:ext cx="8382000" cy="1325563"/>
          </a:xfrm>
        </p:spPr>
        <p:txBody>
          <a:bodyPr>
            <a:normAutofit/>
          </a:bodyPr>
          <a:lstStyle/>
          <a:p>
            <a:pPr algn="r"/>
            <a:r>
              <a:rPr lang="ar-SA" sz="2800" b="1" dirty="0">
                <a:cs typeface="+mn-cs"/>
              </a:rPr>
              <a:t>مَاذَا تَعَلَّمْنَا؟</a:t>
            </a:r>
            <a:endParaRPr lang="en-US" sz="2800" b="1" dirty="0">
              <a:cs typeface="+mn-cs"/>
            </a:endParaRPr>
          </a:p>
        </p:txBody>
      </p:sp>
      <p:sp>
        <p:nvSpPr>
          <p:cNvPr id="3" name="מציין מיקום תוכן 2"/>
          <p:cNvSpPr>
            <a:spLocks noGrp="1"/>
          </p:cNvSpPr>
          <p:nvPr>
            <p:ph idx="1"/>
          </p:nvPr>
        </p:nvSpPr>
        <p:spPr>
          <a:xfrm>
            <a:off x="757217" y="1616454"/>
            <a:ext cx="8134350" cy="2564930"/>
          </a:xfrm>
          <a:ln w="38100">
            <a:solidFill>
              <a:schemeClr val="accent6">
                <a:lumMod val="75000"/>
              </a:schemeClr>
            </a:solidFill>
          </a:ln>
        </p:spPr>
        <p:txBody>
          <a:bodyPr>
            <a:normAutofit fontScale="92500"/>
          </a:bodyPr>
          <a:lstStyle/>
          <a:p>
            <a:pPr algn="r" rtl="1"/>
            <a:r>
              <a:rPr lang="ar-SA" b="1" dirty="0">
                <a:latin typeface="MF_FrankRuhl-Bold"/>
              </a:rPr>
              <a:t>الكَائِنَات الحَيَّة</a:t>
            </a:r>
            <a:r>
              <a:rPr lang="he-IL" b="1" i="0" u="none" strike="noStrike" baseline="0" dirty="0">
                <a:latin typeface="MF_FrankRuhl-Bold"/>
              </a:rPr>
              <a:t>- </a:t>
            </a:r>
            <a:r>
              <a:rPr lang="ar-SA" b="1" i="0" u="none" strike="noStrike" baseline="0" dirty="0">
                <a:latin typeface="MF_FrankRuhl-Bold"/>
              </a:rPr>
              <a:t>النَبَاتَات، الحَيْوَانَات، والأِنْسَان</a:t>
            </a:r>
            <a:r>
              <a:rPr lang="ar-SA" b="1" i="0" u="none" strike="noStrike" dirty="0">
                <a:latin typeface="MF_FrankRuhl-Bold"/>
              </a:rPr>
              <a:t> يَتَنَفَّسُون الهَوَاءَ</a:t>
            </a:r>
            <a:r>
              <a:rPr lang="ar-SA" b="1" i="0" u="none" strike="noStrike" baseline="0" dirty="0">
                <a:latin typeface="MF_FrankRuhl-Bold"/>
              </a:rPr>
              <a:t> </a:t>
            </a:r>
            <a:endParaRPr lang="he-IL" b="1" dirty="0">
              <a:latin typeface="MF_FrankRuhl-Bold"/>
            </a:endParaRPr>
          </a:p>
          <a:p>
            <a:pPr algn="r" rtl="1"/>
            <a:r>
              <a:rPr lang="ar-SA" b="1" dirty="0">
                <a:latin typeface="MF_FrankRuhl-Bold"/>
              </a:rPr>
              <a:t>في الهَوَاءِ يُوجَدُ أُكْسُجِين</a:t>
            </a:r>
            <a:r>
              <a:rPr lang="he-IL" b="1" i="0" u="none" strike="noStrike" baseline="0" dirty="0">
                <a:latin typeface="MF_FrankRuhl-Regular"/>
              </a:rPr>
              <a:t>. </a:t>
            </a:r>
          </a:p>
          <a:p>
            <a:pPr algn="r" rtl="1"/>
            <a:r>
              <a:rPr lang="ar-SA" b="1" i="0" u="none" strike="noStrike" baseline="0" dirty="0">
                <a:latin typeface="MF_FrankRuhl-Regular"/>
              </a:rPr>
              <a:t>لَا يُمْكِنُ العَيْشُ بِدُ</a:t>
            </a:r>
            <a:r>
              <a:rPr lang="ar-SA" b="1" dirty="0">
                <a:latin typeface="MF_FrankRuhl-Regular"/>
              </a:rPr>
              <a:t>ونِ</a:t>
            </a:r>
            <a:r>
              <a:rPr lang="ar-SA" b="1" dirty="0">
                <a:latin typeface="MF_FrankRuhl-Bold"/>
              </a:rPr>
              <a:t> الأُكْسُجِين</a:t>
            </a:r>
            <a:r>
              <a:rPr lang="he-IL" b="1" i="0" u="none" strike="noStrike" baseline="0" dirty="0">
                <a:latin typeface="MF_FrankRuhl-Regular"/>
              </a:rPr>
              <a:t>.</a:t>
            </a:r>
          </a:p>
          <a:p>
            <a:pPr algn="r" rtl="1"/>
            <a:r>
              <a:rPr lang="ar-SA" b="1" dirty="0">
                <a:latin typeface="MF_FrankRuhl-Bold"/>
              </a:rPr>
              <a:t>الأُكْسُجِينُ</a:t>
            </a:r>
            <a:r>
              <a:rPr lang="he-IL" b="1" i="0" u="none" strike="noStrike" baseline="0" dirty="0">
                <a:latin typeface="MF_FrankRuhl-Regular"/>
              </a:rPr>
              <a:t> </a:t>
            </a:r>
            <a:r>
              <a:rPr lang="ar-SA" b="1" i="0" u="none" strike="noStrike" baseline="0" dirty="0">
                <a:latin typeface="MF_FrankRuhl-Regular"/>
              </a:rPr>
              <a:t>المَوْجُ</a:t>
            </a:r>
            <a:r>
              <a:rPr lang="ar-SA" b="1" dirty="0">
                <a:latin typeface="MF_FrankRuhl-Regular"/>
              </a:rPr>
              <a:t>ودُ </a:t>
            </a:r>
            <a:r>
              <a:rPr lang="ar-SA" b="1">
                <a:latin typeface="MF_FrankRuhl-Regular"/>
              </a:rPr>
              <a:t>فِي الهَوَاءِ </a:t>
            </a:r>
            <a:r>
              <a:rPr lang="ar-SA" b="1" dirty="0">
                <a:latin typeface="MF_FrankRuhl-Regular"/>
              </a:rPr>
              <a:t>هُوَ حَاجَةٌ حَيَاتِيَّةٌ لِجَمِيعِ الكَائِنَاتِ الحَيَّةِ.</a:t>
            </a:r>
            <a:endParaRPr lang="he-IL" b="1" i="0" u="none" strike="noStrike" baseline="0" dirty="0">
              <a:latin typeface="MF_FrankRuhl-Regular"/>
            </a:endParaRPr>
          </a:p>
          <a:p>
            <a:pPr algn="r" rtl="1"/>
            <a:r>
              <a:rPr lang="ar-SA" b="1" dirty="0">
                <a:latin typeface="MF_FrankRuhl-Regular"/>
              </a:rPr>
              <a:t>التَّنَفُّسُ هُوَ مِن مُمَيِّزاتِ الحَيَاةِ.</a:t>
            </a:r>
            <a:r>
              <a:rPr lang="he-IL" b="1" dirty="0">
                <a:latin typeface="MF_FrankRuhl-Regular"/>
              </a:rPr>
              <a:t> </a:t>
            </a:r>
            <a:endParaRPr lang="en-US" b="1" dirty="0"/>
          </a:p>
        </p:txBody>
      </p:sp>
      <p:pic>
        <p:nvPicPr>
          <p:cNvPr id="5" name="תמונה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866" y="-19361"/>
            <a:ext cx="1109568" cy="634039"/>
          </a:xfrm>
          <a:prstGeom prst="rect">
            <a:avLst/>
          </a:prstGeom>
        </p:spPr>
      </p:pic>
      <p:sp>
        <p:nvSpPr>
          <p:cNvPr id="8" name="תיבת טקסט 7">
            <a:extLst>
              <a:ext uri="{FF2B5EF4-FFF2-40B4-BE49-F238E27FC236}">
                <a16:creationId xmlns:a16="http://schemas.microsoft.com/office/drawing/2014/main" id="{DAD39D0E-E924-3F31-6B8D-D6CBA97FFCCF}"/>
              </a:ext>
            </a:extLst>
          </p:cNvPr>
          <p:cNvSpPr txBox="1"/>
          <p:nvPr/>
        </p:nvSpPr>
        <p:spPr>
          <a:xfrm>
            <a:off x="4123677" y="4403810"/>
            <a:ext cx="4572000" cy="523220"/>
          </a:xfrm>
          <a:prstGeom prst="rect">
            <a:avLst/>
          </a:prstGeom>
          <a:noFill/>
        </p:spPr>
        <p:txBody>
          <a:bodyPr wrap="square">
            <a:spAutoFit/>
          </a:bodyPr>
          <a:lstStyle/>
          <a:p>
            <a:pPr algn="r" rtl="1"/>
            <a:r>
              <a:rPr lang="ar-SA" sz="2800" b="1" dirty="0">
                <a:latin typeface="MF_FrankRuhl-Regular"/>
              </a:rPr>
              <a:t>مُصْطَلَحَاتٌ تَعَلَّمْنَاهَا</a:t>
            </a:r>
            <a:endParaRPr lang="he-IL" sz="2800" b="1" dirty="0">
              <a:latin typeface="MF_FrankRuhl-Regular"/>
            </a:endParaRPr>
          </a:p>
        </p:txBody>
      </p:sp>
      <p:sp>
        <p:nvSpPr>
          <p:cNvPr id="16" name="תיבת טקסט 15">
            <a:extLst>
              <a:ext uri="{FF2B5EF4-FFF2-40B4-BE49-F238E27FC236}">
                <a16:creationId xmlns:a16="http://schemas.microsoft.com/office/drawing/2014/main" id="{A29562DA-C80E-2C86-8869-8DBB460BA8A6}"/>
              </a:ext>
            </a:extLst>
          </p:cNvPr>
          <p:cNvSpPr txBox="1"/>
          <p:nvPr/>
        </p:nvSpPr>
        <p:spPr>
          <a:xfrm>
            <a:off x="2885244" y="5010242"/>
            <a:ext cx="6006324" cy="830997"/>
          </a:xfrm>
          <a:prstGeom prst="rect">
            <a:avLst/>
          </a:prstGeom>
          <a:noFill/>
          <a:ln w="38100">
            <a:solidFill>
              <a:schemeClr val="accent6">
                <a:lumMod val="75000"/>
              </a:schemeClr>
            </a:solidFill>
          </a:ln>
        </p:spPr>
        <p:txBody>
          <a:bodyPr wrap="square">
            <a:spAutoFit/>
          </a:bodyPr>
          <a:lstStyle/>
          <a:p>
            <a:pPr algn="r"/>
            <a:r>
              <a:rPr lang="ar-SA" sz="2400" b="1" dirty="0">
                <a:solidFill>
                  <a:srgbClr val="000000"/>
                </a:solidFill>
                <a:latin typeface="MF_FrankRuhl-Regular"/>
              </a:rPr>
              <a:t>حَلٌّ</a:t>
            </a:r>
            <a:r>
              <a:rPr lang="he-IL" sz="2400" b="1" i="0" u="none" strike="noStrike" baseline="0" dirty="0">
                <a:solidFill>
                  <a:srgbClr val="000000"/>
                </a:solidFill>
                <a:latin typeface="MF_FrankRuhl-Regular"/>
              </a:rPr>
              <a:t> </a:t>
            </a:r>
            <a:r>
              <a:rPr lang="ar-SA" sz="2400" b="1" dirty="0">
                <a:solidFill>
                  <a:srgbClr val="000000"/>
                </a:solidFill>
                <a:latin typeface="MF_FrankRuhl-Regular"/>
              </a:rPr>
              <a:t>تِكْنُولُوجِيٌّ</a:t>
            </a:r>
            <a:r>
              <a:rPr lang="ar-SA" sz="2400" b="1" dirty="0">
                <a:latin typeface="MF_FrankRuhl-Bold"/>
              </a:rPr>
              <a:t>   خَزَّانَاتُ هَوَاءٍ   أُكْسُجِين</a:t>
            </a:r>
            <a:r>
              <a:rPr lang="he-IL" sz="2400" b="1" dirty="0">
                <a:solidFill>
                  <a:srgbClr val="000000"/>
                </a:solidFill>
                <a:latin typeface="MF_FrankRuhl-Regular"/>
              </a:rPr>
              <a:t> </a:t>
            </a:r>
            <a:r>
              <a:rPr lang="ar-SA" sz="2400" b="1" dirty="0"/>
              <a:t> </a:t>
            </a:r>
            <a:r>
              <a:rPr lang="ar-SA" sz="2400" b="1" dirty="0">
                <a:latin typeface="MF_FrankRuhl-Bold"/>
              </a:rPr>
              <a:t>تَنَفُّسّ     صُعُوبَةٌ </a:t>
            </a:r>
            <a:r>
              <a:rPr lang="ar-SA" sz="2400" dirty="0" err="1">
                <a:solidFill>
                  <a:srgbClr val="FFFFFF"/>
                </a:solidFill>
                <a:latin typeface="MF_FrankRuhl-Regular"/>
              </a:rPr>
              <a:t>خززوووو</a:t>
            </a:r>
            <a:r>
              <a:rPr lang="ar-SA" sz="2400" dirty="0">
                <a:solidFill>
                  <a:srgbClr val="FFFFFF"/>
                </a:solidFill>
                <a:latin typeface="MF_FrankRuhl-Regular"/>
              </a:rPr>
              <a:t>     ×</a:t>
            </a:r>
            <a:r>
              <a:rPr lang="ar-SA" sz="2400" dirty="0" err="1">
                <a:solidFill>
                  <a:srgbClr val="FFFFFF"/>
                </a:solidFill>
                <a:latin typeface="MF_FrankRuhl-Regular"/>
              </a:rPr>
              <a:t>خخخخ</a:t>
            </a:r>
            <a:r>
              <a:rPr lang="he-IL" sz="2400" b="0" i="0" u="none" strike="noStrike" baseline="0" dirty="0">
                <a:solidFill>
                  <a:srgbClr val="FFFFFF"/>
                </a:solidFill>
                <a:latin typeface="MF_FrankRuhl-Regular"/>
              </a:rPr>
              <a:t>•</a:t>
            </a:r>
            <a:endParaRPr lang="he-IL" sz="2400" dirty="0"/>
          </a:p>
        </p:txBody>
      </p:sp>
      <p:pic>
        <p:nvPicPr>
          <p:cNvPr id="1026" name="Picture 2" descr="וקטור ספר ילד אסטרונאוט חינם">
            <a:extLst>
              <a:ext uri="{FF2B5EF4-FFF2-40B4-BE49-F238E27FC236}">
                <a16:creationId xmlns:a16="http://schemas.microsoft.com/office/drawing/2014/main" id="{427D2248-0126-67B7-D73F-F9D0D2AE340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3866" y="4927030"/>
            <a:ext cx="2722600" cy="1895206"/>
          </a:xfrm>
          <a:prstGeom prst="rect">
            <a:avLst/>
          </a:prstGeom>
          <a:noFill/>
          <a:extLst>
            <a:ext uri="{909E8E84-426E-40DD-AFC4-6F175D3DCCD1}">
              <a14:hiddenFill xmlns:a14="http://schemas.microsoft.com/office/drawing/2010/main">
                <a:solidFill>
                  <a:srgbClr val="FFFFFF"/>
                </a:solidFill>
              </a14:hiddenFill>
            </a:ext>
          </a:extLst>
        </p:spPr>
      </p:pic>
      <p:pic>
        <p:nvPicPr>
          <p:cNvPr id="9" name="תמונה 8">
            <a:extLst>
              <a:ext uri="{FF2B5EF4-FFF2-40B4-BE49-F238E27FC236}">
                <a16:creationId xmlns:a16="http://schemas.microsoft.com/office/drawing/2014/main" id="{1C119158-B6F6-B7DD-BF0B-44E5661C260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966553" y="-19361"/>
            <a:ext cx="1177446" cy="779903"/>
          </a:xfrm>
          <a:prstGeom prst="rect">
            <a:avLst/>
          </a:prstGeom>
        </p:spPr>
      </p:pic>
    </p:spTree>
    <p:extLst>
      <p:ext uri="{BB962C8B-B14F-4D97-AF65-F5344CB8AC3E}">
        <p14:creationId xmlns:p14="http://schemas.microsoft.com/office/powerpoint/2010/main" val="3545665194"/>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spcFirstLastPara="0" vert="horz" wrap="square" lIns="149351" tIns="149353" rIns="149352" bIns="495276" numCol="1" spcCol="1270" anchor="ctr" anchorCtr="0">
        <a:noAutofit/>
      </a:bodyPr>
      <a:lstStyle>
        <a:defPPr marL="0" indent="0" algn="ctr" defTabSz="933450" rtl="1">
          <a:lnSpc>
            <a:spcPct val="90000"/>
          </a:lnSpc>
          <a:spcBef>
            <a:spcPct val="0"/>
          </a:spcBef>
          <a:spcAft>
            <a:spcPct val="35000"/>
          </a:spcAft>
          <a:buNone/>
          <a:defRPr sz="2100" b="1" kern="1200"/>
        </a:defPPr>
      </a:lstStyle>
      <a: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1443</TotalTime>
  <Words>429</Words>
  <Application>Microsoft Office PowerPoint</Application>
  <PresentationFormat>‫הצגה על המסך (4:3)</PresentationFormat>
  <Paragraphs>46</Paragraphs>
  <Slides>7</Slides>
  <Notes>5</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7</vt:i4>
      </vt:variant>
    </vt:vector>
  </HeadingPairs>
  <TitlesOfParts>
    <vt:vector size="14" baseType="lpstr">
      <vt:lpstr>Arial</vt:lpstr>
      <vt:lpstr>Calibri</vt:lpstr>
      <vt:lpstr>Calibri Light</vt:lpstr>
      <vt:lpstr>FontbitDavid</vt:lpstr>
      <vt:lpstr>MF_FrankRuhl-Bold</vt:lpstr>
      <vt:lpstr>MF_FrankRuhl-Regular</vt:lpstr>
      <vt:lpstr>ערכת נושא Office</vt:lpstr>
      <vt:lpstr> أَحْضِرُوا لَنَا هَوَاء  </vt:lpstr>
      <vt:lpstr>  هَوَاءٌ لِلتَّنَفُّسِ (صَفْحَة 28)    </vt:lpstr>
      <vt:lpstr>مَهَمَّةٌ :أَيْنَ نَجِدُ الهَوَاءَ؟(صَفْحَة  29)</vt:lpstr>
      <vt:lpstr>מצגת של PowerPoint‏</vt:lpstr>
      <vt:lpstr> مَهَمَّةٌ: نَتَنَفَّسُ فِي المَاءِ وَفِي الفَضَاءِ (صَفْحَات 32-31) </vt:lpstr>
      <vt:lpstr>تَذْوِيتُ مُصْطَلَحَاتٍ (صَفْحَة 33)</vt:lpstr>
      <vt:lpstr>مَاذَا تَعَلَّمْنَا؟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"החושים שלנו"</dc:title>
  <dc:creator>Tamar Levy</dc:creator>
  <cp:lastModifiedBy>shlomi sh shlomish</cp:lastModifiedBy>
  <cp:revision>186</cp:revision>
  <dcterms:created xsi:type="dcterms:W3CDTF">2019-05-25T18:59:51Z</dcterms:created>
  <dcterms:modified xsi:type="dcterms:W3CDTF">2023-10-26T11:53:46Z</dcterms:modified>
</cp:coreProperties>
</file>