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256" r:id="rId4"/>
    <p:sldId id="29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1" r:id="rId14"/>
    <p:sldId id="292" r:id="rId15"/>
    <p:sldId id="266" r:id="rId16"/>
    <p:sldId id="289" r:id="rId17"/>
    <p:sldId id="290" r:id="rId18"/>
    <p:sldId id="267" r:id="rId19"/>
    <p:sldId id="270" r:id="rId20"/>
    <p:sldId id="271" r:id="rId21"/>
    <p:sldId id="293" r:id="rId22"/>
    <p:sldId id="295" r:id="rId23"/>
    <p:sldId id="273" r:id="rId24"/>
    <p:sldId id="296" r:id="rId25"/>
    <p:sldId id="297" r:id="rId26"/>
    <p:sldId id="294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7" r:id="rId39"/>
    <p:sldId id="285" r:id="rId40"/>
    <p:sldId id="288" r:id="rId4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xRdYKucQuIWdfp+PEuPOSIBUP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סגנון בהיר 1 - הדגשה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10" y="78"/>
      </p:cViewPr>
      <p:guideLst>
        <p:guide orient="horz" pos="2183"/>
        <p:guide pos="2880"/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1340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6789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יפה מאוד</a:t>
            </a:r>
            <a:endParaRPr dirty="0"/>
          </a:p>
        </p:txBody>
      </p:sp>
      <p:sp>
        <p:nvSpPr>
          <p:cNvPr id="408" name="Google Shape;408;p1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699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 </a:t>
            </a:r>
            <a:endParaRPr dirty="0"/>
          </a:p>
        </p:txBody>
      </p:sp>
      <p:sp>
        <p:nvSpPr>
          <p:cNvPr id="419" name="Google Shape;419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9288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מעדיפה רקע בהיר או בלי רקע</a:t>
            </a:r>
            <a:endParaRPr dirty="0"/>
          </a:p>
        </p:txBody>
      </p:sp>
      <p:sp>
        <p:nvSpPr>
          <p:cNvPr id="419" name="Google Shape;419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69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מעדיפה רקע בהיר או בלי רקע</a:t>
            </a:r>
            <a:endParaRPr/>
          </a:p>
        </p:txBody>
      </p:sp>
      <p:sp>
        <p:nvSpPr>
          <p:cNvPr id="419" name="Google Shape;419;p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964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9406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378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533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5231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5880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59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3831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61880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747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8312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" name="Google Shape;557;p2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3252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058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0092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6" name="Google Shape;586;p2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2007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2849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83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x-none" sz="1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למורה</a:t>
            </a:r>
            <a:r>
              <a:rPr lang="x-none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במבט מקוון הוא מרחב למידה היברידי</a:t>
            </a:r>
            <a:r>
              <a:rPr lang="he-IL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x-none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חדשני ועשיר להוראת מדע וטכנולוגיה בכיתות א-ו. </a:t>
            </a:r>
            <a:r>
              <a:rPr lang="he-IL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x-none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במרחב הלמידה ספרים דיגיטליים בתקן מתקדם של סדרת הלימוד "במבט חדש"  ויחידות תוכן דיגיטליות.                          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38" name="Google Shape;638;p3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>
                <a:solidFill>
                  <a:srgbClr val="000000"/>
                </a:solidFill>
              </a:rPr>
              <a:t>35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0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2544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060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x-none" sz="1800" b="1" dirty="0">
                <a:latin typeface="Calibri"/>
                <a:ea typeface="Calibri"/>
                <a:cs typeface="Calibri"/>
                <a:sym typeface="Calibri"/>
              </a:rPr>
              <a:t>למורה</a:t>
            </a:r>
            <a:r>
              <a:rPr lang="x-none" sz="1800" dirty="0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 יחידת</a:t>
            </a:r>
            <a:r>
              <a:rPr lang="he-IL" sz="1800" baseline="0" dirty="0">
                <a:latin typeface="Calibri"/>
                <a:ea typeface="Calibri"/>
                <a:cs typeface="Calibri"/>
                <a:sym typeface="Calibri"/>
              </a:rPr>
              <a:t> התוכן כוללת </a:t>
            </a:r>
            <a:r>
              <a:rPr lang="x-none" sz="1800" dirty="0">
                <a:latin typeface="Calibri"/>
                <a:ea typeface="Calibri"/>
                <a:cs typeface="Calibri"/>
                <a:sym typeface="Calibri"/>
              </a:rPr>
              <a:t>משימות לימודיות אינטראקטיביות</a:t>
            </a:r>
            <a:r>
              <a:rPr lang="he-IL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x-none" sz="1800" dirty="0">
                <a:latin typeface="Calibri"/>
                <a:ea typeface="Calibri"/>
                <a:cs typeface="Calibri"/>
                <a:sym typeface="Calibri"/>
              </a:rPr>
              <a:t>המיועדות </a:t>
            </a:r>
            <a:r>
              <a:rPr lang="x-non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להבניית תשתית מושגית מעמיקה במדע ובטכנולוגיה</a:t>
            </a:r>
            <a:r>
              <a:rPr lang="he-I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x-non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מיומנויות חשיבה מסדר גבוה</a:t>
            </a:r>
            <a:r>
              <a:rPr lang="he-I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x-non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תהליכי חקר ופתרון בעיות וערכים</a:t>
            </a:r>
            <a:r>
              <a:rPr lang="x-none" sz="1800" dirty="0">
                <a:latin typeface="Calibri"/>
                <a:ea typeface="Calibri"/>
                <a:cs typeface="Calibri"/>
                <a:sym typeface="Calibri"/>
              </a:rPr>
              <a:t>. למשימות נלווית מערכת לניהול הלמידה.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5" name="Google Shape;645;p3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>
                <a:solidFill>
                  <a:srgbClr val="000000"/>
                </a:solidFill>
              </a:rPr>
              <a:t>37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59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132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2224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56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9903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 dirty="0"/>
          </a:p>
        </p:txBody>
      </p:sp>
      <p:sp>
        <p:nvSpPr>
          <p:cNvPr id="331" name="Google Shape;331;p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284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5409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/>
              <a:t> </a:t>
            </a:r>
            <a:endParaRPr/>
          </a:p>
        </p:txBody>
      </p:sp>
      <p:sp>
        <p:nvSpPr>
          <p:cNvPr id="370" name="Google Shape;370;p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08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1" name="Google Shape;101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>
  <p:cSld name="כותרת מקטע עליונה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5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5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5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8" name="Google Shape;138;p5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9" name="Google Shape;139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5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0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0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6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1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8" name="Google Shape;178;p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>
  <p:cSld name="כותרת מקטע עליונה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6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6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1" name="Google Shape;201;p6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6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6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6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5" name="Google Shape;215;p6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6" name="Google Shape;216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6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3" name="Google Shape;223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6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0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70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pic>
        <p:nvPicPr>
          <p:cNvPr id="90" name="Google Shape;90;p40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96" y="98268"/>
            <a:ext cx="732719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0"/>
          <p:cNvSpPr/>
          <p:nvPr/>
        </p:nvSpPr>
        <p:spPr>
          <a:xfrm rot="10800000">
            <a:off x="6632530" y="0"/>
            <a:ext cx="2511469" cy="194153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0"/>
          <p:cNvSpPr/>
          <p:nvPr/>
        </p:nvSpPr>
        <p:spPr>
          <a:xfrm>
            <a:off x="0" y="6432115"/>
            <a:ext cx="2379945" cy="425885"/>
          </a:xfrm>
          <a:custGeom>
            <a:avLst/>
            <a:gdLst/>
            <a:ahLst/>
            <a:cxnLst/>
            <a:rect l="l" t="t" r="r" b="b"/>
            <a:pathLst>
              <a:path w="1672225" h="588724" extrusionOk="0">
                <a:moveTo>
                  <a:pt x="1672225" y="573089"/>
                </a:moveTo>
                <a:lnTo>
                  <a:pt x="1672225" y="588724"/>
                </a:lnTo>
                <a:lnTo>
                  <a:pt x="1657349" y="588724"/>
                </a:lnTo>
                <a:close/>
                <a:moveTo>
                  <a:pt x="0" y="0"/>
                </a:moveTo>
                <a:lnTo>
                  <a:pt x="1097201" y="0"/>
                </a:lnTo>
                <a:lnTo>
                  <a:pt x="1657349" y="588724"/>
                </a:lnTo>
                <a:lnTo>
                  <a:pt x="0" y="5887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40" descr="תמונה שמכילה גופן, טקסט, גרפיקה, עיצוב גרפי&#10;&#10;התיאור נוצר באופן אוטומטי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3714" y="70307"/>
            <a:ext cx="1271391" cy="8098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pic>
        <p:nvPicPr>
          <p:cNvPr id="167" name="Google Shape;167;p42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696" y="98268"/>
            <a:ext cx="732719" cy="76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42"/>
          <p:cNvSpPr/>
          <p:nvPr/>
        </p:nvSpPr>
        <p:spPr>
          <a:xfrm rot="10800000">
            <a:off x="6632530" y="0"/>
            <a:ext cx="2511469" cy="194153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42"/>
          <p:cNvSpPr/>
          <p:nvPr/>
        </p:nvSpPr>
        <p:spPr>
          <a:xfrm>
            <a:off x="0" y="6432115"/>
            <a:ext cx="2379945" cy="425885"/>
          </a:xfrm>
          <a:custGeom>
            <a:avLst/>
            <a:gdLst/>
            <a:ahLst/>
            <a:cxnLst/>
            <a:rect l="l" t="t" r="r" b="b"/>
            <a:pathLst>
              <a:path w="1672225" h="588724" extrusionOk="0">
                <a:moveTo>
                  <a:pt x="1672225" y="573089"/>
                </a:moveTo>
                <a:lnTo>
                  <a:pt x="1672225" y="588724"/>
                </a:lnTo>
                <a:lnTo>
                  <a:pt x="1657349" y="588724"/>
                </a:lnTo>
                <a:close/>
                <a:moveTo>
                  <a:pt x="0" y="0"/>
                </a:moveTo>
                <a:lnTo>
                  <a:pt x="1097201" y="0"/>
                </a:lnTo>
                <a:lnTo>
                  <a:pt x="1657349" y="588724"/>
                </a:lnTo>
                <a:lnTo>
                  <a:pt x="0" y="5887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42" descr="תמונה שמכילה גופן, טקסט, גרפיקה, עיצוב גרפי&#10;&#10;התיאור נוצר באופן אוטומטי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3714" y="70307"/>
            <a:ext cx="1271391" cy="8098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tm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mp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mp"/><Relationship Id="rId4" Type="http://schemas.openxmlformats.org/officeDocument/2006/relationships/image" Target="../media/image32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mp"/><Relationship Id="rId4" Type="http://schemas.openxmlformats.org/officeDocument/2006/relationships/image" Target="../media/image41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mp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mp"/><Relationship Id="rId4" Type="http://schemas.openxmlformats.org/officeDocument/2006/relationships/image" Target="../media/image46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mp"/><Relationship Id="rId4" Type="http://schemas.openxmlformats.org/officeDocument/2006/relationships/image" Target="../media/image48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mp"/><Relationship Id="rId5" Type="http://schemas.openxmlformats.org/officeDocument/2006/relationships/image" Target="../media/image51.tmp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mp"/><Relationship Id="rId4" Type="http://schemas.openxmlformats.org/officeDocument/2006/relationships/image" Target="../media/image53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tmp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tmp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8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mp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tm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hyperlink" Target="https://www.facebook.com/BemabatHadash/" TargetMode="External"/><Relationship Id="rId7" Type="http://schemas.openxmlformats.org/officeDocument/2006/relationships/image" Target="../media/image72.png"/><Relationship Id="rId12" Type="http://schemas.openxmlformats.org/officeDocument/2006/relationships/image" Target="../media/image8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"/>
          <p:cNvSpPr txBox="1">
            <a:spLocks noGrp="1"/>
          </p:cNvSpPr>
          <p:nvPr>
            <p:ph type="ctrTitle"/>
          </p:nvPr>
        </p:nvSpPr>
        <p:spPr>
          <a:xfrm>
            <a:off x="4014332" y="1778181"/>
            <a:ext cx="5657850" cy="2387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ar-SA" sz="5400" dirty="0"/>
              <a:t>بِيئَاتٌ حَيَاتِيَّةٌ</a:t>
            </a:r>
            <a:endParaRPr sz="5400" dirty="0"/>
          </a:p>
        </p:txBody>
      </p:sp>
      <p:sp>
        <p:nvSpPr>
          <p:cNvPr id="254" name="Google Shape;254;p1"/>
          <p:cNvSpPr/>
          <p:nvPr/>
        </p:nvSpPr>
        <p:spPr>
          <a:xfrm>
            <a:off x="0" y="0"/>
            <a:ext cx="9144000" cy="139168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20300098-DD09-9D01-EDC5-597F5E39BD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5804126"/>
            <a:ext cx="4686300" cy="108882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818" y="166568"/>
            <a:ext cx="1981200" cy="1121664"/>
          </a:xfrm>
          <a:prstGeom prst="rect">
            <a:avLst/>
          </a:prstGeom>
        </p:spPr>
      </p:pic>
      <p:pic>
        <p:nvPicPr>
          <p:cNvPr id="10" name="מציין מיקום תוכן 3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6633"/>
            <a:ext cx="4282008" cy="546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7350" y="0"/>
            <a:ext cx="1635063" cy="12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ECC6237-429B-22B3-75A6-DE6AE7FD4921}"/>
              </a:ext>
            </a:extLst>
          </p:cNvPr>
          <p:cNvSpPr txBox="1"/>
          <p:nvPr/>
        </p:nvSpPr>
        <p:spPr>
          <a:xfrm>
            <a:off x="3709851" y="102236"/>
            <a:ext cx="32744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مَبْنَى الفَصْلِ الأَوَّلِ</a:t>
            </a:r>
            <a:endParaRPr lang="he-IL" sz="32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5DE29CA-5F49-5CAC-72AF-D35BE72E0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80" y="6312002"/>
            <a:ext cx="4957894" cy="1088822"/>
          </a:xfrm>
          <a:prstGeom prst="rect">
            <a:avLst/>
          </a:prstGeom>
        </p:spPr>
      </p:pic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30923"/>
              </p:ext>
            </p:extLst>
          </p:nvPr>
        </p:nvGraphicFramePr>
        <p:xfrm>
          <a:off x="548212" y="754093"/>
          <a:ext cx="7914229" cy="5261892"/>
        </p:xfrm>
        <a:graphic>
          <a:graphicData uri="http://schemas.openxmlformats.org/drawingml/2006/table">
            <a:tbl>
              <a:tblPr rtl="1" firstRow="1" bandRow="1">
                <a:tableStyleId>{F2DE63D5-997A-4646-A377-4702673A728D}</a:tableStyleId>
              </a:tblPr>
              <a:tblGrid>
                <a:gridCol w="3938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5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/>
                        <a:t>افتِتاحِيَّة:</a:t>
                      </a:r>
                      <a:r>
                        <a:rPr lang="ar-SA" sz="2000" b="1" baseline="0" dirty="0"/>
                        <a:t> مُفاجَأَة وَصَلَت الصَّف</a:t>
                      </a:r>
                    </a:p>
                    <a:p>
                      <a:pPr marL="457200" indent="-457200" algn="r" rtl="1">
                        <a:buAutoNum type="arabicPeriod"/>
                      </a:pPr>
                      <a:r>
                        <a:rPr lang="ar-SA" sz="2000" b="1" baseline="0" dirty="0"/>
                        <a:t>كُلُّنا كَائِناتٌ حَيَّةٌ</a:t>
                      </a:r>
                    </a:p>
                    <a:p>
                      <a:pPr marL="457200" indent="-457200" algn="r" rtl="1">
                        <a:buAutoNum type="arabicPeriod"/>
                      </a:pPr>
                      <a:r>
                        <a:rPr lang="ar-SA" sz="2000" b="1" baseline="0" dirty="0"/>
                        <a:t>كُلُّنا نَحْتَاج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/>
                        <a:t>الافتتاحيَّة </a:t>
                      </a:r>
                      <a:r>
                        <a:rPr lang="ar-SA" sz="2000" b="1" dirty="0" err="1"/>
                        <a:t>والجزءان</a:t>
                      </a:r>
                      <a:r>
                        <a:rPr lang="ar-SA" sz="2000" b="1" baseline="0" dirty="0"/>
                        <a:t> 1-2 هَدَفُهُما بناء صورَة شامِلة للاحتِياجاتِ الحَيَاتِيَّةِ والمُمَيِّزات الحياتِيَّةِ.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222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/>
                        <a:t>3. أحضِروا لنا ماء وغذاء</a:t>
                      </a:r>
                    </a:p>
                    <a:p>
                      <a:pPr algn="r" rtl="1"/>
                      <a:r>
                        <a:rPr lang="ar-SA" sz="2000" b="1" dirty="0"/>
                        <a:t>4. أحضِروا لَنا هواء</a:t>
                      </a:r>
                    </a:p>
                    <a:p>
                      <a:pPr algn="r" rtl="1"/>
                      <a:r>
                        <a:rPr lang="ar-SA" sz="2000" b="1" dirty="0"/>
                        <a:t>5. أحضِروا لنا حِمايَة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/>
                        <a:t>الأجزاء 3-5</a:t>
                      </a:r>
                      <a:r>
                        <a:rPr lang="ar-SA" sz="2000" b="1" baseline="0" dirty="0"/>
                        <a:t> يتناولان بطريقة هادفة </a:t>
                      </a:r>
                      <a:r>
                        <a:rPr lang="ar-SA" sz="2000" b="1" baseline="0" dirty="0" err="1"/>
                        <a:t>ومُمَنْهَجة</a:t>
                      </a:r>
                      <a:r>
                        <a:rPr lang="ar-SA" sz="2000" b="1" baseline="0" dirty="0"/>
                        <a:t>، الاحتياجات الحياتية: غِذاء وماء، هواء، ضوء(للنباتات) وحماية وكذلك بمميزات الحياة المرتبطة بها.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995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6. نحصَل على الاحتياجات الحياتية بواسطة الحركة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الجزء 6 يتناول المميِّز الحياتي</a:t>
                      </a:r>
                      <a:r>
                        <a:rPr lang="ar-SA" sz="2000" b="1" baseline="0" dirty="0"/>
                        <a:t> «</a:t>
                      </a:r>
                      <a:r>
                        <a:rPr lang="ar-SA" sz="2000" b="1" dirty="0"/>
                        <a:t>الحَرَكَة» وأهميته في الحصول على الاحتياجات الحياتيَّة.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995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7. جيل جديد من الكائنات</a:t>
                      </a:r>
                      <a:r>
                        <a:rPr lang="ar-SA" sz="2000" b="1" baseline="0" dirty="0"/>
                        <a:t> الحيَة</a:t>
                      </a:r>
                      <a:r>
                        <a:rPr lang="ar-SA" sz="2000" b="1" dirty="0"/>
                        <a:t>.</a:t>
                      </a:r>
                    </a:p>
                    <a:p>
                      <a:pPr algn="r"/>
                      <a:r>
                        <a:rPr lang="ar-SA" sz="2000" b="1" dirty="0"/>
                        <a:t>8. نجري</a:t>
                      </a:r>
                      <a:r>
                        <a:rPr lang="ar-SA" sz="2000" b="1" baseline="0" dirty="0"/>
                        <a:t> اتصالًا الواحد مع الآخَر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err="1"/>
                        <a:t>الجزءان</a:t>
                      </a:r>
                      <a:r>
                        <a:rPr lang="ar-SA" sz="2000" b="1" dirty="0"/>
                        <a:t> 7-8 يتناولان مميّزات الحياة التكاثُر والاتِّصال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152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/>
                        <a:t>9. جميعنا كائِناتٌ حَيَّةٌ</a:t>
                      </a:r>
                    </a:p>
                    <a:p>
                      <a:pPr algn="r"/>
                      <a:r>
                        <a:rPr lang="ar-SA" sz="2000" b="1" dirty="0"/>
                        <a:t>10. نُحافِظُ على الحَيْواناتِ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err="1"/>
                        <a:t>الجزءان</a:t>
                      </a:r>
                      <a:r>
                        <a:rPr lang="ar-SA" sz="2000" b="1" dirty="0"/>
                        <a:t> 9-10 يلخِّصان مُجْمَل المميزات الحياتيّة ويركِّزان على اهميَّة المحافظة على الكائنات الحيَّة في</a:t>
                      </a:r>
                      <a:r>
                        <a:rPr lang="ar-SA" sz="2000" b="1" baseline="0" dirty="0"/>
                        <a:t> البيئة. </a:t>
                      </a:r>
                      <a:endParaRPr lang="he-IL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885" y="-8411"/>
            <a:ext cx="885949" cy="6954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C0FA28-52DE-6347-5812-80B1F373D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43" y="95254"/>
            <a:ext cx="7772400" cy="1052489"/>
          </a:xfrm>
        </p:spPr>
        <p:txBody>
          <a:bodyPr>
            <a:normAutofit/>
          </a:bodyPr>
          <a:lstStyle/>
          <a:p>
            <a:r>
              <a:rPr lang="ar-SA" sz="3200" b="1" dirty="0"/>
              <a:t>مَبْنَى الفَصْلِ الثَّانِي</a:t>
            </a:r>
            <a:endParaRPr lang="he-IL" sz="3200" b="1" dirty="0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39442073-FFCE-7BFF-1E8E-ECDED4433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C787B8D-AAB4-A72D-CFC4-EE043F133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657" y="5343293"/>
            <a:ext cx="4538444" cy="1088822"/>
          </a:xfrm>
          <a:prstGeom prst="rect">
            <a:avLst/>
          </a:prstGeom>
        </p:spPr>
      </p:pic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51798"/>
              </p:ext>
            </p:extLst>
          </p:nvPr>
        </p:nvGraphicFramePr>
        <p:xfrm>
          <a:off x="463463" y="1197178"/>
          <a:ext cx="8150268" cy="36576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 algn="r" rtl="1">
                        <a:buAutoNum type="arabicPeriod"/>
                      </a:pPr>
                      <a:r>
                        <a:rPr lang="ar-SA" sz="2400" b="1" dirty="0"/>
                        <a:t>بيئَة</a:t>
                      </a:r>
                      <a:r>
                        <a:rPr lang="ar-SA" sz="2400" b="1" baseline="0" dirty="0"/>
                        <a:t> حَيَاتِيَّة</a:t>
                      </a:r>
                    </a:p>
                    <a:p>
                      <a:pPr marL="342900" indent="-342900" algn="r" rtl="1">
                        <a:buAutoNum type="arabicPeriod"/>
                      </a:pPr>
                      <a:r>
                        <a:rPr lang="ar-SA" sz="2400" b="1" baseline="0" dirty="0"/>
                        <a:t>مُرَكّبَات بيئِيَّة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يَتَناوَل </a:t>
                      </a:r>
                      <a:r>
                        <a:rPr lang="ar-SA" sz="2400" b="1" dirty="0" err="1"/>
                        <a:t>الجزءان</a:t>
                      </a:r>
                      <a:r>
                        <a:rPr lang="ar-SA" sz="2400" b="1" baseline="0" dirty="0"/>
                        <a:t> </a:t>
                      </a:r>
                      <a:r>
                        <a:rPr lang="ar-SA" sz="2400" b="1" dirty="0"/>
                        <a:t>1-2،</a:t>
                      </a:r>
                      <a:r>
                        <a:rPr lang="ar-SA" sz="2400" b="1" baseline="0" dirty="0"/>
                        <a:t> </a:t>
                      </a:r>
                      <a:r>
                        <a:rPr lang="ar-SA" sz="2400" b="1" baseline="0" dirty="0" err="1"/>
                        <a:t>تّذويت</a:t>
                      </a:r>
                      <a:r>
                        <a:rPr lang="ar-SA" sz="2400" b="1" baseline="0" dirty="0"/>
                        <a:t> مُصْطَلَحات: بيئَة حَيَاتِيَّة، مُرَكّبات بيئِيَّة حَيَّة ومُرَكّبات بيئِيَّة جامِدة وكَذلك </a:t>
                      </a:r>
                      <a:r>
                        <a:rPr lang="ar-SA" sz="2400" b="1" baseline="0" dirty="0" err="1"/>
                        <a:t>بِتَذْويت</a:t>
                      </a:r>
                      <a:r>
                        <a:rPr lang="ar-SA" sz="2400" b="1" baseline="0" dirty="0"/>
                        <a:t> مَهَارات المُشَاهَدة.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3. تَنَوُّع نَباتَات وَكَائِنَات حَيَّة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يَتَناوًل</a:t>
                      </a:r>
                      <a:r>
                        <a:rPr lang="ar-SA" sz="2400" b="1" baseline="0" dirty="0"/>
                        <a:t> ال</a:t>
                      </a:r>
                      <a:r>
                        <a:rPr lang="ar-SA" sz="2400" b="1" dirty="0"/>
                        <a:t>جزء 3، التَّعَرُّف عَلى تنوُّع النباتات والحيْوانات المَوْجُودَة في البيئَة. 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4. تَنَوُّعُ بيئَاتٍ حَيَاتِيَّةٍ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يَتَناوَل الجُزْء 4، التَّعَرُّف على مميِّزات البيئات الحَيَاتِيَّة المُخْتَلِفَة</a:t>
                      </a:r>
                      <a:r>
                        <a:rPr lang="ar-SA" sz="2400" b="1" baseline="0" dirty="0"/>
                        <a:t> الطَّبيعِيَّة مِنْها والاصْطِناعِيَّة.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5.</a:t>
                      </a:r>
                      <a:r>
                        <a:rPr lang="ar-SA" sz="2400" b="1" baseline="0" dirty="0"/>
                        <a:t> نُ</a:t>
                      </a:r>
                      <a:r>
                        <a:rPr lang="ar-SA" sz="2400" b="1" dirty="0"/>
                        <a:t>حَافِظ عَلى البيئَاتِ الحَيَاتِيَّةِ</a:t>
                      </a:r>
                      <a:endParaRPr lang="he-IL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/>
                        <a:t>يَتَناوَل الجُزْء 5، الثَّمَن</a:t>
                      </a:r>
                      <a:r>
                        <a:rPr lang="ar-SA" sz="2400" b="1" baseline="0" dirty="0"/>
                        <a:t> البيئي لعَمَل الانسان وَالطُّرُق الواجِب اتِّبَاعُها للمُحافَظَة عَلى البيئة.</a:t>
                      </a:r>
                      <a:endParaRPr lang="he-IL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464" y="0"/>
            <a:ext cx="88594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4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0990C2B-0D09-CE06-FBA1-B85D012A7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" y="303757"/>
            <a:ext cx="7772400" cy="1159283"/>
          </a:xfrm>
        </p:spPr>
        <p:txBody>
          <a:bodyPr>
            <a:normAutofit/>
          </a:bodyPr>
          <a:lstStyle/>
          <a:p>
            <a:r>
              <a:rPr lang="ar-SA" sz="3200" b="1" dirty="0"/>
              <a:t>مَبْنَى الفَصْلِ الثَّالِث</a:t>
            </a:r>
            <a:endParaRPr lang="he-IL" sz="3200" b="1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E1E05659-D0AF-FFF2-7153-683520AB27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683" y="5330563"/>
            <a:ext cx="4686300" cy="1088822"/>
          </a:xfrm>
          <a:prstGeom prst="rect">
            <a:avLst/>
          </a:prstGeom>
        </p:spPr>
      </p:pic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021112"/>
              </p:ext>
            </p:extLst>
          </p:nvPr>
        </p:nvGraphicFramePr>
        <p:xfrm>
          <a:off x="300625" y="1747728"/>
          <a:ext cx="8471769" cy="328773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67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9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3207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1. نَحْتَاجُ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</a:rPr>
                        <a:t> حَيْوَانَات وَنَبَاتَات</a:t>
                      </a:r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يَتَناوَل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</a:rPr>
                        <a:t> ا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لجُزء 1، أهَمِيَّة النَّبَاتَات وَالحَيْوانَات فِي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</a:rPr>
                        <a:t> تَلْبِيَةِ الاحْتِيَاجَاتِ الحَيَاتِيَّةِ والرَّفَاهِيَّةِ لِبَني البَشَر</a:t>
                      </a:r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4527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2. نَحْتَاج...نَحْتَاج...إذَن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</a:rPr>
                        <a:t> مَاذَا نَفْعَل؟؟</a:t>
                      </a:r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يَتَناوَل الجزء 2، المَحْدوديَّةِ البَشَرِيَّةِ والتّي أوجَدَت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</a:rPr>
                        <a:t> الحَاجَة الى تَدْجِين كائنَات حَيَّة وتَرْبِيَةِ نَباتات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</a:rPr>
                        <a:t> وَإيجاد حُلُول تكنولوجِيَّة.</a:t>
                      </a:r>
                      <a:endParaRPr lang="he-IL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92" y="0"/>
            <a:ext cx="116492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012227" cy="65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ar-SA" sz="3600" b="1" dirty="0">
                <a:latin typeface="Calibri"/>
                <a:ea typeface="Calibri"/>
                <a:cs typeface="Calibri"/>
                <a:sym typeface="Calibri"/>
              </a:rPr>
              <a:t>مَبْنَى الفَصْلِ الأَوَّل (تَسَلْسُل فِكْرِي)</a:t>
            </a:r>
            <a:endParaRPr dirty="0"/>
          </a:p>
        </p:txBody>
      </p:sp>
      <p:sp>
        <p:nvSpPr>
          <p:cNvPr id="422" name="Google Shape;422;p11"/>
          <p:cNvSpPr/>
          <p:nvPr/>
        </p:nvSpPr>
        <p:spPr>
          <a:xfrm>
            <a:off x="679797" y="5579607"/>
            <a:ext cx="7784405" cy="642200"/>
          </a:xfrm>
          <a:custGeom>
            <a:avLst/>
            <a:gdLst/>
            <a:ahLst/>
            <a:cxnLst/>
            <a:rect l="l" t="t" r="r" b="b"/>
            <a:pathLst>
              <a:path w="7784405" h="642200" extrusionOk="0">
                <a:moveTo>
                  <a:pt x="0" y="0"/>
                </a:moveTo>
                <a:lnTo>
                  <a:pt x="7784405" y="0"/>
                </a:lnTo>
                <a:lnTo>
                  <a:pt x="7784405" y="642200"/>
                </a:lnTo>
                <a:lnTo>
                  <a:pt x="0" y="6422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149350" anchor="ctr" anchorCtr="0">
            <a:noAutofit/>
          </a:bodyPr>
          <a:lstStyle/>
          <a:p>
            <a:pPr lvl="0" algn="ctr" rtl="1">
              <a:lnSpc>
                <a:spcPct val="90000"/>
              </a:lnSpc>
              <a:buClr>
                <a:schemeClr val="dk1"/>
              </a:buClr>
              <a:buSzPts val="2100"/>
            </a:pPr>
            <a:endParaRPr lang="ar-SA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تَلْخِيص</a:t>
            </a:r>
            <a:r>
              <a:rPr lang="he-IL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كُلُّنَا كَائِنَاتٌ حَيَّةٌ</a:t>
            </a:r>
          </a:p>
          <a:p>
            <a:pPr algn="ctr" rtl="1">
              <a:lnSpc>
                <a:spcPct val="90000"/>
              </a:lnSpc>
              <a:buClr>
                <a:schemeClr val="dk1"/>
              </a:buClr>
              <a:buSzPts val="2100"/>
            </a:pPr>
            <a:endParaRPr lang="he-IL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نُحَافِظُ عَلَى الحَيْوَانَاتِ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1"/>
          <p:cNvSpPr/>
          <p:nvPr/>
        </p:nvSpPr>
        <p:spPr>
          <a:xfrm>
            <a:off x="628650" y="4582308"/>
            <a:ext cx="7784406" cy="987704"/>
          </a:xfrm>
          <a:custGeom>
            <a:avLst/>
            <a:gdLst/>
            <a:ahLst/>
            <a:cxnLst/>
            <a:rect l="l" t="t" r="r" b="b"/>
            <a:pathLst>
              <a:path w="7784405" h="987703" extrusionOk="0">
                <a:moveTo>
                  <a:pt x="7784405" y="641780"/>
                </a:moveTo>
                <a:lnTo>
                  <a:pt x="4015665" y="641780"/>
                </a:lnTo>
                <a:lnTo>
                  <a:pt x="4015665" y="740777"/>
                </a:lnTo>
                <a:lnTo>
                  <a:pt x="4139128" y="740777"/>
                </a:lnTo>
                <a:lnTo>
                  <a:pt x="3892202" y="987702"/>
                </a:lnTo>
                <a:lnTo>
                  <a:pt x="3645277" y="740777"/>
                </a:lnTo>
                <a:lnTo>
                  <a:pt x="3768740" y="740777"/>
                </a:lnTo>
                <a:lnTo>
                  <a:pt x="3768740" y="641780"/>
                </a:lnTo>
                <a:lnTo>
                  <a:pt x="0" y="641780"/>
                </a:lnTo>
                <a:lnTo>
                  <a:pt x="0" y="1"/>
                </a:lnTo>
                <a:lnTo>
                  <a:pt x="7784405" y="1"/>
                </a:lnTo>
                <a:lnTo>
                  <a:pt x="7784405" y="64178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4952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جِيلٌ جَدِيدٌ مِنَ الكَائِنَاتِ الحَيَّةِ</a:t>
            </a:r>
            <a:endParaRPr lang="he-IL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نُجْرِي اتِّصَالًا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1"/>
          <p:cNvSpPr/>
          <p:nvPr/>
        </p:nvSpPr>
        <p:spPr>
          <a:xfrm>
            <a:off x="577503" y="3640183"/>
            <a:ext cx="7784405" cy="987704"/>
          </a:xfrm>
          <a:custGeom>
            <a:avLst/>
            <a:gdLst/>
            <a:ahLst/>
            <a:cxnLst/>
            <a:rect l="l" t="t" r="r" b="b"/>
            <a:pathLst>
              <a:path w="7784405" h="987703" extrusionOk="0">
                <a:moveTo>
                  <a:pt x="7784405" y="641780"/>
                </a:moveTo>
                <a:lnTo>
                  <a:pt x="4015665" y="641780"/>
                </a:lnTo>
                <a:lnTo>
                  <a:pt x="4015665" y="740777"/>
                </a:lnTo>
                <a:lnTo>
                  <a:pt x="4139128" y="740777"/>
                </a:lnTo>
                <a:lnTo>
                  <a:pt x="3892202" y="987702"/>
                </a:lnTo>
                <a:lnTo>
                  <a:pt x="3645277" y="740777"/>
                </a:lnTo>
                <a:lnTo>
                  <a:pt x="3768740" y="740777"/>
                </a:lnTo>
                <a:lnTo>
                  <a:pt x="3768740" y="641780"/>
                </a:lnTo>
                <a:lnTo>
                  <a:pt x="0" y="641780"/>
                </a:lnTo>
                <a:lnTo>
                  <a:pt x="0" y="1"/>
                </a:lnTo>
                <a:lnTo>
                  <a:pt x="7784405" y="1"/>
                </a:lnTo>
                <a:lnTo>
                  <a:pt x="7784405" y="64178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4952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نَحْصَل عَلَى الاحْتِياجَات الحَيَاتِيَّةِ بِوَاسِطَةِ الحَرَكَةِ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628648" y="2254568"/>
            <a:ext cx="7733259" cy="1385615"/>
          </a:xfrm>
          <a:custGeom>
            <a:avLst/>
            <a:gdLst/>
            <a:ahLst/>
            <a:cxnLst/>
            <a:rect l="l" t="t" r="r" b="b"/>
            <a:pathLst>
              <a:path w="7784405" h="987703" extrusionOk="0">
                <a:moveTo>
                  <a:pt x="7784405" y="641780"/>
                </a:moveTo>
                <a:lnTo>
                  <a:pt x="4015665" y="641780"/>
                </a:lnTo>
                <a:lnTo>
                  <a:pt x="4015665" y="740777"/>
                </a:lnTo>
                <a:lnTo>
                  <a:pt x="4139128" y="740777"/>
                </a:lnTo>
                <a:lnTo>
                  <a:pt x="3892202" y="987702"/>
                </a:lnTo>
                <a:lnTo>
                  <a:pt x="3645277" y="740777"/>
                </a:lnTo>
                <a:lnTo>
                  <a:pt x="3768740" y="740777"/>
                </a:lnTo>
                <a:lnTo>
                  <a:pt x="3768740" y="641780"/>
                </a:lnTo>
                <a:lnTo>
                  <a:pt x="0" y="641780"/>
                </a:lnTo>
                <a:lnTo>
                  <a:pt x="0" y="1"/>
                </a:lnTo>
                <a:lnTo>
                  <a:pt x="7784405" y="1"/>
                </a:lnTo>
                <a:lnTo>
                  <a:pt x="7784405" y="64178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4952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 lang="he-IL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أَحْضِرُوا لَنَا غِذَاءً وَماءً</a:t>
            </a:r>
            <a:endParaRPr lang="he-IL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أَحْضِرُوا لَنَا هَوَاءً</a:t>
            </a:r>
            <a:endParaRPr lang="he-IL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 rtl="1">
              <a:lnSpc>
                <a:spcPct val="90000"/>
              </a:lnSpc>
              <a:buClr>
                <a:schemeClr val="dk1"/>
              </a:buClr>
              <a:buSzPts val="2100"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أَحْضِرُوا لَنَا حِمَايَةً</a:t>
            </a:r>
            <a:endParaRPr lang="he-IL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628650" y="1278393"/>
            <a:ext cx="7784405" cy="987705"/>
          </a:xfrm>
          <a:custGeom>
            <a:avLst/>
            <a:gdLst/>
            <a:ahLst/>
            <a:cxnLst/>
            <a:rect l="l" t="t" r="r" b="b"/>
            <a:pathLst>
              <a:path w="7784405" h="987703" extrusionOk="0">
                <a:moveTo>
                  <a:pt x="7784405" y="641780"/>
                </a:moveTo>
                <a:lnTo>
                  <a:pt x="4015665" y="641780"/>
                </a:lnTo>
                <a:lnTo>
                  <a:pt x="4015665" y="740777"/>
                </a:lnTo>
                <a:lnTo>
                  <a:pt x="4139128" y="740777"/>
                </a:lnTo>
                <a:lnTo>
                  <a:pt x="3892202" y="987702"/>
                </a:lnTo>
                <a:lnTo>
                  <a:pt x="3645277" y="740777"/>
                </a:lnTo>
                <a:lnTo>
                  <a:pt x="3768740" y="740777"/>
                </a:lnTo>
                <a:lnTo>
                  <a:pt x="3768740" y="641780"/>
                </a:lnTo>
                <a:lnTo>
                  <a:pt x="0" y="641780"/>
                </a:lnTo>
                <a:lnTo>
                  <a:pt x="0" y="1"/>
                </a:lnTo>
                <a:lnTo>
                  <a:pt x="7784405" y="1"/>
                </a:lnTo>
                <a:lnTo>
                  <a:pt x="7784405" y="64178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4952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افْتِتَاحِيَّة</a:t>
            </a:r>
            <a:r>
              <a:rPr lang="he-IL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كُلُّنَا كَائِنَاتُ حَيَّةٌ</a:t>
            </a:r>
          </a:p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كَلُّنَا نَحْتَاجُ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576" y="0"/>
            <a:ext cx="1196837" cy="9394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6895556" cy="65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buSzPts val="3600"/>
            </a:pPr>
            <a:r>
              <a:rPr lang="ar-SA" sz="3600" b="1" dirty="0"/>
              <a:t>مَبْنَى الفَصْلِ الثَّانِي (تَسَلْسُل فِكْرِي)</a:t>
            </a:r>
            <a:endParaRPr dirty="0"/>
          </a:p>
        </p:txBody>
      </p:sp>
      <p:sp>
        <p:nvSpPr>
          <p:cNvPr id="422" name="Google Shape;422;p11"/>
          <p:cNvSpPr/>
          <p:nvPr/>
        </p:nvSpPr>
        <p:spPr>
          <a:xfrm>
            <a:off x="628649" y="5579607"/>
            <a:ext cx="7784405" cy="642200"/>
          </a:xfrm>
          <a:custGeom>
            <a:avLst/>
            <a:gdLst/>
            <a:ahLst/>
            <a:cxnLst/>
            <a:rect l="l" t="t" r="r" b="b"/>
            <a:pathLst>
              <a:path w="7784405" h="642200" extrusionOk="0">
                <a:moveTo>
                  <a:pt x="0" y="0"/>
                </a:moveTo>
                <a:lnTo>
                  <a:pt x="7784405" y="0"/>
                </a:lnTo>
                <a:lnTo>
                  <a:pt x="7784405" y="642200"/>
                </a:lnTo>
                <a:lnTo>
                  <a:pt x="0" y="6422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14935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نُحَافِظُ عَلَى البِيئَاتِ الحَيَاتِيَّةِ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1"/>
          <p:cNvSpPr/>
          <p:nvPr/>
        </p:nvSpPr>
        <p:spPr>
          <a:xfrm>
            <a:off x="628648" y="4582308"/>
            <a:ext cx="7784406" cy="987704"/>
          </a:xfrm>
          <a:custGeom>
            <a:avLst/>
            <a:gdLst/>
            <a:ahLst/>
            <a:cxnLst/>
            <a:rect l="l" t="t" r="r" b="b"/>
            <a:pathLst>
              <a:path w="7784405" h="987703" extrusionOk="0">
                <a:moveTo>
                  <a:pt x="7784405" y="641780"/>
                </a:moveTo>
                <a:lnTo>
                  <a:pt x="4015665" y="641780"/>
                </a:lnTo>
                <a:lnTo>
                  <a:pt x="4015665" y="740777"/>
                </a:lnTo>
                <a:lnTo>
                  <a:pt x="4139128" y="740777"/>
                </a:lnTo>
                <a:lnTo>
                  <a:pt x="3892202" y="987702"/>
                </a:lnTo>
                <a:lnTo>
                  <a:pt x="3645277" y="740777"/>
                </a:lnTo>
                <a:lnTo>
                  <a:pt x="3768740" y="740777"/>
                </a:lnTo>
                <a:lnTo>
                  <a:pt x="3768740" y="641780"/>
                </a:lnTo>
                <a:lnTo>
                  <a:pt x="0" y="641780"/>
                </a:lnTo>
                <a:lnTo>
                  <a:pt x="0" y="1"/>
                </a:lnTo>
                <a:lnTo>
                  <a:pt x="7784405" y="1"/>
                </a:lnTo>
                <a:lnTo>
                  <a:pt x="7784405" y="64178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4952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بِيئَاتٌ حَيَاتِيَّةٌ طَبِيعِيَّةٌ وبِيئَاتٌ اصْطِنَاعِيَّة</a:t>
            </a:r>
            <a:r>
              <a:rPr lang="he-IL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مِن صُنْعِ الإنْسَان</a:t>
            </a:r>
            <a:r>
              <a:rPr lang="he-IL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11"/>
          <p:cNvSpPr/>
          <p:nvPr/>
        </p:nvSpPr>
        <p:spPr>
          <a:xfrm>
            <a:off x="577503" y="3640183"/>
            <a:ext cx="7784405" cy="987704"/>
          </a:xfrm>
          <a:custGeom>
            <a:avLst/>
            <a:gdLst/>
            <a:ahLst/>
            <a:cxnLst/>
            <a:rect l="l" t="t" r="r" b="b"/>
            <a:pathLst>
              <a:path w="7784405" h="987703" extrusionOk="0">
                <a:moveTo>
                  <a:pt x="7784405" y="641780"/>
                </a:moveTo>
                <a:lnTo>
                  <a:pt x="4015665" y="641780"/>
                </a:lnTo>
                <a:lnTo>
                  <a:pt x="4015665" y="740777"/>
                </a:lnTo>
                <a:lnTo>
                  <a:pt x="4139128" y="740777"/>
                </a:lnTo>
                <a:lnTo>
                  <a:pt x="3892202" y="987702"/>
                </a:lnTo>
                <a:lnTo>
                  <a:pt x="3645277" y="740777"/>
                </a:lnTo>
                <a:lnTo>
                  <a:pt x="3768740" y="740777"/>
                </a:lnTo>
                <a:lnTo>
                  <a:pt x="3768740" y="641780"/>
                </a:lnTo>
                <a:lnTo>
                  <a:pt x="0" y="641780"/>
                </a:lnTo>
                <a:lnTo>
                  <a:pt x="0" y="1"/>
                </a:lnTo>
                <a:lnTo>
                  <a:pt x="7784405" y="1"/>
                </a:lnTo>
                <a:lnTo>
                  <a:pt x="7784405" y="64178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4952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مُمَيِّزَات البِيئَاتِ الحَيَاتِيَّةِ المُخْتَلِفَةِ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526354" y="2363089"/>
            <a:ext cx="7835553" cy="1277094"/>
          </a:xfrm>
          <a:custGeom>
            <a:avLst/>
            <a:gdLst/>
            <a:ahLst/>
            <a:cxnLst/>
            <a:rect l="l" t="t" r="r" b="b"/>
            <a:pathLst>
              <a:path w="7784405" h="987703" extrusionOk="0">
                <a:moveTo>
                  <a:pt x="7784405" y="641780"/>
                </a:moveTo>
                <a:lnTo>
                  <a:pt x="4015665" y="641780"/>
                </a:lnTo>
                <a:lnTo>
                  <a:pt x="4015665" y="740777"/>
                </a:lnTo>
                <a:lnTo>
                  <a:pt x="4139128" y="740777"/>
                </a:lnTo>
                <a:lnTo>
                  <a:pt x="3892202" y="987702"/>
                </a:lnTo>
                <a:lnTo>
                  <a:pt x="3645277" y="740777"/>
                </a:lnTo>
                <a:lnTo>
                  <a:pt x="3768740" y="740777"/>
                </a:lnTo>
                <a:lnTo>
                  <a:pt x="3768740" y="641780"/>
                </a:lnTo>
                <a:lnTo>
                  <a:pt x="0" y="641780"/>
                </a:lnTo>
                <a:lnTo>
                  <a:pt x="0" y="1"/>
                </a:lnTo>
                <a:lnTo>
                  <a:pt x="7784405" y="1"/>
                </a:lnTo>
                <a:lnTo>
                  <a:pt x="7784405" y="64178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4952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تَنَوُّعُ نَبَاتَات وَحَيْوَانَاتٍ فِي البِيئَة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628648" y="1025124"/>
            <a:ext cx="7886700" cy="1328370"/>
          </a:xfrm>
          <a:custGeom>
            <a:avLst/>
            <a:gdLst/>
            <a:ahLst/>
            <a:cxnLst/>
            <a:rect l="l" t="t" r="r" b="b"/>
            <a:pathLst>
              <a:path w="7784405" h="987703" extrusionOk="0">
                <a:moveTo>
                  <a:pt x="7784405" y="641780"/>
                </a:moveTo>
                <a:lnTo>
                  <a:pt x="4015665" y="641780"/>
                </a:lnTo>
                <a:lnTo>
                  <a:pt x="4015665" y="740777"/>
                </a:lnTo>
                <a:lnTo>
                  <a:pt x="4139128" y="740777"/>
                </a:lnTo>
                <a:lnTo>
                  <a:pt x="3892202" y="987702"/>
                </a:lnTo>
                <a:lnTo>
                  <a:pt x="3645277" y="740777"/>
                </a:lnTo>
                <a:lnTo>
                  <a:pt x="3768740" y="740777"/>
                </a:lnTo>
                <a:lnTo>
                  <a:pt x="3768740" y="641780"/>
                </a:lnTo>
                <a:lnTo>
                  <a:pt x="0" y="641780"/>
                </a:lnTo>
                <a:lnTo>
                  <a:pt x="0" y="1"/>
                </a:lnTo>
                <a:lnTo>
                  <a:pt x="7784405" y="1"/>
                </a:lnTo>
                <a:lnTo>
                  <a:pt x="7784405" y="64178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4952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SA" sz="2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تَذْوِيتُ</a:t>
            </a: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مُصْطَلَحَاتٍ</a:t>
            </a:r>
            <a:r>
              <a:rPr lang="he-IL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بِيئَةٌ حَيَاتِيَّةٌ، </a:t>
            </a:r>
            <a:r>
              <a:rPr lang="he-IL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مُرَكّبَاتٌ بيئِيَّةٌ، كَائِنَاتٌ حَيَّةٌ، مُرَكّبَاتٌ جَامِدَة.</a:t>
            </a:r>
            <a:endParaRPr lang="he-IL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00DB023-97A0-175B-A9D6-4C8096A2AF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906" y="6253886"/>
            <a:ext cx="4686300" cy="535691"/>
          </a:xfrm>
          <a:prstGeom prst="rect">
            <a:avLst/>
          </a:prstGeom>
        </p:spPr>
      </p:pic>
      <p:pic>
        <p:nvPicPr>
          <p:cNvPr id="9" name="תמונה 8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787" y="-15658"/>
            <a:ext cx="88594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14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413060" cy="65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>
              <a:buSzPts val="3600"/>
            </a:pPr>
            <a:r>
              <a:rPr lang="ar-SA" sz="3600" b="1" dirty="0"/>
              <a:t>مَبْنَى الفَصْلِ الثَّالِث (تَسَلْسُل فِكْرِي)</a:t>
            </a:r>
            <a:endParaRPr dirty="0"/>
          </a:p>
        </p:txBody>
      </p:sp>
      <p:sp>
        <p:nvSpPr>
          <p:cNvPr id="425" name="Google Shape;425;p11"/>
          <p:cNvSpPr/>
          <p:nvPr/>
        </p:nvSpPr>
        <p:spPr>
          <a:xfrm>
            <a:off x="741244" y="2790453"/>
            <a:ext cx="7835553" cy="1277094"/>
          </a:xfrm>
          <a:custGeom>
            <a:avLst/>
            <a:gdLst/>
            <a:ahLst/>
            <a:cxnLst/>
            <a:rect l="l" t="t" r="r" b="b"/>
            <a:pathLst>
              <a:path w="7784405" h="987703" extrusionOk="0">
                <a:moveTo>
                  <a:pt x="7784405" y="641780"/>
                </a:moveTo>
                <a:lnTo>
                  <a:pt x="4015665" y="641780"/>
                </a:lnTo>
                <a:lnTo>
                  <a:pt x="4015665" y="740777"/>
                </a:lnTo>
                <a:lnTo>
                  <a:pt x="4139128" y="740777"/>
                </a:lnTo>
                <a:lnTo>
                  <a:pt x="3892202" y="987702"/>
                </a:lnTo>
                <a:lnTo>
                  <a:pt x="3645277" y="740777"/>
                </a:lnTo>
                <a:lnTo>
                  <a:pt x="3768740" y="740777"/>
                </a:lnTo>
                <a:lnTo>
                  <a:pt x="3768740" y="641780"/>
                </a:lnTo>
                <a:lnTo>
                  <a:pt x="0" y="641780"/>
                </a:lnTo>
                <a:lnTo>
                  <a:pt x="0" y="1"/>
                </a:lnTo>
                <a:lnTo>
                  <a:pt x="7784405" y="1"/>
                </a:lnTo>
                <a:lnTo>
                  <a:pt x="7784405" y="64178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4952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S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المَحْدودِيَّة البَشَرِيَّة والحُلُول التِّكْنولُوجِيَّة</a:t>
            </a:r>
            <a:r>
              <a:rPr lang="he-IL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 </a:t>
            </a:r>
            <a:r>
              <a:rPr lang="ar-S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تَدْجِين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782092" y="1243603"/>
            <a:ext cx="7886700" cy="1328370"/>
          </a:xfrm>
          <a:custGeom>
            <a:avLst/>
            <a:gdLst/>
            <a:ahLst/>
            <a:cxnLst/>
            <a:rect l="l" t="t" r="r" b="b"/>
            <a:pathLst>
              <a:path w="7784405" h="987703" extrusionOk="0">
                <a:moveTo>
                  <a:pt x="7784405" y="641780"/>
                </a:moveTo>
                <a:lnTo>
                  <a:pt x="4015665" y="641780"/>
                </a:lnTo>
                <a:lnTo>
                  <a:pt x="4015665" y="740777"/>
                </a:lnTo>
                <a:lnTo>
                  <a:pt x="4139128" y="740777"/>
                </a:lnTo>
                <a:lnTo>
                  <a:pt x="3892202" y="987702"/>
                </a:lnTo>
                <a:lnTo>
                  <a:pt x="3645277" y="740777"/>
                </a:lnTo>
                <a:lnTo>
                  <a:pt x="3768740" y="740777"/>
                </a:lnTo>
                <a:lnTo>
                  <a:pt x="3768740" y="641780"/>
                </a:lnTo>
                <a:lnTo>
                  <a:pt x="0" y="641780"/>
                </a:lnTo>
                <a:lnTo>
                  <a:pt x="0" y="1"/>
                </a:lnTo>
                <a:lnTo>
                  <a:pt x="7784405" y="1"/>
                </a:lnTo>
                <a:lnTo>
                  <a:pt x="7784405" y="641780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49350" tIns="149350" rIns="149350" bIns="495275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ar-S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أَهَمِيَّة النَّبَاتَات والحَيْوَانَات فِي تلْبِيَة احْتِيَاجاتِ الإنْسَان وَزِيَادَةِ رَفَاهِيَّتِهِ</a:t>
            </a:r>
            <a:endParaRPr lang="he-IL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DE59678-FDCC-30DF-D74A-856CEB8C00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871" y="4779278"/>
            <a:ext cx="4686300" cy="1088822"/>
          </a:xfrm>
          <a:prstGeom prst="rect">
            <a:avLst/>
          </a:prstGeom>
        </p:spPr>
      </p:pic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817" y="0"/>
            <a:ext cx="88594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19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2"/>
          <p:cNvSpPr/>
          <p:nvPr/>
        </p:nvSpPr>
        <p:spPr>
          <a:xfrm>
            <a:off x="5488908" y="479128"/>
            <a:ext cx="284565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dk1"/>
                </a:solidFill>
                <a:latin typeface="Calibri"/>
                <a:sym typeface="Calibri"/>
              </a:rPr>
              <a:t>افتِتَاحِيَّة</a:t>
            </a:r>
            <a:endParaRPr sz="1600" dirty="0"/>
          </a:p>
        </p:txBody>
      </p:sp>
      <p:sp>
        <p:nvSpPr>
          <p:cNvPr id="443" name="Google Shape;443;p12"/>
          <p:cNvSpPr/>
          <p:nvPr/>
        </p:nvSpPr>
        <p:spPr>
          <a:xfrm>
            <a:off x="752830" y="479128"/>
            <a:ext cx="317907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>
                <a:solidFill>
                  <a:schemeClr val="dk1"/>
                </a:solidFill>
                <a:latin typeface="Calibri"/>
                <a:sym typeface="Calibri"/>
              </a:rPr>
              <a:t>إجْمَال</a:t>
            </a:r>
            <a:endParaRPr sz="1600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A1E955E8-1590-C4BD-AD74-832177D89937}"/>
              </a:ext>
            </a:extLst>
          </p:cNvPr>
          <p:cNvSpPr txBox="1"/>
          <p:nvPr/>
        </p:nvSpPr>
        <p:spPr>
          <a:xfrm>
            <a:off x="7294624" y="602218"/>
            <a:ext cx="14456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مِثَال</a:t>
            </a:r>
            <a:endParaRPr lang="he-IL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69" y="1125418"/>
            <a:ext cx="4436031" cy="541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5" y="1104089"/>
            <a:ext cx="4265194" cy="543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תמונה 6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012" y="11143"/>
            <a:ext cx="1192401" cy="9359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5"/>
          <p:cNvSpPr txBox="1">
            <a:spLocks noGrp="1"/>
          </p:cNvSpPr>
          <p:nvPr>
            <p:ph type="title"/>
          </p:nvPr>
        </p:nvSpPr>
        <p:spPr>
          <a:xfrm>
            <a:off x="-661590" y="1637204"/>
            <a:ext cx="47685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x-none" sz="3600" b="1"/>
            </a:br>
            <a:r>
              <a:rPr lang="ar-SA" sz="3600" b="1" dirty="0"/>
              <a:t>أُسُس تَرْبَوِيَّة</a:t>
            </a:r>
            <a:br>
              <a:rPr lang="x-none" sz="3600"/>
            </a:br>
            <a:r>
              <a:rPr lang="x-none" sz="3600" b="1"/>
              <a:t> </a:t>
            </a:r>
            <a:br>
              <a:rPr lang="x-none" sz="3200"/>
            </a:br>
            <a:endParaRPr sz="3200" dirty="0"/>
          </a:p>
        </p:txBody>
      </p:sp>
      <p:grpSp>
        <p:nvGrpSpPr>
          <p:cNvPr id="467" name="Google Shape;467;p15"/>
          <p:cNvGrpSpPr/>
          <p:nvPr/>
        </p:nvGrpSpPr>
        <p:grpSpPr>
          <a:xfrm>
            <a:off x="155643" y="0"/>
            <a:ext cx="8988357" cy="6858739"/>
            <a:chOff x="-3059495" y="288099"/>
            <a:chExt cx="9246085" cy="6858739"/>
          </a:xfrm>
        </p:grpSpPr>
        <p:sp>
          <p:nvSpPr>
            <p:cNvPr id="468" name="Google Shape;468;p15"/>
            <p:cNvSpPr/>
            <p:nvPr/>
          </p:nvSpPr>
          <p:spPr>
            <a:xfrm>
              <a:off x="-3059495" y="288099"/>
              <a:ext cx="8854679" cy="6858000"/>
            </a:xfrm>
            <a:custGeom>
              <a:avLst/>
              <a:gdLst/>
              <a:ahLst/>
              <a:cxnLst/>
              <a:rect l="l" t="t" r="r" b="b"/>
              <a:pathLst>
                <a:path w="9177250" h="6858000" extrusionOk="0">
                  <a:moveTo>
                    <a:pt x="0" y="0"/>
                  </a:moveTo>
                  <a:lnTo>
                    <a:pt x="9177250" y="0"/>
                  </a:lnTo>
                  <a:lnTo>
                    <a:pt x="9177250" y="6858000"/>
                  </a:lnTo>
                  <a:lnTo>
                    <a:pt x="1884205" y="6858000"/>
                  </a:lnTo>
                  <a:lnTo>
                    <a:pt x="1952401" y="6819666"/>
                  </a:lnTo>
                  <a:cubicBezTo>
                    <a:pt x="3794648" y="5708801"/>
                    <a:pt x="5087296" y="3108192"/>
                    <a:pt x="5087297" y="77165"/>
                  </a:cubicBezTo>
                  <a:lnTo>
                    <a:pt x="5085927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E599"/>
            </a:solidFill>
            <a:ln>
              <a:noFill/>
            </a:ln>
            <a:effectLst>
              <a:outerShdw blurRad="50800" dist="38100" dir="13500000" algn="b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-2990660" y="288838"/>
              <a:ext cx="9177250" cy="6858000"/>
            </a:xfrm>
            <a:custGeom>
              <a:avLst/>
              <a:gdLst/>
              <a:ahLst/>
              <a:cxnLst/>
              <a:rect l="l" t="t" r="r" b="b"/>
              <a:pathLst>
                <a:path w="9177250" h="6858000" extrusionOk="0">
                  <a:moveTo>
                    <a:pt x="0" y="0"/>
                  </a:moveTo>
                  <a:lnTo>
                    <a:pt x="9177250" y="0"/>
                  </a:lnTo>
                  <a:lnTo>
                    <a:pt x="9177250" y="6858000"/>
                  </a:lnTo>
                  <a:lnTo>
                    <a:pt x="1884205" y="6858000"/>
                  </a:lnTo>
                  <a:lnTo>
                    <a:pt x="1952401" y="6819666"/>
                  </a:lnTo>
                  <a:cubicBezTo>
                    <a:pt x="3794648" y="5708801"/>
                    <a:pt x="5087296" y="3108192"/>
                    <a:pt x="5087297" y="77165"/>
                  </a:cubicBezTo>
                  <a:lnTo>
                    <a:pt x="5085927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" name="Google Shape;470;p15"/>
          <p:cNvSpPr txBox="1"/>
          <p:nvPr/>
        </p:nvSpPr>
        <p:spPr>
          <a:xfrm>
            <a:off x="2745046" y="757250"/>
            <a:ext cx="5925449" cy="3181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A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ربط عاطفي مع خبرات وتجارب </a:t>
            </a:r>
          </a:p>
          <a:p>
            <a:pPr marL="228600" lvl="0" indent="-228600" algn="r" rtl="1"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A" sz="2800" b="1" dirty="0">
                <a:solidFill>
                  <a:schemeClr val="tx1"/>
                </a:solidFill>
              </a:rPr>
              <a:t>كَشْف وَمُعَالَجَة</a:t>
            </a:r>
            <a:br>
              <a:rPr lang="ar-SA" sz="2800" dirty="0">
                <a:solidFill>
                  <a:schemeClr val="tx1"/>
                </a:solidFill>
              </a:rPr>
            </a:br>
            <a:r>
              <a:rPr lang="ar-SA" sz="2800" b="1" dirty="0">
                <a:solidFill>
                  <a:schemeClr val="tx1"/>
                </a:solidFill>
              </a:rPr>
              <a:t>مَفَاهِيم بَديهِيَّة</a:t>
            </a:r>
          </a:p>
          <a:p>
            <a:pPr marL="228600" lvl="0" indent="-228600" algn="r" rtl="1"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A" sz="2800" b="1" dirty="0">
                <a:solidFill>
                  <a:schemeClr val="tx1"/>
                </a:solidFill>
              </a:rPr>
              <a:t>تَعَلُّم فَعَّال </a:t>
            </a:r>
          </a:p>
          <a:p>
            <a:pPr marL="228600" lvl="0" indent="-228600" algn="r" rtl="1"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A" sz="2800" b="1" dirty="0">
                <a:solidFill>
                  <a:schemeClr val="tx1"/>
                </a:solidFill>
              </a:rPr>
              <a:t>تنَوُّر لَغَوي </a:t>
            </a:r>
          </a:p>
          <a:p>
            <a:pPr marL="228600" lvl="0" indent="-228600" algn="r" rtl="1"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A" sz="2800" b="1" dirty="0"/>
              <a:t>التَّعَلُّم بالحَرَكَة</a:t>
            </a:r>
          </a:p>
          <a:p>
            <a:pPr marL="228600" lvl="0" indent="-228600" algn="r" rtl="1"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A" sz="2800" b="1" dirty="0"/>
              <a:t>التَّعَلُّم خارِج الصَّف </a:t>
            </a:r>
          </a:p>
          <a:p>
            <a:pPr marL="228600" lvl="0" indent="-228600" algn="r" rtl="1"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A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فَعَالِيَّات مُحَوْسَبَة</a:t>
            </a:r>
            <a:endParaRPr dirty="0"/>
          </a:p>
          <a:p>
            <a:pPr marL="228600" lvl="0" indent="-228600" algn="r" rtl="1"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ar-SA" sz="2800" b="1" dirty="0"/>
              <a:t>تَقْيِيم التَّعَلُّم</a:t>
            </a:r>
            <a:endParaRPr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BA8ACBA-9ADB-9049-1BF5-B57A4D6BBD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9" y="5769548"/>
            <a:ext cx="4686300" cy="1088822"/>
          </a:xfrm>
          <a:prstGeom prst="rect">
            <a:avLst/>
          </a:prstGeom>
        </p:spPr>
      </p:pic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520" y="739"/>
            <a:ext cx="885949" cy="6954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/>
          <p:nvPr/>
        </p:nvSpPr>
        <p:spPr>
          <a:xfrm>
            <a:off x="1615858" y="126274"/>
            <a:ext cx="539454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ar-SA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ربط عاطفي مع خبرات وتجارب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864" y="934063"/>
            <a:ext cx="4824549" cy="59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4064"/>
            <a:ext cx="4621213" cy="592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51" y="21921"/>
            <a:ext cx="885949" cy="6954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ADE06D20-F664-9232-29EF-07154120C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8056"/>
            <a:ext cx="7132320" cy="779491"/>
          </a:xfrm>
        </p:spPr>
        <p:txBody>
          <a:bodyPr>
            <a:normAutofit/>
          </a:bodyPr>
          <a:lstStyle/>
          <a:p>
            <a:pPr marL="228600" marR="0" lvl="0" indent="-228600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</a:pPr>
            <a:r>
              <a:rPr lang="ar-SA" sz="3600" b="1" dirty="0">
                <a:solidFill>
                  <a:srgbClr val="FF0000"/>
                </a:solidFill>
              </a:rPr>
              <a:t>   كَشْفُ وَمُعَالَجَةُ</a:t>
            </a:r>
            <a:r>
              <a:rPr lang="ar-SA" sz="3600" dirty="0">
                <a:solidFill>
                  <a:srgbClr val="FF0000"/>
                </a:solidFill>
              </a:rPr>
              <a:t> </a:t>
            </a:r>
            <a:r>
              <a:rPr lang="ar-SA" sz="3600" b="1" dirty="0">
                <a:solidFill>
                  <a:srgbClr val="FF0000"/>
                </a:solidFill>
              </a:rPr>
              <a:t>مَفَاهِيمَ بَديهِيَّة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89FE2BC4-DE7D-6184-9704-AF9B29F76282}"/>
              </a:ext>
            </a:extLst>
          </p:cNvPr>
          <p:cNvSpPr txBox="1"/>
          <p:nvPr/>
        </p:nvSpPr>
        <p:spPr>
          <a:xfrm>
            <a:off x="-150312" y="409858"/>
            <a:ext cx="17722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من كائِن حَيّ</a:t>
            </a:r>
            <a:r>
              <a:rPr lang="he-IL" sz="24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he-IL" sz="2400" dirty="0">
              <a:solidFill>
                <a:schemeClr val="accent6"/>
              </a:solidFill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9B96D13-A6B9-7CB8-0ADA-570FD6436499}"/>
              </a:ext>
            </a:extLst>
          </p:cNvPr>
          <p:cNvSpPr txBox="1"/>
          <p:nvPr/>
        </p:nvSpPr>
        <p:spPr>
          <a:xfrm>
            <a:off x="1143000" y="817547"/>
            <a:ext cx="16459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chemeClr val="accent6"/>
                </a:solidFill>
              </a:rPr>
              <a:t>ما الفرق بين حاجة حياتية ومميِّز حياتي؟</a:t>
            </a:r>
            <a:endParaRPr lang="he-IL" sz="2000" b="1" dirty="0">
              <a:solidFill>
                <a:schemeClr val="accent6"/>
              </a:solidFill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878C225-5510-E17A-3BE0-BD437752269A}"/>
              </a:ext>
            </a:extLst>
          </p:cNvPr>
          <p:cNvSpPr txBox="1"/>
          <p:nvPr/>
        </p:nvSpPr>
        <p:spPr>
          <a:xfrm>
            <a:off x="267108" y="1970754"/>
            <a:ext cx="12104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chemeClr val="accent6"/>
                </a:solidFill>
              </a:rPr>
              <a:t>ماذا تأكل النباتات؟</a:t>
            </a:r>
            <a:endParaRPr lang="he-IL" sz="2400" b="1" dirty="0">
              <a:solidFill>
                <a:schemeClr val="accent6"/>
              </a:solidFill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9FDC04B3-2903-F8BB-7432-9356B6C40569}"/>
              </a:ext>
            </a:extLst>
          </p:cNvPr>
          <p:cNvSpPr txBox="1"/>
          <p:nvPr/>
        </p:nvSpPr>
        <p:spPr>
          <a:xfrm>
            <a:off x="2630466" y="2017876"/>
            <a:ext cx="15104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chemeClr val="accent6"/>
                </a:solidFill>
              </a:rPr>
              <a:t>هل تتحَرَّك النباتات؟</a:t>
            </a:r>
            <a:endParaRPr lang="he-IL" sz="2400" b="1" dirty="0">
              <a:solidFill>
                <a:schemeClr val="accent6"/>
              </a:solidFill>
            </a:endParaRPr>
          </a:p>
        </p:txBody>
      </p:sp>
      <p:pic>
        <p:nvPicPr>
          <p:cNvPr id="9" name="תמונה 8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985" y="1179780"/>
            <a:ext cx="4496428" cy="5496693"/>
          </a:xfrm>
          <a:prstGeom prst="rect">
            <a:avLst/>
          </a:prstGeom>
        </p:spPr>
      </p:pic>
      <p:pic>
        <p:nvPicPr>
          <p:cNvPr id="10" name="תמונה 9" descr="גזירת מסך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79" y="2848873"/>
            <a:ext cx="3834425" cy="4512464"/>
          </a:xfrm>
          <a:prstGeom prst="rect">
            <a:avLst/>
          </a:prstGeom>
        </p:spPr>
      </p:pic>
      <p:pic>
        <p:nvPicPr>
          <p:cNvPr id="11" name="תמונה 10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51" y="0"/>
            <a:ext cx="88594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3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"/>
          <p:cNvSpPr txBox="1"/>
          <p:nvPr/>
        </p:nvSpPr>
        <p:spPr>
          <a:xfrm>
            <a:off x="480997" y="1912343"/>
            <a:ext cx="7886700" cy="4613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467B"/>
              </a:buClr>
              <a:buSzPts val="2000"/>
              <a:buFont typeface="Arial"/>
              <a:buChar char="•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رئيس مركز التربية العلمية التكنولوجية: بروفيسور رافي </a:t>
            </a:r>
            <a:r>
              <a:rPr lang="ar-SA" sz="2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نحمياس</a:t>
            </a:r>
            <a:endParaRPr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Clr>
                <a:srgbClr val="0B467B"/>
              </a:buClr>
              <a:buSzPts val="2000"/>
              <a:buFont typeface="Arial"/>
              <a:buChar char="•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رئيس مختبر تكنولوجية العلوم</a:t>
            </a:r>
            <a:r>
              <a:rPr lang="he-I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بروفيسور دافيد </a:t>
            </a:r>
            <a:r>
              <a:rPr lang="ar-SA" sz="2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ميودوسر</a:t>
            </a:r>
            <a:endParaRPr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buClr>
                <a:srgbClr val="0B467B"/>
              </a:buClr>
              <a:buSzPts val="2000"/>
              <a:buFont typeface="Arial"/>
              <a:buChar char="•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المركز للتربية العلمية التكنولوجية</a:t>
            </a:r>
            <a:r>
              <a:rPr lang="he-I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r>
              <a:rPr lang="x-none" sz="2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د. ميري </a:t>
            </a:r>
            <a:r>
              <a:rPr lang="ar-SA" sz="2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دريسلر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Clr>
                <a:srgbClr val="0B467B"/>
              </a:buClr>
              <a:buSzPts val="2000"/>
              <a:buFont typeface="Arial"/>
              <a:buChar char="•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مديرة البيئات التعليمية المحوسبة</a:t>
            </a:r>
            <a:r>
              <a:rPr lang="he-I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راحيل </a:t>
            </a:r>
            <a:r>
              <a:rPr lang="ar-SA" sz="2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مينتس</a:t>
            </a:r>
            <a:endParaRPr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7B"/>
              </a:buClr>
              <a:buSzPts val="2000"/>
              <a:buFont typeface="Arial"/>
              <a:buChar char="•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كِتابة وتطوير</a:t>
            </a:r>
            <a:r>
              <a:rPr lang="x-none" sz="2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he-I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د. ميري </a:t>
            </a:r>
            <a:r>
              <a:rPr lang="ar-SA" sz="2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دريسلر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، نوجا مشعان</a:t>
            </a:r>
            <a:endParaRPr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7B"/>
              </a:buClr>
              <a:buSzPts val="2000"/>
              <a:buFont typeface="Arial"/>
              <a:buChar char="•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المحرر العلمي</a:t>
            </a:r>
            <a:r>
              <a:rPr lang="x-none" sz="2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r>
              <a:rPr lang="he-I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بروفيسور دافيد </a:t>
            </a:r>
            <a:r>
              <a:rPr lang="ar-SA" sz="2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ميودوسر</a:t>
            </a:r>
            <a:endParaRPr lang="he-IL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7B"/>
              </a:buClr>
              <a:buSzPts val="2000"/>
              <a:buFont typeface="Arial"/>
              <a:buChar char="•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استشارة</a:t>
            </a:r>
            <a:r>
              <a:rPr lang="he-I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د. </a:t>
            </a:r>
            <a:r>
              <a:rPr lang="ar-SA" sz="2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نوريت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كينان، د. راحيل </a:t>
            </a:r>
            <a:r>
              <a:rPr lang="ar-SA" sz="20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مينتس</a:t>
            </a:r>
            <a:endParaRPr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28600" indent="-228600" algn="r" rtl="1">
              <a:lnSpc>
                <a:spcPct val="90000"/>
              </a:lnSpc>
              <a:spcBef>
                <a:spcPts val="1000"/>
              </a:spcBef>
              <a:buClr>
                <a:srgbClr val="0B467B"/>
              </a:buClr>
              <a:buSzPts val="2000"/>
              <a:buFont typeface="Arial"/>
              <a:buChar char="•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محررة تربوية</a:t>
            </a:r>
            <a:r>
              <a:rPr lang="he-I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نوجا مشعان</a:t>
            </a:r>
            <a:endParaRPr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7B"/>
              </a:buClr>
              <a:buSzPts val="2000"/>
              <a:buFont typeface="Arial"/>
              <a:buChar char="•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محررة جندر</a:t>
            </a:r>
            <a:r>
              <a:rPr lang="he-I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  <a:r>
              <a:rPr lang="x-none" sz="2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د. ايتي جلعاد</a:t>
            </a:r>
            <a:endParaRPr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B467B"/>
              </a:buClr>
              <a:buSzPts val="2000"/>
              <a:buFont typeface="Arial"/>
              <a:buChar char="•"/>
            </a:pP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محررة لغوية</a:t>
            </a:r>
            <a:r>
              <a:rPr lang="he-IL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 </a:t>
            </a:r>
            <a:r>
              <a:rPr lang="ar-SA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طوبا زبيدة </a:t>
            </a:r>
            <a:endParaRPr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4189122" y="724011"/>
            <a:ext cx="429476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ar-SA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القَيِّمُونَ عَلَى العَمَل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30794C0-ABB1-D29A-E19D-1930D5D0DF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6" y="5769178"/>
            <a:ext cx="4686300" cy="1088822"/>
          </a:xfrm>
          <a:prstGeom prst="rect">
            <a:avLst/>
          </a:prstGeom>
        </p:spPr>
      </p:pic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408" y="0"/>
            <a:ext cx="1133006" cy="8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69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7"/>
          <p:cNvSpPr txBox="1">
            <a:spLocks noGrp="1"/>
          </p:cNvSpPr>
          <p:nvPr>
            <p:ph type="title"/>
          </p:nvPr>
        </p:nvSpPr>
        <p:spPr>
          <a:xfrm>
            <a:off x="-332444" y="714181"/>
            <a:ext cx="7886700" cy="46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r" rtl="1">
              <a:buClr>
                <a:srgbClr val="FF0000"/>
              </a:buClr>
              <a:buSzPct val="100000"/>
            </a:pPr>
            <a:br>
              <a:rPr lang="ar-SA" sz="4000" b="1" dirty="0">
                <a:solidFill>
                  <a:srgbClr val="FF0000"/>
                </a:solidFill>
              </a:rPr>
            </a:br>
            <a:r>
              <a:rPr lang="ar-SA" sz="4000" b="1" dirty="0">
                <a:solidFill>
                  <a:srgbClr val="FF0000"/>
                </a:solidFill>
              </a:rPr>
              <a:t>تَعَلُّم فَعَّال </a:t>
            </a:r>
            <a:r>
              <a:rPr lang="he-IL" sz="4000" b="1" dirty="0">
                <a:solidFill>
                  <a:srgbClr val="FF0000"/>
                </a:solidFill>
              </a:rPr>
              <a:t>:</a:t>
            </a:r>
            <a:r>
              <a:rPr lang="x-none" sz="4000" b="1">
                <a:solidFill>
                  <a:srgbClr val="FF0000"/>
                </a:solidFill>
              </a:rPr>
              <a:t> </a:t>
            </a:r>
            <a:r>
              <a:rPr lang="ar-SA" sz="4000" b="1" dirty="0"/>
              <a:t>نَبْحَث ونَكْتَشِف</a:t>
            </a:r>
            <a:br>
              <a:rPr lang="he-IL" sz="4000" b="1" dirty="0"/>
            </a:br>
            <a:r>
              <a:rPr lang="ar-SA" sz="4000" b="1" dirty="0"/>
              <a:t>تجرِبَة</a:t>
            </a:r>
            <a:br>
              <a:rPr lang="he-IL" sz="4000" b="1" dirty="0"/>
            </a:br>
            <a:br>
              <a:rPr lang="x-none" dirty="0"/>
            </a:br>
            <a:endParaRPr dirty="0"/>
          </a:p>
        </p:txBody>
      </p:sp>
      <p:pic>
        <p:nvPicPr>
          <p:cNvPr id="508" name="Google Shape;508;p17" descr="זכוכית מגדלת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9061" y="48910"/>
            <a:ext cx="1330542" cy="13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 descr="גזירת מסך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2416" y="1162846"/>
            <a:ext cx="4398634" cy="5133233"/>
          </a:xfrm>
          <a:prstGeom prst="rect">
            <a:avLst/>
          </a:prstGeom>
        </p:spPr>
      </p:pic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81" y="1162846"/>
            <a:ext cx="4452431" cy="5133231"/>
          </a:xfrm>
          <a:prstGeom prst="rect">
            <a:avLst/>
          </a:prstGeom>
        </p:spPr>
      </p:pic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024" y="8200"/>
            <a:ext cx="1186390" cy="93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5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8"/>
          <p:cNvSpPr txBox="1">
            <a:spLocks noGrp="1"/>
          </p:cNvSpPr>
          <p:nvPr>
            <p:ph type="title"/>
          </p:nvPr>
        </p:nvSpPr>
        <p:spPr>
          <a:xfrm>
            <a:off x="628650" y="659487"/>
            <a:ext cx="7886700" cy="46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ar-SA" sz="4000" b="1" dirty="0">
                <a:solidFill>
                  <a:srgbClr val="FF0000"/>
                </a:solidFill>
              </a:rPr>
              <a:t>تَعَلُّم فَعَّال</a:t>
            </a:r>
            <a:r>
              <a:rPr lang="x-none" sz="4000" b="1">
                <a:solidFill>
                  <a:srgbClr val="FF0000"/>
                </a:solidFill>
              </a:rPr>
              <a:t>:</a:t>
            </a:r>
            <a:r>
              <a:rPr lang="he-IL" sz="4000" b="1" dirty="0">
                <a:solidFill>
                  <a:srgbClr val="FF0000"/>
                </a:solidFill>
              </a:rPr>
              <a:t> </a:t>
            </a:r>
            <a:r>
              <a:rPr lang="ar-SA" sz="4000" b="1" dirty="0"/>
              <a:t>نَبْحَث ونَكْتَشِف</a:t>
            </a:r>
            <a:br>
              <a:rPr lang="he-IL" sz="4000" b="1" dirty="0"/>
            </a:br>
            <a:r>
              <a:rPr lang="ar-SA" sz="2800" b="1" dirty="0"/>
              <a:t>مُشَاهَدَة</a:t>
            </a:r>
            <a:br>
              <a:rPr lang="x-none" sz="4000" b="1" dirty="0"/>
            </a:br>
            <a:endParaRPr sz="4000" b="1" dirty="0"/>
          </a:p>
        </p:txBody>
      </p:sp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097973"/>
            <a:ext cx="4570413" cy="5691813"/>
          </a:xfrm>
          <a:prstGeom prst="rect">
            <a:avLst/>
          </a:prstGeom>
        </p:spPr>
      </p:pic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7973"/>
            <a:ext cx="4638372" cy="5885287"/>
          </a:xfrm>
          <a:prstGeom prst="rect">
            <a:avLst/>
          </a:prstGeom>
        </p:spPr>
      </p:pic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293" y="0"/>
            <a:ext cx="1301119" cy="10213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7CB641E-C33D-CEA5-157F-36F9AA885E9D}"/>
              </a:ext>
            </a:extLst>
          </p:cNvPr>
          <p:cNvSpPr txBox="1"/>
          <p:nvPr/>
        </p:nvSpPr>
        <p:spPr>
          <a:xfrm>
            <a:off x="3143794" y="269966"/>
            <a:ext cx="47984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FF0000"/>
                </a:solidFill>
              </a:rPr>
              <a:t>تَعَلُّم فَعَّال</a:t>
            </a:r>
            <a:endParaRPr lang="he-IL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E718168-7A38-59BC-33EE-D57DACC8184E}"/>
              </a:ext>
            </a:extLst>
          </p:cNvPr>
          <p:cNvSpPr txBox="1"/>
          <p:nvPr/>
        </p:nvSpPr>
        <p:spPr>
          <a:xfrm>
            <a:off x="5915385" y="685464"/>
            <a:ext cx="3048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بناء رسم بياني</a:t>
            </a:r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5B0FFBF3-D17D-5EE7-FEEE-5A4E04AFB217}"/>
              </a:ext>
            </a:extLst>
          </p:cNvPr>
          <p:cNvSpPr txBox="1"/>
          <p:nvPr/>
        </p:nvSpPr>
        <p:spPr>
          <a:xfrm>
            <a:off x="844732" y="685464"/>
            <a:ext cx="29381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استخلاص معلومات مرئِيَّة</a:t>
            </a:r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1242925"/>
            <a:ext cx="4572000" cy="5557090"/>
          </a:xfrm>
          <a:prstGeom prst="rect">
            <a:avLst/>
          </a:prstGeom>
        </p:spPr>
      </p:pic>
      <p:pic>
        <p:nvPicPr>
          <p:cNvPr id="11" name="תמונה 10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2925"/>
            <a:ext cx="4572001" cy="5557089"/>
          </a:xfrm>
          <a:prstGeom prst="rect">
            <a:avLst/>
          </a:prstGeom>
        </p:spPr>
      </p:pic>
      <p:pic>
        <p:nvPicPr>
          <p:cNvPr id="9" name="תמונה 8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025" y="3081289"/>
            <a:ext cx="885949" cy="695422"/>
          </a:xfrm>
          <a:prstGeom prst="rect">
            <a:avLst/>
          </a:prstGeom>
        </p:spPr>
      </p:pic>
      <p:pic>
        <p:nvPicPr>
          <p:cNvPr id="12" name="תמונה 11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464" y="-9958"/>
            <a:ext cx="88594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1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C3A4F55-8D15-B875-97D1-372392261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E883EA0-96F2-FF23-C97C-E6C1ED45CBE2}"/>
              </a:ext>
            </a:extLst>
          </p:cNvPr>
          <p:cNvSpPr txBox="1"/>
          <p:nvPr/>
        </p:nvSpPr>
        <p:spPr>
          <a:xfrm>
            <a:off x="2987880" y="362415"/>
            <a:ext cx="34492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تَعَلُّم مِن خِلَال العَمَل</a:t>
            </a:r>
            <a:endParaRPr lang="he-IL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FC9325D-4B02-5DB4-4042-3B615FCCF478}"/>
              </a:ext>
            </a:extLst>
          </p:cNvPr>
          <p:cNvSpPr txBox="1"/>
          <p:nvPr/>
        </p:nvSpPr>
        <p:spPr>
          <a:xfrm>
            <a:off x="5971493" y="1082180"/>
            <a:ext cx="254385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400" b="1" dirty="0">
                <a:latin typeface="Calibri" panose="020F0502020204030204" pitchFamily="34" charset="0"/>
                <a:cs typeface="Calibri" panose="020F0502020204030204" pitchFamily="34" charset="0"/>
              </a:rPr>
              <a:t>تَصْمِيم مُنْتَج</a:t>
            </a:r>
            <a:endParaRPr lang="he-I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C244CC86-8CF3-F086-B448-8707D9A44289}"/>
              </a:ext>
            </a:extLst>
          </p:cNvPr>
          <p:cNvSpPr txBox="1"/>
          <p:nvPr/>
        </p:nvSpPr>
        <p:spPr>
          <a:xfrm>
            <a:off x="2133601" y="1015068"/>
            <a:ext cx="1708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Calibri" panose="020F0502020204030204" pitchFamily="34" charset="0"/>
              </a:rPr>
              <a:t>نِقَاش</a:t>
            </a:r>
            <a:r>
              <a:rPr lang="he-IL" sz="2800" dirty="0"/>
              <a:t> </a:t>
            </a:r>
          </a:p>
        </p:txBody>
      </p:sp>
      <p:pic>
        <p:nvPicPr>
          <p:cNvPr id="9" name="תמונה 8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19" y="1645920"/>
            <a:ext cx="4696481" cy="5191850"/>
          </a:xfrm>
          <a:prstGeom prst="rect">
            <a:avLst/>
          </a:prstGeom>
        </p:spPr>
      </p:pic>
      <p:pic>
        <p:nvPicPr>
          <p:cNvPr id="12" name="תמונה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6170"/>
            <a:ext cx="4334784" cy="5091830"/>
          </a:xfrm>
          <a:prstGeom prst="rect">
            <a:avLst/>
          </a:prstGeom>
        </p:spPr>
      </p:pic>
      <p:pic>
        <p:nvPicPr>
          <p:cNvPr id="10" name="תמונה 9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182" y="14704"/>
            <a:ext cx="1130231" cy="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86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F97B01-AAD4-482A-BD72-5CD52F839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877" y="47626"/>
            <a:ext cx="7772400" cy="1441540"/>
          </a:xfrm>
        </p:spPr>
        <p:txBody>
          <a:bodyPr>
            <a:normAutofit fontScale="90000"/>
          </a:bodyPr>
          <a:lstStyle/>
          <a:p>
            <a:r>
              <a:rPr lang="ar-SA" sz="3600" b="1" dirty="0">
                <a:solidFill>
                  <a:srgbClr val="FF0000"/>
                </a:solidFill>
              </a:rPr>
              <a:t>تعَلُّم فَعَّال </a:t>
            </a:r>
            <a:r>
              <a:rPr lang="he-IL" sz="4000" b="1" dirty="0"/>
              <a:t>: </a:t>
            </a:r>
            <a:r>
              <a:rPr lang="ar-SA" sz="4000" b="1" dirty="0"/>
              <a:t>تعَلُّمُ </a:t>
            </a:r>
            <a:r>
              <a:rPr lang="ar-SA" sz="4000" b="1" dirty="0" err="1"/>
              <a:t>وَتَذْويتُ</a:t>
            </a:r>
            <a:r>
              <a:rPr lang="ar-SA" sz="4000" b="1" dirty="0"/>
              <a:t> مَهَارَات</a:t>
            </a:r>
            <a:br>
              <a:rPr lang="he-IL" dirty="0"/>
            </a:br>
            <a:endParaRPr lang="he-IL" dirty="0"/>
          </a:p>
        </p:txBody>
      </p:sp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985" y="892175"/>
            <a:ext cx="4677428" cy="5918199"/>
          </a:xfrm>
          <a:prstGeom prst="rect">
            <a:avLst/>
          </a:prstGeom>
        </p:spPr>
      </p:pic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9556"/>
            <a:ext cx="4634532" cy="5820818"/>
          </a:xfrm>
          <a:prstGeom prst="rect">
            <a:avLst/>
          </a:prstGeom>
        </p:spPr>
      </p:pic>
      <p:pic>
        <p:nvPicPr>
          <p:cNvPr id="7" name="תמונה 6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051" y="0"/>
            <a:ext cx="885949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26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9"/>
          <p:cNvSpPr txBox="1">
            <a:spLocks noGrp="1"/>
          </p:cNvSpPr>
          <p:nvPr>
            <p:ph type="title"/>
          </p:nvPr>
        </p:nvSpPr>
        <p:spPr>
          <a:xfrm>
            <a:off x="1477266" y="1287304"/>
            <a:ext cx="7886700" cy="46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ar-SA" b="1" dirty="0">
                <a:solidFill>
                  <a:srgbClr val="FF0000"/>
                </a:solidFill>
              </a:rPr>
              <a:t>تعَلُّم فَعَّال</a:t>
            </a:r>
            <a:r>
              <a:rPr lang="x-none" b="1">
                <a:solidFill>
                  <a:srgbClr val="FF0000"/>
                </a:solidFill>
              </a:rPr>
              <a:t>: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ar-SA" b="1" dirty="0">
                <a:latin typeface="Arial"/>
                <a:cs typeface="Arial"/>
                <a:sym typeface="Arial"/>
              </a:rPr>
              <a:t>إ</a:t>
            </a: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بْدَاع</a:t>
            </a:r>
            <a:br>
              <a:rPr lang="x-none" dirty="0"/>
            </a:br>
            <a:br>
              <a:rPr lang="x-none" dirty="0"/>
            </a:br>
            <a:br>
              <a:rPr lang="x-none" sz="4000" b="1" dirty="0"/>
            </a:br>
            <a:endParaRPr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5895" y="996427"/>
            <a:ext cx="5056251" cy="58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282" y="0"/>
            <a:ext cx="1085132" cy="85177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0"/>
          <p:cNvSpPr txBox="1">
            <a:spLocks noGrp="1"/>
          </p:cNvSpPr>
          <p:nvPr>
            <p:ph type="title"/>
          </p:nvPr>
        </p:nvSpPr>
        <p:spPr>
          <a:xfrm>
            <a:off x="628650" y="1095585"/>
            <a:ext cx="7886700" cy="46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ar-SA" sz="4000" b="1" dirty="0">
                <a:solidFill>
                  <a:srgbClr val="FF0000"/>
                </a:solidFill>
              </a:rPr>
              <a:t>تعَلُّم فَعَّال</a:t>
            </a:r>
            <a:r>
              <a:rPr lang="x-none" sz="4000" b="1">
                <a:solidFill>
                  <a:srgbClr val="FF0000"/>
                </a:solidFill>
              </a:rPr>
              <a:t>:</a:t>
            </a:r>
            <a:r>
              <a:rPr lang="ar-SA" sz="4000" b="1" dirty="0"/>
              <a:t> تَطْبيق الفَهْم</a:t>
            </a:r>
            <a:br>
              <a:rPr lang="x-none" sz="4000" dirty="0"/>
            </a:br>
            <a:br>
              <a:rPr lang="x-none" sz="4000" b="1" dirty="0"/>
            </a:br>
            <a:endParaRPr sz="4000" b="1" dirty="0"/>
          </a:p>
        </p:txBody>
      </p:sp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084" y="1283511"/>
            <a:ext cx="4652329" cy="5574490"/>
          </a:xfrm>
          <a:prstGeom prst="rect">
            <a:avLst/>
          </a:prstGeom>
        </p:spPr>
      </p:pic>
      <p:pic>
        <p:nvPicPr>
          <p:cNvPr id="7" name="תמונה 6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" y="1283510"/>
            <a:ext cx="4505954" cy="5572903"/>
          </a:xfrm>
          <a:prstGeom prst="rect">
            <a:avLst/>
          </a:prstGeom>
        </p:spPr>
      </p:pic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200" y="0"/>
            <a:ext cx="1117048" cy="8768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1"/>
          <p:cNvSpPr txBox="1">
            <a:spLocks noGrp="1"/>
          </p:cNvSpPr>
          <p:nvPr>
            <p:ph type="title"/>
          </p:nvPr>
        </p:nvSpPr>
        <p:spPr>
          <a:xfrm>
            <a:off x="798821" y="1156662"/>
            <a:ext cx="7886700" cy="46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ar-SA" b="1" dirty="0">
                <a:solidFill>
                  <a:srgbClr val="FF0000"/>
                </a:solidFill>
              </a:rPr>
              <a:t>تنوُّر لَغَوي</a:t>
            </a:r>
            <a:br>
              <a:rPr lang="x-none"/>
            </a:br>
            <a:br>
              <a:rPr lang="x-none"/>
            </a:br>
            <a:br>
              <a:rPr lang="x-none" sz="4000" b="1"/>
            </a:br>
            <a:endParaRPr sz="4000" b="1" dirty="0"/>
          </a:p>
        </p:txBody>
      </p:sp>
      <p:sp>
        <p:nvSpPr>
          <p:cNvPr id="541" name="Google Shape;541;p21"/>
          <p:cNvSpPr/>
          <p:nvPr/>
        </p:nvSpPr>
        <p:spPr>
          <a:xfrm>
            <a:off x="7214083" y="1246331"/>
            <a:ext cx="1616148" cy="42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مفتاح الرموز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21"/>
          <p:cNvSpPr/>
          <p:nvPr/>
        </p:nvSpPr>
        <p:spPr>
          <a:xfrm>
            <a:off x="295129" y="1259085"/>
            <a:ext cx="1529586" cy="42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نصّ فَعّال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154" y="1667945"/>
            <a:ext cx="3879077" cy="362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2" y="1680698"/>
            <a:ext cx="4597842" cy="517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981" y="5195964"/>
            <a:ext cx="3879078" cy="170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913" y="0"/>
            <a:ext cx="1192401" cy="93597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22"/>
          <p:cNvSpPr txBox="1">
            <a:spLocks noGrp="1"/>
          </p:cNvSpPr>
          <p:nvPr>
            <p:ph type="title"/>
          </p:nvPr>
        </p:nvSpPr>
        <p:spPr>
          <a:xfrm>
            <a:off x="628650" y="1433210"/>
            <a:ext cx="7886700" cy="46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ar-SA" b="1" dirty="0">
                <a:solidFill>
                  <a:srgbClr val="FF0000"/>
                </a:solidFill>
              </a:rPr>
              <a:t>تنَوُّر لَغَوي</a:t>
            </a:r>
            <a:br>
              <a:rPr lang="x-none" dirty="0"/>
            </a:br>
            <a:br>
              <a:rPr lang="x-none" dirty="0"/>
            </a:br>
            <a:br>
              <a:rPr lang="x-none" sz="4000" b="1" dirty="0"/>
            </a:br>
            <a:endParaRPr sz="4000" b="1" dirty="0"/>
          </a:p>
        </p:txBody>
      </p:sp>
      <p:sp>
        <p:nvSpPr>
          <p:cNvPr id="550" name="Google Shape;550;p22"/>
          <p:cNvSpPr/>
          <p:nvPr/>
        </p:nvSpPr>
        <p:spPr>
          <a:xfrm>
            <a:off x="7295465" y="1006680"/>
            <a:ext cx="1521363" cy="48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محادثة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22"/>
          <p:cNvSpPr/>
          <p:nvPr/>
        </p:nvSpPr>
        <p:spPr>
          <a:xfrm>
            <a:off x="264074" y="1006680"/>
            <a:ext cx="1262722" cy="48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معلومات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תמונה 6" descr="גזירת מסך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153" y="1454984"/>
            <a:ext cx="4495259" cy="5497682"/>
          </a:xfrm>
          <a:prstGeom prst="rect">
            <a:avLst/>
          </a:prstGeom>
        </p:spPr>
      </p:pic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" y="1454984"/>
            <a:ext cx="4639323" cy="5401429"/>
          </a:xfrm>
          <a:prstGeom prst="rect">
            <a:avLst/>
          </a:prstGeom>
        </p:spPr>
      </p:pic>
      <p:pic>
        <p:nvPicPr>
          <p:cNvPr id="9" name="תמונה 8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913" y="0"/>
            <a:ext cx="1192401" cy="93597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3"/>
          <p:cNvSpPr txBox="1">
            <a:spLocks noGrp="1"/>
          </p:cNvSpPr>
          <p:nvPr>
            <p:ph type="title"/>
          </p:nvPr>
        </p:nvSpPr>
        <p:spPr>
          <a:xfrm>
            <a:off x="50007" y="1259085"/>
            <a:ext cx="8798864" cy="46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ar-SA" b="1" dirty="0">
                <a:solidFill>
                  <a:srgbClr val="FF0000"/>
                </a:solidFill>
              </a:rPr>
              <a:t>تَنَوُّر لَغَوي</a:t>
            </a:r>
            <a:r>
              <a:rPr lang="he-IL" b="1" dirty="0">
                <a:solidFill>
                  <a:srgbClr val="FF0000"/>
                </a:solidFill>
              </a:rPr>
              <a:t>:</a:t>
            </a:r>
            <a:r>
              <a:rPr lang="x-none" b="1"/>
              <a:t> </a:t>
            </a:r>
            <a:r>
              <a:rPr lang="ar-SA" b="1" dirty="0"/>
              <a:t>نَتَعلَّم مُصطَلَحات</a:t>
            </a:r>
            <a:br>
              <a:rPr lang="x-none"/>
            </a:br>
            <a:br>
              <a:rPr lang="x-none"/>
            </a:br>
            <a:br>
              <a:rPr lang="x-none" sz="4000" b="1" dirty="0"/>
            </a:br>
            <a:endParaRPr sz="4000" b="1" dirty="0"/>
          </a:p>
        </p:txBody>
      </p:sp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8892"/>
            <a:ext cx="4572000" cy="5809108"/>
          </a:xfrm>
          <a:prstGeom prst="rect">
            <a:avLst/>
          </a:prstGeom>
        </p:spPr>
      </p:pic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02984"/>
            <a:ext cx="4588284" cy="5855016"/>
          </a:xfrm>
          <a:prstGeom prst="rect">
            <a:avLst/>
          </a:prstGeom>
        </p:spPr>
      </p:pic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366" y="0"/>
            <a:ext cx="1117048" cy="8768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"/>
          <p:cNvSpPr txBox="1"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 b="1" dirty="0"/>
              <a:t>مَاذا فِي العَارِضَة</a:t>
            </a:r>
            <a:endParaRPr b="1" dirty="0"/>
          </a:p>
        </p:txBody>
      </p:sp>
      <p:sp>
        <p:nvSpPr>
          <p:cNvPr id="277" name="Google Shape;277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ar-SA" b="1" dirty="0"/>
              <a:t>مُحْتَوَيَاتُ كُرَّاسِ التّلْمِيذِ</a:t>
            </a: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ar-SA" b="1" dirty="0"/>
              <a:t>أفكَارُ مَرْكَزِيّةُ،</a:t>
            </a:r>
            <a:r>
              <a:rPr lang="x-none" b="1"/>
              <a:t> </a:t>
            </a:r>
            <a:r>
              <a:rPr lang="he-IL" b="1" dirty="0"/>
              <a:t> </a:t>
            </a:r>
            <a:r>
              <a:rPr lang="ar-SA" b="1" dirty="0"/>
              <a:t>مُصْطَلَحاتٌ وَمَهَاراتٌ</a:t>
            </a:r>
            <a:endParaRPr lang="he-IL"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ar-SA" b="1" dirty="0"/>
              <a:t>مَبْنى الكُرَّاسِ </a:t>
            </a:r>
            <a:r>
              <a:rPr lang="he-IL" b="1" dirty="0"/>
              <a:t>(</a:t>
            </a:r>
            <a:r>
              <a:rPr lang="ar-SA" b="1" dirty="0"/>
              <a:t>تَسَلْسُلٌ نَظَري</a:t>
            </a:r>
            <a:r>
              <a:rPr lang="he-IL" b="1" dirty="0"/>
              <a:t>) </a:t>
            </a:r>
            <a:endParaRPr lang="he-IL" dirty="0"/>
          </a:p>
          <a:p>
            <a:pPr marL="228600" lvl="0" indent="-228600" algn="r" rtl="1">
              <a:buSzPts val="2800"/>
            </a:pPr>
            <a:r>
              <a:rPr lang="ar-SA" b="1" dirty="0"/>
              <a:t>مَبْنَى الفَصْلِ</a:t>
            </a:r>
            <a:r>
              <a:rPr lang="x-none" b="1"/>
              <a:t> </a:t>
            </a:r>
            <a:r>
              <a:rPr lang="he-IL" b="1" dirty="0"/>
              <a:t>(</a:t>
            </a:r>
            <a:r>
              <a:rPr lang="ar-SA" b="1" dirty="0"/>
              <a:t>تَسَلْسُلٌ نَظَري</a:t>
            </a:r>
            <a:r>
              <a:rPr lang="he-IL" b="1" dirty="0"/>
              <a:t>)</a:t>
            </a: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ar-SA" b="1" dirty="0"/>
              <a:t>أُسُسٌ تَرْبَوِيَّةٌ</a:t>
            </a:r>
            <a:endParaRPr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ar-SA" b="1" dirty="0"/>
              <a:t>مُرَكِّبَاتُ البِيئَةِ التَّعْلِيمِيَّةِ</a:t>
            </a:r>
            <a:endParaRPr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5F76DF0-6B39-FAF8-FA9F-8ECF04D20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343" y="5705475"/>
            <a:ext cx="4686300" cy="1152525"/>
          </a:xfrm>
          <a:prstGeom prst="rect">
            <a:avLst/>
          </a:prstGeom>
        </p:spPr>
      </p:pic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340" y="-1"/>
            <a:ext cx="1038073" cy="81483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4153" y="0"/>
            <a:ext cx="9338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4"/>
          <p:cNvSpPr txBox="1">
            <a:spLocks noGrp="1"/>
          </p:cNvSpPr>
          <p:nvPr>
            <p:ph type="title"/>
          </p:nvPr>
        </p:nvSpPr>
        <p:spPr>
          <a:xfrm>
            <a:off x="0" y="2205969"/>
            <a:ext cx="7886700" cy="467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 b="1" dirty="0"/>
              <a:t>التَّعَلُّم خارِج الصَّف</a:t>
            </a:r>
            <a:br>
              <a:rPr lang="x-none" sz="40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x-none" dirty="0"/>
            </a:br>
            <a:br>
              <a:rPr lang="x-none" dirty="0"/>
            </a:br>
            <a:br>
              <a:rPr lang="x-none" sz="4000" b="1" dirty="0"/>
            </a:br>
            <a:endParaRPr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64354"/>
            <a:ext cx="4536836" cy="555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12" y="1464354"/>
            <a:ext cx="4354950" cy="5292534"/>
          </a:xfrm>
          <a:prstGeom prst="rect">
            <a:avLst/>
          </a:prstGeom>
        </p:spPr>
      </p:pic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366" y="0"/>
            <a:ext cx="1117048" cy="87682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5"/>
          <p:cNvSpPr txBox="1">
            <a:spLocks noGrp="1"/>
          </p:cNvSpPr>
          <p:nvPr>
            <p:ph type="title"/>
          </p:nvPr>
        </p:nvSpPr>
        <p:spPr>
          <a:xfrm>
            <a:off x="-618309" y="1638673"/>
            <a:ext cx="7903431" cy="46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 b="1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ar-SA" b="1" dirty="0">
                <a:latin typeface="Calibri"/>
                <a:ea typeface="Calibri"/>
                <a:cs typeface="Calibri"/>
                <a:sym typeface="Calibri"/>
              </a:rPr>
              <a:t>نعمل من أجل البيئة</a:t>
            </a:r>
            <a:br>
              <a:rPr lang="x-none" sz="40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x-none" dirty="0"/>
            </a:br>
            <a:br>
              <a:rPr lang="x-none" dirty="0"/>
            </a:br>
            <a:br>
              <a:rPr lang="x-none" sz="4000" b="1" dirty="0"/>
            </a:br>
            <a:endParaRPr sz="4000" b="1" dirty="0"/>
          </a:p>
        </p:txBody>
      </p:sp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090" y="776830"/>
            <a:ext cx="4639323" cy="5696745"/>
          </a:xfrm>
          <a:prstGeom prst="rect">
            <a:avLst/>
          </a:prstGeom>
        </p:spPr>
      </p:pic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295" y="776830"/>
            <a:ext cx="4543358" cy="5696745"/>
          </a:xfrm>
          <a:prstGeom prst="rect">
            <a:avLst/>
          </a:prstGeom>
        </p:spPr>
      </p:pic>
      <p:pic>
        <p:nvPicPr>
          <p:cNvPr id="7" name="תמונה 6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444" y="-14330"/>
            <a:ext cx="987969" cy="77550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7"/>
          <p:cNvSpPr/>
          <p:nvPr/>
        </p:nvSpPr>
        <p:spPr>
          <a:xfrm>
            <a:off x="-43841" y="-4778"/>
            <a:ext cx="9187841" cy="6857999"/>
          </a:xfrm>
          <a:prstGeom prst="rect">
            <a:avLst/>
          </a:prstGeom>
          <a:solidFill>
            <a:srgbClr val="FEE599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27"/>
          <p:cNvSpPr txBox="1">
            <a:spLocks noGrp="1"/>
          </p:cNvSpPr>
          <p:nvPr>
            <p:ph type="title"/>
          </p:nvPr>
        </p:nvSpPr>
        <p:spPr>
          <a:xfrm>
            <a:off x="4263156" y="601558"/>
            <a:ext cx="470117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x-none" b="1"/>
              <a:t> </a:t>
            </a:r>
            <a:r>
              <a:rPr lang="ar-SA" b="1" dirty="0"/>
              <a:t>التَّعَلُّم بالحَرَكَة</a:t>
            </a:r>
            <a:br>
              <a:rPr lang="x-none" b="1" dirty="0"/>
            </a:br>
            <a:r>
              <a:rPr lang="x-none" b="1" dirty="0"/>
              <a:t> </a:t>
            </a:r>
            <a:br>
              <a:rPr lang="x-none" b="1" dirty="0"/>
            </a:br>
            <a:endParaRPr b="1" dirty="0"/>
          </a:p>
        </p:txBody>
      </p:sp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79" y="1146490"/>
            <a:ext cx="4589722" cy="57067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144" y="1146490"/>
            <a:ext cx="4602223" cy="571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תמונה 6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154" y="0"/>
            <a:ext cx="1037259" cy="81419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8"/>
          <p:cNvSpPr txBox="1">
            <a:spLocks noGrp="1"/>
          </p:cNvSpPr>
          <p:nvPr>
            <p:ph type="title"/>
          </p:nvPr>
        </p:nvSpPr>
        <p:spPr>
          <a:xfrm>
            <a:off x="628650" y="521701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 b="1" dirty="0"/>
              <a:t>تَقْيِيم التَّعَلُّم</a:t>
            </a:r>
            <a:br>
              <a:rPr lang="x-none"/>
            </a:br>
            <a:endParaRPr dirty="0"/>
          </a:p>
        </p:txBody>
      </p:sp>
      <p:pic>
        <p:nvPicPr>
          <p:cNvPr id="604" name="Google Shape;604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71" y="52898"/>
            <a:ext cx="1288539" cy="113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3080"/>
            <a:ext cx="4488909" cy="560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1164" y="1253080"/>
            <a:ext cx="4252153" cy="56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543" y="-25390"/>
            <a:ext cx="1101521" cy="86463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9"/>
          <p:cNvSpPr/>
          <p:nvPr/>
        </p:nvSpPr>
        <p:spPr>
          <a:xfrm>
            <a:off x="197352" y="225642"/>
            <a:ext cx="8762451" cy="647974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9"/>
          <p:cNvSpPr txBox="1"/>
          <p:nvPr/>
        </p:nvSpPr>
        <p:spPr>
          <a:xfrm>
            <a:off x="1823028" y="549783"/>
            <a:ext cx="581841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ar-SA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مُركِّباتُ البيئةِ التعليميّةِ</a:t>
            </a:r>
            <a:endParaRPr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2" name="Google Shape;612;p29"/>
          <p:cNvGrpSpPr/>
          <p:nvPr/>
        </p:nvGrpSpPr>
        <p:grpSpPr>
          <a:xfrm>
            <a:off x="695937" y="1731795"/>
            <a:ext cx="7392929" cy="4813811"/>
            <a:chOff x="865517" y="1099182"/>
            <a:chExt cx="7773893" cy="5061871"/>
          </a:xfrm>
        </p:grpSpPr>
        <p:grpSp>
          <p:nvGrpSpPr>
            <p:cNvPr id="613" name="Google Shape;613;p29"/>
            <p:cNvGrpSpPr/>
            <p:nvPr/>
          </p:nvGrpSpPr>
          <p:grpSpPr>
            <a:xfrm>
              <a:off x="865517" y="1099182"/>
              <a:ext cx="7773893" cy="5061871"/>
              <a:chOff x="1809575" y="1872752"/>
              <a:chExt cx="5792159" cy="3771490"/>
            </a:xfrm>
          </p:grpSpPr>
          <p:sp>
            <p:nvSpPr>
              <p:cNvPr id="614" name="Google Shape;614;p29"/>
              <p:cNvSpPr/>
              <p:nvPr/>
            </p:nvSpPr>
            <p:spPr>
              <a:xfrm>
                <a:off x="2242576" y="1872752"/>
                <a:ext cx="1023727" cy="1941807"/>
              </a:xfrm>
              <a:custGeom>
                <a:avLst/>
                <a:gdLst/>
                <a:ahLst/>
                <a:cxnLst/>
                <a:rect l="l" t="t" r="r" b="b"/>
                <a:pathLst>
                  <a:path w="1364969" h="2589076" extrusionOk="0">
                    <a:moveTo>
                      <a:pt x="1091813" y="0"/>
                    </a:moveTo>
                    <a:lnTo>
                      <a:pt x="1251937" y="0"/>
                    </a:lnTo>
                    <a:lnTo>
                      <a:pt x="1238657" y="30830"/>
                    </a:lnTo>
                    <a:lnTo>
                      <a:pt x="1204929" y="122734"/>
                    </a:lnTo>
                    <a:lnTo>
                      <a:pt x="1174508" y="215960"/>
                    </a:lnTo>
                    <a:lnTo>
                      <a:pt x="1148717" y="311169"/>
                    </a:lnTo>
                    <a:lnTo>
                      <a:pt x="1128216" y="407040"/>
                    </a:lnTo>
                    <a:lnTo>
                      <a:pt x="1112344" y="504233"/>
                    </a:lnTo>
                    <a:lnTo>
                      <a:pt x="1099779" y="601425"/>
                    </a:lnTo>
                    <a:lnTo>
                      <a:pt x="1093166" y="699941"/>
                    </a:lnTo>
                    <a:lnTo>
                      <a:pt x="1090520" y="798456"/>
                    </a:lnTo>
                    <a:lnTo>
                      <a:pt x="1093166" y="896971"/>
                    </a:lnTo>
                    <a:lnTo>
                      <a:pt x="1101101" y="996809"/>
                    </a:lnTo>
                    <a:lnTo>
                      <a:pt x="1113005" y="1095324"/>
                    </a:lnTo>
                    <a:lnTo>
                      <a:pt x="1130200" y="1193839"/>
                    </a:lnTo>
                    <a:lnTo>
                      <a:pt x="1152685" y="1292355"/>
                    </a:lnTo>
                    <a:lnTo>
                      <a:pt x="1179137" y="1390209"/>
                    </a:lnTo>
                    <a:lnTo>
                      <a:pt x="1211542" y="1486079"/>
                    </a:lnTo>
                    <a:lnTo>
                      <a:pt x="1248576" y="1581950"/>
                    </a:lnTo>
                    <a:lnTo>
                      <a:pt x="1290901" y="1676498"/>
                    </a:lnTo>
                    <a:lnTo>
                      <a:pt x="1338516" y="1769724"/>
                    </a:lnTo>
                    <a:lnTo>
                      <a:pt x="1364969" y="1815345"/>
                    </a:lnTo>
                    <a:lnTo>
                      <a:pt x="1364969" y="1816006"/>
                    </a:lnTo>
                    <a:lnTo>
                      <a:pt x="1364718" y="1816152"/>
                    </a:lnTo>
                    <a:lnTo>
                      <a:pt x="1364969" y="1816581"/>
                    </a:lnTo>
                    <a:lnTo>
                      <a:pt x="1270200" y="1871195"/>
                    </a:lnTo>
                    <a:lnTo>
                      <a:pt x="1236673" y="1890719"/>
                    </a:lnTo>
                    <a:lnTo>
                      <a:pt x="1236673" y="1890516"/>
                    </a:lnTo>
                    <a:lnTo>
                      <a:pt x="24481" y="2589076"/>
                    </a:lnTo>
                    <a:lnTo>
                      <a:pt x="0" y="2546160"/>
                    </a:lnTo>
                    <a:lnTo>
                      <a:pt x="1212183" y="1847260"/>
                    </a:lnTo>
                    <a:lnTo>
                      <a:pt x="1208236" y="1840470"/>
                    </a:lnTo>
                    <a:lnTo>
                      <a:pt x="1156652" y="1740632"/>
                    </a:lnTo>
                    <a:lnTo>
                      <a:pt x="1111021" y="1639472"/>
                    </a:lnTo>
                    <a:lnTo>
                      <a:pt x="1072003" y="1536329"/>
                    </a:lnTo>
                    <a:lnTo>
                      <a:pt x="1036953" y="1433185"/>
                    </a:lnTo>
                    <a:lnTo>
                      <a:pt x="1008516" y="1328058"/>
                    </a:lnTo>
                    <a:lnTo>
                      <a:pt x="984047" y="1222931"/>
                    </a:lnTo>
                    <a:lnTo>
                      <a:pt x="965530" y="1117804"/>
                    </a:lnTo>
                    <a:lnTo>
                      <a:pt x="952965" y="1011355"/>
                    </a:lnTo>
                    <a:lnTo>
                      <a:pt x="945029" y="904905"/>
                    </a:lnTo>
                    <a:lnTo>
                      <a:pt x="942384" y="798456"/>
                    </a:lnTo>
                    <a:lnTo>
                      <a:pt x="945029" y="693329"/>
                    </a:lnTo>
                    <a:lnTo>
                      <a:pt x="951643" y="588202"/>
                    </a:lnTo>
                    <a:lnTo>
                      <a:pt x="964869" y="483075"/>
                    </a:lnTo>
                    <a:lnTo>
                      <a:pt x="982063" y="378609"/>
                    </a:lnTo>
                    <a:lnTo>
                      <a:pt x="1005210" y="276127"/>
                    </a:lnTo>
                    <a:lnTo>
                      <a:pt x="1031663" y="174306"/>
                    </a:lnTo>
                    <a:lnTo>
                      <a:pt x="1064067" y="73807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29"/>
              <p:cNvSpPr/>
              <p:nvPr/>
            </p:nvSpPr>
            <p:spPr>
              <a:xfrm>
                <a:off x="3060961" y="1872752"/>
                <a:ext cx="822851" cy="2831616"/>
              </a:xfrm>
              <a:custGeom>
                <a:avLst/>
                <a:gdLst/>
                <a:ahLst/>
                <a:cxnLst/>
                <a:rect l="l" t="t" r="r" b="b"/>
                <a:pathLst>
                  <a:path w="1097134" h="3775488" extrusionOk="0">
                    <a:moveTo>
                      <a:pt x="161034" y="0"/>
                    </a:moveTo>
                    <a:lnTo>
                      <a:pt x="322580" y="0"/>
                    </a:lnTo>
                    <a:lnTo>
                      <a:pt x="319612" y="5896"/>
                    </a:lnTo>
                    <a:lnTo>
                      <a:pt x="271968" y="119616"/>
                    </a:lnTo>
                    <a:lnTo>
                      <a:pt x="232926" y="235320"/>
                    </a:lnTo>
                    <a:lnTo>
                      <a:pt x="201164" y="352347"/>
                    </a:lnTo>
                    <a:lnTo>
                      <a:pt x="176018" y="472679"/>
                    </a:lnTo>
                    <a:lnTo>
                      <a:pt x="158813" y="593011"/>
                    </a:lnTo>
                    <a:lnTo>
                      <a:pt x="150211" y="715988"/>
                    </a:lnTo>
                    <a:lnTo>
                      <a:pt x="148888" y="838304"/>
                    </a:lnTo>
                    <a:lnTo>
                      <a:pt x="155505" y="961942"/>
                    </a:lnTo>
                    <a:lnTo>
                      <a:pt x="170063" y="1084918"/>
                    </a:lnTo>
                    <a:lnTo>
                      <a:pt x="193223" y="1206573"/>
                    </a:lnTo>
                    <a:lnTo>
                      <a:pt x="224986" y="1328227"/>
                    </a:lnTo>
                    <a:lnTo>
                      <a:pt x="264689" y="1449221"/>
                    </a:lnTo>
                    <a:lnTo>
                      <a:pt x="313656" y="1567569"/>
                    </a:lnTo>
                    <a:lnTo>
                      <a:pt x="369902" y="1683935"/>
                    </a:lnTo>
                    <a:lnTo>
                      <a:pt x="402327" y="1741456"/>
                    </a:lnTo>
                    <a:lnTo>
                      <a:pt x="435413" y="1796333"/>
                    </a:lnTo>
                    <a:lnTo>
                      <a:pt x="506217" y="1902780"/>
                    </a:lnTo>
                    <a:lnTo>
                      <a:pt x="583638" y="2001955"/>
                    </a:lnTo>
                    <a:lnTo>
                      <a:pt x="665692" y="2095180"/>
                    </a:lnTo>
                    <a:lnTo>
                      <a:pt x="754363" y="2183115"/>
                    </a:lnTo>
                    <a:lnTo>
                      <a:pt x="847004" y="2263116"/>
                    </a:lnTo>
                    <a:lnTo>
                      <a:pt x="943615" y="2337166"/>
                    </a:lnTo>
                    <a:lnTo>
                      <a:pt x="1044858" y="2403944"/>
                    </a:lnTo>
                    <a:lnTo>
                      <a:pt x="1097134" y="2435019"/>
                    </a:lnTo>
                    <a:lnTo>
                      <a:pt x="1022360" y="2563285"/>
                    </a:lnTo>
                    <a:lnTo>
                      <a:pt x="1021767" y="2562933"/>
                    </a:lnTo>
                    <a:lnTo>
                      <a:pt x="322690" y="3775488"/>
                    </a:lnTo>
                    <a:lnTo>
                      <a:pt x="279739" y="3751681"/>
                    </a:lnTo>
                    <a:lnTo>
                      <a:pt x="979048" y="2537526"/>
                    </a:lnTo>
                    <a:lnTo>
                      <a:pt x="966775" y="2530227"/>
                    </a:lnTo>
                    <a:lnTo>
                      <a:pt x="856929" y="2458160"/>
                    </a:lnTo>
                    <a:lnTo>
                      <a:pt x="752377" y="2378159"/>
                    </a:lnTo>
                    <a:lnTo>
                      <a:pt x="653119" y="2291546"/>
                    </a:lnTo>
                    <a:lnTo>
                      <a:pt x="557831" y="2197660"/>
                    </a:lnTo>
                    <a:lnTo>
                      <a:pt x="468499" y="2097163"/>
                    </a:lnTo>
                    <a:lnTo>
                      <a:pt x="386446" y="1989393"/>
                    </a:lnTo>
                    <a:lnTo>
                      <a:pt x="309024" y="1875012"/>
                    </a:lnTo>
                    <a:lnTo>
                      <a:pt x="273953" y="1815507"/>
                    </a:lnTo>
                    <a:lnTo>
                      <a:pt x="238882" y="1753357"/>
                    </a:lnTo>
                    <a:lnTo>
                      <a:pt x="178003" y="1628397"/>
                    </a:lnTo>
                    <a:lnTo>
                      <a:pt x="125727" y="1500792"/>
                    </a:lnTo>
                    <a:lnTo>
                      <a:pt x="82715" y="1370542"/>
                    </a:lnTo>
                    <a:lnTo>
                      <a:pt x="48306" y="1239631"/>
                    </a:lnTo>
                    <a:lnTo>
                      <a:pt x="23160" y="1107398"/>
                    </a:lnTo>
                    <a:lnTo>
                      <a:pt x="7279" y="974504"/>
                    </a:lnTo>
                    <a:lnTo>
                      <a:pt x="0" y="842271"/>
                    </a:lnTo>
                    <a:lnTo>
                      <a:pt x="1324" y="710037"/>
                    </a:lnTo>
                    <a:lnTo>
                      <a:pt x="11249" y="577804"/>
                    </a:lnTo>
                    <a:lnTo>
                      <a:pt x="29778" y="447555"/>
                    </a:lnTo>
                    <a:lnTo>
                      <a:pt x="56246" y="317966"/>
                    </a:lnTo>
                    <a:lnTo>
                      <a:pt x="90656" y="191022"/>
                    </a:lnTo>
                    <a:lnTo>
                      <a:pt x="133006" y="66062"/>
                    </a:lnTo>
                    <a:close/>
                  </a:path>
                </a:pathLst>
              </a:custGeom>
              <a:solidFill>
                <a:srgbClr val="8CCBC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3172560" y="2464967"/>
                <a:ext cx="1422505" cy="2474502"/>
              </a:xfrm>
              <a:custGeom>
                <a:avLst/>
                <a:gdLst/>
                <a:ahLst/>
                <a:cxnLst/>
                <a:rect l="l" t="t" r="r" b="b"/>
                <a:pathLst>
                  <a:path w="1896673" h="3299336" extrusionOk="0">
                    <a:moveTo>
                      <a:pt x="0" y="0"/>
                    </a:moveTo>
                    <a:lnTo>
                      <a:pt x="148136" y="0"/>
                    </a:lnTo>
                    <a:lnTo>
                      <a:pt x="148797" y="55551"/>
                    </a:lnTo>
                    <a:lnTo>
                      <a:pt x="156072" y="167976"/>
                    </a:lnTo>
                    <a:lnTo>
                      <a:pt x="169298" y="280400"/>
                    </a:lnTo>
                    <a:lnTo>
                      <a:pt x="191122" y="391503"/>
                    </a:lnTo>
                    <a:lnTo>
                      <a:pt x="220220" y="502605"/>
                    </a:lnTo>
                    <a:lnTo>
                      <a:pt x="257254" y="612384"/>
                    </a:lnTo>
                    <a:lnTo>
                      <a:pt x="300901" y="719518"/>
                    </a:lnTo>
                    <a:lnTo>
                      <a:pt x="353146" y="825330"/>
                    </a:lnTo>
                    <a:lnTo>
                      <a:pt x="382244" y="877574"/>
                    </a:lnTo>
                    <a:lnTo>
                      <a:pt x="412665" y="929819"/>
                    </a:lnTo>
                    <a:lnTo>
                      <a:pt x="480120" y="1028356"/>
                    </a:lnTo>
                    <a:lnTo>
                      <a:pt x="551542" y="1122264"/>
                    </a:lnTo>
                    <a:lnTo>
                      <a:pt x="628917" y="1208897"/>
                    </a:lnTo>
                    <a:lnTo>
                      <a:pt x="712244" y="1290239"/>
                    </a:lnTo>
                    <a:lnTo>
                      <a:pt x="798877" y="1364969"/>
                    </a:lnTo>
                    <a:lnTo>
                      <a:pt x="890139" y="1433085"/>
                    </a:lnTo>
                    <a:lnTo>
                      <a:pt x="985370" y="1495911"/>
                    </a:lnTo>
                    <a:lnTo>
                      <a:pt x="1083246" y="1551462"/>
                    </a:lnTo>
                    <a:lnTo>
                      <a:pt x="1185089" y="1600400"/>
                    </a:lnTo>
                    <a:lnTo>
                      <a:pt x="1289578" y="1642724"/>
                    </a:lnTo>
                    <a:lnTo>
                      <a:pt x="1396051" y="1678436"/>
                    </a:lnTo>
                    <a:lnTo>
                      <a:pt x="1505169" y="1706872"/>
                    </a:lnTo>
                    <a:lnTo>
                      <a:pt x="1615610" y="1728696"/>
                    </a:lnTo>
                    <a:lnTo>
                      <a:pt x="1726712" y="1743245"/>
                    </a:lnTo>
                    <a:lnTo>
                      <a:pt x="1840459" y="1751181"/>
                    </a:lnTo>
                    <a:lnTo>
                      <a:pt x="1847073" y="1751181"/>
                    </a:lnTo>
                    <a:lnTo>
                      <a:pt x="1847073" y="1749858"/>
                    </a:lnTo>
                    <a:lnTo>
                      <a:pt x="1896673" y="1749858"/>
                    </a:lnTo>
                    <a:lnTo>
                      <a:pt x="1896673" y="3299336"/>
                    </a:lnTo>
                    <a:lnTo>
                      <a:pt x="1847073" y="3299336"/>
                    </a:lnTo>
                    <a:lnTo>
                      <a:pt x="1847073" y="1899574"/>
                    </a:lnTo>
                    <a:lnTo>
                      <a:pt x="1835169" y="1899318"/>
                    </a:lnTo>
                    <a:lnTo>
                      <a:pt x="1713486" y="1890720"/>
                    </a:lnTo>
                    <a:lnTo>
                      <a:pt x="1591802" y="1875510"/>
                    </a:lnTo>
                    <a:lnTo>
                      <a:pt x="1471442" y="1851702"/>
                    </a:lnTo>
                    <a:lnTo>
                      <a:pt x="1354388" y="1820620"/>
                    </a:lnTo>
                    <a:lnTo>
                      <a:pt x="1238656" y="1782264"/>
                    </a:lnTo>
                    <a:lnTo>
                      <a:pt x="1125570" y="1735971"/>
                    </a:lnTo>
                    <a:lnTo>
                      <a:pt x="1014468" y="1682403"/>
                    </a:lnTo>
                    <a:lnTo>
                      <a:pt x="907334" y="1622884"/>
                    </a:lnTo>
                    <a:lnTo>
                      <a:pt x="804829" y="1554768"/>
                    </a:lnTo>
                    <a:lnTo>
                      <a:pt x="704969" y="1480700"/>
                    </a:lnTo>
                    <a:lnTo>
                      <a:pt x="611061" y="1400019"/>
                    </a:lnTo>
                    <a:lnTo>
                      <a:pt x="521783" y="1311402"/>
                    </a:lnTo>
                    <a:lnTo>
                      <a:pt x="437795" y="1217494"/>
                    </a:lnTo>
                    <a:lnTo>
                      <a:pt x="359098" y="1116312"/>
                    </a:lnTo>
                    <a:lnTo>
                      <a:pt x="287014" y="1007855"/>
                    </a:lnTo>
                    <a:lnTo>
                      <a:pt x="253286" y="952304"/>
                    </a:lnTo>
                    <a:lnTo>
                      <a:pt x="221543" y="896091"/>
                    </a:lnTo>
                    <a:lnTo>
                      <a:pt x="165330" y="781021"/>
                    </a:lnTo>
                    <a:lnTo>
                      <a:pt x="117054" y="663306"/>
                    </a:lnTo>
                    <a:lnTo>
                      <a:pt x="78036" y="544929"/>
                    </a:lnTo>
                    <a:lnTo>
                      <a:pt x="46292" y="425230"/>
                    </a:lnTo>
                    <a:lnTo>
                      <a:pt x="23146" y="303547"/>
                    </a:lnTo>
                    <a:lnTo>
                      <a:pt x="7274" y="182525"/>
                    </a:lnTo>
                    <a:lnTo>
                      <a:pt x="661" y="60842"/>
                    </a:lnTo>
                    <a:close/>
                  </a:path>
                </a:pathLst>
              </a:custGeom>
              <a:solidFill>
                <a:srgbClr val="FED62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>
                <a:off x="3459739" y="3067596"/>
                <a:ext cx="2420935" cy="1644212"/>
              </a:xfrm>
              <a:custGeom>
                <a:avLst/>
                <a:gdLst/>
                <a:ahLst/>
                <a:cxnLst/>
                <a:rect l="l" t="t" r="r" b="b"/>
                <a:pathLst>
                  <a:path w="3227913" h="2192282" extrusionOk="0">
                    <a:moveTo>
                      <a:pt x="128296" y="0"/>
                    </a:moveTo>
                    <a:lnTo>
                      <a:pt x="171282" y="70761"/>
                    </a:lnTo>
                    <a:lnTo>
                      <a:pt x="265851" y="201703"/>
                    </a:lnTo>
                    <a:lnTo>
                      <a:pt x="371663" y="321402"/>
                    </a:lnTo>
                    <a:lnTo>
                      <a:pt x="487394" y="427214"/>
                    </a:lnTo>
                    <a:lnTo>
                      <a:pt x="611723" y="521783"/>
                    </a:lnTo>
                    <a:lnTo>
                      <a:pt x="743987" y="602465"/>
                    </a:lnTo>
                    <a:lnTo>
                      <a:pt x="882865" y="669920"/>
                    </a:lnTo>
                    <a:lnTo>
                      <a:pt x="1027033" y="723487"/>
                    </a:lnTo>
                    <a:lnTo>
                      <a:pt x="1175169" y="763166"/>
                    </a:lnTo>
                    <a:lnTo>
                      <a:pt x="1326612" y="788958"/>
                    </a:lnTo>
                    <a:lnTo>
                      <a:pt x="1480038" y="799539"/>
                    </a:lnTo>
                    <a:lnTo>
                      <a:pt x="1635449" y="796232"/>
                    </a:lnTo>
                    <a:lnTo>
                      <a:pt x="1789537" y="776392"/>
                    </a:lnTo>
                    <a:lnTo>
                      <a:pt x="1942964" y="742004"/>
                    </a:lnTo>
                    <a:lnTo>
                      <a:pt x="2093745" y="691743"/>
                    </a:lnTo>
                    <a:lnTo>
                      <a:pt x="2241881" y="625611"/>
                    </a:lnTo>
                    <a:lnTo>
                      <a:pt x="2313911" y="585301"/>
                    </a:lnTo>
                    <a:lnTo>
                      <a:pt x="2313966" y="585269"/>
                    </a:lnTo>
                    <a:lnTo>
                      <a:pt x="2314034" y="585388"/>
                    </a:lnTo>
                    <a:lnTo>
                      <a:pt x="2388695" y="713567"/>
                    </a:lnTo>
                    <a:lnTo>
                      <a:pt x="2388695" y="714667"/>
                    </a:lnTo>
                    <a:lnTo>
                      <a:pt x="3227913" y="2167813"/>
                    </a:lnTo>
                    <a:lnTo>
                      <a:pt x="3184927" y="2192282"/>
                    </a:lnTo>
                    <a:lnTo>
                      <a:pt x="2345566" y="737834"/>
                    </a:lnTo>
                    <a:lnTo>
                      <a:pt x="2269657" y="777054"/>
                    </a:lnTo>
                    <a:lnTo>
                      <a:pt x="2188976" y="813426"/>
                    </a:lnTo>
                    <a:lnTo>
                      <a:pt x="2106972" y="845170"/>
                    </a:lnTo>
                    <a:lnTo>
                      <a:pt x="2024306" y="872284"/>
                    </a:lnTo>
                    <a:lnTo>
                      <a:pt x="1941641" y="896092"/>
                    </a:lnTo>
                    <a:lnTo>
                      <a:pt x="1815329" y="923206"/>
                    </a:lnTo>
                    <a:lnTo>
                      <a:pt x="1646692" y="944368"/>
                    </a:lnTo>
                    <a:lnTo>
                      <a:pt x="1476732" y="948336"/>
                    </a:lnTo>
                    <a:lnTo>
                      <a:pt x="1308756" y="936432"/>
                    </a:lnTo>
                    <a:lnTo>
                      <a:pt x="1143426" y="908657"/>
                    </a:lnTo>
                    <a:lnTo>
                      <a:pt x="981402" y="865671"/>
                    </a:lnTo>
                    <a:lnTo>
                      <a:pt x="823346" y="806152"/>
                    </a:lnTo>
                    <a:lnTo>
                      <a:pt x="671903" y="732745"/>
                    </a:lnTo>
                    <a:lnTo>
                      <a:pt x="527735" y="644128"/>
                    </a:lnTo>
                    <a:lnTo>
                      <a:pt x="391502" y="541623"/>
                    </a:lnTo>
                    <a:lnTo>
                      <a:pt x="296272" y="454990"/>
                    </a:lnTo>
                    <a:lnTo>
                      <a:pt x="235430" y="393487"/>
                    </a:lnTo>
                    <a:lnTo>
                      <a:pt x="177895" y="328016"/>
                    </a:lnTo>
                    <a:lnTo>
                      <a:pt x="123006" y="260561"/>
                    </a:lnTo>
                    <a:lnTo>
                      <a:pt x="72084" y="188477"/>
                    </a:lnTo>
                    <a:lnTo>
                      <a:pt x="23146" y="113086"/>
                    </a:lnTo>
                    <a:lnTo>
                      <a:pt x="0" y="74068"/>
                    </a:lnTo>
                    <a:close/>
                  </a:path>
                </a:pathLst>
              </a:custGeom>
              <a:solidFill>
                <a:srgbClr val="EB438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29"/>
              <p:cNvSpPr/>
              <p:nvPr/>
            </p:nvSpPr>
            <p:spPr>
              <a:xfrm>
                <a:off x="4028146" y="3011053"/>
                <a:ext cx="2873279" cy="819875"/>
              </a:xfrm>
              <a:custGeom>
                <a:avLst/>
                <a:gdLst/>
                <a:ahLst/>
                <a:cxnLst/>
                <a:rect l="l" t="t" r="r" b="b"/>
                <a:pathLst>
                  <a:path w="3831039" h="1093166" extrusionOk="0">
                    <a:moveTo>
                      <a:pt x="2011759" y="0"/>
                    </a:moveTo>
                    <a:lnTo>
                      <a:pt x="2011806" y="28"/>
                    </a:lnTo>
                    <a:lnTo>
                      <a:pt x="2011822" y="0"/>
                    </a:lnTo>
                    <a:lnTo>
                      <a:pt x="2025402" y="7881"/>
                    </a:lnTo>
                    <a:lnTo>
                      <a:pt x="3831039" y="1050790"/>
                    </a:lnTo>
                    <a:lnTo>
                      <a:pt x="3806552" y="1093166"/>
                    </a:lnTo>
                    <a:lnTo>
                      <a:pt x="2115849" y="116900"/>
                    </a:lnTo>
                    <a:lnTo>
                      <a:pt x="2114924" y="118466"/>
                    </a:lnTo>
                    <a:lnTo>
                      <a:pt x="2058086" y="203842"/>
                    </a:lnTo>
                    <a:lnTo>
                      <a:pt x="1995960" y="285246"/>
                    </a:lnTo>
                    <a:lnTo>
                      <a:pt x="1927886" y="363341"/>
                    </a:lnTo>
                    <a:lnTo>
                      <a:pt x="1854524" y="438127"/>
                    </a:lnTo>
                    <a:lnTo>
                      <a:pt x="1775214" y="507618"/>
                    </a:lnTo>
                    <a:lnTo>
                      <a:pt x="1691278" y="573139"/>
                    </a:lnTo>
                    <a:lnTo>
                      <a:pt x="1602716" y="632703"/>
                    </a:lnTo>
                    <a:lnTo>
                      <a:pt x="1555130" y="660500"/>
                    </a:lnTo>
                    <a:lnTo>
                      <a:pt x="1508205" y="686972"/>
                    </a:lnTo>
                    <a:lnTo>
                      <a:pt x="1413034" y="733962"/>
                    </a:lnTo>
                    <a:lnTo>
                      <a:pt x="1317201" y="773671"/>
                    </a:lnTo>
                    <a:lnTo>
                      <a:pt x="1218725" y="807424"/>
                    </a:lnTo>
                    <a:lnTo>
                      <a:pt x="1119588" y="833897"/>
                    </a:lnTo>
                    <a:lnTo>
                      <a:pt x="1019790" y="853090"/>
                    </a:lnTo>
                    <a:lnTo>
                      <a:pt x="918670" y="866988"/>
                    </a:lnTo>
                    <a:lnTo>
                      <a:pt x="818872" y="874268"/>
                    </a:lnTo>
                    <a:lnTo>
                      <a:pt x="718413" y="874930"/>
                    </a:lnTo>
                    <a:lnTo>
                      <a:pt x="617954" y="868974"/>
                    </a:lnTo>
                    <a:lnTo>
                      <a:pt x="518817" y="857061"/>
                    </a:lnTo>
                    <a:lnTo>
                      <a:pt x="421002" y="838530"/>
                    </a:lnTo>
                    <a:lnTo>
                      <a:pt x="323848" y="814704"/>
                    </a:lnTo>
                    <a:lnTo>
                      <a:pt x="228676" y="784922"/>
                    </a:lnTo>
                    <a:lnTo>
                      <a:pt x="134826" y="749846"/>
                    </a:lnTo>
                    <a:lnTo>
                      <a:pt x="44281" y="707489"/>
                    </a:lnTo>
                    <a:lnTo>
                      <a:pt x="0" y="684325"/>
                    </a:lnTo>
                    <a:lnTo>
                      <a:pt x="74022" y="555931"/>
                    </a:lnTo>
                    <a:lnTo>
                      <a:pt x="114338" y="577110"/>
                    </a:lnTo>
                    <a:lnTo>
                      <a:pt x="196952" y="614172"/>
                    </a:lnTo>
                    <a:lnTo>
                      <a:pt x="280888" y="646601"/>
                    </a:lnTo>
                    <a:lnTo>
                      <a:pt x="367468" y="673074"/>
                    </a:lnTo>
                    <a:lnTo>
                      <a:pt x="454709" y="694914"/>
                    </a:lnTo>
                    <a:lnTo>
                      <a:pt x="543932" y="710798"/>
                    </a:lnTo>
                    <a:lnTo>
                      <a:pt x="633816" y="721387"/>
                    </a:lnTo>
                    <a:lnTo>
                      <a:pt x="723700" y="726682"/>
                    </a:lnTo>
                    <a:lnTo>
                      <a:pt x="814246" y="725358"/>
                    </a:lnTo>
                    <a:lnTo>
                      <a:pt x="905452" y="719402"/>
                    </a:lnTo>
                    <a:lnTo>
                      <a:pt x="995997" y="706827"/>
                    </a:lnTo>
                    <a:lnTo>
                      <a:pt x="1086542" y="688958"/>
                    </a:lnTo>
                    <a:lnTo>
                      <a:pt x="1176426" y="664470"/>
                    </a:lnTo>
                    <a:lnTo>
                      <a:pt x="1264989" y="634688"/>
                    </a:lnTo>
                    <a:lnTo>
                      <a:pt x="1352230" y="597626"/>
                    </a:lnTo>
                    <a:lnTo>
                      <a:pt x="1438809" y="555931"/>
                    </a:lnTo>
                    <a:lnTo>
                      <a:pt x="1481108" y="531444"/>
                    </a:lnTo>
                    <a:lnTo>
                      <a:pt x="1523406" y="506957"/>
                    </a:lnTo>
                    <a:lnTo>
                      <a:pt x="1605360" y="452025"/>
                    </a:lnTo>
                    <a:lnTo>
                      <a:pt x="1681365" y="392461"/>
                    </a:lnTo>
                    <a:lnTo>
                      <a:pt x="1752082" y="330250"/>
                    </a:lnTo>
                    <a:lnTo>
                      <a:pt x="1819496" y="262082"/>
                    </a:lnTo>
                    <a:lnTo>
                      <a:pt x="1880961" y="191929"/>
                    </a:lnTo>
                    <a:lnTo>
                      <a:pt x="1937138" y="117143"/>
                    </a:lnTo>
                    <a:lnTo>
                      <a:pt x="1988690" y="40371"/>
                    </a:lnTo>
                    <a:lnTo>
                      <a:pt x="2009949" y="327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5420890" y="4257976"/>
                <a:ext cx="1150717" cy="1150716"/>
              </a:xfrm>
              <a:prstGeom prst="ellipse">
                <a:avLst/>
              </a:prstGeom>
              <a:solidFill>
                <a:srgbClr val="EB4389"/>
              </a:solidFill>
              <a:ln>
                <a:noFill/>
              </a:ln>
              <a:effectLst>
                <a:outerShdw blurRad="50800" dist="76200" dir="3720000" algn="ctr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29"/>
              <p:cNvSpPr/>
              <p:nvPr/>
            </p:nvSpPr>
            <p:spPr>
              <a:xfrm>
                <a:off x="4130815" y="4491588"/>
                <a:ext cx="1150717" cy="1152654"/>
              </a:xfrm>
              <a:prstGeom prst="ellipse">
                <a:avLst/>
              </a:prstGeom>
              <a:solidFill>
                <a:srgbClr val="FED62F"/>
              </a:solidFill>
              <a:ln>
                <a:noFill/>
              </a:ln>
              <a:effectLst>
                <a:outerShdw blurRad="50800" dist="76200" dir="3720000" algn="ctr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29"/>
              <p:cNvSpPr/>
              <p:nvPr/>
            </p:nvSpPr>
            <p:spPr>
              <a:xfrm>
                <a:off x="2845205" y="4253512"/>
                <a:ext cx="1150717" cy="1150717"/>
              </a:xfrm>
              <a:prstGeom prst="ellipse">
                <a:avLst/>
              </a:prstGeom>
              <a:solidFill>
                <a:srgbClr val="8CCBCC"/>
              </a:solidFill>
              <a:ln>
                <a:noFill/>
              </a:ln>
              <a:effectLst>
                <a:outerShdw blurRad="50800" dist="76200" dir="3720000" algn="ctr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29"/>
              <p:cNvSpPr/>
              <p:nvPr/>
            </p:nvSpPr>
            <p:spPr>
              <a:xfrm>
                <a:off x="1809575" y="3356264"/>
                <a:ext cx="1150717" cy="1152654"/>
              </a:xfrm>
              <a:prstGeom prst="ellipse">
                <a:avLst/>
              </a:prstGeom>
              <a:solidFill>
                <a:srgbClr val="9DC3E6"/>
              </a:solidFill>
              <a:ln>
                <a:noFill/>
              </a:ln>
              <a:effectLst>
                <a:outerShdw blurRad="50800" dist="76200" dir="3720000" algn="ctr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29"/>
              <p:cNvSpPr/>
              <p:nvPr/>
            </p:nvSpPr>
            <p:spPr>
              <a:xfrm>
                <a:off x="6449080" y="3372631"/>
                <a:ext cx="1152654" cy="115265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50800" dist="76200" dir="3720000" algn="ctr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5" name="Google Shape;625;p29"/>
            <p:cNvSpPr/>
            <p:nvPr/>
          </p:nvSpPr>
          <p:spPr>
            <a:xfrm>
              <a:off x="5731178" y="4524449"/>
              <a:ext cx="1545776" cy="359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مرشد المعلم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3896696" y="4817797"/>
              <a:ext cx="1703769" cy="3591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موقع مرافق</a:t>
              </a:r>
              <a:endParaRPr dirty="0"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2045819" y="4594969"/>
              <a:ext cx="1855737" cy="359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بنظرة محوسبة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1239495" y="3295049"/>
              <a:ext cx="731289" cy="62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لافتات</a:t>
              </a:r>
              <a:r>
                <a:rPr lang="x-none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ת</a:t>
              </a:r>
              <a:endParaRPr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30" name="Google Shape;630;p29" descr="ספר פתוח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53351" y="475625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Google Shape;631;p29" descr="×ª××× × ×§×©××¨×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0249" y="3661130"/>
              <a:ext cx="886937" cy="8869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2" name="Google Shape;632;p29"/>
          <p:cNvSpPr/>
          <p:nvPr/>
        </p:nvSpPr>
        <p:spPr>
          <a:xfrm>
            <a:off x="6582762" y="3747599"/>
            <a:ext cx="1468739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7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الكراسات</a:t>
            </a:r>
            <a:r>
              <a:rPr lang="x-none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x-non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תלמיד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3" name="Google Shape;633;p29" descr="תמונה שמכילה גופן, טקסט, גרפיקה, עיצוב גרפי&#10;&#10;התיאור נוצר באופן אוטומטי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572" y="5450161"/>
            <a:ext cx="877108" cy="558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0129" y="5760624"/>
            <a:ext cx="863344" cy="61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73C74EB-F64D-4B8E-227B-0FAF57EA6E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529" y="4072300"/>
            <a:ext cx="804689" cy="991413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5EF822C-E35E-3AF5-A017-49C18DAAD7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429" y="1351755"/>
            <a:ext cx="2080004" cy="2068859"/>
          </a:xfrm>
          <a:prstGeom prst="rect">
            <a:avLst/>
          </a:prstGeom>
        </p:spPr>
      </p:pic>
      <p:pic>
        <p:nvPicPr>
          <p:cNvPr id="28" name="תמונה 27" descr="גזירת מסך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913" y="0"/>
            <a:ext cx="1192401" cy="93597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0"/>
          <p:cNvSpPr txBox="1"/>
          <p:nvPr/>
        </p:nvSpPr>
        <p:spPr>
          <a:xfrm>
            <a:off x="2192639" y="290846"/>
            <a:ext cx="36503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مَوْقِع بِنَظْرَة مُحَوْسَبَة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" y="1490598"/>
            <a:ext cx="9144000" cy="51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תמונה 5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448" y="90806"/>
            <a:ext cx="1497963" cy="7664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3"/>
          <p:cNvSpPr txBox="1"/>
          <p:nvPr/>
        </p:nvSpPr>
        <p:spPr>
          <a:xfrm>
            <a:off x="2061299" y="266493"/>
            <a:ext cx="50214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ar-SA" sz="5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مَوْقِع تَربَوي مُرَافِق</a:t>
            </a:r>
            <a:endParaRPr sz="5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33"/>
          <p:cNvGrpSpPr/>
          <p:nvPr/>
        </p:nvGrpSpPr>
        <p:grpSpPr>
          <a:xfrm>
            <a:off x="1401028" y="1219199"/>
            <a:ext cx="6341944" cy="5372308"/>
            <a:chOff x="-70884" y="-492556"/>
            <a:chExt cx="9144000" cy="7745951"/>
          </a:xfrm>
        </p:grpSpPr>
        <p:pic>
          <p:nvPicPr>
            <p:cNvPr id="661" name="Google Shape;661;p33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0884" y="4727857"/>
              <a:ext cx="9144000" cy="2525538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662" name="Google Shape;662;p3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0884" y="-492556"/>
              <a:ext cx="9144000" cy="5220413"/>
            </a:xfrm>
            <a:prstGeom prst="rect">
              <a:avLst/>
            </a:prstGeom>
            <a:noFill/>
            <a:ln w="28575">
              <a:noFill/>
            </a:ln>
          </p:spPr>
        </p:pic>
      </p:grpSp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913" y="0"/>
            <a:ext cx="1192401" cy="93597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1"/>
          <p:cNvSpPr txBox="1"/>
          <p:nvPr/>
        </p:nvSpPr>
        <p:spPr>
          <a:xfrm>
            <a:off x="1083365" y="529415"/>
            <a:ext cx="570837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latin typeface="Calibri"/>
                <a:ea typeface="Calibri"/>
                <a:cs typeface="Calibri"/>
                <a:sym typeface="Calibri"/>
              </a:rPr>
              <a:t>وحدات تعليمية محوسبة</a:t>
            </a:r>
            <a:endParaRPr sz="4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74851"/>
            <a:ext cx="9144000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715" y="0"/>
            <a:ext cx="1322599" cy="93597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4"/>
          <p:cNvSpPr/>
          <p:nvPr/>
        </p:nvSpPr>
        <p:spPr>
          <a:xfrm>
            <a:off x="748572" y="925357"/>
            <a:ext cx="5445549" cy="255450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1" algn="r"/>
            <a:r>
              <a:rPr lang="ar-SA" sz="8000" b="1" dirty="0">
                <a:solidFill>
                  <a:srgbClr val="0067A7"/>
                </a:solidFill>
                <a:latin typeface="Calibri"/>
                <a:ea typeface="Calibri"/>
                <a:cs typeface="Calibri"/>
                <a:sym typeface="Calibri"/>
              </a:rPr>
              <a:t>شُكْرًا عَلَى الإصْغَاء</a:t>
            </a:r>
            <a:r>
              <a:rPr lang="he-IL" sz="8000" b="1" dirty="0">
                <a:solidFill>
                  <a:srgbClr val="0067A7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8000" b="1" cap="none" dirty="0">
              <a:solidFill>
                <a:srgbClr val="0067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34"/>
          <p:cNvSpPr/>
          <p:nvPr/>
        </p:nvSpPr>
        <p:spPr>
          <a:xfrm>
            <a:off x="3318348" y="4915604"/>
            <a:ext cx="525065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0067A3"/>
                </a:solidFill>
                <a:latin typeface="Calibri"/>
                <a:ea typeface="Calibri"/>
                <a:cs typeface="Calibri"/>
                <a:sym typeface="Calibri"/>
              </a:rPr>
              <a:t>مَوْقِع بِنَظْرَة جَديدة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67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b="1" dirty="0">
                <a:solidFill>
                  <a:srgbClr val="0067A3"/>
                </a:solidFill>
                <a:latin typeface="Calibri"/>
                <a:ea typeface="Calibri"/>
                <a:cs typeface="Calibri"/>
                <a:sym typeface="Calibri"/>
              </a:rPr>
              <a:t>فيسبوك</a:t>
            </a:r>
            <a:endParaRPr sz="1800" b="1" dirty="0">
              <a:solidFill>
                <a:srgbClr val="0067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67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67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p34">
            <a:hlinkClick r:id="rId3"/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7467" y="5455323"/>
            <a:ext cx="318684" cy="332911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34"/>
          <p:cNvSpPr/>
          <p:nvPr/>
        </p:nvSpPr>
        <p:spPr>
          <a:xfrm>
            <a:off x="6304609" y="4470829"/>
            <a:ext cx="255390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u="sng" dirty="0">
                <a:solidFill>
                  <a:srgbClr val="0067A3"/>
                </a:solidFill>
                <a:latin typeface="Calibri"/>
                <a:ea typeface="Calibri"/>
                <a:cs typeface="Calibri"/>
                <a:sym typeface="Calibri"/>
              </a:rPr>
              <a:t>تَوَاصلُوا مَعَنا بِوَاسِطَة</a:t>
            </a:r>
            <a:endParaRPr sz="20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3" name="Google Shape;673;p34" descr="פרח ללא גבעול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354" y="4916889"/>
            <a:ext cx="363801" cy="36380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34"/>
          <p:cNvSpPr txBox="1"/>
          <p:nvPr/>
        </p:nvSpPr>
        <p:spPr>
          <a:xfrm>
            <a:off x="265152" y="5958207"/>
            <a:ext cx="15520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x-non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עיצוב: לוי תמר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5" name="Google Shape;675;p34" descr="פרח ללא גבעול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579" y="400120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34" descr="פרח ללא גבעול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427511">
            <a:off x="405606" y="4778265"/>
            <a:ext cx="687964" cy="68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4" descr="פרח ללא גבעול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427511">
            <a:off x="1268800" y="4216278"/>
            <a:ext cx="646779" cy="64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34" descr="פרח ללא גבעול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0861" y="5455323"/>
            <a:ext cx="363801" cy="36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34" descr="פרח ללא גבעול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1750" y="853293"/>
            <a:ext cx="542834" cy="54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3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609" y="1082185"/>
            <a:ext cx="1838284" cy="220190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5022" y="4836862"/>
            <a:ext cx="663574" cy="43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תמונה 15" descr="גזירת מסך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913" y="0"/>
            <a:ext cx="1192401" cy="935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"/>
          <p:cNvSpPr txBox="1">
            <a:spLocks noGrp="1"/>
          </p:cNvSpPr>
          <p:nvPr>
            <p:ph type="title"/>
          </p:nvPr>
        </p:nvSpPr>
        <p:spPr>
          <a:xfrm>
            <a:off x="905096" y="2229369"/>
            <a:ext cx="7886700" cy="13255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 sz="4000" b="1" dirty="0"/>
              <a:t>مُحْتَوَيَات الكُرَّاس التّعلِيمي</a:t>
            </a:r>
            <a:endParaRPr sz="4000" b="1" dirty="0"/>
          </a:p>
        </p:txBody>
      </p:sp>
      <p:pic>
        <p:nvPicPr>
          <p:cNvPr id="4" name="תמונה 3" descr="גזירת מסך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8516"/>
            <a:ext cx="4193493" cy="5644030"/>
          </a:xfrm>
          <a:prstGeom prst="rect">
            <a:avLst/>
          </a:prstGeom>
        </p:spPr>
      </p:pic>
      <p:pic>
        <p:nvPicPr>
          <p:cNvPr id="5" name="תמונה 4" descr="גזירת מסך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830" y="0"/>
            <a:ext cx="1292583" cy="10146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"/>
          <p:cNvSpPr txBox="1">
            <a:spLocks noGrp="1"/>
          </p:cNvSpPr>
          <p:nvPr>
            <p:ph type="body" idx="1"/>
          </p:nvPr>
        </p:nvSpPr>
        <p:spPr>
          <a:xfrm>
            <a:off x="453286" y="588723"/>
            <a:ext cx="7886700" cy="7153993"/>
          </a:xfrm>
        </p:spPr>
        <p:txBody>
          <a:bodyPr>
            <a:normAutofit fontScale="55000" lnSpcReduction="20000"/>
          </a:bodyPr>
          <a:lstStyle/>
          <a:p>
            <a:pPr marL="114300" indent="0" algn="r" rtl="1">
              <a:lnSpc>
                <a:spcPct val="160000"/>
              </a:lnSpc>
              <a:buNone/>
            </a:pPr>
            <a:r>
              <a:rPr lang="ar-SA" sz="5100" dirty="0"/>
              <a:t>- الوِحْدَة التَّعْلِيمِيَّة </a:t>
            </a:r>
            <a:r>
              <a:rPr lang="ar-SA" sz="5100" dirty="0">
                <a:solidFill>
                  <a:srgbClr val="FF0000"/>
                </a:solidFill>
              </a:rPr>
              <a:t>بِيئَات حَيَاتِيُّة </a:t>
            </a:r>
            <a:r>
              <a:rPr lang="ar-SA" sz="5100" dirty="0"/>
              <a:t>تُعَرِّفُنَا عَلَى مُمَيِّزَاتِ البِيئَةِ التِي نَعِيشُ فِيهَا، بِيئَةٌ فِيهَا تَنَوُّعٌ مِن الكَائنَات الحَيَّةِ وَمُرَكَّبَاتٌ غَيْرُ حَيَّةٍ تُشَكِّلُ</a:t>
            </a:r>
            <a:r>
              <a:rPr lang="he-IL" sz="5100" dirty="0"/>
              <a:t> </a:t>
            </a:r>
            <a:r>
              <a:rPr lang="ar-SA" sz="5100" dirty="0"/>
              <a:t>مَعًا ِبيئَاتٍ حَيَاتِيّةً مُتَنَوِّعَةً- طَبِيعِيّةً وَاصْطِنَاعِيَّةً.</a:t>
            </a:r>
          </a:p>
          <a:p>
            <a:pPr marL="114300" indent="0" algn="r">
              <a:lnSpc>
                <a:spcPct val="160000"/>
              </a:lnSpc>
              <a:buNone/>
            </a:pPr>
            <a:r>
              <a:rPr lang="ar-SA" sz="5100" dirty="0"/>
              <a:t> - التَّمْييز بَيْن كَائِنَاتٍ حَيَّةٍ وَمُرَكّبَاتٍ غَيْر حَيَّةٍ، بِنَاءً عَلَى مُمَيِّزَاتِ </a:t>
            </a:r>
            <a:endParaRPr lang="en-US" sz="5100" dirty="0"/>
          </a:p>
          <a:p>
            <a:pPr marL="114300" indent="0" algn="r">
              <a:lnSpc>
                <a:spcPct val="160000"/>
              </a:lnSpc>
              <a:buNone/>
            </a:pPr>
            <a:r>
              <a:rPr lang="ar-SA" sz="5100" dirty="0"/>
              <a:t>  الحَيَاةِ والاحْتِياجَاتِ الحَيَاتِيَّة.</a:t>
            </a:r>
            <a:endParaRPr lang="en-US" sz="5100" dirty="0"/>
          </a:p>
          <a:p>
            <a:pPr marL="114300" indent="0" algn="r">
              <a:lnSpc>
                <a:spcPct val="160000"/>
              </a:lnSpc>
              <a:buNone/>
            </a:pPr>
            <a:r>
              <a:rPr lang="ar-SA" sz="5100" dirty="0"/>
              <a:t>- التَّعَرُّفُ عَلَى عَمَلِيَّاتٍ لِتَدْجِينِ نَبَاتَاتٍ وَحَيْوَانَاتٍ، والعَمَلِيّاتِ الّتِي نَقُومُ بِهَا مِن أجْلِ تَحْسِينِ جَودَةِ الحَيَاةِ، الَّتِي تَضُرُّ أَحْيَانًا بالبِيئَةِ الَّتي يَتَوَجَّبُ عَلَيْنا تَحَمُّلُ مَسْؤُولِيَّةِ المُحَافَظَةِ عَلَيْهَا</a:t>
            </a:r>
            <a:r>
              <a:rPr lang="he-IL" sz="5100" dirty="0"/>
              <a:t>.</a:t>
            </a:r>
            <a:r>
              <a:rPr lang="he-IL" dirty="0"/>
              <a:t>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10D6728-2F6B-620E-F711-B57C90195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5918352"/>
            <a:ext cx="4686300" cy="11525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9647" y="-24791"/>
            <a:ext cx="1144354" cy="9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"/>
          <p:cNvSpPr txBox="1">
            <a:spLocks noGrp="1"/>
          </p:cNvSpPr>
          <p:nvPr>
            <p:ph type="body" idx="1"/>
          </p:nvPr>
        </p:nvSpPr>
        <p:spPr>
          <a:xfrm>
            <a:off x="108551" y="869715"/>
            <a:ext cx="7601670" cy="598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he-IL" sz="2400" b="1" dirty="0"/>
          </a:p>
          <a:p>
            <a:pPr marL="2286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-SA" sz="2400" b="1" dirty="0"/>
              <a:t>تَنَفُّسٌ، تَغْذِيَةٌ، نُمُوٌّ وَتَطَوُّرٌ، حَرَكَةٌ، تَكَاثُرٌ واُتّصَالٌ هِيَ مُمَيِّزَاتُ اُلكَائِنَاتِ اُلحَيَّةِ.</a:t>
            </a:r>
          </a:p>
          <a:p>
            <a:pPr marL="2286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-SA" sz="2400" b="1" dirty="0"/>
              <a:t>مَاءٌ وَغِذَاءٌ، هَوَاءٌ، حِمَايَةٌ، مَأْوَى، دَرَجَةُ حَرَارَةٍ مُنَاسِبَةٍ، ضَوْءٌ (لِلنَّبَاتَاتِ)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-SA" sz="2400" b="1" dirty="0"/>
              <a:t> هِيَ احْتِيَاجَاتٌ أسَاسِيَّةٌ لِلكَائِنَاتِ الحَيّة.</a:t>
            </a:r>
            <a:endParaRPr lang="he-IL" sz="2400" b="1" dirty="0"/>
          </a:p>
          <a:p>
            <a:pPr marL="228600" lvl="0" indent="-228631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 b="1" dirty="0"/>
              <a:t> </a:t>
            </a:r>
            <a:r>
              <a:rPr lang="ar-SA" sz="2400" b="1" dirty="0"/>
              <a:t>الْبِيئَةُ الْحَيَاتِيَّةُ هِيَ البِيئَةُ الَّتِي مِن خِلالِهَا تَسْتَطِيعُ الْكَائِناتُ الْحَيّةُ الحُصُولَ عَلى احْتِيَاجَاتِها الأساسِيَّةِ.</a:t>
            </a:r>
            <a:endParaRPr lang="he-IL" sz="2400" b="1" dirty="0"/>
          </a:p>
          <a:p>
            <a:pPr marL="228600" lvl="0" indent="-228631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-SA" sz="2400" b="1" dirty="0"/>
              <a:t>بَنَو الْبَشَر يَزِيدُونَ مِن قُدْرَتِهِم لِلحْصُولِ عَلى احْتِيَاجَاتِهِم بِواسِطَةِ حُلُولٍ تِكْنولُوجِيَّةٍ.</a:t>
            </a:r>
          </a:p>
          <a:p>
            <a:pPr marL="228600" lvl="0" indent="-228631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-SA" sz="2400" b="1" dirty="0"/>
              <a:t>عَلَى الإنْسَانِ مُلْقاةٌ مَسْؤُولِيَّةَ المُحَافَظَةِ عَلى الكَائِنَاتِ الحَيَّةِ واُحْتِرَامِها.</a:t>
            </a:r>
            <a:endParaRPr lang="he-IL" sz="2400" b="1" dirty="0"/>
          </a:p>
          <a:p>
            <a:pPr marL="0" indent="0" algn="r" rtl="1">
              <a:lnSpc>
                <a:spcPct val="150000"/>
              </a:lnSpc>
              <a:buSzPct val="100000"/>
              <a:buNone/>
            </a:pPr>
            <a:endParaRPr lang="he-IL" sz="2400" dirty="0"/>
          </a:p>
          <a:p>
            <a:pPr marL="0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  <p:sp>
        <p:nvSpPr>
          <p:cNvPr id="314" name="Google Shape;314;p6"/>
          <p:cNvSpPr txBox="1"/>
          <p:nvPr/>
        </p:nvSpPr>
        <p:spPr>
          <a:xfrm>
            <a:off x="-9896" y="411093"/>
            <a:ext cx="7687067" cy="657382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375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x-none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x-non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6"/>
          <p:cNvSpPr txBox="1"/>
          <p:nvPr/>
        </p:nvSpPr>
        <p:spPr>
          <a:xfrm>
            <a:off x="-42946" y="209258"/>
            <a:ext cx="7687068" cy="734087"/>
          </a:xfrm>
          <a:prstGeom prst="rect">
            <a:avLst/>
          </a:prstGeom>
          <a:solidFill>
            <a:srgbClr val="B3101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lang="ar-SA" sz="1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ar-SA" sz="1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أَفْكَارٌ مَرْكَزِيّةٌ</a:t>
            </a:r>
            <a:br>
              <a:rPr lang="x-non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6552443" y="2817443"/>
            <a:ext cx="3960000" cy="12231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6"/>
          <p:cNvCxnSpPr/>
          <p:nvPr/>
        </p:nvCxnSpPr>
        <p:spPr>
          <a:xfrm>
            <a:off x="7644122" y="209258"/>
            <a:ext cx="0" cy="6648742"/>
          </a:xfrm>
          <a:prstGeom prst="straightConnector1">
            <a:avLst/>
          </a:prstGeom>
          <a:noFill/>
          <a:ln w="76200" cap="flat" cmpd="sng">
            <a:solidFill>
              <a:srgbClr val="B3111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0886" y="12789"/>
            <a:ext cx="1221528" cy="96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 txBox="1">
            <a:spLocks noGrp="1"/>
          </p:cNvSpPr>
          <p:nvPr>
            <p:ph type="body" idx="1"/>
          </p:nvPr>
        </p:nvSpPr>
        <p:spPr>
          <a:xfrm>
            <a:off x="46105" y="1690040"/>
            <a:ext cx="728992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B14E"/>
              </a:buClr>
              <a:buSzPts val="2800"/>
              <a:buChar char="•"/>
            </a:pPr>
            <a:r>
              <a:rPr lang="ar-SA" b="1" dirty="0">
                <a:solidFill>
                  <a:srgbClr val="6EB14E"/>
                </a:solidFill>
              </a:rPr>
              <a:t>مُرَكَّبَاتٌ بِيئِيَّةٌ</a:t>
            </a:r>
            <a:r>
              <a:rPr lang="he-IL" b="1" dirty="0">
                <a:solidFill>
                  <a:srgbClr val="6EB14E"/>
                </a:solidFill>
              </a:rPr>
              <a:t>: </a:t>
            </a:r>
            <a:r>
              <a:rPr lang="ar-SA" b="1" dirty="0">
                <a:solidFill>
                  <a:schemeClr val="tx1"/>
                </a:solidFill>
              </a:rPr>
              <a:t>كَائِنَاتٌ حَيَّةٌ وَمُرَكّبَاتٌ غَيْرُ حَيَّةٍ.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B04E"/>
              </a:buClr>
              <a:buSzPts val="2800"/>
              <a:buChar char="•"/>
            </a:pPr>
            <a:r>
              <a:rPr lang="ar-SA" b="1" dirty="0">
                <a:solidFill>
                  <a:srgbClr val="70B04E"/>
                </a:solidFill>
              </a:rPr>
              <a:t>مُمَيِّزَاتُ الحَيَاةِ</a:t>
            </a:r>
            <a:r>
              <a:rPr lang="x-none">
                <a:solidFill>
                  <a:srgbClr val="70B04E"/>
                </a:solidFill>
              </a:rPr>
              <a:t>:</a:t>
            </a:r>
            <a:r>
              <a:rPr lang="he-IL" dirty="0">
                <a:solidFill>
                  <a:srgbClr val="70B04E"/>
                </a:solidFill>
              </a:rPr>
              <a:t> </a:t>
            </a:r>
            <a:r>
              <a:rPr lang="ar-SA" b="1" dirty="0"/>
              <a:t>تَنَفُّسٌ، تَغْذِيَةٌ، حَرَكَةٌ، </a:t>
            </a:r>
            <a:r>
              <a:rPr lang="ar-SA" b="1" dirty="0" err="1"/>
              <a:t>إتِّصَالٌ</a:t>
            </a:r>
            <a:r>
              <a:rPr lang="ar-SA" b="1" dirty="0"/>
              <a:t>، تَكَاثُرٌ، نُمًوٌّ وَتَطَوُّرٌ.</a:t>
            </a:r>
            <a:r>
              <a:rPr lang="he-IL" b="1" dirty="0"/>
              <a:t> </a:t>
            </a: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B04E"/>
              </a:buClr>
              <a:buSzPts val="2800"/>
              <a:buChar char="•"/>
            </a:pPr>
            <a:r>
              <a:rPr lang="ar-SA" b="1" dirty="0">
                <a:solidFill>
                  <a:srgbClr val="70B04F"/>
                </a:solidFill>
              </a:rPr>
              <a:t>احْتِيَاجَاتٌ حَيَاتِيَّةٌ</a:t>
            </a:r>
            <a:r>
              <a:rPr lang="x-none" b="1">
                <a:solidFill>
                  <a:srgbClr val="70B04F"/>
                </a:solidFill>
              </a:rPr>
              <a:t>:</a:t>
            </a:r>
            <a:r>
              <a:rPr lang="he-IL" b="1" dirty="0">
                <a:solidFill>
                  <a:srgbClr val="70B04F"/>
                </a:solidFill>
              </a:rPr>
              <a:t> </a:t>
            </a:r>
            <a:r>
              <a:rPr lang="ar-SA" b="1" dirty="0"/>
              <a:t>هَوَاءٌ </a:t>
            </a:r>
            <a:r>
              <a:rPr lang="he-IL" b="1" dirty="0"/>
              <a:t>(</a:t>
            </a:r>
            <a:r>
              <a:rPr lang="ar-SA" b="1" dirty="0"/>
              <a:t>أُكْسُجِين)، غِذَاءٌ وَمَاءٌ، </a:t>
            </a:r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B04E"/>
              </a:buClr>
              <a:buSzPts val="2800"/>
              <a:buNone/>
            </a:pPr>
            <a:r>
              <a:rPr lang="ar-SA" b="1" dirty="0"/>
              <a:t>    حِمَايَةٌ (مَأْوى)</a:t>
            </a:r>
            <a:endParaRPr lang="he-IL" b="1" dirty="0"/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B04E"/>
              </a:buClr>
              <a:buSzPts val="2800"/>
              <a:buChar char="•"/>
            </a:pPr>
            <a:r>
              <a:rPr lang="ar-SA" b="1" dirty="0">
                <a:solidFill>
                  <a:srgbClr val="6FB14D"/>
                </a:solidFill>
              </a:rPr>
              <a:t>حُلُولٌ تِكْنولوجِيَّةٌ</a:t>
            </a:r>
            <a:r>
              <a:rPr lang="he-IL" b="1" dirty="0">
                <a:solidFill>
                  <a:srgbClr val="6FB14D"/>
                </a:solidFill>
              </a:rPr>
              <a:t>:</a:t>
            </a:r>
            <a:r>
              <a:rPr lang="x-none">
                <a:solidFill>
                  <a:srgbClr val="6FB14D"/>
                </a:solidFill>
              </a:rPr>
              <a:t> </a:t>
            </a:r>
            <a:r>
              <a:rPr lang="ar-SA" b="1" dirty="0"/>
              <a:t>تَدْجِينُ نَبَاتَاتٍ وَحَيْوَانَاتٍ.</a:t>
            </a:r>
            <a:endParaRPr lang="he-IL" b="1" dirty="0"/>
          </a:p>
          <a:p>
            <a:pPr marL="228600" indent="-228600" algn="r" rtl="1">
              <a:buClr>
                <a:srgbClr val="6FB14D"/>
              </a:buClr>
              <a:buSzPts val="2800"/>
            </a:pPr>
            <a:r>
              <a:rPr lang="ar-SA" b="1" dirty="0">
                <a:solidFill>
                  <a:schemeClr val="accent6"/>
                </a:solidFill>
              </a:rPr>
              <a:t>بيئَاتٌ حَيَاتِيَّةٌ</a:t>
            </a:r>
            <a:r>
              <a:rPr lang="he-IL" b="1" dirty="0">
                <a:solidFill>
                  <a:schemeClr val="accent6"/>
                </a:solidFill>
              </a:rPr>
              <a:t>:</a:t>
            </a:r>
            <a:r>
              <a:rPr lang="he-IL" b="1" dirty="0"/>
              <a:t> </a:t>
            </a:r>
            <a:r>
              <a:rPr lang="ar-SA" b="1" dirty="0"/>
              <a:t>بِيئَاتٌ طَبِيعِيَّةٌ، بِيئَاتٌ اصْطِنَاعِيَّةٌ (مِن صُنْعِ الإنْسَانِ).</a:t>
            </a:r>
            <a:endParaRPr b="1" dirty="0"/>
          </a:p>
        </p:txBody>
      </p:sp>
      <p:sp>
        <p:nvSpPr>
          <p:cNvPr id="334" name="Google Shape;334;p7"/>
          <p:cNvSpPr txBox="1">
            <a:spLocks noGrp="1"/>
          </p:cNvSpPr>
          <p:nvPr>
            <p:ph type="title"/>
          </p:nvPr>
        </p:nvSpPr>
        <p:spPr>
          <a:xfrm>
            <a:off x="-115773" y="3013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x-none"/>
            </a:br>
            <a:endParaRPr/>
          </a:p>
        </p:txBody>
      </p:sp>
      <p:pic>
        <p:nvPicPr>
          <p:cNvPr id="335" name="Google Shape;335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6421470" y="2903086"/>
            <a:ext cx="3960000" cy="126108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7"/>
          <p:cNvSpPr txBox="1"/>
          <p:nvPr/>
        </p:nvSpPr>
        <p:spPr>
          <a:xfrm>
            <a:off x="-9896" y="411093"/>
            <a:ext cx="7674946" cy="657382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375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x-none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x-non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7"/>
          <p:cNvSpPr txBox="1"/>
          <p:nvPr/>
        </p:nvSpPr>
        <p:spPr>
          <a:xfrm>
            <a:off x="-42947" y="209258"/>
            <a:ext cx="7674947" cy="734087"/>
          </a:xfrm>
          <a:prstGeom prst="rect">
            <a:avLst/>
          </a:prstGeom>
          <a:solidFill>
            <a:srgbClr val="6FB14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x-none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1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مُصْطَلَحَاتٌ</a:t>
            </a:r>
            <a:br>
              <a:rPr lang="x-none" sz="4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7" name="Google Shape;347;p7"/>
          <p:cNvCxnSpPr/>
          <p:nvPr/>
        </p:nvCxnSpPr>
        <p:spPr>
          <a:xfrm>
            <a:off x="7644122" y="209258"/>
            <a:ext cx="0" cy="6648742"/>
          </a:xfrm>
          <a:prstGeom prst="straightConnector1">
            <a:avLst/>
          </a:prstGeom>
          <a:noFill/>
          <a:ln w="76200" cap="flat" cmpd="sng">
            <a:solidFill>
              <a:srgbClr val="6EB14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תמונה 1">
            <a:extLst>
              <a:ext uri="{FF2B5EF4-FFF2-40B4-BE49-F238E27FC236}">
                <a16:creationId xmlns:a16="http://schemas.microsoft.com/office/drawing/2014/main" id="{4568FA00-940A-B8C7-1A74-07A083488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21" y="5513629"/>
            <a:ext cx="4686300" cy="1152525"/>
          </a:xfrm>
          <a:prstGeom prst="rect">
            <a:avLst/>
          </a:prstGeom>
        </p:spPr>
      </p:pic>
      <p:pic>
        <p:nvPicPr>
          <p:cNvPr id="10" name="תמונה 9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1397" y="33125"/>
            <a:ext cx="1203245" cy="9444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"/>
          <p:cNvSpPr txBox="1">
            <a:spLocks noGrp="1"/>
          </p:cNvSpPr>
          <p:nvPr>
            <p:ph type="body" idx="1"/>
          </p:nvPr>
        </p:nvSpPr>
        <p:spPr>
          <a:xfrm>
            <a:off x="-369394" y="1295581"/>
            <a:ext cx="7886700" cy="515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-SA" sz="3000" b="1" dirty="0"/>
              <a:t>إجراءُ مُشاهَداتٍ وَتَجَارِبَ.</a:t>
            </a:r>
            <a:endParaRPr sz="3000"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-SA" sz="3000" b="1" dirty="0"/>
              <a:t>بِناءُ أدَواتٍ تِكْنُولُوجِيَّةٍ.</a:t>
            </a:r>
            <a:endParaRPr sz="3000"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-SA" sz="3000" b="1" dirty="0"/>
              <a:t>تَنْظيمُ مَعْلومَاتٍ في جَدْوَل.</a:t>
            </a:r>
            <a:endParaRPr lang="he-IL" sz="3000" b="1"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-SA" sz="3000" b="1" dirty="0"/>
              <a:t>استِخْلاصُ مَعْلُومَاتٍ مِن رُسُومٍ بَيَانِيَّةٍ، صِوَرٍ وَقِطًعِ مًعْلُومَات.</a:t>
            </a:r>
            <a:endParaRPr sz="3000" dirty="0"/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-SA" sz="3000" b="1" dirty="0"/>
              <a:t>جَمعُ نَتَائِجَ واسْتِنْتَاجُ اسْتِنْتَاجَاتٍ.</a:t>
            </a: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ar-SA" sz="3000" b="1" dirty="0"/>
              <a:t>عَرْضُ المَعْلُومَاتِ فِي الصَّفِّ.</a:t>
            </a:r>
          </a:p>
          <a:p>
            <a:pPr marL="228600" lvl="0" indent="-40639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 dirty="0"/>
          </a:p>
        </p:txBody>
      </p:sp>
      <p:pic>
        <p:nvPicPr>
          <p:cNvPr id="353" name="Google Shape;353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6525505" y="3058759"/>
            <a:ext cx="3960000" cy="1276989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8"/>
          <p:cNvSpPr txBox="1"/>
          <p:nvPr/>
        </p:nvSpPr>
        <p:spPr>
          <a:xfrm>
            <a:off x="-9896" y="411093"/>
            <a:ext cx="7687067" cy="657382"/>
          </a:xfrm>
          <a:prstGeom prst="rect">
            <a:avLst/>
          </a:prstGeom>
          <a:solidFill>
            <a:srgbClr val="B0B0B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375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x-none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x-none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x-non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-42946" y="209258"/>
            <a:ext cx="7687068" cy="734087"/>
          </a:xfrm>
          <a:prstGeom prst="rect">
            <a:avLst/>
          </a:prstGeom>
          <a:solidFill>
            <a:srgbClr val="0067A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x-none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1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مَهَارَات</a:t>
            </a:r>
            <a:br>
              <a:rPr lang="x-non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6" name="Google Shape;366;p8"/>
          <p:cNvCxnSpPr/>
          <p:nvPr/>
        </p:nvCxnSpPr>
        <p:spPr>
          <a:xfrm>
            <a:off x="7644122" y="209258"/>
            <a:ext cx="0" cy="6648742"/>
          </a:xfrm>
          <a:prstGeom prst="straightConnector1">
            <a:avLst/>
          </a:prstGeom>
          <a:noFill/>
          <a:ln w="76200" cap="flat" cmpd="sng">
            <a:solidFill>
              <a:srgbClr val="0066A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2D3BD13B-3F2C-8CB0-2390-C640E6B776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4168" y="5100991"/>
            <a:ext cx="4494708" cy="1152525"/>
          </a:xfrm>
          <a:prstGeom prst="rect">
            <a:avLst/>
          </a:prstGeom>
        </p:spPr>
      </p:pic>
      <p:pic>
        <p:nvPicPr>
          <p:cNvPr id="9" name="תמונה 8" descr="גזירת מסך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010" y="41230"/>
            <a:ext cx="1275403" cy="10011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"/>
          <p:cNvSpPr txBox="1">
            <a:spLocks noGrp="1"/>
          </p:cNvSpPr>
          <p:nvPr>
            <p:ph type="title"/>
          </p:nvPr>
        </p:nvSpPr>
        <p:spPr>
          <a:xfrm>
            <a:off x="524147" y="78192"/>
            <a:ext cx="6791053" cy="779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 b="1" dirty="0"/>
              <a:t>مَبْنَى الكُرّاس</a:t>
            </a:r>
            <a:r>
              <a:rPr lang="he-IL" b="1" dirty="0"/>
              <a:t>(</a:t>
            </a:r>
            <a:r>
              <a:rPr lang="ar-SA" b="1" dirty="0"/>
              <a:t>تَسَلْسُل فِكْرِي</a:t>
            </a:r>
            <a:r>
              <a:rPr lang="he-IL" b="1" dirty="0"/>
              <a:t>)</a:t>
            </a:r>
            <a:endParaRPr dirty="0"/>
          </a:p>
        </p:txBody>
      </p:sp>
      <p:sp>
        <p:nvSpPr>
          <p:cNvPr id="373" name="Google Shape;373;p9"/>
          <p:cNvSpPr txBox="1">
            <a:spLocks noGrp="1"/>
          </p:cNvSpPr>
          <p:nvPr>
            <p:ph type="body" idx="1"/>
          </p:nvPr>
        </p:nvSpPr>
        <p:spPr>
          <a:xfrm>
            <a:off x="104172" y="956344"/>
            <a:ext cx="8746213" cy="5645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ar-SA" sz="6700" b="1" dirty="0">
                <a:solidFill>
                  <a:schemeClr val="tx1"/>
                </a:solidFill>
              </a:rPr>
              <a:t>فِي الكُرّاسِ ثَلَاثَةُ فُصُول</a:t>
            </a:r>
            <a:endParaRPr lang="he-IL" sz="6700" b="1" dirty="0">
              <a:solidFill>
                <a:schemeClr val="tx1"/>
              </a:solidFill>
            </a:endParaRPr>
          </a:p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endParaRPr lang="he-IL" sz="4500" b="1" dirty="0">
              <a:solidFill>
                <a:srgbClr val="FF0000"/>
              </a:solidFill>
            </a:endParaRPr>
          </a:p>
          <a:p>
            <a:pPr marL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ar-SA" sz="5100" b="1" dirty="0">
                <a:solidFill>
                  <a:srgbClr val="FF0000"/>
                </a:solidFill>
              </a:rPr>
              <a:t>الفصل الأوَّل</a:t>
            </a:r>
            <a:r>
              <a:rPr lang="he-IL" sz="5100" b="1" dirty="0">
                <a:solidFill>
                  <a:srgbClr val="FF0000"/>
                </a:solidFill>
              </a:rPr>
              <a:t>: </a:t>
            </a:r>
            <a:r>
              <a:rPr lang="ar-SA" sz="5100" b="1" dirty="0">
                <a:solidFill>
                  <a:schemeClr val="accent1"/>
                </a:solidFill>
              </a:rPr>
              <a:t>نَحْنُ والكَائِنَاتِ الحَيَّةِ</a:t>
            </a:r>
            <a:endParaRPr lang="he-IL" sz="5100" b="1" dirty="0">
              <a:solidFill>
                <a:schemeClr val="tx1"/>
              </a:solidFill>
            </a:endParaRPr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</a:pPr>
            <a:r>
              <a:rPr lang="he-IL" sz="5100" b="1" dirty="0">
                <a:solidFill>
                  <a:schemeClr val="tx1"/>
                </a:solidFill>
              </a:rPr>
              <a:t>                   </a:t>
            </a:r>
            <a:r>
              <a:rPr lang="ar-SA" sz="5100" b="1" dirty="0">
                <a:solidFill>
                  <a:schemeClr val="tx1"/>
                </a:solidFill>
              </a:rPr>
              <a:t>يَتَحَدَّث عَن المُمَيِّزَات الحيَاتِيَّة </a:t>
            </a:r>
          </a:p>
          <a:p>
            <a:pPr marL="0" indent="0" algn="r" rtl="1">
              <a:lnSpc>
                <a:spcPct val="170000"/>
              </a:lnSpc>
              <a:spcBef>
                <a:spcPts val="0"/>
              </a:spcBef>
              <a:buClr>
                <a:srgbClr val="FF0000"/>
              </a:buClr>
              <a:buSzPct val="100000"/>
              <a:buNone/>
            </a:pPr>
            <a:r>
              <a:rPr lang="ar-SA" sz="5100" b="1" dirty="0">
                <a:solidFill>
                  <a:schemeClr val="tx1"/>
                </a:solidFill>
              </a:rPr>
              <a:t>                </a:t>
            </a:r>
            <a:r>
              <a:rPr lang="ar-SA" sz="5100" b="1" dirty="0" err="1">
                <a:solidFill>
                  <a:schemeClr val="tx1"/>
                </a:solidFill>
              </a:rPr>
              <a:t>والإحْتِيَاجَاتِ</a:t>
            </a:r>
            <a:r>
              <a:rPr lang="ar-SA" sz="5100" b="1" dirty="0">
                <a:solidFill>
                  <a:schemeClr val="tx1"/>
                </a:solidFill>
              </a:rPr>
              <a:t> الحَيَاتِيَّةِ لِلكَائِنَاتِ الحَيَّة.</a:t>
            </a:r>
            <a:endParaRPr lang="ar-SA" sz="5100" b="1" dirty="0">
              <a:solidFill>
                <a:srgbClr val="FF0000"/>
              </a:solidFill>
            </a:endParaRPr>
          </a:p>
          <a:p>
            <a:pPr marL="228600" lvl="0" indent="-64135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ar-SA" sz="5100" b="1" dirty="0">
                <a:solidFill>
                  <a:srgbClr val="FF0000"/>
                </a:solidFill>
              </a:rPr>
              <a:t>الفَصْلُ الثَّانِي</a:t>
            </a:r>
            <a:r>
              <a:rPr lang="he-IL" sz="5100" b="1" dirty="0">
                <a:solidFill>
                  <a:srgbClr val="FF0000"/>
                </a:solidFill>
              </a:rPr>
              <a:t>:  </a:t>
            </a:r>
            <a:r>
              <a:rPr lang="ar-SA" sz="5100" b="1" dirty="0">
                <a:solidFill>
                  <a:schemeClr val="accent1"/>
                </a:solidFill>
              </a:rPr>
              <a:t>نَعِيشُ فِي بِيئَاتٍ حَيَاتِيَّةٍ</a:t>
            </a:r>
            <a:endParaRPr lang="he-IL" sz="5100" b="1" dirty="0">
              <a:solidFill>
                <a:schemeClr val="tx1"/>
              </a:solidFill>
            </a:endParaRPr>
          </a:p>
          <a:p>
            <a:pPr marL="228600" lvl="0" indent="-64135" algn="r">
              <a:lnSpc>
                <a:spcPct val="120000"/>
              </a:lnSpc>
              <a:buSzPct val="100000"/>
              <a:buNone/>
            </a:pPr>
            <a:r>
              <a:rPr lang="he-IL" sz="5100" b="1" dirty="0">
                <a:solidFill>
                  <a:schemeClr val="tx1"/>
                </a:solidFill>
              </a:rPr>
              <a:t>                </a:t>
            </a:r>
            <a:r>
              <a:rPr lang="ar-SA" sz="5100" b="1" dirty="0">
                <a:solidFill>
                  <a:schemeClr val="tx1"/>
                </a:solidFill>
              </a:rPr>
              <a:t>يَتَحَدَّث عَن تَنَوُّع البِيئَات الحَيَاتِيَّةِ </a:t>
            </a:r>
          </a:p>
          <a:p>
            <a:pPr marL="228600" lvl="0" indent="-64135" algn="r">
              <a:lnSpc>
                <a:spcPct val="120000"/>
              </a:lnSpc>
              <a:buSzPct val="100000"/>
              <a:buNone/>
            </a:pPr>
            <a:r>
              <a:rPr lang="ar-SA" sz="5100" b="1" dirty="0">
                <a:solidFill>
                  <a:schemeClr val="tx1"/>
                </a:solidFill>
              </a:rPr>
              <a:t>             وَتَنَوُّع الحَيْوَانَاتِ فِي البِيئَاتِ المُخْتَلِفَةِ.</a:t>
            </a:r>
          </a:p>
          <a:p>
            <a:pPr marL="228600" lvl="0" indent="-64135" algn="r">
              <a:lnSpc>
                <a:spcPct val="120000"/>
              </a:lnSpc>
              <a:buSzPct val="100000"/>
              <a:buNone/>
            </a:pPr>
            <a:r>
              <a:rPr lang="ar-SA" sz="5100" b="1" dirty="0">
                <a:solidFill>
                  <a:srgbClr val="FF0000"/>
                </a:solidFill>
              </a:rPr>
              <a:t>الفَصْلُ الثّالِث</a:t>
            </a:r>
            <a:r>
              <a:rPr lang="he-IL" sz="5100" b="1" dirty="0">
                <a:solidFill>
                  <a:srgbClr val="FF0000"/>
                </a:solidFill>
              </a:rPr>
              <a:t>: </a:t>
            </a:r>
            <a:r>
              <a:rPr lang="ar-SA" sz="5100" b="1" dirty="0">
                <a:solidFill>
                  <a:schemeClr val="accent1"/>
                </a:solidFill>
              </a:rPr>
              <a:t>نُرَبِّي حَيْوَانَاتٍ ونَبَاتَاتٍ</a:t>
            </a:r>
            <a:endParaRPr lang="he-IL" sz="5100" b="1" dirty="0">
              <a:solidFill>
                <a:schemeClr val="accent1"/>
              </a:solidFill>
            </a:endParaRPr>
          </a:p>
          <a:p>
            <a:pPr marL="228600" lvl="0" indent="-64135" algn="r">
              <a:lnSpc>
                <a:spcPct val="120000"/>
              </a:lnSpc>
              <a:buSzPct val="100000"/>
              <a:buNone/>
            </a:pPr>
            <a:r>
              <a:rPr lang="he-IL" sz="5100" b="1" dirty="0">
                <a:solidFill>
                  <a:schemeClr val="tx1"/>
                </a:solidFill>
              </a:rPr>
              <a:t>                </a:t>
            </a:r>
            <a:r>
              <a:rPr lang="ar-SA" sz="5100" b="1" dirty="0">
                <a:solidFill>
                  <a:schemeClr val="tx1"/>
                </a:solidFill>
              </a:rPr>
              <a:t>يَتَحَدَّث عَن الحَيْوَانَاتِ</a:t>
            </a:r>
            <a:r>
              <a:rPr lang="he-IL" sz="5100" b="1" dirty="0">
                <a:solidFill>
                  <a:schemeClr val="tx1"/>
                </a:solidFill>
              </a:rPr>
              <a:t> </a:t>
            </a:r>
            <a:r>
              <a:rPr lang="ar-SA" sz="5100" b="1" dirty="0">
                <a:solidFill>
                  <a:schemeClr val="tx1"/>
                </a:solidFill>
              </a:rPr>
              <a:t>وَالنَّبَاتَاتِ فِي خِدْمَةِ الإنْسَانِ، </a:t>
            </a:r>
          </a:p>
          <a:p>
            <a:pPr marL="228600" lvl="0" indent="-64135" algn="r">
              <a:lnSpc>
                <a:spcPct val="120000"/>
              </a:lnSpc>
              <a:buSzPct val="100000"/>
              <a:buNone/>
            </a:pPr>
            <a:r>
              <a:rPr lang="ar-SA" sz="5100" b="1" dirty="0">
                <a:solidFill>
                  <a:schemeClr val="tx1"/>
                </a:solidFill>
              </a:rPr>
              <a:t>             وَتَأْثِيرِ الإنْسَانِ على البِيئَةِ.</a:t>
            </a:r>
            <a:r>
              <a:rPr lang="he-IL" sz="5100" b="1" dirty="0">
                <a:solidFill>
                  <a:schemeClr val="tx1"/>
                </a:solidFill>
              </a:rPr>
              <a:t>   </a:t>
            </a:r>
            <a:endParaRPr sz="5100" dirty="0">
              <a:solidFill>
                <a:schemeClr val="tx1"/>
              </a:solidFill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69E54FB-E5D2-3E6D-833C-20649B6E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497" y="5530998"/>
            <a:ext cx="3533775" cy="828675"/>
          </a:xfrm>
          <a:prstGeom prst="rect">
            <a:avLst/>
          </a:prstGeom>
        </p:spPr>
      </p:pic>
      <p:pic>
        <p:nvPicPr>
          <p:cNvPr id="8" name="תמונה 7" descr="גזירת מסך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8" y="875163"/>
            <a:ext cx="3258615" cy="19867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26465"/>
            <a:ext cx="3944818" cy="148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תמונה 6" descr="גזירת מסך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464" y="0"/>
            <a:ext cx="885949" cy="6954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1138</Words>
  <Application>Microsoft Office PowerPoint</Application>
  <PresentationFormat>‫הצגה על המסך (4:3)</PresentationFormat>
  <Paragraphs>192</Paragraphs>
  <Slides>38</Slides>
  <Notes>32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38</vt:i4>
      </vt:variant>
    </vt:vector>
  </HeadingPairs>
  <TitlesOfParts>
    <vt:vector size="43" baseType="lpstr">
      <vt:lpstr>Arial</vt:lpstr>
      <vt:lpstr>Calibri</vt:lpstr>
      <vt:lpstr>ערכת נושא Office</vt:lpstr>
      <vt:lpstr>1_ערכת נושא Office</vt:lpstr>
      <vt:lpstr>2_ערכת נושא Office</vt:lpstr>
      <vt:lpstr>بِيئَاتٌ حَيَاتِيَّةٌ</vt:lpstr>
      <vt:lpstr>מצגת של PowerPoint‏</vt:lpstr>
      <vt:lpstr>مَاذا فِي العَارِضَة</vt:lpstr>
      <vt:lpstr>مُحْتَوَيَات الكُرَّاس التّعلِيمي</vt:lpstr>
      <vt:lpstr>מצגת של PowerPoint‏</vt:lpstr>
      <vt:lpstr>מצגת של PowerPoint‏</vt:lpstr>
      <vt:lpstr> </vt:lpstr>
      <vt:lpstr>מצגת של PowerPoint‏</vt:lpstr>
      <vt:lpstr>مَبْنَى الكُرّاس(تَسَلْسُل فِكْرِي)</vt:lpstr>
      <vt:lpstr>מצגת של PowerPoint‏</vt:lpstr>
      <vt:lpstr>مَبْنَى الفَصْلِ الثَّانِي</vt:lpstr>
      <vt:lpstr>مَبْنَى الفَصْلِ الثَّالِث</vt:lpstr>
      <vt:lpstr>مَبْنَى الفَصْلِ الأَوَّل (تَسَلْسُل فِكْرِي)</vt:lpstr>
      <vt:lpstr>مَبْنَى الفَصْلِ الثَّانِي (تَسَلْسُل فِكْرِي)</vt:lpstr>
      <vt:lpstr>مَبْنَى الفَصْلِ الثَّالِث (تَسَلْسُل فِكْرِي)</vt:lpstr>
      <vt:lpstr>מצגת של PowerPoint‏</vt:lpstr>
      <vt:lpstr> أُسُس تَرْبَوِيَّة   </vt:lpstr>
      <vt:lpstr>מצגת של PowerPoint‏</vt:lpstr>
      <vt:lpstr>   كَشْفُ وَمُعَالَجَةُ مَفَاهِيمَ بَديهِيَّة</vt:lpstr>
      <vt:lpstr> تَعَلُّم فَعَّال : نَبْحَث ونَكْتَشِف تجرِبَة  </vt:lpstr>
      <vt:lpstr>تَعَلُّم فَعَّال: نَبْحَث ونَكْتَشِف مُشَاهَدَة </vt:lpstr>
      <vt:lpstr>מצגת של PowerPoint‏</vt:lpstr>
      <vt:lpstr>מצגת של PowerPoint‏</vt:lpstr>
      <vt:lpstr>تعَلُّم فَعَّال : تعَلُّمُ وَتَذْويتُ مَهَارَات </vt:lpstr>
      <vt:lpstr>تعَلُّم فَعَّال: إبْدَاع   </vt:lpstr>
      <vt:lpstr>تعَلُّم فَعَّال: تَطْبيق الفَهْم  </vt:lpstr>
      <vt:lpstr>تنوُّر لَغَوي   </vt:lpstr>
      <vt:lpstr>تنَوُّر لَغَوي   </vt:lpstr>
      <vt:lpstr>تَنَوُّر لَغَوي: نَتَعلَّم مُصطَلَحات   </vt:lpstr>
      <vt:lpstr>التَّعَلُّم خارِج الصَّف    </vt:lpstr>
      <vt:lpstr>  نعمل من أجل البيئة    </vt:lpstr>
      <vt:lpstr> التَّعَلُّم بالحَرَكَة   </vt:lpstr>
      <vt:lpstr>تَقْيِيم التَّعَلُّم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החושים שלנו</dc:title>
  <dc:creator>Tamar Levy</dc:creator>
  <cp:lastModifiedBy>shlomi sh shlomish</cp:lastModifiedBy>
  <cp:revision>165</cp:revision>
  <dcterms:created xsi:type="dcterms:W3CDTF">2019-05-25T18:59:51Z</dcterms:created>
  <dcterms:modified xsi:type="dcterms:W3CDTF">2023-10-26T11:45:24Z</dcterms:modified>
</cp:coreProperties>
</file>