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4"/>
  </p:notesMasterIdLst>
  <p:sldIdLst>
    <p:sldId id="289" r:id="rId2"/>
    <p:sldId id="312" r:id="rId3"/>
    <p:sldId id="317" r:id="rId4"/>
    <p:sldId id="323" r:id="rId5"/>
    <p:sldId id="324" r:id="rId6"/>
    <p:sldId id="325" r:id="rId7"/>
    <p:sldId id="326" r:id="rId8"/>
    <p:sldId id="318" r:id="rId9"/>
    <p:sldId id="319" r:id="rId10"/>
    <p:sldId id="320" r:id="rId11"/>
    <p:sldId id="321" r:id="rId12"/>
    <p:sldId id="322"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93474" autoAdjust="0"/>
  </p:normalViewPr>
  <p:slideViewPr>
    <p:cSldViewPr snapToGrid="0" showGuides="1">
      <p:cViewPr varScale="1">
        <p:scale>
          <a:sx n="72" d="100"/>
          <a:sy n="72" d="100"/>
        </p:scale>
        <p:origin x="704" y="56"/>
      </p:cViewPr>
      <p:guideLst>
        <p:guide orient="horz" pos="2184"/>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כ"א/תשרי/תשפ"ד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800" b="0" i="0" u="none" strike="noStrike" baseline="0" dirty="0">
                <a:latin typeface="FontbitDavid"/>
              </a:rPr>
              <a:t>הפרק עסק במכלול ה</a:t>
            </a:r>
            <a:r>
              <a:rPr lang="he-IL" sz="1800" b="1" i="0" u="none" strike="noStrike" baseline="0" dirty="0">
                <a:latin typeface="FontbitDavid-Bold"/>
              </a:rPr>
              <a:t>צרכים החיוניים </a:t>
            </a:r>
            <a:r>
              <a:rPr lang="he-IL" sz="1800" b="0" i="0" u="none" strike="noStrike" baseline="0" dirty="0">
                <a:latin typeface="FontbitDavid"/>
              </a:rPr>
              <a:t>של יצורים חיים ובמכלול </a:t>
            </a:r>
            <a:r>
              <a:rPr lang="he-IL" sz="1800" b="1" i="0" u="none" strike="noStrike" baseline="0" dirty="0">
                <a:latin typeface="FontbitDavid-Bold"/>
              </a:rPr>
              <a:t>מאפייני החיים </a:t>
            </a:r>
            <a:r>
              <a:rPr lang="he-IL" sz="1800" b="0" i="0" u="none" strike="noStrike" baseline="0" dirty="0">
                <a:latin typeface="FontbitDavid"/>
              </a:rPr>
              <a:t>ובכך נטע את התשתית הראשונה</a:t>
            </a:r>
          </a:p>
          <a:p>
            <a:pPr algn="r"/>
            <a:r>
              <a:rPr lang="he-IL" sz="1800" b="0" i="0" u="none" strike="noStrike" baseline="0" dirty="0">
                <a:latin typeface="FontbitDavid"/>
              </a:rPr>
              <a:t>להבנה המדעית של המושג </a:t>
            </a:r>
            <a:r>
              <a:rPr lang="he-IL" sz="1800" b="1" i="0" u="none" strike="noStrike" baseline="0" dirty="0">
                <a:latin typeface="FontbitDavid-Bold"/>
              </a:rPr>
              <a:t>חיים</a:t>
            </a:r>
            <a:r>
              <a:rPr lang="he-IL" sz="1800" b="0" i="0" u="none" strike="noStrike" baseline="0" dirty="0">
                <a:latin typeface="FontbitDavid"/>
              </a:rPr>
              <a:t>. הבניית משמעות למושגים נעשתה באמצעות הכרת אורחות חיים של יצורים חיים</a:t>
            </a:r>
          </a:p>
          <a:p>
            <a:pPr algn="r"/>
            <a:r>
              <a:rPr lang="he-IL" sz="1800" b="0" i="0" u="none" strike="noStrike" baseline="0" dirty="0">
                <a:latin typeface="FontbitDavid"/>
              </a:rPr>
              <a:t>וכן בהבנת ייחודו של האדם במציאת פתרונות טכנולוגיים להשגת צרכיו ובאחריות שיש לאדם לשמירה על היצורים</a:t>
            </a:r>
          </a:p>
          <a:p>
            <a:pPr algn="r"/>
            <a:r>
              <a:rPr lang="he-IL" sz="1800" b="0" i="0" u="none" strike="noStrike" baseline="0" dirty="0">
                <a:latin typeface="FontbitDavid"/>
              </a:rPr>
              <a:t>החיים מפני פגיעה.</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11</a:t>
            </a:fld>
            <a:endParaRPr lang="x-none"/>
          </a:p>
        </p:txBody>
      </p:sp>
    </p:spTree>
    <p:extLst>
      <p:ext uri="{BB962C8B-B14F-4D97-AF65-F5344CB8AC3E}">
        <p14:creationId xmlns:p14="http://schemas.microsoft.com/office/powerpoint/2010/main" val="181394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a:t>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12</a:t>
            </a:fld>
            <a:endParaRPr lang="x-none"/>
          </a:p>
        </p:txBody>
      </p:sp>
    </p:spTree>
    <p:extLst>
      <p:ext uri="{BB962C8B-B14F-4D97-AF65-F5344CB8AC3E}">
        <p14:creationId xmlns:p14="http://schemas.microsoft.com/office/powerpoint/2010/main" val="3460309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תת פרק זה נועד להביא את התלמידים למודעות ולהבנה שליצורים חיים יש מכלול של מאפייני חיים ואי אפשר לקבוע אם גוף מסוים הוא יצור חי בהסתמך על מאפייני חיים אחדים. כדי לקבוע האם גוף מסוים הוא ייצור חי יש לבדוק באופן שיטתי האם כל מאפייני החיים מתקיימים בו.</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2</a:t>
            </a:fld>
            <a:endParaRPr lang="x-none">
              <a:solidFill>
                <a:prstClr val="black"/>
              </a:solidFill>
            </a:endParaRPr>
          </a:p>
        </p:txBody>
      </p:sp>
    </p:spTree>
    <p:extLst>
      <p:ext uri="{BB962C8B-B14F-4D97-AF65-F5344CB8AC3E}">
        <p14:creationId xmlns:p14="http://schemas.microsoft.com/office/powerpoint/2010/main" val="645024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התלמידים נדרשים לזהות מי מבין הגופים שמוצגים בתמונות הוא ייצור חי. הסקת המסקנות נעשית לאחר בדיקה שיטתית של קיום</a:t>
            </a:r>
          </a:p>
          <a:p>
            <a:pPr algn="r"/>
            <a:r>
              <a:rPr lang="he-IL" sz="1800" b="0" i="0" u="none" strike="noStrike" baseline="0" dirty="0">
                <a:latin typeface="FontbitDavid"/>
              </a:rPr>
              <a:t>כל מאפייני החיים. משימה זו יכולה לשמש לצרכי הערכת לומדים.</a:t>
            </a:r>
          </a:p>
          <a:p>
            <a:pPr algn="r"/>
            <a:r>
              <a:rPr lang="he-IL" sz="1800" b="0" i="0" u="none" strike="noStrike" baseline="0" dirty="0">
                <a:latin typeface="FontbitDavid"/>
              </a:rPr>
              <a:t>מניחים את התשתית הראשונה של מיומנות ניסוח טיעון (</a:t>
            </a:r>
            <a:r>
              <a:rPr lang="he-IL" sz="1800" dirty="0">
                <a:solidFill>
                  <a:srgbClr val="000000"/>
                </a:solidFill>
                <a:effectLst/>
                <a:ea typeface="Arial" panose="020B0604020202020204" pitchFamily="34" charset="0"/>
                <a:cs typeface="Arial" panose="020B0604020202020204" pitchFamily="34" charset="0"/>
              </a:rPr>
              <a:t>לבסס טענה פשוטה על ראיות ) </a:t>
            </a:r>
            <a:r>
              <a:rPr lang="he-IL" sz="1800" b="0" i="0" u="none" strike="noStrike" baseline="0" dirty="0">
                <a:latin typeface="FontbitDavid"/>
              </a:rPr>
              <a:t>. טיעון: טענה + ראיות</a:t>
            </a:r>
          </a:p>
          <a:p>
            <a:pPr algn="r"/>
            <a:r>
              <a:rPr lang="he-IL" sz="1800" b="0" i="0" u="none" strike="noStrike" baseline="0" dirty="0">
                <a:latin typeface="FontbitDavid"/>
              </a:rPr>
              <a:t>דוגמה</a:t>
            </a:r>
          </a:p>
          <a:p>
            <a:pPr algn="r"/>
            <a:r>
              <a:rPr lang="he-IL" sz="1800" b="0" i="0" u="none" strike="noStrike" baseline="0" dirty="0">
                <a:latin typeface="FontbitDavid"/>
              </a:rPr>
              <a:t>טענה: האם הכלב יצור חי </a:t>
            </a:r>
          </a:p>
          <a:p>
            <a:pPr algn="r"/>
            <a:r>
              <a:rPr lang="he-IL" sz="1800" b="0" i="0" u="none" strike="noStrike" baseline="0" dirty="0">
                <a:latin typeface="FontbitDavid"/>
              </a:rPr>
              <a:t>ראיה: נושם? גדל ומתפתח ...ועוד . (בחינה של קיומם של כל מאפייני חיים).</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2109502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את תת הפרק </a:t>
            </a:r>
            <a:r>
              <a:rPr lang="he-IL" sz="1800" b="1" i="0" u="none" strike="noStrike" baseline="0" dirty="0">
                <a:latin typeface="FontbitDavid-Bold"/>
              </a:rPr>
              <a:t>כולנו יצורים חיים </a:t>
            </a:r>
            <a:r>
              <a:rPr lang="he-IL" sz="1800" b="0" i="0" u="none" strike="noStrike" baseline="0" dirty="0">
                <a:latin typeface="FontbitDavid"/>
              </a:rPr>
              <a:t>חותמת פעילות ערכית המתייחסת לשמירה על בעלי החיים ולדאגה לצורכיהם. כדי להימנע מפגיעה בבעלי חיים עלינו להימנע מפגיעה בסביבה שהם חיים בה, ועלינו להתגייס לשמור עליה. אהבתנו ליצורים החיים יכולה לעתים להזיק להם כמו בסיפור של נדב והצב. בניגוד לבעלי החיים שהאדם מגדל, היצורים החיים בטבע מתקיימים בכוחות עצמם בהתאם למשאבי הסביבה; אין הם תלויים בנו לצורך אספקת מזונם או להשגת שאר הצרכים החיוניים שלהם. השירות הטוב ביותר שאנחנו יכולים לספק ליצורים החיים הוא לא לפגוע בהם ולא לפגוע בסביבה שלהם.</a:t>
            </a:r>
          </a:p>
          <a:p>
            <a:pPr algn="r"/>
            <a:r>
              <a:rPr lang="he-IL" sz="1800" b="0" i="0" u="none" strike="noStrike" baseline="0" dirty="0">
                <a:latin typeface="FontbitDavid"/>
              </a:rPr>
              <a:t>לסיפור שני חלקים. מומלץ להקריא את החלק הראשון שמופיע בעמוד זה ואחר כך לקיים שיח. אפשר לבקש מהתלמידים לצייר את הסיטואציה המתוארת בסיפור ו/או להמחיז אותה.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314322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בסוף חלק א מקיימים שיח ערכי עם התלמידים בעזרת השאלות שבתבנית שיח.</a:t>
            </a:r>
            <a:r>
              <a:rPr lang="he-IL" sz="1800" b="0" i="0" u="none" strike="noStrike" baseline="0" dirty="0">
                <a:latin typeface="FontbitDavid"/>
              </a:rPr>
              <a:t> השיח מציף את הסוגייה של צער בעלי חיים ואת הקונפליקט האם לאסוף בעלי חיים שפגשנו בסביבה הטבעית אל סביבת האדם או לשחרר אותם בחזרה לטבע. הוצאתם של בעלי החיים מסביבתם הטבעית וניסיון לגדלם בכיתה מסתיים בדרך כלל במפח נפש ובאכזבה.</a:t>
            </a:r>
          </a:p>
          <a:p>
            <a:pPr algn="r"/>
            <a:r>
              <a:rPr lang="he-IL" sz="1800" b="0" i="0" u="none" strike="noStrike" baseline="0" dirty="0">
                <a:latin typeface="FontbitDavid"/>
              </a:rPr>
              <a:t>הסיפור על נדב והצב מאפשר דיון כן ורגיש. מחד יכולת להזדהות עם הסיפור כי הוא מזכיר סיפורים דומים שאולי הילדים חוו ומאידך ריחוק מהאירוע כי הוא מסופר כסיפור שקרה לילד שאנחנו לא מכירים.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3783267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לפני ההקראה של סוף הסיפור מומלץ לשאול את התלמידים "מה לדעתכם עשה נדב עם הצב?". אפשר גם לבחון עמדות: מי בעד להחזיר את הצב לטבע? מי נגד?.</a:t>
            </a:r>
          </a:p>
          <a:p>
            <a:pPr algn="r"/>
            <a:r>
              <a:rPr lang="he-IL" sz="1800" b="0" i="0" u="none" strike="noStrike" baseline="0" dirty="0">
                <a:latin typeface="FontbitDavid"/>
              </a:rPr>
              <a:t>לסיכום</a:t>
            </a:r>
          </a:p>
          <a:p>
            <a:pPr algn="r"/>
            <a:r>
              <a:rPr lang="he-IL" sz="1800" b="0" i="0" u="none" strike="noStrike" baseline="0" dirty="0">
                <a:latin typeface="FontbitDavid"/>
              </a:rPr>
              <a:t>רצונו של נדב לקחת את הצב משקף אולי את אהבתו לבעלי חיים אך אינו משקף את רצונו של הצב. צב אינו צעצוע או רכוש של אף אחד. הדבר הטוב ביותר שנוכל לעשות למען הצב ולמען שאר היצורים החיים הוא להניח להם לחיות את חייהם בסביבתם הטבעית והלא פגועה.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988537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הנושא קוראים את קטע המידע בתבנית: </a:t>
            </a:r>
            <a:r>
              <a:rPr lang="he-IL" b="1" dirty="0"/>
              <a:t>מה למדנו?</a:t>
            </a:r>
          </a:p>
          <a:p>
            <a:r>
              <a:rPr lang="he-IL" b="0" dirty="0"/>
              <a:t>אפשר לבקש מהתלמידים להכין כרזה או לתכנן מסע הסברה בבית הספר לשמירה על בעלי החיים.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2352290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הערכת הלמידה היא פעולה המשלימה את תהליכי ההוראה והלמידה. לכן חשוב שההערכה תהיה משולבת בתהליך ההוראה והלמידה ותאופיין בקשרי גומלין מתמשכים ורצופים ביניהם. משימות הסיכום בסוף כל פרק נועדו לצורכי הערכה מעצבת או / ומסכמת במטרה לשפר את תהליכי ההוראה-למידה, בהתאם לביצועי ההבנה שיפגינו הלומדים ובמטרה להעריך את ידיעותיהם ואת שליטתם בנושאים ובמיומנויות שנלמדו.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2100918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מומלץ להקריא בקול את היגדי הסיכום ולבקש מהתלמידים להשלים/להדגיש בצבע  את מושגי המפתח.</a:t>
            </a:r>
            <a:endParaRPr lang="he-IL" dirty="0"/>
          </a:p>
          <a:p>
            <a:pPr algn="r"/>
            <a:r>
              <a:rPr lang="he-IL" dirty="0"/>
              <a:t>אפשר לבקש מהילדים להכין דף השראה המציג את היגדי הסיכום.</a:t>
            </a:r>
          </a:p>
          <a:p>
            <a:pPr algn="r"/>
            <a:r>
              <a:rPr lang="he-IL" dirty="0"/>
              <a:t>ההיגדים יכולים להיות מוצגים בציור, בתמונות או בכל דרך יצירתית שיבחרו.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1857982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679507" y="1853967"/>
            <a:ext cx="8137322" cy="872455"/>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a:t>
            </a:r>
            <a:br>
              <a:rPr lang="he-IL" sz="5400" b="1" dirty="0">
                <a:solidFill>
                  <a:srgbClr val="0070C0"/>
                </a:solidFill>
                <a:cs typeface="+mn-cs"/>
              </a:rPr>
            </a:br>
            <a:r>
              <a:rPr lang="he-IL" sz="4900" b="1" dirty="0">
                <a:latin typeface="MF_FrankRuhl-Regular"/>
                <a:cs typeface="+mn-cs"/>
              </a:rPr>
              <a:t> </a:t>
            </a:r>
            <a:r>
              <a:rPr lang="he-IL" sz="5400" b="1" dirty="0" err="1">
                <a:latin typeface="MF_FrankRuhl-Regular"/>
                <a:cs typeface="+mn-cs"/>
              </a:rPr>
              <a:t>כֻּלָּנו</a:t>
            </a:r>
            <a:r>
              <a:rPr lang="he-IL" sz="5400" b="1" dirty="0">
                <a:latin typeface="MF_FrankRuhl-Regular"/>
                <a:cs typeface="+mn-cs"/>
              </a:rPr>
              <a:t>ּ יְצוּרִים חַיִּים</a:t>
            </a:r>
            <a:endParaRPr lang="x-none" sz="4900" b="1" dirty="0">
              <a:cs typeface="+mn-cs"/>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9817" y="155473"/>
            <a:ext cx="1311584" cy="670615"/>
          </a:xfrm>
          <a:prstGeom prst="rect">
            <a:avLst/>
          </a:prstGeom>
        </p:spPr>
      </p:pic>
      <p:pic>
        <p:nvPicPr>
          <p:cNvPr id="6" name="תמונה 5"/>
          <p:cNvPicPr>
            <a:picLocks noChangeAspect="1"/>
          </p:cNvPicPr>
          <p:nvPr/>
        </p:nvPicPr>
        <p:blipFill>
          <a:blip r:embed="rId4"/>
          <a:stretch>
            <a:fillRect/>
          </a:stretch>
        </p:blipFill>
        <p:spPr>
          <a:xfrm>
            <a:off x="1590675" y="2886075"/>
            <a:ext cx="5962650" cy="3971925"/>
          </a:xfrm>
          <a:prstGeom prst="rect">
            <a:avLst/>
          </a:prstGeom>
        </p:spPr>
      </p:pic>
      <p:pic>
        <p:nvPicPr>
          <p:cNvPr id="5" name="תמונה 4"/>
          <p:cNvPicPr>
            <a:picLocks noChangeAspect="1"/>
          </p:cNvPicPr>
          <p:nvPr/>
        </p:nvPicPr>
        <p:blipFill>
          <a:blip r:embed="rId5"/>
          <a:stretch>
            <a:fillRect/>
          </a:stretch>
        </p:blipFill>
        <p:spPr>
          <a:xfrm>
            <a:off x="42157" y="-51812"/>
            <a:ext cx="1548518" cy="877900"/>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cs typeface="+mn-cs"/>
              </a:rPr>
              <a:t>בְּפֶרֶק זֶה לָמַדְנוּ שֶׁ...</a:t>
            </a:r>
            <a:endParaRPr lang="en-US" b="1" dirty="0">
              <a:cs typeface="+mn-cs"/>
            </a:endParaRPr>
          </a:p>
        </p:txBody>
      </p:sp>
      <p:sp>
        <p:nvSpPr>
          <p:cNvPr id="3" name="מציין מיקום תוכן 2"/>
          <p:cNvSpPr>
            <a:spLocks noGrp="1"/>
          </p:cNvSpPr>
          <p:nvPr>
            <p:ph idx="1"/>
          </p:nvPr>
        </p:nvSpPr>
        <p:spPr>
          <a:ln w="38100">
            <a:solidFill>
              <a:schemeClr val="accent6">
                <a:lumMod val="75000"/>
              </a:schemeClr>
            </a:solidFill>
          </a:ln>
        </p:spPr>
        <p:txBody>
          <a:bodyPr>
            <a:normAutofit/>
          </a:bodyPr>
          <a:lstStyle/>
          <a:p>
            <a:pPr algn="r" rtl="1"/>
            <a:r>
              <a:rPr lang="he-IL" sz="3600" dirty="0">
                <a:solidFill>
                  <a:srgbClr val="000000"/>
                </a:solidFill>
                <a:latin typeface="MF_FrankRuhl-Regular"/>
              </a:rPr>
              <a:t>צְמָחִים, בַּעֲלֵי חַיִּים וּבְנֵי הָאָדָם הֵם יְצוּרִים חַיִּים.</a:t>
            </a:r>
          </a:p>
          <a:p>
            <a:pPr algn="r" rtl="1"/>
            <a:r>
              <a:rPr lang="he-IL" sz="3600" dirty="0">
                <a:solidFill>
                  <a:srgbClr val="000000"/>
                </a:solidFill>
                <a:latin typeface="MF_FrankRuhl-Regular"/>
              </a:rPr>
              <a:t>חַמְצָן, מָזוֹן וּמַיִם, טֶמְפֵּרָטוּרָה מַתְאִימָה, הֲגָנָה וְאוֹר הֵם צְרָכִים חִיּוּנִיִּים.</a:t>
            </a:r>
          </a:p>
          <a:p>
            <a:pPr algn="r" rtl="1"/>
            <a:r>
              <a:rPr lang="he-IL" sz="3600" dirty="0">
                <a:solidFill>
                  <a:srgbClr val="000000"/>
                </a:solidFill>
                <a:latin typeface="MF_FrankRuhl-Regular"/>
              </a:rPr>
              <a:t>יְצוּרִים חַיִּים זְקוּקִים לַצְּרָכִים הַחִיּוּנִיִּים כְּדֵי לִפְעֹל, לִגְדֹּל וּלְהִתְפַּתֵּחַ.</a:t>
            </a:r>
            <a:endParaRPr lang="en-US" sz="3600" dirty="0"/>
          </a:p>
        </p:txBody>
      </p:sp>
      <p:pic>
        <p:nvPicPr>
          <p:cNvPr id="5" name="תמונה 4">
            <a:extLst>
              <a:ext uri="{FF2B5EF4-FFF2-40B4-BE49-F238E27FC236}">
                <a16:creationId xmlns:a16="http://schemas.microsoft.com/office/drawing/2014/main" id="{4D83D61D-E4F6-298B-5D0B-6B0AB18038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6249" y="104175"/>
            <a:ext cx="1503506" cy="510503"/>
          </a:xfrm>
          <a:prstGeom prst="rect">
            <a:avLst/>
          </a:prstGeom>
        </p:spPr>
      </p:pic>
      <p:pic>
        <p:nvPicPr>
          <p:cNvPr id="6" name="תמונה 5">
            <a:extLst>
              <a:ext uri="{FF2B5EF4-FFF2-40B4-BE49-F238E27FC236}">
                <a16:creationId xmlns:a16="http://schemas.microsoft.com/office/drawing/2014/main" id="{683A42D3-54EE-5884-D21E-8B7E408A4CA8}"/>
              </a:ext>
            </a:extLst>
          </p:cNvPr>
          <p:cNvPicPr>
            <a:picLocks noChangeAspect="1"/>
          </p:cNvPicPr>
          <p:nvPr/>
        </p:nvPicPr>
        <p:blipFill>
          <a:blip r:embed="rId4"/>
          <a:stretch>
            <a:fillRect/>
          </a:stretch>
        </p:blipFill>
        <p:spPr>
          <a:xfrm>
            <a:off x="73866" y="-19361"/>
            <a:ext cx="1109568" cy="634039"/>
          </a:xfrm>
          <a:prstGeom prst="rect">
            <a:avLst/>
          </a:prstGeom>
        </p:spPr>
      </p:pic>
    </p:spTree>
    <p:extLst>
      <p:ext uri="{BB962C8B-B14F-4D97-AF65-F5344CB8AC3E}">
        <p14:creationId xmlns:p14="http://schemas.microsoft.com/office/powerpoint/2010/main" val="3155156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solidFill>
                  <a:prstClr val="black"/>
                </a:solidFill>
                <a:cs typeface="Arial" panose="020B0604020202020204" pitchFamily="34" charset="0"/>
              </a:rPr>
              <a:t>עוד לָמַדְנוּ שֶׁ...</a:t>
            </a:r>
            <a:endParaRPr lang="en-US" b="1" dirty="0"/>
          </a:p>
        </p:txBody>
      </p:sp>
      <p:sp>
        <p:nvSpPr>
          <p:cNvPr id="3" name="מציין מיקום תוכן 2"/>
          <p:cNvSpPr>
            <a:spLocks noGrp="1"/>
          </p:cNvSpPr>
          <p:nvPr>
            <p:ph idx="1"/>
          </p:nvPr>
        </p:nvSpPr>
        <p:spPr>
          <a:ln w="38100">
            <a:solidFill>
              <a:schemeClr val="accent6">
                <a:lumMod val="75000"/>
              </a:schemeClr>
            </a:solidFill>
          </a:ln>
        </p:spPr>
        <p:txBody>
          <a:bodyPr>
            <a:normAutofit/>
          </a:bodyPr>
          <a:lstStyle/>
          <a:p>
            <a:pPr algn="r" rtl="1"/>
            <a:r>
              <a:rPr lang="he-IL" sz="3600" dirty="0">
                <a:solidFill>
                  <a:srgbClr val="000000"/>
                </a:solidFill>
                <a:latin typeface="MF_FrankRuhl-Regular"/>
              </a:rPr>
              <a:t>נְשִׁימָה, הֲזָנָה, תְּנוּעָה, גְּדִילָה וְהִתְפַּתְּחוּת, הִתְרַבּוּת (רְבִיָּה), יְצִירַת תִּקְשֹׁרֶת הֵם </a:t>
            </a:r>
            <a:r>
              <a:rPr lang="he-IL" sz="3600" dirty="0" err="1">
                <a:solidFill>
                  <a:srgbClr val="000000"/>
                </a:solidFill>
                <a:latin typeface="MF_FrankRuhl-Regular"/>
              </a:rPr>
              <a:t>מְאַפְיְנֵי</a:t>
            </a:r>
            <a:r>
              <a:rPr lang="he-IL" sz="3600" dirty="0">
                <a:solidFill>
                  <a:srgbClr val="000000"/>
                </a:solidFill>
                <a:latin typeface="MF_FrankRuhl-Regular"/>
              </a:rPr>
              <a:t> חַיִּים. </a:t>
            </a:r>
          </a:p>
          <a:p>
            <a:pPr algn="r" rtl="1"/>
            <a:r>
              <a:rPr lang="he-IL" sz="3600" dirty="0">
                <a:solidFill>
                  <a:srgbClr val="000000"/>
                </a:solidFill>
                <a:latin typeface="MF_FrankRuhl-Regular"/>
              </a:rPr>
              <a:t>מִי שֶׁיֵּשׁ לוֹ אֶת כָּל </a:t>
            </a:r>
            <a:r>
              <a:rPr lang="he-IL" sz="3600" dirty="0" err="1">
                <a:solidFill>
                  <a:srgbClr val="000000"/>
                </a:solidFill>
                <a:latin typeface="MF_FrankRuhl-Regular"/>
              </a:rPr>
              <a:t>הַמְּאַפְיְנִים</a:t>
            </a:r>
            <a:r>
              <a:rPr lang="he-IL" sz="3600" dirty="0">
                <a:solidFill>
                  <a:srgbClr val="000000"/>
                </a:solidFill>
                <a:latin typeface="MF_FrankRuhl-Regular"/>
              </a:rPr>
              <a:t> הָאֵלֶּה הוּא יְצוּר חַי.</a:t>
            </a:r>
          </a:p>
          <a:p>
            <a:pPr algn="r" rtl="1"/>
            <a:r>
              <a:rPr lang="he-IL" sz="3600" dirty="0">
                <a:solidFill>
                  <a:srgbClr val="000000"/>
                </a:solidFill>
                <a:latin typeface="MF_FrankRuhl-Regular"/>
              </a:rPr>
              <a:t>לִיצוּרִים חַיִּים אוֹרְחוֹת חַיִּים מְגֻוָּנִים.</a:t>
            </a:r>
          </a:p>
          <a:p>
            <a:pPr algn="r" rtl="1"/>
            <a:r>
              <a:rPr lang="he-IL" sz="3600" dirty="0">
                <a:solidFill>
                  <a:srgbClr val="000000"/>
                </a:solidFill>
                <a:latin typeface="MF_FrankRuhl-Regular"/>
              </a:rPr>
              <a:t>אָסוּר לְהוֹצִיא בַּעַל חַיִּים מֵהַסְּבִיבָה שֶׁלּוֹ.</a:t>
            </a:r>
            <a:endParaRPr lang="en-US" sz="3600" dirty="0"/>
          </a:p>
        </p:txBody>
      </p:sp>
      <p:pic>
        <p:nvPicPr>
          <p:cNvPr id="5" name="תמונה 4">
            <a:extLst>
              <a:ext uri="{FF2B5EF4-FFF2-40B4-BE49-F238E27FC236}">
                <a16:creationId xmlns:a16="http://schemas.microsoft.com/office/drawing/2014/main" id="{4E427047-2F7C-BA2D-4C7B-B120D2FD52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867" y="104174"/>
            <a:ext cx="1527888" cy="518783"/>
          </a:xfrm>
          <a:prstGeom prst="rect">
            <a:avLst/>
          </a:prstGeom>
        </p:spPr>
      </p:pic>
      <p:pic>
        <p:nvPicPr>
          <p:cNvPr id="6" name="תמונה 5">
            <a:extLst>
              <a:ext uri="{FF2B5EF4-FFF2-40B4-BE49-F238E27FC236}">
                <a16:creationId xmlns:a16="http://schemas.microsoft.com/office/drawing/2014/main" id="{20757022-085F-41D7-E271-8C1F3530AEB0}"/>
              </a:ext>
            </a:extLst>
          </p:cNvPr>
          <p:cNvPicPr>
            <a:picLocks noChangeAspect="1"/>
          </p:cNvPicPr>
          <p:nvPr/>
        </p:nvPicPr>
        <p:blipFill>
          <a:blip r:embed="rId4"/>
          <a:stretch>
            <a:fillRect/>
          </a:stretch>
        </p:blipFill>
        <p:spPr>
          <a:xfrm>
            <a:off x="73866" y="-19361"/>
            <a:ext cx="1109568" cy="634039"/>
          </a:xfrm>
          <a:prstGeom prst="rect">
            <a:avLst/>
          </a:prstGeom>
        </p:spPr>
      </p:pic>
    </p:spTree>
    <p:extLst>
      <p:ext uri="{BB962C8B-B14F-4D97-AF65-F5344CB8AC3E}">
        <p14:creationId xmlns:p14="http://schemas.microsoft.com/office/powerpoint/2010/main" val="545561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err="1">
                <a:latin typeface="Arial" panose="020B0604020202020204" pitchFamily="34" charset="0"/>
                <a:cs typeface="Arial" panose="020B0604020202020204" pitchFamily="34" charset="0"/>
              </a:rPr>
              <a:t>פְּעֻלּוֹת</a:t>
            </a:r>
            <a:r>
              <a:rPr lang="he-IL" b="1" dirty="0">
                <a:latin typeface="Arial" panose="020B0604020202020204" pitchFamily="34" charset="0"/>
                <a:cs typeface="Arial" panose="020B0604020202020204" pitchFamily="34" charset="0"/>
              </a:rPr>
              <a:t> שֶׁבִּצַּעְנוּ...</a:t>
            </a:r>
            <a:endParaRPr lang="en-US" b="1" dirty="0">
              <a:latin typeface="Arial" panose="020B0604020202020204" pitchFamily="34" charset="0"/>
              <a:cs typeface="Arial" panose="020B0604020202020204" pitchFamily="34" charset="0"/>
            </a:endParaRPr>
          </a:p>
        </p:txBody>
      </p:sp>
      <p:sp>
        <p:nvSpPr>
          <p:cNvPr id="3" name="מציין מיקום תוכן 2"/>
          <p:cNvSpPr>
            <a:spLocks noGrp="1"/>
          </p:cNvSpPr>
          <p:nvPr>
            <p:ph idx="1"/>
          </p:nvPr>
        </p:nvSpPr>
        <p:spPr>
          <a:ln w="38100">
            <a:solidFill>
              <a:schemeClr val="accent6">
                <a:lumMod val="75000"/>
              </a:schemeClr>
            </a:solidFill>
          </a:ln>
        </p:spPr>
        <p:txBody>
          <a:bodyPr/>
          <a:lstStyle/>
          <a:p>
            <a:pPr algn="r" rtl="1"/>
            <a:r>
              <a:rPr lang="he-IL" dirty="0">
                <a:solidFill>
                  <a:srgbClr val="00A7EC"/>
                </a:solidFill>
                <a:latin typeface="MF_FrankRuhl-Regular"/>
              </a:rPr>
              <a:t> </a:t>
            </a:r>
            <a:r>
              <a:rPr lang="he-IL" sz="3600" dirty="0">
                <a:solidFill>
                  <a:srgbClr val="000000"/>
                </a:solidFill>
                <a:latin typeface="MF_FrankRuhl-Regular"/>
              </a:rPr>
              <a:t>עָרַכְנוּ תַּצְפִּיּוֹת </a:t>
            </a:r>
            <a:r>
              <a:rPr lang="he-IL" sz="3600" dirty="0" err="1">
                <a:solidFill>
                  <a:srgbClr val="000000"/>
                </a:solidFill>
                <a:latin typeface="MF_FrankRuhl-Regular"/>
              </a:rPr>
              <a:t>וְנִסּוּיִים</a:t>
            </a:r>
            <a:r>
              <a:rPr lang="he-IL" sz="3600" dirty="0">
                <a:solidFill>
                  <a:srgbClr val="000000"/>
                </a:solidFill>
                <a:latin typeface="MF_FrankRuhl-Regular"/>
              </a:rPr>
              <a:t>.</a:t>
            </a:r>
          </a:p>
          <a:p>
            <a:pPr algn="r" rtl="1"/>
            <a:r>
              <a:rPr lang="he-IL" sz="3600" dirty="0">
                <a:solidFill>
                  <a:srgbClr val="00A7EC"/>
                </a:solidFill>
                <a:latin typeface="MF_FrankRuhl-Regular"/>
              </a:rPr>
              <a:t> </a:t>
            </a:r>
            <a:r>
              <a:rPr lang="he-IL" sz="3600" dirty="0">
                <a:solidFill>
                  <a:srgbClr val="000000"/>
                </a:solidFill>
                <a:latin typeface="MF_FrankRuhl-Regular"/>
              </a:rPr>
              <a:t>אִרְגַּנּוּ מֵידָע בְּטַבְלָה.</a:t>
            </a:r>
          </a:p>
          <a:p>
            <a:pPr algn="r" rtl="1"/>
            <a:r>
              <a:rPr lang="he-IL" sz="3600" dirty="0">
                <a:solidFill>
                  <a:srgbClr val="00A7EC"/>
                </a:solidFill>
                <a:latin typeface="MF_FrankRuhl-Regular"/>
              </a:rPr>
              <a:t> </a:t>
            </a:r>
            <a:r>
              <a:rPr lang="he-IL" sz="3600" dirty="0">
                <a:solidFill>
                  <a:srgbClr val="000000"/>
                </a:solidFill>
                <a:latin typeface="MF_FrankRuhl-Regular"/>
              </a:rPr>
              <a:t>אָסַפְנוּ תּוֹצָאוֹת וְהִסַּקְנוּ מַסְקָנוֹת;</a:t>
            </a:r>
          </a:p>
          <a:p>
            <a:pPr algn="r" rtl="1"/>
            <a:r>
              <a:rPr lang="he-IL" sz="3600" dirty="0">
                <a:solidFill>
                  <a:srgbClr val="00A7EC"/>
                </a:solidFill>
                <a:latin typeface="MF_FrankRuhl-Regular"/>
              </a:rPr>
              <a:t> </a:t>
            </a:r>
            <a:r>
              <a:rPr lang="he-IL" sz="3600" dirty="0">
                <a:solidFill>
                  <a:srgbClr val="000000"/>
                </a:solidFill>
                <a:latin typeface="MF_FrankRuhl-Regular"/>
              </a:rPr>
              <a:t>הֵפַקְנוּ מֵידָע מִתְּמוּנוֹת וּמִקִּטעְֵי מֵידָע.</a:t>
            </a:r>
            <a:endParaRPr lang="en-US" sz="3600" dirty="0"/>
          </a:p>
        </p:txBody>
      </p:sp>
      <p:pic>
        <p:nvPicPr>
          <p:cNvPr id="5" name="תמונה 4">
            <a:extLst>
              <a:ext uri="{FF2B5EF4-FFF2-40B4-BE49-F238E27FC236}">
                <a16:creationId xmlns:a16="http://schemas.microsoft.com/office/drawing/2014/main" id="{A2D6D49C-30B9-D382-F806-E8476AD7DB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867" y="104174"/>
            <a:ext cx="1527888" cy="518783"/>
          </a:xfrm>
          <a:prstGeom prst="rect">
            <a:avLst/>
          </a:prstGeom>
        </p:spPr>
      </p:pic>
      <p:pic>
        <p:nvPicPr>
          <p:cNvPr id="6" name="תמונה 5">
            <a:extLst>
              <a:ext uri="{FF2B5EF4-FFF2-40B4-BE49-F238E27FC236}">
                <a16:creationId xmlns:a16="http://schemas.microsoft.com/office/drawing/2014/main" id="{44E818D6-E9DD-3FA4-7488-B7DF3C473708}"/>
              </a:ext>
            </a:extLst>
          </p:cNvPr>
          <p:cNvPicPr>
            <a:picLocks noChangeAspect="1"/>
          </p:cNvPicPr>
          <p:nvPr/>
        </p:nvPicPr>
        <p:blipFill>
          <a:blip r:embed="rId4"/>
          <a:stretch>
            <a:fillRect/>
          </a:stretch>
        </p:blipFill>
        <p:spPr>
          <a:xfrm>
            <a:off x="73866" y="-19361"/>
            <a:ext cx="1109568" cy="634039"/>
          </a:xfrm>
          <a:prstGeom prst="rect">
            <a:avLst/>
          </a:prstGeom>
        </p:spPr>
      </p:pic>
    </p:spTree>
    <p:extLst>
      <p:ext uri="{BB962C8B-B14F-4D97-AF65-F5344CB8AC3E}">
        <p14:creationId xmlns:p14="http://schemas.microsoft.com/office/powerpoint/2010/main" val="1042024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20650" y="365125"/>
            <a:ext cx="8921689" cy="1325563"/>
          </a:xfrm>
        </p:spPr>
        <p:txBody>
          <a:bodyPr>
            <a:normAutofit/>
          </a:bodyPr>
          <a:lstStyle/>
          <a:p>
            <a:pPr algn="r"/>
            <a:r>
              <a:rPr lang="he-IL" sz="7200" b="1" dirty="0">
                <a:cs typeface="+mn-cs"/>
              </a:rPr>
              <a:t> </a:t>
            </a:r>
            <a:endParaRPr lang="en-US" b="1" dirty="0">
              <a:cs typeface="+mn-cs"/>
            </a:endParaRPr>
          </a:p>
        </p:txBody>
      </p:sp>
      <p:pic>
        <p:nvPicPr>
          <p:cNvPr id="3" name="תמונה 2"/>
          <p:cNvPicPr>
            <a:picLocks noChangeAspect="1"/>
          </p:cNvPicPr>
          <p:nvPr/>
        </p:nvPicPr>
        <p:blipFill>
          <a:blip r:embed="rId3"/>
          <a:stretch>
            <a:fillRect/>
          </a:stretch>
        </p:blipFill>
        <p:spPr>
          <a:xfrm>
            <a:off x="8096249" y="110409"/>
            <a:ext cx="946091" cy="509433"/>
          </a:xfrm>
          <a:prstGeom prst="rect">
            <a:avLst/>
          </a:prstGeom>
        </p:spPr>
      </p:pic>
      <p:pic>
        <p:nvPicPr>
          <p:cNvPr id="9" name="תמונה 8"/>
          <p:cNvPicPr>
            <a:picLocks noChangeAspect="1"/>
          </p:cNvPicPr>
          <p:nvPr/>
        </p:nvPicPr>
        <p:blipFill>
          <a:blip r:embed="rId4"/>
          <a:stretch>
            <a:fillRect/>
          </a:stretch>
        </p:blipFill>
        <p:spPr>
          <a:xfrm>
            <a:off x="120650" y="0"/>
            <a:ext cx="1113518" cy="631127"/>
          </a:xfrm>
          <a:prstGeom prst="rect">
            <a:avLst/>
          </a:prstGeom>
        </p:spPr>
      </p:pic>
      <p:sp>
        <p:nvSpPr>
          <p:cNvPr id="7" name="מלבן 6"/>
          <p:cNvSpPr/>
          <p:nvPr/>
        </p:nvSpPr>
        <p:spPr>
          <a:xfrm>
            <a:off x="495301" y="440917"/>
            <a:ext cx="8449810" cy="646331"/>
          </a:xfrm>
          <a:prstGeom prst="rect">
            <a:avLst/>
          </a:prstGeom>
        </p:spPr>
        <p:txBody>
          <a:bodyPr wrap="square">
            <a:spAutoFit/>
          </a:bodyPr>
          <a:lstStyle/>
          <a:p>
            <a:pPr algn="r"/>
            <a:r>
              <a:rPr lang="he-IL" sz="3600" b="1" dirty="0">
                <a:solidFill>
                  <a:srgbClr val="437BBE"/>
                </a:solidFill>
                <a:latin typeface="MF_FrankRuhl-Regular"/>
              </a:rPr>
              <a:t> </a:t>
            </a:r>
            <a:r>
              <a:rPr lang="he-IL" sz="3600" b="1" dirty="0">
                <a:solidFill>
                  <a:srgbClr val="000000"/>
                </a:solidFill>
                <a:latin typeface="MF_FrankRuhl-Regular"/>
              </a:rPr>
              <a:t>  </a:t>
            </a:r>
            <a:endParaRPr lang="en-US" sz="2800" b="1" dirty="0"/>
          </a:p>
        </p:txBody>
      </p:sp>
      <p:pic>
        <p:nvPicPr>
          <p:cNvPr id="8" name="מציין מיקום תוכן 7"/>
          <p:cNvPicPr>
            <a:picLocks noGrp="1" noChangeAspect="1"/>
          </p:cNvPicPr>
          <p:nvPr>
            <p:ph idx="1"/>
          </p:nvPr>
        </p:nvPicPr>
        <p:blipFill>
          <a:blip r:embed="rId5"/>
          <a:stretch>
            <a:fillRect/>
          </a:stretch>
        </p:blipFill>
        <p:spPr>
          <a:xfrm>
            <a:off x="1723794" y="976543"/>
            <a:ext cx="5882828" cy="5758315"/>
          </a:xfrm>
          <a:prstGeom prst="rect">
            <a:avLst/>
          </a:prstGeom>
          <a:ln w="38100">
            <a:solidFill>
              <a:srgbClr val="7030A0"/>
            </a:solidFill>
          </a:ln>
        </p:spPr>
      </p:pic>
      <p:sp>
        <p:nvSpPr>
          <p:cNvPr id="10" name="TextBox 9"/>
          <p:cNvSpPr txBox="1"/>
          <p:nvPr/>
        </p:nvSpPr>
        <p:spPr>
          <a:xfrm>
            <a:off x="318782" y="1853967"/>
            <a:ext cx="915386" cy="954107"/>
          </a:xfrm>
          <a:prstGeom prst="rect">
            <a:avLst/>
          </a:prstGeom>
          <a:noFill/>
        </p:spPr>
        <p:txBody>
          <a:bodyPr wrap="square" rtlCol="0">
            <a:spAutoFit/>
          </a:bodyPr>
          <a:lstStyle/>
          <a:p>
            <a:pPr algn="ctr"/>
            <a:r>
              <a:rPr lang="he-IL" sz="2800" b="1" dirty="0"/>
              <a:t>עמוד 57</a:t>
            </a:r>
            <a:endParaRPr lang="en-US" sz="2800" b="1" dirty="0"/>
          </a:p>
        </p:txBody>
      </p:sp>
    </p:spTree>
    <p:extLst>
      <p:ext uri="{BB962C8B-B14F-4D97-AF65-F5344CB8AC3E}">
        <p14:creationId xmlns:p14="http://schemas.microsoft.com/office/powerpoint/2010/main" val="832306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2277" y="861144"/>
            <a:ext cx="8382000" cy="1060364"/>
          </a:xfrm>
        </p:spPr>
        <p:txBody>
          <a:bodyPr>
            <a:normAutofit fontScale="90000"/>
          </a:bodyPr>
          <a:lstStyle/>
          <a:p>
            <a:pPr algn="r"/>
            <a:r>
              <a:rPr lang="he-IL" b="1" dirty="0">
                <a:latin typeface="MF_FrankRuhl-Regular"/>
                <a:cs typeface="+mn-cs"/>
              </a:rPr>
              <a:t> </a:t>
            </a:r>
            <a:r>
              <a:rPr lang="he-IL" b="1" dirty="0">
                <a:solidFill>
                  <a:srgbClr val="437BBE"/>
                </a:solidFill>
                <a:latin typeface="Arial" panose="020B0604020202020204" pitchFamily="34" charset="0"/>
                <a:cs typeface="Arial" panose="020B0604020202020204" pitchFamily="34" charset="0"/>
              </a:rPr>
              <a:t>מְשִׂימָה: </a:t>
            </a:r>
            <a:r>
              <a:rPr lang="he-IL" b="1" dirty="0">
                <a:solidFill>
                  <a:srgbClr val="000000"/>
                </a:solidFill>
                <a:latin typeface="Arial" panose="020B0604020202020204" pitchFamily="34" charset="0"/>
                <a:cs typeface="Arial" panose="020B0604020202020204" pitchFamily="34" charset="0"/>
              </a:rPr>
              <a:t>מִי הוּא יְצוּר חַי?</a:t>
            </a:r>
            <a:br>
              <a:rPr lang="he-IL" b="1" dirty="0">
                <a:solidFill>
                  <a:srgbClr val="000000"/>
                </a:solidFill>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מציין מיקום תוכן 2"/>
          <p:cNvSpPr>
            <a:spLocks noGrp="1"/>
          </p:cNvSpPr>
          <p:nvPr>
            <p:ph idx="1"/>
          </p:nvPr>
        </p:nvSpPr>
        <p:spPr>
          <a:xfrm>
            <a:off x="73866" y="1825625"/>
            <a:ext cx="8689134" cy="4351338"/>
          </a:xfrm>
        </p:spPr>
        <p:txBody>
          <a:bodyPr/>
          <a:lstStyle/>
          <a:p>
            <a:pPr marL="0" indent="0" algn="r" rtl="1">
              <a:buNone/>
            </a:pPr>
            <a:endParaRPr lang="he-IL" dirty="0">
              <a:solidFill>
                <a:srgbClr val="000000"/>
              </a:solidFill>
              <a:latin typeface="MF_FrankRuhl-Regular"/>
            </a:endParaRPr>
          </a:p>
          <a:p>
            <a:pPr marL="0" indent="0" algn="r" rtl="1">
              <a:buNone/>
            </a:pPr>
            <a:endParaRPr lang="he-IL" dirty="0">
              <a:solidFill>
                <a:srgbClr val="000000"/>
              </a:solidFill>
              <a:latin typeface="MF_FrankRuhl-Regular"/>
            </a:endParaRPr>
          </a:p>
          <a:p>
            <a:pPr marL="0" indent="0" algn="r" rtl="1">
              <a:buNone/>
            </a:pPr>
            <a:endParaRPr lang="he-IL" dirty="0">
              <a:solidFill>
                <a:srgbClr val="000000"/>
              </a:solidFill>
              <a:latin typeface="MF_FrankRuhl-Regular"/>
            </a:endParaRPr>
          </a:p>
          <a:p>
            <a:pPr marL="0" indent="0" algn="r" rtl="1">
              <a:buNone/>
            </a:pPr>
            <a:endParaRPr lang="he-IL" dirty="0">
              <a:solidFill>
                <a:srgbClr val="000000"/>
              </a:solidFill>
              <a:latin typeface="MF_FrankRuhl-Regular"/>
            </a:endParaRPr>
          </a:p>
          <a:p>
            <a:pPr marL="0" indent="0" algn="r" rtl="1">
              <a:buNone/>
            </a:pPr>
            <a:endParaRPr lang="he-IL" dirty="0">
              <a:solidFill>
                <a:srgbClr val="000000"/>
              </a:solidFill>
              <a:latin typeface="MF_FrankRuhl-Regular"/>
            </a:endParaRPr>
          </a:p>
          <a:p>
            <a:pPr marL="0" indent="0" algn="r" rtl="1">
              <a:buNone/>
            </a:pPr>
            <a:endParaRPr lang="he-IL" dirty="0">
              <a:solidFill>
                <a:srgbClr val="000000"/>
              </a:solidFill>
              <a:latin typeface="MF_FrankRuhl-Regular"/>
            </a:endParaRPr>
          </a:p>
          <a:p>
            <a:pPr marL="0" indent="0" algn="r" rtl="1">
              <a:buNone/>
            </a:pPr>
            <a:endParaRPr lang="he-IL" dirty="0">
              <a:solidFill>
                <a:srgbClr val="000000"/>
              </a:solidFill>
              <a:latin typeface="MF_FrankRuhl-Regular"/>
            </a:endParaRPr>
          </a:p>
          <a:p>
            <a:pPr marL="0" indent="0" algn="r" rtl="1">
              <a:buNone/>
            </a:pPr>
            <a:r>
              <a:rPr lang="he-IL" dirty="0">
                <a:solidFill>
                  <a:srgbClr val="FF0000"/>
                </a:solidFill>
                <a:latin typeface="MF_FrankRuhl-Regular"/>
              </a:rPr>
              <a:t>המשך המשימה בעמוד 58</a:t>
            </a: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7" name="תמונה 6"/>
          <p:cNvPicPr>
            <a:picLocks noChangeAspect="1"/>
          </p:cNvPicPr>
          <p:nvPr/>
        </p:nvPicPr>
        <p:blipFill>
          <a:blip r:embed="rId5"/>
          <a:stretch>
            <a:fillRect/>
          </a:stretch>
        </p:blipFill>
        <p:spPr>
          <a:xfrm>
            <a:off x="322277" y="1750728"/>
            <a:ext cx="8681741" cy="2536046"/>
          </a:xfrm>
          <a:prstGeom prst="rect">
            <a:avLst/>
          </a:prstGeom>
          <a:ln w="38100">
            <a:solidFill>
              <a:srgbClr val="7030A0"/>
            </a:solidFill>
          </a:ln>
        </p:spPr>
      </p:pic>
    </p:spTree>
    <p:extLst>
      <p:ext uri="{BB962C8B-B14F-4D97-AF65-F5344CB8AC3E}">
        <p14:creationId xmlns:p14="http://schemas.microsoft.com/office/powerpoint/2010/main" val="867257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latin typeface="MF_FrankRuhl-Regular"/>
                <a:cs typeface="+mn-cs"/>
              </a:rPr>
              <a:t>שׁוֹמְרִים</a:t>
            </a:r>
            <a:r>
              <a:rPr lang="he-IL" b="1" dirty="0">
                <a:solidFill>
                  <a:srgbClr val="FFFFFF"/>
                </a:solidFill>
                <a:latin typeface="MF_FrankRuhl-Regular"/>
                <a:cs typeface="+mn-cs"/>
              </a:rPr>
              <a:t> </a:t>
            </a:r>
            <a:r>
              <a:rPr lang="he-IL" b="1" dirty="0">
                <a:latin typeface="MF_FrankRuhl-Regular"/>
                <a:cs typeface="+mn-cs"/>
              </a:rPr>
              <a:t>עַל בַּעֲלֵי חַיִּים </a:t>
            </a:r>
            <a:r>
              <a:rPr lang="he-IL" sz="2800" b="1" dirty="0">
                <a:latin typeface="MF_FrankRuhl-Regular"/>
                <a:cs typeface="+mn-cs"/>
              </a:rPr>
              <a:t>(עמודים 61-59)</a:t>
            </a:r>
            <a:endParaRPr lang="en-US" sz="2800" b="1" dirty="0">
              <a:cs typeface="+mn-cs"/>
            </a:endParaRPr>
          </a:p>
        </p:txBody>
      </p:sp>
      <p:sp>
        <p:nvSpPr>
          <p:cNvPr id="3" name="מציין מיקום תוכן 2"/>
          <p:cNvSpPr>
            <a:spLocks noGrp="1"/>
          </p:cNvSpPr>
          <p:nvPr>
            <p:ph idx="1"/>
          </p:nvPr>
        </p:nvSpPr>
        <p:spPr>
          <a:ln w="38100">
            <a:solidFill>
              <a:srgbClr val="7030A0"/>
            </a:solidFill>
          </a:ln>
        </p:spPr>
        <p:txBody>
          <a:bodyPr/>
          <a:lstStyle/>
          <a:p>
            <a:pPr marL="0" indent="0" algn="r">
              <a:buNone/>
            </a:pPr>
            <a:r>
              <a:rPr lang="he-IL" sz="3200" b="1" dirty="0"/>
              <a:t>סִפּוּר: נדָָב וְהַצָּב</a:t>
            </a:r>
          </a:p>
          <a:p>
            <a:pPr marL="0" indent="0" algn="r">
              <a:buNone/>
            </a:pPr>
            <a:r>
              <a:rPr lang="he-IL" dirty="0"/>
              <a:t>כּתַָב: יאִָיר הַרְאֵל</a:t>
            </a:r>
          </a:p>
          <a:p>
            <a:pPr marL="0" indent="0" algn="r">
              <a:buNone/>
            </a:pPr>
            <a:r>
              <a:rPr lang="he-IL" dirty="0">
                <a:solidFill>
                  <a:srgbClr val="7030A0"/>
                </a:solidFill>
              </a:rPr>
              <a:t>נָדָב אוֹהֵב מְאוֹד בַּעֲלֵי חַיִּים.</a:t>
            </a:r>
          </a:p>
          <a:p>
            <a:pPr marL="0" indent="0" algn="r">
              <a:buNone/>
            </a:pPr>
            <a:r>
              <a:rPr lang="he-IL" dirty="0">
                <a:solidFill>
                  <a:srgbClr val="7030A0"/>
                </a:solidFill>
              </a:rPr>
              <a:t>יוֹם אֶחָד קָפַץ נָדָב מִשִּׂמְחָה כַּאֲשֶׁר טִיֵּל בַּשָּׂדֶה שֶׁלְּיַד הַבַּיִת.</a:t>
            </a:r>
          </a:p>
          <a:p>
            <a:pPr marL="0" indent="0" algn="r">
              <a:buNone/>
            </a:pPr>
            <a:r>
              <a:rPr lang="he-IL" dirty="0">
                <a:solidFill>
                  <a:srgbClr val="7030A0"/>
                </a:solidFill>
              </a:rPr>
              <a:t>מִתַּחַת לַשִּׂיחִים הוּא מָצָא אוֹצָר שֶׁל מַמָּשׁ: צָב!</a:t>
            </a:r>
          </a:p>
          <a:p>
            <a:pPr marL="0" indent="0" algn="r">
              <a:buNone/>
            </a:pPr>
            <a:r>
              <a:rPr lang="he-IL" dirty="0">
                <a:solidFill>
                  <a:srgbClr val="7030A0"/>
                </a:solidFill>
              </a:rPr>
              <a:t>נָדָב, שֶׁאוֹהֵב חַיּוֹת, הָיָה שָׂמֵחַ גַּם אִם הָיָה מוֹצֵא צִפּוֹר אוֹ לְטָאָה.</a:t>
            </a:r>
          </a:p>
          <a:p>
            <a:pPr marL="0" indent="0" algn="r">
              <a:buNone/>
            </a:pPr>
            <a:r>
              <a:rPr lang="he-IL" b="1" dirty="0"/>
              <a:t>ממשיכים להקריא את הסיפור לתלמידים בעמוד 59.</a:t>
            </a:r>
          </a:p>
        </p:txBody>
      </p:sp>
      <p:pic>
        <p:nvPicPr>
          <p:cNvPr id="4" name="תמונה 3"/>
          <p:cNvPicPr>
            <a:picLocks noChangeAspect="1"/>
          </p:cNvPicPr>
          <p:nvPr/>
        </p:nvPicPr>
        <p:blipFill>
          <a:blip r:embed="rId3"/>
          <a:stretch>
            <a:fillRect/>
          </a:stretch>
        </p:blipFill>
        <p:spPr>
          <a:xfrm>
            <a:off x="927221" y="1599550"/>
            <a:ext cx="2522281" cy="1763626"/>
          </a:xfrm>
          <a:prstGeom prst="rect">
            <a:avLst/>
          </a:prstGeom>
        </p:spPr>
      </p:pic>
      <p:pic>
        <p:nvPicPr>
          <p:cNvPr id="6" name="תמונה 5">
            <a:extLst>
              <a:ext uri="{FF2B5EF4-FFF2-40B4-BE49-F238E27FC236}">
                <a16:creationId xmlns:a16="http://schemas.microsoft.com/office/drawing/2014/main" id="{7903101E-0E03-0556-B46F-9A814C04A0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9228" y="104174"/>
            <a:ext cx="1560527" cy="529865"/>
          </a:xfrm>
          <a:prstGeom prst="rect">
            <a:avLst/>
          </a:prstGeom>
        </p:spPr>
      </p:pic>
      <p:pic>
        <p:nvPicPr>
          <p:cNvPr id="7" name="תמונה 6">
            <a:extLst>
              <a:ext uri="{FF2B5EF4-FFF2-40B4-BE49-F238E27FC236}">
                <a16:creationId xmlns:a16="http://schemas.microsoft.com/office/drawing/2014/main" id="{935EFA41-8CDF-83D0-0B51-6F481C9C96DF}"/>
              </a:ext>
            </a:extLst>
          </p:cNvPr>
          <p:cNvPicPr>
            <a:picLocks noChangeAspect="1"/>
          </p:cNvPicPr>
          <p:nvPr/>
        </p:nvPicPr>
        <p:blipFill>
          <a:blip r:embed="rId5"/>
          <a:stretch>
            <a:fillRect/>
          </a:stretch>
        </p:blipFill>
        <p:spPr>
          <a:xfrm>
            <a:off x="260297" y="0"/>
            <a:ext cx="1109568" cy="634039"/>
          </a:xfrm>
          <a:prstGeom prst="rect">
            <a:avLst/>
          </a:prstGeom>
        </p:spPr>
      </p:pic>
    </p:spTree>
    <p:extLst>
      <p:ext uri="{BB962C8B-B14F-4D97-AF65-F5344CB8AC3E}">
        <p14:creationId xmlns:p14="http://schemas.microsoft.com/office/powerpoint/2010/main" val="80553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46352" y="1013196"/>
            <a:ext cx="7886700" cy="1325563"/>
          </a:xfrm>
        </p:spPr>
        <p:txBody>
          <a:bodyPr/>
          <a:lstStyle/>
          <a:p>
            <a:pPr algn="ctr"/>
            <a:r>
              <a:rPr lang="he-IL" dirty="0">
                <a:latin typeface="Arial" panose="020B0604020202020204" pitchFamily="34" charset="0"/>
                <a:cs typeface="Arial" panose="020B0604020202020204" pitchFamily="34" charset="0"/>
              </a:rPr>
              <a:t>שיח בכיתה  </a:t>
            </a:r>
            <a:r>
              <a:rPr lang="he-IL" sz="2800" dirty="0">
                <a:latin typeface="Arial" panose="020B0604020202020204" pitchFamily="34" charset="0"/>
                <a:cs typeface="Arial" panose="020B0604020202020204" pitchFamily="34" charset="0"/>
              </a:rPr>
              <a:t>(עמוד 60)</a:t>
            </a:r>
            <a:endParaRPr lang="en-US" sz="2800" dirty="0">
              <a:latin typeface="Arial" panose="020B0604020202020204" pitchFamily="34" charset="0"/>
              <a:cs typeface="Arial" panose="020B0604020202020204" pitchFamily="34" charset="0"/>
            </a:endParaRPr>
          </a:p>
        </p:txBody>
      </p:sp>
      <p:pic>
        <p:nvPicPr>
          <p:cNvPr id="4" name="מציין מיקום תוכן 3"/>
          <p:cNvPicPr>
            <a:picLocks noGrp="1" noChangeAspect="1"/>
          </p:cNvPicPr>
          <p:nvPr>
            <p:ph idx="1"/>
          </p:nvPr>
        </p:nvPicPr>
        <p:blipFill>
          <a:blip r:embed="rId3"/>
          <a:stretch>
            <a:fillRect/>
          </a:stretch>
        </p:blipFill>
        <p:spPr>
          <a:xfrm>
            <a:off x="329574" y="1555693"/>
            <a:ext cx="8451295" cy="3822813"/>
          </a:xfrm>
          <a:prstGeom prst="rect">
            <a:avLst/>
          </a:prstGeom>
          <a:ln w="38100">
            <a:solidFill>
              <a:srgbClr val="7030A0"/>
            </a:solidFill>
          </a:ln>
        </p:spPr>
      </p:pic>
      <p:pic>
        <p:nvPicPr>
          <p:cNvPr id="5" name="תמונה 4">
            <a:extLst>
              <a:ext uri="{FF2B5EF4-FFF2-40B4-BE49-F238E27FC236}">
                <a16:creationId xmlns:a16="http://schemas.microsoft.com/office/drawing/2014/main" id="{D26F5879-3C05-24CD-1AD3-EF94FC21BD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867" y="104174"/>
            <a:ext cx="1527888" cy="545741"/>
          </a:xfrm>
          <a:prstGeom prst="rect">
            <a:avLst/>
          </a:prstGeom>
        </p:spPr>
      </p:pic>
      <p:pic>
        <p:nvPicPr>
          <p:cNvPr id="6" name="תמונה 5">
            <a:extLst>
              <a:ext uri="{FF2B5EF4-FFF2-40B4-BE49-F238E27FC236}">
                <a16:creationId xmlns:a16="http://schemas.microsoft.com/office/drawing/2014/main" id="{05A6A334-B182-FB0A-4ECA-992805D86D60}"/>
              </a:ext>
            </a:extLst>
          </p:cNvPr>
          <p:cNvPicPr>
            <a:picLocks noChangeAspect="1"/>
          </p:cNvPicPr>
          <p:nvPr/>
        </p:nvPicPr>
        <p:blipFill>
          <a:blip r:embed="rId5"/>
          <a:stretch>
            <a:fillRect/>
          </a:stretch>
        </p:blipFill>
        <p:spPr>
          <a:xfrm>
            <a:off x="0" y="15876"/>
            <a:ext cx="1109568" cy="634039"/>
          </a:xfrm>
          <a:prstGeom prst="rect">
            <a:avLst/>
          </a:prstGeom>
        </p:spPr>
      </p:pic>
    </p:spTree>
    <p:extLst>
      <p:ext uri="{BB962C8B-B14F-4D97-AF65-F5344CB8AC3E}">
        <p14:creationId xmlns:p14="http://schemas.microsoft.com/office/powerpoint/2010/main" val="479279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708549" y="1492080"/>
            <a:ext cx="7886700" cy="3873839"/>
          </a:xfrm>
          <a:ln w="38100">
            <a:solidFill>
              <a:srgbClr val="7030A0"/>
            </a:solidFill>
          </a:ln>
        </p:spPr>
        <p:txBody>
          <a:bodyPr>
            <a:normAutofit/>
          </a:bodyPr>
          <a:lstStyle/>
          <a:p>
            <a:pPr marL="0" indent="0" algn="r">
              <a:buNone/>
            </a:pPr>
            <a:r>
              <a:rPr lang="he-IL" sz="3200" b="1" dirty="0"/>
              <a:t>נָדָב וְהַצָּב: סוֹף דָּבָר</a:t>
            </a:r>
          </a:p>
          <a:p>
            <a:pPr marL="0" indent="0" algn="r">
              <a:buNone/>
            </a:pPr>
            <a:r>
              <a:rPr lang="he-IL" dirty="0">
                <a:solidFill>
                  <a:srgbClr val="7030A0"/>
                </a:solidFill>
              </a:rPr>
              <a:t>נָדָב הִתְקַשֵּׁר לַחֶבְרָה לַהֲגָנַת הַטֶּבַע וְשָׁאַל: </a:t>
            </a:r>
          </a:p>
          <a:p>
            <a:pPr marL="0" indent="0" algn="r">
              <a:buNone/>
            </a:pPr>
            <a:r>
              <a:rPr lang="he-IL" dirty="0">
                <a:solidFill>
                  <a:srgbClr val="7030A0"/>
                </a:solidFill>
              </a:rPr>
              <a:t>"כֵּיצַד צָרִיךְ לְטַפֵּל בַּצָּב?"</a:t>
            </a:r>
          </a:p>
          <a:p>
            <a:pPr marL="0" indent="0" algn="r">
              <a:buNone/>
            </a:pPr>
            <a:r>
              <a:rPr lang="he-IL" dirty="0">
                <a:solidFill>
                  <a:srgbClr val="7030A0"/>
                </a:solidFill>
              </a:rPr>
              <a:t>עֲנָת הַמַּדְרִיכָה עָנְתָה לוֹ: </a:t>
            </a:r>
          </a:p>
          <a:p>
            <a:pPr marL="0" indent="0" algn="r">
              <a:buNone/>
            </a:pPr>
            <a:r>
              <a:rPr lang="he-IL" dirty="0">
                <a:solidFill>
                  <a:srgbClr val="7030A0"/>
                </a:solidFill>
              </a:rPr>
              <a:t>"חָשׁוּב שֶׁתֵּדַע שֶׁהַצָּב, כְּמוֹ יֶתֶר בַּעֲלֵי הַחַיִּים הַזּוֹחֲלִים, הוּא בַּעַל חַיִּים שֶׁאָסוּר לִפְגֹּעַ בּוֹ וְאָסוּר לְהוֹצִיא אוֹתוֹ.</a:t>
            </a:r>
          </a:p>
          <a:p>
            <a:pPr marL="0" indent="0" algn="r">
              <a:buNone/>
            </a:pPr>
            <a:endParaRPr lang="he-IL" dirty="0"/>
          </a:p>
          <a:p>
            <a:pPr marL="0" indent="0" algn="r">
              <a:buNone/>
            </a:pPr>
            <a:endParaRPr lang="en-US" dirty="0"/>
          </a:p>
        </p:txBody>
      </p:sp>
      <p:sp>
        <p:nvSpPr>
          <p:cNvPr id="6" name="תיבת טקסט 5">
            <a:extLst>
              <a:ext uri="{FF2B5EF4-FFF2-40B4-BE49-F238E27FC236}">
                <a16:creationId xmlns:a16="http://schemas.microsoft.com/office/drawing/2014/main" id="{5F3F4843-9B3D-56C5-FA75-0A0C5145C2F7}"/>
              </a:ext>
            </a:extLst>
          </p:cNvPr>
          <p:cNvSpPr txBox="1"/>
          <p:nvPr/>
        </p:nvSpPr>
        <p:spPr>
          <a:xfrm>
            <a:off x="4024914" y="5368830"/>
            <a:ext cx="4572000" cy="1384995"/>
          </a:xfrm>
          <a:prstGeom prst="rect">
            <a:avLst/>
          </a:prstGeom>
          <a:noFill/>
        </p:spPr>
        <p:txBody>
          <a:bodyPr wrap="square">
            <a:spAutoFit/>
          </a:bodyPr>
          <a:lstStyle/>
          <a:p>
            <a:pPr marL="0" indent="0" algn="r">
              <a:buNone/>
            </a:pPr>
            <a:r>
              <a:rPr lang="he-IL" sz="2800" dirty="0">
                <a:solidFill>
                  <a:srgbClr val="FF0000"/>
                </a:solidFill>
              </a:rPr>
              <a:t>ממשיכים להקריא את הסיפור לתלמידים </a:t>
            </a:r>
          </a:p>
          <a:p>
            <a:pPr marL="0" indent="0" algn="r">
              <a:buNone/>
            </a:pPr>
            <a:r>
              <a:rPr lang="he-IL" sz="2800" dirty="0">
                <a:solidFill>
                  <a:srgbClr val="FF0000"/>
                </a:solidFill>
              </a:rPr>
              <a:t>בעמודים 60-59.  </a:t>
            </a:r>
          </a:p>
        </p:txBody>
      </p:sp>
      <p:pic>
        <p:nvPicPr>
          <p:cNvPr id="7" name="תמונה 6">
            <a:extLst>
              <a:ext uri="{FF2B5EF4-FFF2-40B4-BE49-F238E27FC236}">
                <a16:creationId xmlns:a16="http://schemas.microsoft.com/office/drawing/2014/main" id="{978D106E-83B8-4ECB-E44D-BC63E70D6842}"/>
              </a:ext>
            </a:extLst>
          </p:cNvPr>
          <p:cNvPicPr>
            <a:picLocks noChangeAspect="1"/>
          </p:cNvPicPr>
          <p:nvPr/>
        </p:nvPicPr>
        <p:blipFill>
          <a:blip r:embed="rId3"/>
          <a:stretch>
            <a:fillRect/>
          </a:stretch>
        </p:blipFill>
        <p:spPr>
          <a:xfrm>
            <a:off x="897160" y="4624863"/>
            <a:ext cx="2939143" cy="1980522"/>
          </a:xfrm>
          <a:prstGeom prst="rect">
            <a:avLst/>
          </a:prstGeom>
        </p:spPr>
      </p:pic>
      <p:pic>
        <p:nvPicPr>
          <p:cNvPr id="8" name="תמונה 7">
            <a:extLst>
              <a:ext uri="{FF2B5EF4-FFF2-40B4-BE49-F238E27FC236}">
                <a16:creationId xmlns:a16="http://schemas.microsoft.com/office/drawing/2014/main" id="{8C693E8B-FD96-A6F3-D9C1-CF8A1E96EF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5918" y="104175"/>
            <a:ext cx="1343837" cy="661942"/>
          </a:xfrm>
          <a:prstGeom prst="rect">
            <a:avLst/>
          </a:prstGeom>
        </p:spPr>
      </p:pic>
      <p:pic>
        <p:nvPicPr>
          <p:cNvPr id="9" name="תמונה 8">
            <a:extLst>
              <a:ext uri="{FF2B5EF4-FFF2-40B4-BE49-F238E27FC236}">
                <a16:creationId xmlns:a16="http://schemas.microsoft.com/office/drawing/2014/main" id="{E32C3FFF-B448-2089-4B6A-60E205D6FC77}"/>
              </a:ext>
            </a:extLst>
          </p:cNvPr>
          <p:cNvPicPr>
            <a:picLocks noChangeAspect="1"/>
          </p:cNvPicPr>
          <p:nvPr/>
        </p:nvPicPr>
        <p:blipFill>
          <a:blip r:embed="rId5"/>
          <a:stretch>
            <a:fillRect/>
          </a:stretch>
        </p:blipFill>
        <p:spPr>
          <a:xfrm>
            <a:off x="73866" y="-19361"/>
            <a:ext cx="1109568" cy="634039"/>
          </a:xfrm>
          <a:prstGeom prst="rect">
            <a:avLst/>
          </a:prstGeom>
        </p:spPr>
      </p:pic>
    </p:spTree>
    <p:extLst>
      <p:ext uri="{BB962C8B-B14F-4D97-AF65-F5344CB8AC3E}">
        <p14:creationId xmlns:p14="http://schemas.microsoft.com/office/powerpoint/2010/main" val="3180726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latin typeface="MF_FrankRuhl-Regular"/>
                <a:cs typeface="+mn-cs"/>
              </a:rPr>
              <a:t>מָה לָמַדְנוּ? </a:t>
            </a:r>
            <a:r>
              <a:rPr lang="he-IL" sz="2800" b="1" dirty="0">
                <a:latin typeface="MF_FrankRuhl-Regular"/>
                <a:cs typeface="+mn-cs"/>
              </a:rPr>
              <a:t>(עמוד 61)</a:t>
            </a:r>
            <a:endParaRPr lang="en-US" sz="2800" b="1" dirty="0">
              <a:cs typeface="+mn-cs"/>
            </a:endParaRPr>
          </a:p>
        </p:txBody>
      </p:sp>
      <p:sp>
        <p:nvSpPr>
          <p:cNvPr id="3" name="מציין מיקום תוכן 2"/>
          <p:cNvSpPr>
            <a:spLocks noGrp="1"/>
          </p:cNvSpPr>
          <p:nvPr>
            <p:ph idx="1"/>
          </p:nvPr>
        </p:nvSpPr>
        <p:spPr>
          <a:xfrm>
            <a:off x="628650" y="1690689"/>
            <a:ext cx="7886700" cy="4683478"/>
          </a:xfrm>
          <a:ln w="38100">
            <a:solidFill>
              <a:srgbClr val="7030A0"/>
            </a:solidFill>
          </a:ln>
        </p:spPr>
        <p:txBody>
          <a:bodyPr>
            <a:normAutofit fontScale="92500" lnSpcReduction="20000"/>
          </a:bodyPr>
          <a:lstStyle/>
          <a:p>
            <a:pPr marL="0" indent="0" algn="r" rtl="1">
              <a:buNone/>
            </a:pPr>
            <a:endParaRPr lang="he-IL" b="1" dirty="0"/>
          </a:p>
          <a:p>
            <a:pPr marL="0" indent="0" algn="r" rtl="1">
              <a:buNone/>
            </a:pPr>
            <a:r>
              <a:rPr lang="he-IL" b="1" dirty="0"/>
              <a:t>כֻּלָּנוּ יְצוּרִים חַיִּים: </a:t>
            </a:r>
          </a:p>
          <a:p>
            <a:pPr algn="r" rtl="1"/>
            <a:r>
              <a:rPr lang="he-IL" dirty="0"/>
              <a:t>נוֹשְׁמִים</a:t>
            </a:r>
          </a:p>
          <a:p>
            <a:pPr algn="r" rtl="1"/>
            <a:r>
              <a:rPr lang="he-IL" dirty="0" err="1"/>
              <a:t>נִזּוֹנִים</a:t>
            </a:r>
            <a:endParaRPr lang="he-IL" dirty="0"/>
          </a:p>
          <a:p>
            <a:pPr algn="r" rtl="1"/>
            <a:r>
              <a:rPr lang="he-IL" dirty="0"/>
              <a:t>גְּדֵלִים וּמִתְפַּתְחִים</a:t>
            </a:r>
          </a:p>
          <a:p>
            <a:pPr algn="r" rtl="1"/>
            <a:r>
              <a:rPr lang="he-IL" dirty="0"/>
              <a:t>נָעִים</a:t>
            </a:r>
          </a:p>
          <a:p>
            <a:pPr algn="r" rtl="1"/>
            <a:r>
              <a:rPr lang="he-IL" dirty="0"/>
              <a:t>מִתְרַבִּים</a:t>
            </a:r>
          </a:p>
          <a:p>
            <a:pPr algn="r" rtl="1"/>
            <a:r>
              <a:rPr lang="he-IL" dirty="0"/>
              <a:t>יוֹצְרִים תִּקִשֹׁרֶת</a:t>
            </a:r>
          </a:p>
          <a:p>
            <a:pPr marL="0" indent="0" algn="r" rtl="1">
              <a:buNone/>
            </a:pPr>
            <a:endParaRPr lang="he-IL" dirty="0"/>
          </a:p>
          <a:p>
            <a:pPr marL="0" indent="0" algn="r" rtl="1">
              <a:buNone/>
            </a:pPr>
            <a:r>
              <a:rPr lang="he-IL" dirty="0"/>
              <a:t>חָשׁוּב לשְמוֹר עַל בַּעֲלֵי הַחַיִּים בַּסְּבִיבָה, </a:t>
            </a:r>
          </a:p>
          <a:p>
            <a:pPr marL="0" indent="0" algn="r" rtl="1">
              <a:buNone/>
            </a:pPr>
            <a:r>
              <a:rPr lang="he-IL" dirty="0"/>
              <a:t>וְאָסוּר לְהוֹצִיא בַּעַל חַיִּים מֵהַסְּבִיבָה.</a:t>
            </a:r>
            <a:endParaRPr lang="en-US" dirty="0"/>
          </a:p>
        </p:txBody>
      </p:sp>
      <p:pic>
        <p:nvPicPr>
          <p:cNvPr id="5" name="תמונה 4"/>
          <p:cNvPicPr>
            <a:picLocks noChangeAspect="1"/>
          </p:cNvPicPr>
          <p:nvPr/>
        </p:nvPicPr>
        <p:blipFill>
          <a:blip r:embed="rId3"/>
          <a:stretch>
            <a:fillRect/>
          </a:stretch>
        </p:blipFill>
        <p:spPr>
          <a:xfrm>
            <a:off x="894981" y="1861457"/>
            <a:ext cx="4180113" cy="3135085"/>
          </a:xfrm>
          <a:prstGeom prst="rect">
            <a:avLst/>
          </a:prstGeom>
        </p:spPr>
      </p:pic>
      <p:pic>
        <p:nvPicPr>
          <p:cNvPr id="6" name="תמונה 5">
            <a:extLst>
              <a:ext uri="{FF2B5EF4-FFF2-40B4-BE49-F238E27FC236}">
                <a16:creationId xmlns:a16="http://schemas.microsoft.com/office/drawing/2014/main" id="{81A2B610-1CA3-FB6C-37A5-FFC0C1933D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0812" y="104174"/>
            <a:ext cx="1698943" cy="576863"/>
          </a:xfrm>
          <a:prstGeom prst="rect">
            <a:avLst/>
          </a:prstGeom>
        </p:spPr>
      </p:pic>
      <p:pic>
        <p:nvPicPr>
          <p:cNvPr id="7" name="תמונה 6">
            <a:extLst>
              <a:ext uri="{FF2B5EF4-FFF2-40B4-BE49-F238E27FC236}">
                <a16:creationId xmlns:a16="http://schemas.microsoft.com/office/drawing/2014/main" id="{F37E09EB-AB27-8561-9EB1-1F723CD7B394}"/>
              </a:ext>
            </a:extLst>
          </p:cNvPr>
          <p:cNvPicPr>
            <a:picLocks noChangeAspect="1"/>
          </p:cNvPicPr>
          <p:nvPr/>
        </p:nvPicPr>
        <p:blipFill>
          <a:blip r:embed="rId5"/>
          <a:stretch>
            <a:fillRect/>
          </a:stretch>
        </p:blipFill>
        <p:spPr>
          <a:xfrm>
            <a:off x="73866" y="-19361"/>
            <a:ext cx="1109568" cy="634039"/>
          </a:xfrm>
          <a:prstGeom prst="rect">
            <a:avLst/>
          </a:prstGeom>
        </p:spPr>
      </p:pic>
    </p:spTree>
    <p:extLst>
      <p:ext uri="{BB962C8B-B14F-4D97-AF65-F5344CB8AC3E}">
        <p14:creationId xmlns:p14="http://schemas.microsoft.com/office/powerpoint/2010/main" val="2112259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50" y="755744"/>
            <a:ext cx="7886700" cy="1325563"/>
          </a:xfrm>
        </p:spPr>
        <p:txBody>
          <a:bodyPr/>
          <a:lstStyle/>
          <a:p>
            <a:pPr algn="r" rtl="1"/>
            <a:r>
              <a:rPr lang="he-IL" b="1" dirty="0">
                <a:cs typeface="+mn-cs"/>
              </a:rPr>
              <a:t>צְרָכִים חִיּוּנִיִּים </a:t>
            </a:r>
            <a:r>
              <a:rPr lang="he-IL" b="1" dirty="0" err="1">
                <a:cs typeface="+mn-cs"/>
              </a:rPr>
              <a:t>וּמְאַפְיְנֵי</a:t>
            </a:r>
            <a:r>
              <a:rPr lang="he-IL" b="1" dirty="0">
                <a:cs typeface="+mn-cs"/>
              </a:rPr>
              <a:t> חַיִּים – </a:t>
            </a:r>
            <a:br>
              <a:rPr lang="he-IL" b="1" dirty="0">
                <a:cs typeface="+mn-cs"/>
              </a:rPr>
            </a:br>
            <a:r>
              <a:rPr lang="he-IL" b="1" dirty="0">
                <a:cs typeface="+mn-cs"/>
              </a:rPr>
              <a:t>מְשִׂימַת סִכּוּם</a:t>
            </a:r>
            <a:endParaRPr lang="en-US" b="1" dirty="0">
              <a:cs typeface="+mn-cs"/>
            </a:endParaRPr>
          </a:p>
        </p:txBody>
      </p:sp>
      <p:pic>
        <p:nvPicPr>
          <p:cNvPr id="4" name="מציין מיקום תוכן 3"/>
          <p:cNvPicPr>
            <a:picLocks noGrp="1" noChangeAspect="1"/>
          </p:cNvPicPr>
          <p:nvPr>
            <p:ph idx="1"/>
          </p:nvPr>
        </p:nvPicPr>
        <p:blipFill>
          <a:blip r:embed="rId3"/>
          <a:stretch>
            <a:fillRect/>
          </a:stretch>
        </p:blipFill>
        <p:spPr>
          <a:xfrm>
            <a:off x="252856" y="2281806"/>
            <a:ext cx="8833357" cy="2382473"/>
          </a:xfrm>
          <a:prstGeom prst="rect">
            <a:avLst/>
          </a:prstGeom>
          <a:ln w="38100">
            <a:solidFill>
              <a:srgbClr val="7030A0"/>
            </a:solidFill>
          </a:ln>
        </p:spPr>
      </p:pic>
      <p:sp>
        <p:nvSpPr>
          <p:cNvPr id="7" name="TextBox 6"/>
          <p:cNvSpPr txBox="1"/>
          <p:nvPr/>
        </p:nvSpPr>
        <p:spPr>
          <a:xfrm>
            <a:off x="3405930" y="5343787"/>
            <a:ext cx="5109420" cy="523220"/>
          </a:xfrm>
          <a:prstGeom prst="rect">
            <a:avLst/>
          </a:prstGeom>
          <a:noFill/>
        </p:spPr>
        <p:txBody>
          <a:bodyPr wrap="square" rtlCol="0">
            <a:spAutoFit/>
          </a:bodyPr>
          <a:lstStyle/>
          <a:p>
            <a:pPr algn="r"/>
            <a:r>
              <a:rPr lang="he-IL" sz="2800" dirty="0">
                <a:solidFill>
                  <a:srgbClr val="FF0000"/>
                </a:solidFill>
              </a:rPr>
              <a:t>המשך המשימה בעמוד 62</a:t>
            </a:r>
            <a:endParaRPr lang="en-US" sz="2800" dirty="0">
              <a:solidFill>
                <a:srgbClr val="FF0000"/>
              </a:solidFill>
            </a:endParaRPr>
          </a:p>
        </p:txBody>
      </p:sp>
      <p:pic>
        <p:nvPicPr>
          <p:cNvPr id="5" name="תמונה 4">
            <a:extLst>
              <a:ext uri="{FF2B5EF4-FFF2-40B4-BE49-F238E27FC236}">
                <a16:creationId xmlns:a16="http://schemas.microsoft.com/office/drawing/2014/main" id="{39FD8055-6EA5-B221-9A1D-CBF2ACE581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867" y="104175"/>
            <a:ext cx="1527888" cy="510504"/>
          </a:xfrm>
          <a:prstGeom prst="rect">
            <a:avLst/>
          </a:prstGeom>
        </p:spPr>
      </p:pic>
      <p:pic>
        <p:nvPicPr>
          <p:cNvPr id="6" name="תמונה 5">
            <a:extLst>
              <a:ext uri="{FF2B5EF4-FFF2-40B4-BE49-F238E27FC236}">
                <a16:creationId xmlns:a16="http://schemas.microsoft.com/office/drawing/2014/main" id="{47354860-B1F2-E1EE-A490-F75A65924805}"/>
              </a:ext>
            </a:extLst>
          </p:cNvPr>
          <p:cNvPicPr>
            <a:picLocks noChangeAspect="1"/>
          </p:cNvPicPr>
          <p:nvPr/>
        </p:nvPicPr>
        <p:blipFill>
          <a:blip r:embed="rId5"/>
          <a:stretch>
            <a:fillRect/>
          </a:stretch>
        </p:blipFill>
        <p:spPr>
          <a:xfrm>
            <a:off x="73866" y="-19361"/>
            <a:ext cx="1109568" cy="634039"/>
          </a:xfrm>
          <a:prstGeom prst="rect">
            <a:avLst/>
          </a:prstGeom>
        </p:spPr>
      </p:pic>
    </p:spTree>
    <p:extLst>
      <p:ext uri="{BB962C8B-B14F-4D97-AF65-F5344CB8AC3E}">
        <p14:creationId xmlns:p14="http://schemas.microsoft.com/office/powerpoint/2010/main" val="1821371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630325"/>
            <a:ext cx="8382000" cy="1060364"/>
          </a:xfrm>
        </p:spPr>
        <p:txBody>
          <a:bodyPr>
            <a:normAutofit fontScale="90000"/>
          </a:bodyPr>
          <a:lstStyle/>
          <a:p>
            <a:pPr algn="r"/>
            <a:r>
              <a:rPr lang="he-IL" b="1" dirty="0">
                <a:latin typeface="MF_FrankRuhl-Regular"/>
                <a:cs typeface="+mn-cs"/>
              </a:rPr>
              <a:t> </a:t>
            </a:r>
            <a:r>
              <a:rPr lang="he-IL" b="1" dirty="0">
                <a:solidFill>
                  <a:srgbClr val="437BBE"/>
                </a:solidFill>
                <a:latin typeface="Arial" panose="020B0604020202020204" pitchFamily="34" charset="0"/>
                <a:cs typeface="Arial" panose="020B0604020202020204" pitchFamily="34" charset="0"/>
              </a:rPr>
              <a:t> </a:t>
            </a:r>
            <a:br>
              <a:rPr lang="he-IL" b="1" dirty="0">
                <a:solidFill>
                  <a:srgbClr val="000000"/>
                </a:solidFill>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מציין מיקום תוכן 2"/>
          <p:cNvSpPr>
            <a:spLocks noGrp="1"/>
          </p:cNvSpPr>
          <p:nvPr>
            <p:ph idx="1"/>
          </p:nvPr>
        </p:nvSpPr>
        <p:spPr>
          <a:xfrm>
            <a:off x="73866" y="1825625"/>
            <a:ext cx="8689134" cy="4351338"/>
          </a:xfrm>
        </p:spPr>
        <p:txBody>
          <a:bodyPr>
            <a:normAutofit lnSpcReduction="10000"/>
          </a:bodyPr>
          <a:lstStyle/>
          <a:p>
            <a:pPr marL="0" indent="0" algn="r" rtl="1">
              <a:buNone/>
            </a:pPr>
            <a:endParaRPr lang="he-IL" dirty="0">
              <a:solidFill>
                <a:srgbClr val="000000"/>
              </a:solidFill>
              <a:latin typeface="MF_FrankRuhl-Regular"/>
            </a:endParaRPr>
          </a:p>
          <a:p>
            <a:pPr marL="0" indent="0" algn="r" rtl="1">
              <a:buNone/>
            </a:pPr>
            <a:endParaRPr lang="he-IL" dirty="0">
              <a:solidFill>
                <a:srgbClr val="000000"/>
              </a:solidFill>
              <a:latin typeface="MF_FrankRuhl-Regular"/>
            </a:endParaRPr>
          </a:p>
          <a:p>
            <a:pPr marL="0" indent="0" algn="r" rtl="1">
              <a:buNone/>
            </a:pPr>
            <a:endParaRPr lang="he-IL" dirty="0">
              <a:solidFill>
                <a:srgbClr val="000000"/>
              </a:solidFill>
              <a:latin typeface="MF_FrankRuhl-Regular"/>
            </a:endParaRPr>
          </a:p>
          <a:p>
            <a:pPr marL="0" indent="0" algn="r" rtl="1">
              <a:buNone/>
            </a:pPr>
            <a:endParaRPr lang="he-IL" dirty="0">
              <a:solidFill>
                <a:srgbClr val="000000"/>
              </a:solidFill>
              <a:latin typeface="MF_FrankRuhl-Regular"/>
            </a:endParaRPr>
          </a:p>
          <a:p>
            <a:pPr marL="0" indent="0" algn="r" rtl="1">
              <a:buNone/>
            </a:pPr>
            <a:endParaRPr lang="he-IL" dirty="0">
              <a:solidFill>
                <a:srgbClr val="000000"/>
              </a:solidFill>
              <a:latin typeface="MF_FrankRuhl-Regular"/>
            </a:endParaRPr>
          </a:p>
          <a:p>
            <a:pPr marL="0" indent="0" algn="r" rtl="1">
              <a:buNone/>
            </a:pPr>
            <a:endParaRPr lang="he-IL" dirty="0">
              <a:solidFill>
                <a:srgbClr val="000000"/>
              </a:solidFill>
              <a:latin typeface="MF_FrankRuhl-Regular"/>
            </a:endParaRPr>
          </a:p>
          <a:p>
            <a:pPr marL="0" indent="0" algn="r" rtl="1">
              <a:buNone/>
            </a:pPr>
            <a:endParaRPr lang="he-IL" dirty="0">
              <a:solidFill>
                <a:srgbClr val="000000"/>
              </a:solidFill>
              <a:latin typeface="MF_FrankRuhl-Regular"/>
            </a:endParaRPr>
          </a:p>
          <a:p>
            <a:pPr marL="0" indent="0" algn="r" rtl="1">
              <a:buNone/>
            </a:pPr>
            <a:endParaRPr lang="he-IL" dirty="0">
              <a:solidFill>
                <a:srgbClr val="000000"/>
              </a:solidFill>
              <a:latin typeface="MF_FrankRuhl-Regular"/>
            </a:endParaRPr>
          </a:p>
          <a:p>
            <a:pPr marL="0" indent="0" algn="r" rtl="1">
              <a:buNone/>
            </a:pPr>
            <a:r>
              <a:rPr lang="he-IL" dirty="0">
                <a:solidFill>
                  <a:srgbClr val="000000"/>
                </a:solidFill>
                <a:latin typeface="MF_FrankRuhl-Regular"/>
              </a:rPr>
              <a:t>המשך המשימה בעמוד 62</a:t>
            </a:r>
          </a:p>
        </p:txBody>
      </p:sp>
      <p:pic>
        <p:nvPicPr>
          <p:cNvPr id="4" name="תמונה 3"/>
          <p:cNvPicPr>
            <a:picLocks noChangeAspect="1"/>
          </p:cNvPicPr>
          <p:nvPr/>
        </p:nvPicPr>
        <p:blipFill>
          <a:blip r:embed="rId2"/>
          <a:stretch>
            <a:fillRect/>
          </a:stretch>
        </p:blipFill>
        <p:spPr>
          <a:xfrm>
            <a:off x="7897833" y="99927"/>
            <a:ext cx="993734" cy="530398"/>
          </a:xfrm>
          <a:prstGeom prst="rect">
            <a:avLst/>
          </a:prstGeom>
        </p:spPr>
      </p:pic>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6" name="תמונה 5"/>
          <p:cNvPicPr>
            <a:picLocks noChangeAspect="1"/>
          </p:cNvPicPr>
          <p:nvPr/>
        </p:nvPicPr>
        <p:blipFill>
          <a:blip r:embed="rId4"/>
          <a:stretch>
            <a:fillRect/>
          </a:stretch>
        </p:blipFill>
        <p:spPr>
          <a:xfrm>
            <a:off x="190500" y="1160507"/>
            <a:ext cx="8763000" cy="3905157"/>
          </a:xfrm>
          <a:prstGeom prst="rect">
            <a:avLst/>
          </a:prstGeom>
          <a:ln w="38100">
            <a:solidFill>
              <a:srgbClr val="7030A0"/>
            </a:solidFill>
          </a:ln>
        </p:spPr>
      </p:pic>
    </p:spTree>
    <p:extLst>
      <p:ext uri="{BB962C8B-B14F-4D97-AF65-F5344CB8AC3E}">
        <p14:creationId xmlns:p14="http://schemas.microsoft.com/office/powerpoint/2010/main" val="394442749"/>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1344</TotalTime>
  <Words>929</Words>
  <Application>Microsoft Office PowerPoint</Application>
  <PresentationFormat>‫הצגה על המסך (4:3)</PresentationFormat>
  <Paragraphs>103</Paragraphs>
  <Slides>12</Slides>
  <Notes>11</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12</vt:i4>
      </vt:variant>
    </vt:vector>
  </HeadingPairs>
  <TitlesOfParts>
    <vt:vector size="19" baseType="lpstr">
      <vt:lpstr>Arial</vt:lpstr>
      <vt:lpstr>Calibri</vt:lpstr>
      <vt:lpstr>Calibri Light</vt:lpstr>
      <vt:lpstr>FontbitDavid</vt:lpstr>
      <vt:lpstr>FontbitDavid-Bold</vt:lpstr>
      <vt:lpstr>MF_FrankRuhl-Regular</vt:lpstr>
      <vt:lpstr>ערכת נושא Office</vt:lpstr>
      <vt:lpstr>   כֻּלָּנוּ יְצוּרִים חַיִּים</vt:lpstr>
      <vt:lpstr> </vt:lpstr>
      <vt:lpstr> מְשִׂימָה: מִי הוּא יְצוּר חַי? </vt:lpstr>
      <vt:lpstr>שׁוֹמְרִים עַל בַּעֲלֵי חַיִּים (עמודים 61-59)</vt:lpstr>
      <vt:lpstr>שיח בכיתה  (עמוד 60)</vt:lpstr>
      <vt:lpstr>מצגת של PowerPoint‏</vt:lpstr>
      <vt:lpstr>מָה לָמַדְנוּ? (עמוד 61)</vt:lpstr>
      <vt:lpstr>צְרָכִים חִיּוּנִיִּים וּמְאַפְיְנֵי חַיִּים –  מְשִׂימַת סִכּוּם</vt:lpstr>
      <vt:lpstr>   </vt:lpstr>
      <vt:lpstr>בְּפֶרֶק זֶה לָמַדְנוּ שֶׁ...</vt:lpstr>
      <vt:lpstr>עוד לָמַדְנוּ שֶׁ...</vt:lpstr>
      <vt:lpstr>פְּעֻלּוֹת שֶׁבִּצַּעְנוּ...</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187</cp:revision>
  <dcterms:created xsi:type="dcterms:W3CDTF">2019-05-25T18:59:51Z</dcterms:created>
  <dcterms:modified xsi:type="dcterms:W3CDTF">2023-10-06T12:04:29Z</dcterms:modified>
</cp:coreProperties>
</file>