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11"/>
  </p:notesMasterIdLst>
  <p:sldIdLst>
    <p:sldId id="329" r:id="rId2"/>
    <p:sldId id="309" r:id="rId3"/>
    <p:sldId id="336" r:id="rId4"/>
    <p:sldId id="338" r:id="rId5"/>
    <p:sldId id="310" r:id="rId6"/>
    <p:sldId id="334" r:id="rId7"/>
    <p:sldId id="340" r:id="rId8"/>
    <p:sldId id="339" r:id="rId9"/>
    <p:sldId id="286" r:id="rId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oga mishan" initials="nm" lastIdx="1" clrIdx="0">
    <p:extLst>
      <p:ext uri="{19B8F6BF-5375-455C-9EA6-DF929625EA0E}">
        <p15:presenceInfo xmlns:p15="http://schemas.microsoft.com/office/powerpoint/2012/main" userId="802d01ca9850f5a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1114"/>
    <a:srgbClr val="6EB14D"/>
    <a:srgbClr val="F6FAFE"/>
    <a:srgbClr val="0066A6"/>
    <a:srgbClr val="0067A3"/>
    <a:srgbClr val="6FB14D"/>
    <a:srgbClr val="B31013"/>
    <a:srgbClr val="5A5EAE"/>
    <a:srgbClr val="F6CCB4"/>
    <a:srgbClr val="F5C8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5474" autoAdjust="0"/>
    <p:restoredTop sz="87511" autoAdjust="0"/>
  </p:normalViewPr>
  <p:slideViewPr>
    <p:cSldViewPr snapToGrid="0" showGuides="1">
      <p:cViewPr varScale="1">
        <p:scale>
          <a:sx n="67" d="100"/>
          <a:sy n="67" d="100"/>
        </p:scale>
        <p:origin x="892" y="56"/>
      </p:cViewPr>
      <p:guideLst>
        <p:guide orient="horz" pos="2184"/>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l">
              <a:defRPr sz="1200"/>
            </a:lvl1pPr>
          </a:lstStyle>
          <a:p>
            <a:endParaRPr lang="x-none"/>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r">
              <a:defRPr sz="1200"/>
            </a:lvl1pPr>
          </a:lstStyle>
          <a:p>
            <a:fld id="{699FE938-EB2A-473A-97ED-1CBD33704278}" type="datetimeFigureOut">
              <a:rPr lang="x-none" smtClean="0"/>
              <a:t>כ'/תשרי/תשפ"ד</a:t>
            </a:fld>
            <a:endParaRPr lang="x-none"/>
          </a:p>
        </p:txBody>
      </p:sp>
      <p:sp>
        <p:nvSpPr>
          <p:cNvPr id="4" name="מציין מיקום של תמונת שקופית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x-none"/>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x-none"/>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l">
              <a:defRPr sz="1200"/>
            </a:lvl1pPr>
          </a:lstStyle>
          <a:p>
            <a:endParaRPr lang="x-none"/>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r">
              <a:defRPr sz="1200"/>
            </a:lvl1pPr>
          </a:lstStyle>
          <a:p>
            <a:fld id="{E992BE40-C229-4611-BA02-460BF420667C}" type="slidenum">
              <a:rPr lang="x-none" smtClean="0"/>
              <a:t>‹#›</a:t>
            </a:fld>
            <a:endParaRPr lang="x-none"/>
          </a:p>
        </p:txBody>
      </p:sp>
    </p:spTree>
    <p:extLst>
      <p:ext uri="{BB962C8B-B14F-4D97-AF65-F5344CB8AC3E}">
        <p14:creationId xmlns:p14="http://schemas.microsoft.com/office/powerpoint/2010/main" val="33356413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sz="1400" dirty="0"/>
              <a:t>מצגת סיכום לנושא חושים, אברי חוש וקליטת מידע מהסביבה בעזרת החושים.</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400" b="0" i="0" u="none" strike="noStrike" baseline="0" dirty="0">
                <a:latin typeface="NarkisimMFO"/>
              </a:rPr>
              <a:t>משימות הסיכום בעמודים אלה נועדו להביא את תלמידים להבנה שפעולה משולבת של החושים תורמת לנו לתפקוד ולהתמצאות בסביבה. החושים הם כמו "חלונות לעולם", שדרכם אנו קולטים גירויים מהסביבה ומתנהגים בהתאם. הודות לחושים אנו מתמצאים בסביבה, נהנים ממראות טבע מופלאים, מצלילים נעימים, מריחות ומטעמים ערבים לחך וממגע נעים של אנשים אהובים. החושים מאפשרים לנו גם לזהות מצבי סכנה, להימנע מרעש צורם או לדחות מזון תפל. משימה זו יכולה לשמש להערכת לומדים.</a:t>
            </a:r>
            <a:endParaRPr lang="en-US" sz="1400" dirty="0"/>
          </a:p>
          <a:p>
            <a:endParaRPr lang="en-US" sz="1400"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a:t>
            </a:fld>
            <a:endParaRPr lang="x-none"/>
          </a:p>
        </p:txBody>
      </p:sp>
    </p:spTree>
    <p:extLst>
      <p:ext uri="{BB962C8B-B14F-4D97-AF65-F5344CB8AC3E}">
        <p14:creationId xmlns:p14="http://schemas.microsoft.com/office/powerpoint/2010/main" val="3193515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0" i="0" u="none" strike="noStrike" baseline="0" dirty="0">
                <a:latin typeface="FontbitDavid"/>
              </a:rPr>
              <a:t>בפתיחה התלמידים למדו שאנו קולטים מידע על ידי כל החושים (פעילות המרשמלו או התפוח במצגת הפותחת). בפעילות הסיכום מראים את שיתוף הפעולה של כל החושים בקליטת המידע.</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2</a:t>
            </a:fld>
            <a:endParaRPr lang="x-none"/>
          </a:p>
        </p:txBody>
      </p:sp>
    </p:spTree>
    <p:extLst>
      <p:ext uri="{BB962C8B-B14F-4D97-AF65-F5344CB8AC3E}">
        <p14:creationId xmlns:p14="http://schemas.microsoft.com/office/powerpoint/2010/main" val="2522243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מומלץ להתחיל בפעילות </a:t>
            </a:r>
            <a:r>
              <a:rPr lang="he-IL" dirty="0" err="1"/>
              <a:t>איזכור</a:t>
            </a:r>
            <a:r>
              <a:rPr lang="he-IL" baseline="0" dirty="0"/>
              <a:t> של תפקודי החושים: </a:t>
            </a:r>
            <a:r>
              <a:rPr lang="he-IL" dirty="0"/>
              <a:t>התאמה בין החוש לסוג המידע שהחוש קולט. פעילות כזו נמצאת בחוברת הדיגיטלית</a:t>
            </a:r>
            <a:r>
              <a:rPr lang="he-IL" baseline="0" dirty="0"/>
              <a:t> בעמוד 58.</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3</a:t>
            </a:fld>
            <a:endParaRPr lang="x-none"/>
          </a:p>
        </p:txBody>
      </p:sp>
    </p:spTree>
    <p:extLst>
      <p:ext uri="{BB962C8B-B14F-4D97-AF65-F5344CB8AC3E}">
        <p14:creationId xmlns:p14="http://schemas.microsoft.com/office/powerpoint/2010/main" val="4270598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שאלת רב ברירה: </a:t>
            </a:r>
          </a:p>
          <a:p>
            <a:r>
              <a:rPr lang="he-IL" dirty="0"/>
              <a:t>בחרו את התשובה הנכונה</a:t>
            </a:r>
          </a:p>
          <a:p>
            <a:r>
              <a:rPr lang="he-IL" dirty="0"/>
              <a:t>מהו החוש שקולט קולות בעלי חיים?</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4</a:t>
            </a:fld>
            <a:endParaRPr lang="x-none"/>
          </a:p>
        </p:txBody>
      </p:sp>
    </p:spTree>
    <p:extLst>
      <p:ext uri="{BB962C8B-B14F-4D97-AF65-F5344CB8AC3E}">
        <p14:creationId xmlns:p14="http://schemas.microsoft.com/office/powerpoint/2010/main" val="193383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סיכום נושא החושים. הוא הוא נועד ליצור הבנה שבכל מצב שבו נמצא האדם הוא רואה מה שסביבו, שומע את הקולות, חש בעור גופו את טמפרטורת הסביבה, מריח ריחות וכדומה. הקליטה בעזרת איברי החוש מתרחשת בו זמנית ובמשולב.</a:t>
            </a:r>
          </a:p>
          <a:p>
            <a:pPr algn="r"/>
            <a:endParaRPr lang="he-IL" sz="1800" b="0" i="0" u="none" strike="noStrike" baseline="0" dirty="0">
              <a:latin typeface="FontbitDavid"/>
            </a:endParaRPr>
          </a:p>
          <a:p>
            <a:pPr algn="r"/>
            <a:r>
              <a:rPr lang="he-IL" sz="1800" b="0" i="0" u="none" strike="noStrike" baseline="0" dirty="0">
                <a:latin typeface="FontbitDavid"/>
              </a:rPr>
              <a:t>לפני ביצוע המשימה, חשוב להקריא את קטע המידע ולדון בתפקודו של כל חוש, כפי שמופיע </a:t>
            </a:r>
            <a:r>
              <a:rPr lang="he-IL" sz="1800" b="0" i="0" u="none" strike="noStrike" baseline="0" dirty="0" err="1">
                <a:latin typeface="FontbitDavid"/>
              </a:rPr>
              <a:t>בתאור</a:t>
            </a:r>
            <a:r>
              <a:rPr lang="he-IL" sz="1800" b="0" i="0" u="none" strike="noStrike" baseline="0" dirty="0">
                <a:latin typeface="FontbitDavid"/>
              </a:rPr>
              <a:t> מסיבת יום ההולדת.</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5</a:t>
            </a:fld>
            <a:endParaRPr lang="x-none"/>
          </a:p>
        </p:txBody>
      </p:sp>
    </p:spTree>
    <p:extLst>
      <p:ext uri="{BB962C8B-B14F-4D97-AF65-F5344CB8AC3E}">
        <p14:creationId xmlns:p14="http://schemas.microsoft.com/office/powerpoint/2010/main" val="3658634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סמנו בטבלה אילו אברי חוש משתתפים בקליטת המידע במסיבת יום ההולדת.</a:t>
            </a:r>
          </a:p>
          <a:p>
            <a:r>
              <a:rPr lang="he-IL" dirty="0"/>
              <a:t>שימו לב! אפשר לסמן יותר מ- </a:t>
            </a:r>
            <a:r>
              <a:rPr lang="en-US" sz="1200" b="0" i="0" u="none" strike="noStrike" baseline="0" dirty="0">
                <a:latin typeface="HelveticaNeue"/>
              </a:rPr>
              <a:t>V</a:t>
            </a:r>
            <a:r>
              <a:rPr lang="he-IL" sz="1200" b="0" i="0" u="none" strike="noStrike" baseline="0" dirty="0">
                <a:latin typeface="HelveticaNeue"/>
              </a:rPr>
              <a:t> אחד לגבי כל חפץ.</a:t>
            </a:r>
          </a:p>
          <a:p>
            <a:r>
              <a:rPr lang="he-IL" sz="1200" b="0" i="0" u="none" strike="noStrike" baseline="0" dirty="0">
                <a:latin typeface="HelveticaNeue"/>
              </a:rPr>
              <a:t>למשל: זר פרחים קולט חוש הראיה וגם חוש הריח.</a:t>
            </a:r>
          </a:p>
          <a:p>
            <a:r>
              <a:rPr lang="he-IL" sz="1200" b="0" i="0" u="none" strike="noStrike" baseline="0" dirty="0">
                <a:latin typeface="HelveticaNeue"/>
              </a:rPr>
              <a:t>שאלות 3-5 במשימה זו יכולות לשמש להערכה.</a:t>
            </a:r>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6</a:t>
            </a:fld>
            <a:endParaRPr lang="x-none"/>
          </a:p>
        </p:txBody>
      </p:sp>
    </p:spTree>
    <p:extLst>
      <p:ext uri="{BB962C8B-B14F-4D97-AF65-F5344CB8AC3E}">
        <p14:creationId xmlns:p14="http://schemas.microsoft.com/office/powerpoint/2010/main" val="2099305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משימה מתוקשבת לסיכום נושא חושים ואברי חוש</a:t>
            </a:r>
          </a:p>
          <a:p>
            <a:r>
              <a:rPr lang="he-IL" dirty="0"/>
              <a:t>המשימה מופיעה בספר הדיגיטלי בעמוד 58</a:t>
            </a:r>
          </a:p>
          <a:p>
            <a:r>
              <a:rPr lang="he-IL" dirty="0"/>
              <a:t>המשימה נמצאת גם באתר במבט חדש, במדור משימות מתוקשבות</a:t>
            </a:r>
          </a:p>
          <a:p>
            <a:r>
              <a:rPr lang="he-IL" dirty="0"/>
              <a:t> </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7</a:t>
            </a:fld>
            <a:endParaRPr lang="x-none">
              <a:solidFill>
                <a:prstClr val="black"/>
              </a:solidFill>
            </a:endParaRPr>
          </a:p>
        </p:txBody>
      </p:sp>
    </p:spTree>
    <p:extLst>
      <p:ext uri="{BB962C8B-B14F-4D97-AF65-F5344CB8AC3E}">
        <p14:creationId xmlns:p14="http://schemas.microsoft.com/office/powerpoint/2010/main" val="487142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משימת סיכום לנושא חושים אברי החושים והמידע שקולטים בחושים.</a:t>
            </a:r>
          </a:p>
          <a:p>
            <a:r>
              <a:rPr lang="he-IL" dirty="0"/>
              <a:t>המשימה מופיעה בספר הדיגיטלי בעמוד 9.</a:t>
            </a:r>
          </a:p>
          <a:p>
            <a:r>
              <a:rPr lang="he-IL" dirty="0"/>
              <a:t> </a:t>
            </a:r>
          </a:p>
          <a:p>
            <a:r>
              <a:rPr lang="he-IL" dirty="0"/>
              <a:t> </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8</a:t>
            </a:fld>
            <a:endParaRPr lang="x-none">
              <a:solidFill>
                <a:prstClr val="black"/>
              </a:solidFill>
            </a:endParaRPr>
          </a:p>
        </p:txBody>
      </p:sp>
    </p:spTree>
    <p:extLst>
      <p:ext uri="{BB962C8B-B14F-4D97-AF65-F5344CB8AC3E}">
        <p14:creationId xmlns:p14="http://schemas.microsoft.com/office/powerpoint/2010/main" val="258694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לסיכום: מומלץ להזמין את התלמידים להכין ספר חושים אישי. הספר יכול לשמש אמצעי להערכת הלומדים. </a:t>
            </a:r>
          </a:p>
          <a:p>
            <a:pPr algn="r"/>
            <a:r>
              <a:rPr lang="he-IL" sz="1800" b="0" i="0" u="none" strike="noStrike" baseline="0" dirty="0">
                <a:latin typeface="NarkisimMFO"/>
              </a:rPr>
              <a:t>בספר חושים האישי יציגו התלמידים תמונות, עצמים, חומרים, ביחס לכל אחד מהחושים. למשל, בהקשר לחוש הראייה, מוצע להזמין אותם להוסיף מראות, צבעים, תמונות של דברים שהם אוהבים. </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9</a:t>
            </a:fld>
            <a:endParaRPr lang="x-none"/>
          </a:p>
        </p:txBody>
      </p:sp>
    </p:spTree>
    <p:extLst>
      <p:ext uri="{BB962C8B-B14F-4D97-AF65-F5344CB8AC3E}">
        <p14:creationId xmlns:p14="http://schemas.microsoft.com/office/powerpoint/2010/main" val="3219002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4198402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804240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618306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193553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5CB9CB60-3FAE-4989-9875-39020804EAE7}" type="datetimeFigureOut">
              <a:rPr lang="x-none" smtClean="0"/>
              <a:t>כ'/תשרי/תשפ"ד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782328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5CB9CB60-3FAE-4989-9875-39020804EAE7}" type="datetimeFigureOut">
              <a:rPr lang="x-none" smtClean="0"/>
              <a:t>כ'/תשרי/תשפ"ד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56202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29842" y="2505075"/>
            <a:ext cx="3868340"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0" y="2505075"/>
            <a:ext cx="3887391"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5CB9CB60-3FAE-4989-9875-39020804EAE7}" type="datetimeFigureOut">
              <a:rPr lang="x-none" smtClean="0"/>
              <a:t>כ'/תשרי/תשפ"ד</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364375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5CB9CB60-3FAE-4989-9875-39020804EAE7}" type="datetimeFigureOut">
              <a:rPr lang="x-none" smtClean="0"/>
              <a:t>כ'/תשרי/תשפ"ד</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043044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9CB60-3FAE-4989-9875-39020804EAE7}" type="datetimeFigureOut">
              <a:rPr lang="x-none" smtClean="0"/>
              <a:t>כ'/תשרי/תשפ"ד</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58706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כ'/תשרי/תשפ"ד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61654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כ'/תשרי/תשפ"ד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677850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000"/>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9CB60-3FAE-4989-9875-39020804EAE7}" type="datetimeFigureOut">
              <a:rPr lang="x-none" smtClean="0"/>
              <a:t>כ'/תשרי/תשפ"ד</a:t>
            </a:fld>
            <a:endParaRPr lang="x-non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115B43-B21F-4DEE-983D-6EBC56B1F033}" type="slidenum">
              <a:rPr lang="x-none" smtClean="0"/>
              <a:t>‹#›</a:t>
            </a:fld>
            <a:endParaRPr lang="x-none"/>
          </a:p>
        </p:txBody>
      </p:sp>
    </p:spTree>
    <p:extLst>
      <p:ext uri="{BB962C8B-B14F-4D97-AF65-F5344CB8AC3E}">
        <p14:creationId xmlns:p14="http://schemas.microsoft.com/office/powerpoint/2010/main" val="2369541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hyperlink" Target="https://www.classe.world/teacher/#!/arb/session/157867/playLesson/1347984/"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hyperlink" Target="https://www.classe.world/teacher/#!/arb/session/157867/playLesson/1347984/"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hyperlink" Target="https://www.classe.world/teacher/#!/he/session/135900/playLesson/1216987/"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3.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sv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ar-SA" b="1" dirty="0">
                <a:cs typeface="+mn-cs"/>
              </a:rPr>
              <a:t>عارِضَةٌ مُرافِقَةٌ لِلدُّروسِ</a:t>
            </a:r>
            <a:endParaRPr lang="en-US" b="1" dirty="0">
              <a:cs typeface="+mn-cs"/>
            </a:endParaRPr>
          </a:p>
        </p:txBody>
      </p:sp>
      <p:sp>
        <p:nvSpPr>
          <p:cNvPr id="3" name="מציין מיקום תוכן 2"/>
          <p:cNvSpPr>
            <a:spLocks noGrp="1"/>
          </p:cNvSpPr>
          <p:nvPr>
            <p:ph idx="1"/>
          </p:nvPr>
        </p:nvSpPr>
        <p:spPr/>
        <p:txBody>
          <a:bodyPr>
            <a:normAutofit/>
          </a:bodyPr>
          <a:lstStyle/>
          <a:p>
            <a:pPr marL="0" indent="0" algn="ctr" rtl="1">
              <a:buNone/>
            </a:pPr>
            <a:r>
              <a:rPr lang="ar-SA" sz="4800" b="1" dirty="0">
                <a:solidFill>
                  <a:srgbClr val="00A9EA"/>
                </a:solidFill>
                <a:latin typeface="EnzoagadaMF-Bold"/>
              </a:rPr>
              <a:t>نَتَعَلَّمُ الْعُلُوْمَ وَالتِّكْنُولُوجيا</a:t>
            </a:r>
          </a:p>
          <a:p>
            <a:pPr marL="0" indent="0" algn="ctr" rtl="1">
              <a:buNone/>
            </a:pPr>
            <a:r>
              <a:rPr lang="ar-SA" sz="4800" b="1" dirty="0">
                <a:solidFill>
                  <a:srgbClr val="00A9EA"/>
                </a:solidFill>
                <a:latin typeface="EnzoagadaMF-Bold"/>
              </a:rPr>
              <a:t>الصَّفُّ الأوَّلُ </a:t>
            </a:r>
          </a:p>
          <a:p>
            <a:pPr marL="0" indent="0" algn="ctr" rtl="1">
              <a:buNone/>
            </a:pPr>
            <a:r>
              <a:rPr lang="ar-SA" sz="4800" b="1" dirty="0">
                <a:solidFill>
                  <a:srgbClr val="00A9EA"/>
                </a:solidFill>
                <a:latin typeface="EnzoagadaMF-Bold"/>
              </a:rPr>
              <a:t>حَواسُّنا</a:t>
            </a:r>
          </a:p>
          <a:p>
            <a:pPr marL="0" indent="0" algn="ctr" rtl="1">
              <a:buNone/>
            </a:pPr>
            <a:endParaRPr lang="he-IL" sz="4800" b="1" dirty="0">
              <a:solidFill>
                <a:srgbClr val="00A9EA"/>
              </a:solidFill>
              <a:latin typeface="EnzoagadaMF-Bold"/>
            </a:endParaRPr>
          </a:p>
          <a:p>
            <a:pPr marL="0" indent="0" algn="ctr" rtl="1">
              <a:buNone/>
            </a:pPr>
            <a:r>
              <a:rPr lang="ar-SA" sz="2000" b="1" dirty="0">
                <a:latin typeface="EnzoagadaMF-Bold"/>
              </a:rPr>
              <a:t>تلخيص لموضوع الحواس </a:t>
            </a:r>
            <a:r>
              <a:rPr lang="he-IL" sz="2000" b="1" dirty="0">
                <a:latin typeface="EnzoagadaMF-Bold"/>
              </a:rPr>
              <a:t>(</a:t>
            </a:r>
            <a:r>
              <a:rPr lang="ar-SA" sz="2000" b="1" dirty="0">
                <a:latin typeface="EnzoagadaMF-Bold"/>
              </a:rPr>
              <a:t>الصفحات </a:t>
            </a:r>
            <a:r>
              <a:rPr lang="he-IL" sz="2000" b="1" dirty="0">
                <a:latin typeface="EnzoagadaMF-Bold"/>
              </a:rPr>
              <a:t>59-58)</a:t>
            </a:r>
          </a:p>
          <a:p>
            <a:pPr marL="0" indent="0" algn="ctr" rtl="1">
              <a:buNone/>
            </a:pPr>
            <a:r>
              <a:rPr lang="ar-SA" sz="2000" b="1" dirty="0">
                <a:latin typeface="EnzoagadaMF-Bold"/>
              </a:rPr>
              <a:t>الصور برعاية</a:t>
            </a:r>
            <a:r>
              <a:rPr lang="he-IL" sz="2000" b="1" dirty="0">
                <a:latin typeface="EnzoagadaMF-Bold"/>
              </a:rPr>
              <a:t> </a:t>
            </a:r>
            <a:r>
              <a:rPr lang="en-GB" sz="2000" b="1" dirty="0" err="1">
                <a:latin typeface="EnzoagadaMF-Bold"/>
              </a:rPr>
              <a:t>Pixabay</a:t>
            </a:r>
            <a:endParaRPr lang="en-US" sz="2000" dirty="0"/>
          </a:p>
        </p:txBody>
      </p:sp>
      <p:pic>
        <p:nvPicPr>
          <p:cNvPr id="5" name="תמונה 4"/>
          <p:cNvPicPr>
            <a:picLocks noChangeAspect="1"/>
          </p:cNvPicPr>
          <p:nvPr/>
        </p:nvPicPr>
        <p:blipFill>
          <a:blip r:embed="rId3"/>
          <a:stretch>
            <a:fillRect/>
          </a:stretch>
        </p:blipFill>
        <p:spPr>
          <a:xfrm>
            <a:off x="0" y="72092"/>
            <a:ext cx="1688260" cy="955815"/>
          </a:xfrm>
          <a:prstGeom prst="rect">
            <a:avLst/>
          </a:prstGeom>
        </p:spPr>
      </p:pic>
      <p:pic>
        <p:nvPicPr>
          <p:cNvPr id="4" name="תמונה 3">
            <a:extLst>
              <a:ext uri="{FF2B5EF4-FFF2-40B4-BE49-F238E27FC236}">
                <a16:creationId xmlns:a16="http://schemas.microsoft.com/office/drawing/2014/main" id="{75FE63AF-DFAE-71E2-C908-A3F33CFA84AC}"/>
              </a:ext>
            </a:extLst>
          </p:cNvPr>
          <p:cNvPicPr>
            <a:picLocks noChangeAspect="1"/>
          </p:cNvPicPr>
          <p:nvPr/>
        </p:nvPicPr>
        <p:blipFill>
          <a:blip r:embed="rId4"/>
          <a:stretch>
            <a:fillRect/>
          </a:stretch>
        </p:blipFill>
        <p:spPr>
          <a:xfrm>
            <a:off x="7893504" y="251231"/>
            <a:ext cx="1243692" cy="859611"/>
          </a:xfrm>
          <a:prstGeom prst="rect">
            <a:avLst/>
          </a:prstGeom>
        </p:spPr>
      </p:pic>
    </p:spTree>
    <p:extLst>
      <p:ext uri="{BB962C8B-B14F-4D97-AF65-F5344CB8AC3E}">
        <p14:creationId xmlns:p14="http://schemas.microsoft.com/office/powerpoint/2010/main" val="28399824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ctr"/>
            <a:r>
              <a:rPr lang="ar-SA" sz="5400" b="1">
                <a:solidFill>
                  <a:prstClr val="black"/>
                </a:solidFill>
                <a:cs typeface="Arial" panose="020B0604020202020204" pitchFamily="34" charset="0"/>
              </a:rPr>
              <a:t>حَواسُّنا</a:t>
            </a:r>
            <a:endParaRPr lang="ar-SA" sz="5400" b="1" dirty="0">
              <a:solidFill>
                <a:prstClr val="black"/>
              </a:solidFill>
              <a:cs typeface="Arial" panose="020B0604020202020204" pitchFamily="34" charset="0"/>
            </a:endParaRPr>
          </a:p>
        </p:txBody>
      </p:sp>
      <p:pic>
        <p:nvPicPr>
          <p:cNvPr id="4" name="מציין מיקום תוכן 3"/>
          <p:cNvPicPr>
            <a:picLocks noGrp="1" noChangeAspect="1"/>
          </p:cNvPicPr>
          <p:nvPr>
            <p:ph idx="1"/>
          </p:nvPr>
        </p:nvPicPr>
        <p:blipFill>
          <a:blip r:embed="rId3"/>
          <a:stretch>
            <a:fillRect/>
          </a:stretch>
        </p:blipFill>
        <p:spPr>
          <a:xfrm>
            <a:off x="172016" y="2211026"/>
            <a:ext cx="8591738" cy="2569203"/>
          </a:xfrm>
          <a:prstGeom prst="rect">
            <a:avLst/>
          </a:prstGeom>
        </p:spPr>
      </p:pic>
      <p:pic>
        <p:nvPicPr>
          <p:cNvPr id="5" name="תמונה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15" y="38733"/>
            <a:ext cx="1533809" cy="868372"/>
          </a:xfrm>
          <a:prstGeom prst="rect">
            <a:avLst/>
          </a:prstGeom>
        </p:spPr>
      </p:pic>
      <p:pic>
        <p:nvPicPr>
          <p:cNvPr id="6" name="תמונה 5">
            <a:extLst>
              <a:ext uri="{FF2B5EF4-FFF2-40B4-BE49-F238E27FC236}">
                <a16:creationId xmlns:a16="http://schemas.microsoft.com/office/drawing/2014/main" id="{1E04398B-1B65-BDC4-8CF6-9C7F1241E842}"/>
              </a:ext>
            </a:extLst>
          </p:cNvPr>
          <p:cNvPicPr>
            <a:picLocks noChangeAspect="1"/>
          </p:cNvPicPr>
          <p:nvPr/>
        </p:nvPicPr>
        <p:blipFill>
          <a:blip r:embed="rId5"/>
          <a:stretch>
            <a:fillRect/>
          </a:stretch>
        </p:blipFill>
        <p:spPr>
          <a:xfrm>
            <a:off x="7520062" y="304692"/>
            <a:ext cx="1243692" cy="859611"/>
          </a:xfrm>
          <a:prstGeom prst="rect">
            <a:avLst/>
          </a:prstGeom>
        </p:spPr>
      </p:pic>
    </p:spTree>
    <p:extLst>
      <p:ext uri="{BB962C8B-B14F-4D97-AF65-F5344CB8AC3E}">
        <p14:creationId xmlns:p14="http://schemas.microsoft.com/office/powerpoint/2010/main" val="16512126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ctr"/>
            <a:r>
              <a:rPr lang="ar-SA" b="1" dirty="0">
                <a:latin typeface="Assistant"/>
                <a:cs typeface="+mn-cs"/>
              </a:rPr>
              <a:t>نَسْتَقْبِلُ المَعْلُومَاتِ بِوَاسِطَةِ الحَوَاسِّ</a:t>
            </a:r>
            <a:br>
              <a:rPr lang="he-IL" b="1" dirty="0">
                <a:latin typeface="Assistant"/>
                <a:cs typeface="+mn-cs"/>
              </a:rPr>
            </a:br>
            <a:r>
              <a:rPr lang="ar-SA" sz="3600" dirty="0">
                <a:solidFill>
                  <a:srgbClr val="FF0000"/>
                </a:solidFill>
                <a:cs typeface="+mn-cs"/>
              </a:rPr>
              <a:t>فَعاليَّةٌ مُحَوْسَبَةٌ في اَلْكُراسِ الْمُحَوسَبِ</a:t>
            </a:r>
            <a:r>
              <a:rPr lang="he-IL" sz="3600" dirty="0">
                <a:solidFill>
                  <a:srgbClr val="FF0000"/>
                </a:solidFill>
                <a:cs typeface="+mn-cs"/>
              </a:rPr>
              <a:t>: </a:t>
            </a:r>
            <a:r>
              <a:rPr lang="ar-SA" sz="3600" dirty="0">
                <a:solidFill>
                  <a:srgbClr val="FF0000"/>
                </a:solidFill>
                <a:cs typeface="+mn-cs"/>
              </a:rPr>
              <a:t>صَفْحَة</a:t>
            </a:r>
            <a:r>
              <a:rPr lang="he-IL" sz="3600" dirty="0">
                <a:solidFill>
                  <a:srgbClr val="FF0000"/>
                </a:solidFill>
                <a:cs typeface="+mn-cs"/>
              </a:rPr>
              <a:t> </a:t>
            </a:r>
            <a:r>
              <a:rPr lang="he-IL" sz="3600" dirty="0">
                <a:solidFill>
                  <a:srgbClr val="FF0000"/>
                </a:solidFill>
              </a:rPr>
              <a:t>58</a:t>
            </a:r>
            <a:endParaRPr lang="en-US" sz="3600" dirty="0">
              <a:solidFill>
                <a:srgbClr val="FF0000"/>
              </a:solidFill>
            </a:endParaRPr>
          </a:p>
        </p:txBody>
      </p:sp>
      <p:pic>
        <p:nvPicPr>
          <p:cNvPr id="3" name="תמונה 2">
            <a:extLst>
              <a:ext uri="{FF2B5EF4-FFF2-40B4-BE49-F238E27FC236}">
                <a16:creationId xmlns:a16="http://schemas.microsoft.com/office/drawing/2014/main" id="{1CA3C243-B152-559A-1CC2-397B404B1B2E}"/>
              </a:ext>
            </a:extLst>
          </p:cNvPr>
          <p:cNvPicPr>
            <a:picLocks noChangeAspect="1"/>
          </p:cNvPicPr>
          <p:nvPr/>
        </p:nvPicPr>
        <p:blipFill>
          <a:blip r:embed="rId3"/>
          <a:stretch>
            <a:fillRect/>
          </a:stretch>
        </p:blipFill>
        <p:spPr>
          <a:xfrm>
            <a:off x="7534279" y="5786031"/>
            <a:ext cx="1432684" cy="914479"/>
          </a:xfrm>
          <a:prstGeom prst="rect">
            <a:avLst/>
          </a:prstGeom>
        </p:spPr>
      </p:pic>
      <p:pic>
        <p:nvPicPr>
          <p:cNvPr id="8" name="מציין מיקום תוכן 7">
            <a:extLst>
              <a:ext uri="{FF2B5EF4-FFF2-40B4-BE49-F238E27FC236}">
                <a16:creationId xmlns:a16="http://schemas.microsoft.com/office/drawing/2014/main" id="{62E671B9-0C0D-934D-9F95-4F6CC27D200A}"/>
              </a:ext>
            </a:extLst>
          </p:cNvPr>
          <p:cNvPicPr>
            <a:picLocks noGrp="1" noChangeAspect="1"/>
          </p:cNvPicPr>
          <p:nvPr>
            <p:ph idx="1"/>
          </p:nvPr>
        </p:nvPicPr>
        <p:blipFill>
          <a:blip r:embed="rId4"/>
          <a:stretch>
            <a:fillRect/>
          </a:stretch>
        </p:blipFill>
        <p:spPr>
          <a:xfrm>
            <a:off x="2746360" y="1825624"/>
            <a:ext cx="3651280" cy="4585685"/>
          </a:xfrm>
        </p:spPr>
      </p:pic>
    </p:spTree>
    <p:extLst>
      <p:ext uri="{BB962C8B-B14F-4D97-AF65-F5344CB8AC3E}">
        <p14:creationId xmlns:p14="http://schemas.microsoft.com/office/powerpoint/2010/main" val="41594577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552450" y="622301"/>
            <a:ext cx="7886700" cy="1325563"/>
          </a:xfrm>
        </p:spPr>
        <p:txBody>
          <a:bodyPr>
            <a:normAutofit/>
          </a:bodyPr>
          <a:lstStyle/>
          <a:p>
            <a:pPr algn="ctr"/>
            <a:r>
              <a:rPr lang="ar-SA" b="1" dirty="0">
                <a:latin typeface="Assistant"/>
                <a:cs typeface="+mn-cs"/>
              </a:rPr>
              <a:t> بِأَيِّ حاسَّةٍ نَسْتَوْعِبُ الْمَعْلُوماتِ؟</a:t>
            </a:r>
            <a:br>
              <a:rPr lang="he-IL" b="1" dirty="0">
                <a:latin typeface="Assistant"/>
                <a:cs typeface="+mn-cs"/>
              </a:rPr>
            </a:br>
            <a:r>
              <a:rPr lang="ar-SA" sz="3200" dirty="0">
                <a:solidFill>
                  <a:srgbClr val="FF0000"/>
                </a:solidFill>
                <a:cs typeface="+mn-cs"/>
              </a:rPr>
              <a:t>فَعاليَّةٌ مُحَوْسَبَةٌ في اَلْكُراسِ الْمُحَوسَبِ- صَفْحَة</a:t>
            </a:r>
            <a:r>
              <a:rPr lang="he-IL" sz="3200" dirty="0">
                <a:solidFill>
                  <a:srgbClr val="FF0000"/>
                </a:solidFill>
                <a:cs typeface="+mn-cs"/>
              </a:rPr>
              <a:t> </a:t>
            </a:r>
            <a:r>
              <a:rPr lang="he-IL" sz="3200" dirty="0">
                <a:solidFill>
                  <a:srgbClr val="FF0000"/>
                </a:solidFill>
              </a:rPr>
              <a:t>59</a:t>
            </a:r>
            <a:endParaRPr lang="en-US" sz="3200" dirty="0">
              <a:solidFill>
                <a:srgbClr val="FF0000"/>
              </a:solidFill>
            </a:endParaRPr>
          </a:p>
        </p:txBody>
      </p:sp>
      <p:pic>
        <p:nvPicPr>
          <p:cNvPr id="3" name="תמונה 2">
            <a:extLst>
              <a:ext uri="{FF2B5EF4-FFF2-40B4-BE49-F238E27FC236}">
                <a16:creationId xmlns:a16="http://schemas.microsoft.com/office/drawing/2014/main" id="{7484D144-6118-AE7C-ADB1-D128E0BE0DFB}"/>
              </a:ext>
            </a:extLst>
          </p:cNvPr>
          <p:cNvPicPr>
            <a:picLocks noChangeAspect="1"/>
          </p:cNvPicPr>
          <p:nvPr/>
        </p:nvPicPr>
        <p:blipFill>
          <a:blip r:embed="rId3"/>
          <a:stretch>
            <a:fillRect/>
          </a:stretch>
        </p:blipFill>
        <p:spPr>
          <a:xfrm>
            <a:off x="145506" y="0"/>
            <a:ext cx="1432684" cy="914479"/>
          </a:xfrm>
          <a:prstGeom prst="rect">
            <a:avLst/>
          </a:prstGeom>
        </p:spPr>
      </p:pic>
      <p:pic>
        <p:nvPicPr>
          <p:cNvPr id="9" name="מציין מיקום תוכן 8">
            <a:extLst>
              <a:ext uri="{FF2B5EF4-FFF2-40B4-BE49-F238E27FC236}">
                <a16:creationId xmlns:a16="http://schemas.microsoft.com/office/drawing/2014/main" id="{3A36C880-4DD5-9E69-A355-210BFEFF8E74}"/>
              </a:ext>
            </a:extLst>
          </p:cNvPr>
          <p:cNvPicPr>
            <a:picLocks noGrp="1" noChangeAspect="1"/>
          </p:cNvPicPr>
          <p:nvPr>
            <p:ph idx="1"/>
          </p:nvPr>
        </p:nvPicPr>
        <p:blipFill>
          <a:blip r:embed="rId4"/>
          <a:stretch>
            <a:fillRect/>
          </a:stretch>
        </p:blipFill>
        <p:spPr>
          <a:xfrm>
            <a:off x="1857375" y="2330842"/>
            <a:ext cx="5429250" cy="1762125"/>
          </a:xfrm>
        </p:spPr>
      </p:pic>
      <p:pic>
        <p:nvPicPr>
          <p:cNvPr id="11" name="תמונה 10">
            <a:extLst>
              <a:ext uri="{FF2B5EF4-FFF2-40B4-BE49-F238E27FC236}">
                <a16:creationId xmlns:a16="http://schemas.microsoft.com/office/drawing/2014/main" id="{73DC2858-3EA8-85E1-BDC5-9C53656195B8}"/>
              </a:ext>
            </a:extLst>
          </p:cNvPr>
          <p:cNvPicPr>
            <a:picLocks noChangeAspect="1"/>
          </p:cNvPicPr>
          <p:nvPr/>
        </p:nvPicPr>
        <p:blipFill>
          <a:blip r:embed="rId5"/>
          <a:stretch>
            <a:fillRect/>
          </a:stretch>
        </p:blipFill>
        <p:spPr>
          <a:xfrm>
            <a:off x="1857375" y="4475945"/>
            <a:ext cx="5429250" cy="1724025"/>
          </a:xfrm>
          <a:prstGeom prst="rect">
            <a:avLst/>
          </a:prstGeom>
        </p:spPr>
      </p:pic>
    </p:spTree>
    <p:extLst>
      <p:ext uri="{BB962C8B-B14F-4D97-AF65-F5344CB8AC3E}">
        <p14:creationId xmlns:p14="http://schemas.microsoft.com/office/powerpoint/2010/main" val="1876104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008895" y="365126"/>
            <a:ext cx="7886700" cy="1325563"/>
          </a:xfrm>
        </p:spPr>
        <p:txBody>
          <a:bodyPr/>
          <a:lstStyle/>
          <a:p>
            <a:pPr algn="ctr"/>
            <a:r>
              <a:rPr lang="ar-SA" b="1" dirty="0">
                <a:latin typeface="MF_FrankRuhl-Regular"/>
                <a:cs typeface="+mn-cs"/>
              </a:rPr>
              <a:t>نَسْتَقْبِلُ المَعْلُومَاتِ</a:t>
            </a:r>
            <a:endParaRPr lang="en-US" b="1" dirty="0">
              <a:cs typeface="+mn-cs"/>
            </a:endParaRPr>
          </a:p>
        </p:txBody>
      </p:sp>
      <p:sp>
        <p:nvSpPr>
          <p:cNvPr id="3" name="מציין מיקום תוכן 2"/>
          <p:cNvSpPr>
            <a:spLocks noGrp="1"/>
          </p:cNvSpPr>
          <p:nvPr>
            <p:ph idx="1"/>
          </p:nvPr>
        </p:nvSpPr>
        <p:spPr>
          <a:xfrm>
            <a:off x="492847" y="1899712"/>
            <a:ext cx="8198479" cy="4351338"/>
          </a:xfrm>
        </p:spPr>
        <p:txBody>
          <a:bodyPr/>
          <a:lstStyle/>
          <a:p>
            <a:pPr marL="0" indent="0" algn="r">
              <a:buNone/>
            </a:pPr>
            <a:r>
              <a:rPr lang="ar-SA" sz="3200" b="1" dirty="0">
                <a:latin typeface="MF_FrankRuhl-Bold"/>
              </a:rPr>
              <a:t>مَهَمَّةٌ</a:t>
            </a:r>
            <a:r>
              <a:rPr lang="he-IL" sz="3200" b="1" dirty="0">
                <a:latin typeface="MF_FrankRuhl-Bold"/>
              </a:rPr>
              <a:t>: </a:t>
            </a:r>
            <a:r>
              <a:rPr lang="ar-SA" sz="3200" b="1" dirty="0"/>
              <a:t>نَسْتَقْبِلُ مَعْلوماتٍ مِنْ اَلْبيئَةِ بِمُساعَدَةِ الحَوَاسِّ</a:t>
            </a:r>
          </a:p>
          <a:p>
            <a:pPr marL="0" indent="0" algn="r">
              <a:buNone/>
            </a:pPr>
            <a:r>
              <a:rPr lang="ar-SA" sz="2400" b="1" dirty="0">
                <a:latin typeface="MF_FrankRuhl-Regular"/>
              </a:rPr>
              <a:t>صَفْحَات</a:t>
            </a:r>
            <a:r>
              <a:rPr lang="he-IL" sz="2400" b="1" dirty="0">
                <a:latin typeface="MF_FrankRuhl-Regular"/>
              </a:rPr>
              <a:t> 59-58 </a:t>
            </a:r>
            <a:endParaRPr lang="en-US" sz="2400" b="1" dirty="0"/>
          </a:p>
        </p:txBody>
      </p:sp>
      <p:pic>
        <p:nvPicPr>
          <p:cNvPr id="6" name="תמונה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716" y="38408"/>
            <a:ext cx="1488357" cy="842639"/>
          </a:xfrm>
          <a:prstGeom prst="rect">
            <a:avLst/>
          </a:prstGeom>
        </p:spPr>
      </p:pic>
      <p:pic>
        <p:nvPicPr>
          <p:cNvPr id="7" name="תמונה 6"/>
          <p:cNvPicPr>
            <a:picLocks noChangeAspect="1"/>
          </p:cNvPicPr>
          <p:nvPr/>
        </p:nvPicPr>
        <p:blipFill>
          <a:blip r:embed="rId4"/>
          <a:stretch>
            <a:fillRect/>
          </a:stretch>
        </p:blipFill>
        <p:spPr>
          <a:xfrm>
            <a:off x="2683670" y="2662887"/>
            <a:ext cx="4012048" cy="3914881"/>
          </a:xfrm>
          <a:prstGeom prst="rect">
            <a:avLst/>
          </a:prstGeom>
        </p:spPr>
      </p:pic>
      <p:pic>
        <p:nvPicPr>
          <p:cNvPr id="4" name="תמונה 3">
            <a:extLst>
              <a:ext uri="{FF2B5EF4-FFF2-40B4-BE49-F238E27FC236}">
                <a16:creationId xmlns:a16="http://schemas.microsoft.com/office/drawing/2014/main" id="{A4CAF9F0-A232-D1B8-37B5-F1D3BCDA04BF}"/>
              </a:ext>
            </a:extLst>
          </p:cNvPr>
          <p:cNvPicPr>
            <a:picLocks noChangeAspect="1"/>
          </p:cNvPicPr>
          <p:nvPr/>
        </p:nvPicPr>
        <p:blipFill>
          <a:blip r:embed="rId5"/>
          <a:stretch>
            <a:fillRect/>
          </a:stretch>
        </p:blipFill>
        <p:spPr>
          <a:xfrm>
            <a:off x="7513259" y="365126"/>
            <a:ext cx="1243692" cy="859611"/>
          </a:xfrm>
          <a:prstGeom prst="rect">
            <a:avLst/>
          </a:prstGeom>
        </p:spPr>
      </p:pic>
    </p:spTree>
    <p:extLst>
      <p:ext uri="{BB962C8B-B14F-4D97-AF65-F5344CB8AC3E}">
        <p14:creationId xmlns:p14="http://schemas.microsoft.com/office/powerpoint/2010/main" val="35272247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r"/>
            <a:r>
              <a:rPr lang="he-IL" b="1" dirty="0"/>
              <a:t> </a:t>
            </a:r>
            <a:endParaRPr lang="en-US" b="1" dirty="0"/>
          </a:p>
        </p:txBody>
      </p:sp>
      <p:pic>
        <p:nvPicPr>
          <p:cNvPr id="5" name="תמונה 4"/>
          <p:cNvPicPr>
            <a:picLocks noChangeAspect="1"/>
          </p:cNvPicPr>
          <p:nvPr/>
        </p:nvPicPr>
        <p:blipFill>
          <a:blip r:embed="rId3"/>
          <a:stretch>
            <a:fillRect/>
          </a:stretch>
        </p:blipFill>
        <p:spPr>
          <a:xfrm>
            <a:off x="7643054" y="-34197"/>
            <a:ext cx="1408298" cy="798645"/>
          </a:xfrm>
          <a:prstGeom prst="rect">
            <a:avLst/>
          </a:prstGeom>
        </p:spPr>
      </p:pic>
      <p:pic>
        <p:nvPicPr>
          <p:cNvPr id="4" name="תמונה 3">
            <a:extLst>
              <a:ext uri="{FF2B5EF4-FFF2-40B4-BE49-F238E27FC236}">
                <a16:creationId xmlns:a16="http://schemas.microsoft.com/office/drawing/2014/main" id="{AFFD7FF5-B318-8718-3198-43DC83EBD50A}"/>
              </a:ext>
            </a:extLst>
          </p:cNvPr>
          <p:cNvPicPr>
            <a:picLocks noChangeAspect="1"/>
          </p:cNvPicPr>
          <p:nvPr/>
        </p:nvPicPr>
        <p:blipFill>
          <a:blip r:embed="rId4"/>
          <a:stretch>
            <a:fillRect/>
          </a:stretch>
        </p:blipFill>
        <p:spPr>
          <a:xfrm>
            <a:off x="303065" y="132333"/>
            <a:ext cx="1243692" cy="859611"/>
          </a:xfrm>
          <a:prstGeom prst="rect">
            <a:avLst/>
          </a:prstGeom>
        </p:spPr>
      </p:pic>
      <p:pic>
        <p:nvPicPr>
          <p:cNvPr id="8" name="מציין מיקום תוכן 7">
            <a:extLst>
              <a:ext uri="{FF2B5EF4-FFF2-40B4-BE49-F238E27FC236}">
                <a16:creationId xmlns:a16="http://schemas.microsoft.com/office/drawing/2014/main" id="{4085A89B-E762-32CC-E8B5-0776128B6ADC}"/>
              </a:ext>
            </a:extLst>
          </p:cNvPr>
          <p:cNvPicPr>
            <a:picLocks noGrp="1" noChangeAspect="1"/>
          </p:cNvPicPr>
          <p:nvPr>
            <p:ph idx="1"/>
          </p:nvPr>
        </p:nvPicPr>
        <p:blipFill>
          <a:blip r:embed="rId5"/>
          <a:stretch>
            <a:fillRect/>
          </a:stretch>
        </p:blipFill>
        <p:spPr>
          <a:xfrm>
            <a:off x="1361393" y="1825625"/>
            <a:ext cx="6421213" cy="4351338"/>
          </a:xfrm>
        </p:spPr>
      </p:pic>
    </p:spTree>
    <p:extLst>
      <p:ext uri="{BB962C8B-B14F-4D97-AF65-F5344CB8AC3E}">
        <p14:creationId xmlns:p14="http://schemas.microsoft.com/office/powerpoint/2010/main" val="16787091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28650" y="-81480"/>
            <a:ext cx="7999302" cy="1772170"/>
          </a:xfrm>
        </p:spPr>
        <p:txBody>
          <a:bodyPr>
            <a:normAutofit/>
          </a:bodyPr>
          <a:lstStyle/>
          <a:p>
            <a:pPr algn="ctr"/>
            <a:r>
              <a:rPr lang="ar-SA" sz="3600" b="1" dirty="0">
                <a:cs typeface="+mn-cs"/>
              </a:rPr>
              <a:t>فَعاليَّةٌ مُحَوْسَبَةٌ في اَلْكُراسِ الْمُحَوسَبِ</a:t>
            </a:r>
            <a:endParaRPr lang="en-US" sz="3600" b="1" dirty="0">
              <a:cs typeface="+mn-cs"/>
            </a:endParaRPr>
          </a:p>
        </p:txBody>
      </p:sp>
      <p:sp>
        <p:nvSpPr>
          <p:cNvPr id="5" name="תיבת טקסט 4">
            <a:extLst>
              <a:ext uri="{FF2B5EF4-FFF2-40B4-BE49-F238E27FC236}">
                <a16:creationId xmlns:a16="http://schemas.microsoft.com/office/drawing/2014/main" id="{6E1E9B43-84EF-E81A-0C24-D8105E3C3EDB}"/>
              </a:ext>
            </a:extLst>
          </p:cNvPr>
          <p:cNvSpPr txBox="1"/>
          <p:nvPr/>
        </p:nvSpPr>
        <p:spPr>
          <a:xfrm>
            <a:off x="1170533" y="6287185"/>
            <a:ext cx="6125617" cy="369332"/>
          </a:xfrm>
          <a:prstGeom prst="rect">
            <a:avLst/>
          </a:prstGeom>
          <a:noFill/>
        </p:spPr>
        <p:txBody>
          <a:bodyPr wrap="square">
            <a:spAutoFit/>
          </a:bodyPr>
          <a:lstStyle/>
          <a:p>
            <a:pPr algn="r" rtl="1"/>
            <a:r>
              <a:rPr lang="ar-SA" dirty="0">
                <a:solidFill>
                  <a:prstClr val="black"/>
                </a:solidFill>
              </a:rPr>
              <a:t>رابط الفعالية </a:t>
            </a:r>
            <a:r>
              <a:rPr lang="he-IL" dirty="0">
                <a:solidFill>
                  <a:prstClr val="black"/>
                </a:solidFill>
              </a:rPr>
              <a:t>    </a:t>
            </a:r>
            <a:r>
              <a:rPr lang="ar-SA" dirty="0">
                <a:solidFill>
                  <a:prstClr val="black"/>
                </a:solidFill>
                <a:hlinkClick r:id="rId3"/>
              </a:rPr>
              <a:t> الْحَواسُّ في أَجْسامِنا</a:t>
            </a:r>
            <a:endParaRPr lang="he-IL" dirty="0">
              <a:solidFill>
                <a:prstClr val="black"/>
              </a:solidFill>
            </a:endParaRPr>
          </a:p>
        </p:txBody>
      </p:sp>
      <p:pic>
        <p:nvPicPr>
          <p:cNvPr id="3" name="תמונה 2">
            <a:extLst>
              <a:ext uri="{FF2B5EF4-FFF2-40B4-BE49-F238E27FC236}">
                <a16:creationId xmlns:a16="http://schemas.microsoft.com/office/drawing/2014/main" id="{0CA5E460-9237-6B91-1085-906AD7E9F698}"/>
              </a:ext>
            </a:extLst>
          </p:cNvPr>
          <p:cNvPicPr>
            <a:picLocks noChangeAspect="1"/>
          </p:cNvPicPr>
          <p:nvPr/>
        </p:nvPicPr>
        <p:blipFill>
          <a:blip r:embed="rId4"/>
          <a:stretch>
            <a:fillRect/>
          </a:stretch>
        </p:blipFill>
        <p:spPr>
          <a:xfrm>
            <a:off x="134996" y="201483"/>
            <a:ext cx="1432684" cy="914479"/>
          </a:xfrm>
          <a:prstGeom prst="rect">
            <a:avLst/>
          </a:prstGeom>
        </p:spPr>
      </p:pic>
      <p:pic>
        <p:nvPicPr>
          <p:cNvPr id="9" name="מציין מיקום תוכן 8">
            <a:extLst>
              <a:ext uri="{FF2B5EF4-FFF2-40B4-BE49-F238E27FC236}">
                <a16:creationId xmlns:a16="http://schemas.microsoft.com/office/drawing/2014/main" id="{BD3AEB99-BA8D-E552-69E7-0ECACD6FF79F}"/>
              </a:ext>
            </a:extLst>
          </p:cNvPr>
          <p:cNvPicPr>
            <a:picLocks noGrp="1" noChangeAspect="1"/>
          </p:cNvPicPr>
          <p:nvPr>
            <p:ph idx="1"/>
          </p:nvPr>
        </p:nvPicPr>
        <p:blipFill>
          <a:blip r:embed="rId5"/>
          <a:stretch>
            <a:fillRect/>
          </a:stretch>
        </p:blipFill>
        <p:spPr>
          <a:xfrm>
            <a:off x="1109601" y="1825625"/>
            <a:ext cx="6924797" cy="4351338"/>
          </a:xfrm>
        </p:spPr>
      </p:pic>
    </p:spTree>
    <p:extLst>
      <p:ext uri="{BB962C8B-B14F-4D97-AF65-F5344CB8AC3E}">
        <p14:creationId xmlns:p14="http://schemas.microsoft.com/office/powerpoint/2010/main" val="31282840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ctr"/>
            <a:r>
              <a:rPr lang="ar-SA" sz="3600" b="1" dirty="0">
                <a:cs typeface="+mn-cs"/>
              </a:rPr>
              <a:t>فَعاليَّةٌ مُحَوْسَبَةٌ في اَلْكُراسِ الْمُحَوسَبِ</a:t>
            </a:r>
            <a:endParaRPr lang="en-US" sz="3600" b="1" dirty="0">
              <a:cs typeface="+mn-cs"/>
            </a:endParaRPr>
          </a:p>
        </p:txBody>
      </p:sp>
      <p:sp>
        <p:nvSpPr>
          <p:cNvPr id="6" name="תיבת טקסט 5">
            <a:extLst>
              <a:ext uri="{FF2B5EF4-FFF2-40B4-BE49-F238E27FC236}">
                <a16:creationId xmlns:a16="http://schemas.microsoft.com/office/drawing/2014/main" id="{2DE60A99-D239-A638-C200-A4279A1FA6FA}"/>
              </a:ext>
            </a:extLst>
          </p:cNvPr>
          <p:cNvSpPr txBox="1"/>
          <p:nvPr/>
        </p:nvSpPr>
        <p:spPr>
          <a:xfrm>
            <a:off x="1576387" y="6288930"/>
            <a:ext cx="5991225" cy="369332"/>
          </a:xfrm>
          <a:prstGeom prst="rect">
            <a:avLst/>
          </a:prstGeom>
          <a:noFill/>
        </p:spPr>
        <p:txBody>
          <a:bodyPr wrap="square">
            <a:spAutoFit/>
          </a:bodyPr>
          <a:lstStyle/>
          <a:p>
            <a:r>
              <a:rPr lang="ar-SA" dirty="0">
                <a:solidFill>
                  <a:prstClr val="black"/>
                </a:solidFill>
              </a:rPr>
              <a:t>رابط</a:t>
            </a:r>
            <a:r>
              <a:rPr lang="he-IL" dirty="0">
                <a:solidFill>
                  <a:prstClr val="black"/>
                </a:solidFill>
              </a:rPr>
              <a:t> </a:t>
            </a:r>
            <a:r>
              <a:rPr lang="ar-SA" dirty="0">
                <a:solidFill>
                  <a:prstClr val="black"/>
                </a:solidFill>
              </a:rPr>
              <a:t>الفعالية</a:t>
            </a:r>
            <a:r>
              <a:rPr lang="he-IL" dirty="0">
                <a:solidFill>
                  <a:prstClr val="black"/>
                </a:solidFill>
              </a:rPr>
              <a:t>        </a:t>
            </a:r>
            <a:r>
              <a:rPr lang="ar-SA" dirty="0">
                <a:solidFill>
                  <a:prstClr val="black"/>
                </a:solidFill>
                <a:hlinkClick r:id="rId3"/>
              </a:rPr>
              <a:t>الْحَواسُّ وَأَعْضاءُ الحِسِّ</a:t>
            </a:r>
            <a:r>
              <a:rPr lang="he-IL" dirty="0">
                <a:solidFill>
                  <a:prstClr val="black"/>
                </a:solidFill>
                <a:hlinkClick r:id="rId4"/>
              </a:rPr>
              <a:t> </a:t>
            </a:r>
            <a:endParaRPr lang="he-IL" dirty="0">
              <a:solidFill>
                <a:prstClr val="black"/>
              </a:solidFill>
            </a:endParaRPr>
          </a:p>
        </p:txBody>
      </p:sp>
      <p:pic>
        <p:nvPicPr>
          <p:cNvPr id="3" name="תמונה 2">
            <a:extLst>
              <a:ext uri="{FF2B5EF4-FFF2-40B4-BE49-F238E27FC236}">
                <a16:creationId xmlns:a16="http://schemas.microsoft.com/office/drawing/2014/main" id="{69AB47AA-D9A9-2E3A-C5AC-6D32E8668877}"/>
              </a:ext>
            </a:extLst>
          </p:cNvPr>
          <p:cNvPicPr>
            <a:picLocks noChangeAspect="1"/>
          </p:cNvPicPr>
          <p:nvPr/>
        </p:nvPicPr>
        <p:blipFill>
          <a:blip r:embed="rId5"/>
          <a:stretch>
            <a:fillRect/>
          </a:stretch>
        </p:blipFill>
        <p:spPr>
          <a:xfrm>
            <a:off x="0" y="113428"/>
            <a:ext cx="1432684" cy="914479"/>
          </a:xfrm>
          <a:prstGeom prst="rect">
            <a:avLst/>
          </a:prstGeom>
        </p:spPr>
      </p:pic>
      <p:pic>
        <p:nvPicPr>
          <p:cNvPr id="9" name="מציין מיקום תוכן 8">
            <a:extLst>
              <a:ext uri="{FF2B5EF4-FFF2-40B4-BE49-F238E27FC236}">
                <a16:creationId xmlns:a16="http://schemas.microsoft.com/office/drawing/2014/main" id="{D6C56334-ABA7-3000-B71A-DDB99530520D}"/>
              </a:ext>
            </a:extLst>
          </p:cNvPr>
          <p:cNvPicPr>
            <a:picLocks noGrp="1" noChangeAspect="1"/>
          </p:cNvPicPr>
          <p:nvPr>
            <p:ph idx="1"/>
          </p:nvPr>
        </p:nvPicPr>
        <p:blipFill>
          <a:blip r:embed="rId6"/>
          <a:stretch>
            <a:fillRect/>
          </a:stretch>
        </p:blipFill>
        <p:spPr>
          <a:xfrm>
            <a:off x="1155959" y="1825625"/>
            <a:ext cx="6832082" cy="4351338"/>
          </a:xfrm>
        </p:spPr>
      </p:pic>
    </p:spTree>
    <p:extLst>
      <p:ext uri="{BB962C8B-B14F-4D97-AF65-F5344CB8AC3E}">
        <p14:creationId xmlns:p14="http://schemas.microsoft.com/office/powerpoint/2010/main" val="19209046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a:extLst>
              <a:ext uri="{FF2B5EF4-FFF2-40B4-BE49-F238E27FC236}">
                <a16:creationId xmlns:a16="http://schemas.microsoft.com/office/drawing/2014/main" id="{3652866A-37F4-408E-9A83-5C7D868FA49D}"/>
              </a:ext>
            </a:extLst>
          </p:cNvPr>
          <p:cNvSpPr/>
          <p:nvPr/>
        </p:nvSpPr>
        <p:spPr>
          <a:xfrm>
            <a:off x="749588" y="1196961"/>
            <a:ext cx="6584735" cy="1323439"/>
          </a:xfrm>
          <a:prstGeom prst="rect">
            <a:avLst/>
          </a:prstGeom>
          <a:noFill/>
          <a:effectLst>
            <a:outerShdw blurRad="50800" dist="38100" algn="l" rotWithShape="0">
              <a:prstClr val="black">
                <a:alpha val="40000"/>
              </a:prstClr>
            </a:outerShdw>
          </a:effectLst>
        </p:spPr>
        <p:txBody>
          <a:bodyPr wrap="square" lIns="91440" tIns="45720" rIns="91440" bIns="45720">
            <a:spAutoFit/>
          </a:bodyPr>
          <a:lstStyle/>
          <a:p>
            <a:pPr algn="r"/>
            <a:r>
              <a:rPr lang="he-IL" sz="8000" b="1" dirty="0">
                <a:ln w="22225">
                  <a:noFill/>
                  <a:prstDash val="solid"/>
                </a:ln>
                <a:solidFill>
                  <a:srgbClr val="0067A7"/>
                </a:solidFill>
              </a:rPr>
              <a:t>   </a:t>
            </a:r>
            <a:endParaRPr lang="he-IL" sz="8000" b="1" cap="none" spc="0" dirty="0">
              <a:ln w="22225">
                <a:noFill/>
                <a:prstDash val="solid"/>
              </a:ln>
              <a:solidFill>
                <a:srgbClr val="0067A7"/>
              </a:solidFill>
              <a:effectLst/>
            </a:endParaRPr>
          </a:p>
        </p:txBody>
      </p:sp>
      <p:pic>
        <p:nvPicPr>
          <p:cNvPr id="9" name="גרפיקה 8" descr="פרח ללא גבעול">
            <a:extLst>
              <a:ext uri="{FF2B5EF4-FFF2-40B4-BE49-F238E27FC236}">
                <a16:creationId xmlns:a16="http://schemas.microsoft.com/office/drawing/2014/main" id="{3D4CC3AC-0D15-4E3A-9512-BC0AC42D9F6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1579" y="4001204"/>
            <a:ext cx="914400" cy="914400"/>
          </a:xfrm>
          <a:prstGeom prst="rect">
            <a:avLst/>
          </a:prstGeom>
        </p:spPr>
      </p:pic>
      <p:pic>
        <p:nvPicPr>
          <p:cNvPr id="10" name="גרפיקה 9" descr="פרח ללא גבעול">
            <a:extLst>
              <a:ext uri="{FF2B5EF4-FFF2-40B4-BE49-F238E27FC236}">
                <a16:creationId xmlns:a16="http://schemas.microsoft.com/office/drawing/2014/main" id="{44D24E6F-090E-44F5-961B-6283637F8A8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7427511">
            <a:off x="405606" y="4778265"/>
            <a:ext cx="687964" cy="687964"/>
          </a:xfrm>
          <a:prstGeom prst="rect">
            <a:avLst/>
          </a:prstGeom>
        </p:spPr>
      </p:pic>
      <p:pic>
        <p:nvPicPr>
          <p:cNvPr id="11" name="גרפיקה 10" descr="פרח ללא גבעול">
            <a:extLst>
              <a:ext uri="{FF2B5EF4-FFF2-40B4-BE49-F238E27FC236}">
                <a16:creationId xmlns:a16="http://schemas.microsoft.com/office/drawing/2014/main" id="{306B8901-845A-4489-8524-3562717A573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7427511">
            <a:off x="1268800" y="4216278"/>
            <a:ext cx="646779" cy="646779"/>
          </a:xfrm>
          <a:prstGeom prst="rect">
            <a:avLst/>
          </a:prstGeom>
        </p:spPr>
      </p:pic>
      <p:sp>
        <p:nvSpPr>
          <p:cNvPr id="17" name="TextBox 16"/>
          <p:cNvSpPr txBox="1"/>
          <p:nvPr/>
        </p:nvSpPr>
        <p:spPr>
          <a:xfrm>
            <a:off x="1226774" y="820342"/>
            <a:ext cx="6758382" cy="923330"/>
          </a:xfrm>
          <a:prstGeom prst="rect">
            <a:avLst/>
          </a:prstGeom>
          <a:noFill/>
        </p:spPr>
        <p:txBody>
          <a:bodyPr wrap="square" rtlCol="0">
            <a:spAutoFit/>
          </a:bodyPr>
          <a:lstStyle/>
          <a:p>
            <a:pPr algn="ctr"/>
            <a:r>
              <a:rPr lang="ar-SA" sz="5400" b="1" dirty="0"/>
              <a:t>تَمَّ وَلَمْ يَكْتَمِلْ</a:t>
            </a:r>
          </a:p>
        </p:txBody>
      </p:sp>
      <p:pic>
        <p:nvPicPr>
          <p:cNvPr id="3" name="תמונה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9585" y="77300"/>
            <a:ext cx="1409037" cy="797732"/>
          </a:xfrm>
          <a:prstGeom prst="rect">
            <a:avLst/>
          </a:prstGeom>
        </p:spPr>
      </p:pic>
      <p:pic>
        <p:nvPicPr>
          <p:cNvPr id="4" name="תמונה 3"/>
          <p:cNvPicPr>
            <a:picLocks noChangeAspect="1"/>
          </p:cNvPicPr>
          <p:nvPr/>
        </p:nvPicPr>
        <p:blipFill>
          <a:blip r:embed="rId10"/>
          <a:stretch>
            <a:fillRect/>
          </a:stretch>
        </p:blipFill>
        <p:spPr>
          <a:xfrm>
            <a:off x="272402" y="2897019"/>
            <a:ext cx="8596105" cy="2566638"/>
          </a:xfrm>
          <a:prstGeom prst="rect">
            <a:avLst/>
          </a:prstGeom>
        </p:spPr>
      </p:pic>
      <p:pic>
        <p:nvPicPr>
          <p:cNvPr id="5" name="תמונה 4">
            <a:extLst>
              <a:ext uri="{FF2B5EF4-FFF2-40B4-BE49-F238E27FC236}">
                <a16:creationId xmlns:a16="http://schemas.microsoft.com/office/drawing/2014/main" id="{76405AD3-93F0-DD65-63D4-8D6F162784C3}"/>
              </a:ext>
            </a:extLst>
          </p:cNvPr>
          <p:cNvPicPr>
            <a:picLocks noChangeAspect="1"/>
          </p:cNvPicPr>
          <p:nvPr/>
        </p:nvPicPr>
        <p:blipFill>
          <a:blip r:embed="rId11"/>
          <a:stretch>
            <a:fillRect/>
          </a:stretch>
        </p:blipFill>
        <p:spPr>
          <a:xfrm>
            <a:off x="7150720" y="534732"/>
            <a:ext cx="1243692" cy="859611"/>
          </a:xfrm>
          <a:prstGeom prst="rect">
            <a:avLst/>
          </a:prstGeom>
        </p:spPr>
      </p:pic>
    </p:spTree>
    <p:extLst>
      <p:ext uri="{BB962C8B-B14F-4D97-AF65-F5344CB8AC3E}">
        <p14:creationId xmlns:p14="http://schemas.microsoft.com/office/powerpoint/2010/main" val="3121509771"/>
      </p:ext>
    </p:extLst>
  </p:cSld>
  <p:clrMapOvr>
    <a:masterClrMapping/>
  </p:clrMapOvr>
</p:sld>
</file>

<file path=ppt/theme/theme1.xml><?xml version="1.0" encoding="utf-8"?>
<a:theme xmlns:a="http://schemas.openxmlformats.org/drawingml/2006/main" name="ערכת נושא Office">
  <a:themeElements>
    <a:clrScheme name="ערכת נושא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ערכת נושא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spcFirstLastPara="0" vert="horz" wrap="square" lIns="149351" tIns="149353" rIns="149352" bIns="495276" numCol="1" spcCol="1270" anchor="ctr" anchorCtr="0">
        <a:noAutofit/>
      </a:bodyPr>
      <a:lstStyle>
        <a:defPPr marL="0" indent="0" algn="ctr" defTabSz="933450" rtl="1">
          <a:lnSpc>
            <a:spcPct val="90000"/>
          </a:lnSpc>
          <a:spcBef>
            <a:spcPct val="0"/>
          </a:spcBef>
          <a:spcAft>
            <a:spcPct val="35000"/>
          </a:spcAft>
          <a:buNone/>
          <a:defRPr sz="2100" b="1" kern="1200"/>
        </a:defPPr>
      </a:lstStyle>
      <a: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1532</TotalTime>
  <Words>462</Words>
  <Application>Microsoft Office PowerPoint</Application>
  <PresentationFormat>‫הצגה על המסך (4:3)</PresentationFormat>
  <Paragraphs>53</Paragraphs>
  <Slides>9</Slides>
  <Notes>9</Notes>
  <HiddenSlides>0</HiddenSlides>
  <MMClips>0</MMClips>
  <ScaleCrop>false</ScaleCrop>
  <HeadingPairs>
    <vt:vector size="6" baseType="variant">
      <vt:variant>
        <vt:lpstr>גופנים בשימוש</vt:lpstr>
      </vt:variant>
      <vt:variant>
        <vt:i4>10</vt:i4>
      </vt:variant>
      <vt:variant>
        <vt:lpstr>ערכת נושא</vt:lpstr>
      </vt:variant>
      <vt:variant>
        <vt:i4>1</vt:i4>
      </vt:variant>
      <vt:variant>
        <vt:lpstr>כותרות שקופיות</vt:lpstr>
      </vt:variant>
      <vt:variant>
        <vt:i4>9</vt:i4>
      </vt:variant>
    </vt:vector>
  </HeadingPairs>
  <TitlesOfParts>
    <vt:vector size="20" baseType="lpstr">
      <vt:lpstr>Arial</vt:lpstr>
      <vt:lpstr>Assistant</vt:lpstr>
      <vt:lpstr>Calibri</vt:lpstr>
      <vt:lpstr>Calibri Light</vt:lpstr>
      <vt:lpstr>EnzoagadaMF-Bold</vt:lpstr>
      <vt:lpstr>FontbitDavid</vt:lpstr>
      <vt:lpstr>HelveticaNeue</vt:lpstr>
      <vt:lpstr>MF_FrankRuhl-Bold</vt:lpstr>
      <vt:lpstr>MF_FrankRuhl-Regular</vt:lpstr>
      <vt:lpstr>NarkisimMFO</vt:lpstr>
      <vt:lpstr>ערכת נושא Office</vt:lpstr>
      <vt:lpstr>عارِضَةٌ مُرافِقَةٌ لِلدُّروسِ</vt:lpstr>
      <vt:lpstr>حَواسُّنا</vt:lpstr>
      <vt:lpstr>نَسْتَقْبِلُ المَعْلُومَاتِ بِوَاسِطَةِ الحَوَاسِّ فَعاليَّةٌ مُحَوْسَبَةٌ في اَلْكُراسِ الْمُحَوسَبِ: صَفْحَة 58</vt:lpstr>
      <vt:lpstr> بِأَيِّ حاسَّةٍ نَسْتَوْعِبُ الْمَعْلُوماتِ؟ فَعاليَّةٌ مُحَوْسَبَةٌ في اَلْكُراسِ الْمُحَوسَبِ- صَفْحَة 59</vt:lpstr>
      <vt:lpstr>نَسْتَقْبِلُ المَعْلُومَاتِ</vt:lpstr>
      <vt:lpstr> </vt:lpstr>
      <vt:lpstr>فَعاليَّةٌ مُحَوْسَبَةٌ في اَلْكُراسِ الْمُحَوسَبِ</vt:lpstr>
      <vt:lpstr>فَعاليَّةٌ مُحَوْسَبَةٌ في اَلْكُراسِ الْمُحَوسَبِ</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"החושים שלנו"</dc:title>
  <dc:creator>Tamar Levy</dc:creator>
  <cp:lastModifiedBy>noga mishan</cp:lastModifiedBy>
  <cp:revision>190</cp:revision>
  <dcterms:created xsi:type="dcterms:W3CDTF">2019-05-25T18:59:51Z</dcterms:created>
  <dcterms:modified xsi:type="dcterms:W3CDTF">2023-10-05T11:39:06Z</dcterms:modified>
</cp:coreProperties>
</file>