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0"/>
  </p:notesMasterIdLst>
  <p:sldIdLst>
    <p:sldId id="289" r:id="rId2"/>
    <p:sldId id="325" r:id="rId3"/>
    <p:sldId id="328" r:id="rId4"/>
    <p:sldId id="312" r:id="rId5"/>
    <p:sldId id="329" r:id="rId6"/>
    <p:sldId id="330" r:id="rId7"/>
    <p:sldId id="327" r:id="rId8"/>
    <p:sldId id="317"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B14D"/>
    <a:srgbClr val="B31114"/>
    <a:srgbClr val="6EB14D"/>
    <a:srgbClr val="F6FAFE"/>
    <a:srgbClr val="0066A6"/>
    <a:srgbClr val="0067A3"/>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93474" autoAdjust="0"/>
  </p:normalViewPr>
  <p:slideViewPr>
    <p:cSldViewPr snapToGrid="0" showGuides="1">
      <p:cViewPr varScale="1">
        <p:scale>
          <a:sx n="72" d="100"/>
          <a:sy n="72" d="100"/>
        </p:scale>
        <p:origin x="704" y="52"/>
      </p:cViewPr>
      <p:guideLst>
        <p:guide orient="horz" pos="2184"/>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כ"א/תשרי/תשפ"ד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תת פרק זה עוסק בדרכי תקשורת בין בעלי חיים: תנועה, קולות, ריחות, צבעים ומגע גוף.</a:t>
            </a:r>
          </a:p>
          <a:p>
            <a:pPr algn="r"/>
            <a:r>
              <a:rPr lang="he-IL" sz="1800" b="0" i="0" u="none" strike="noStrike" baseline="0" dirty="0">
                <a:latin typeface="NarkisClassicMF-Regular"/>
              </a:rPr>
              <a:t>בעלי חיים זקוקים לתקשורת כדי להתקיים בסביבתם. הודות לתקשורת, בעלי החיים יכולים להשיג מזון, להתגונן, לטפל בצאצאים שלהם ועוד. </a:t>
            </a:r>
            <a:r>
              <a:rPr lang="he-IL" sz="1800" b="1" i="0" u="none" strike="noStrike" baseline="0" dirty="0">
                <a:latin typeface="NarkisClassicMF-Bold"/>
              </a:rPr>
              <a:t>תקשורת </a:t>
            </a:r>
            <a:r>
              <a:rPr lang="he-IL" sz="1800" b="0" i="0" u="none" strike="noStrike" baseline="0" dirty="0">
                <a:latin typeface="NarkisClassicMF-Regular"/>
              </a:rPr>
              <a:t>היא </a:t>
            </a:r>
            <a:r>
              <a:rPr lang="he-IL" sz="1800" b="1" i="0" u="none" strike="noStrike" baseline="0" dirty="0">
                <a:latin typeface="NarkisClassicMF-Bold"/>
              </a:rPr>
              <a:t>מאפיין חיים</a:t>
            </a:r>
            <a:r>
              <a:rPr lang="he-IL" sz="1800" b="0" i="0" u="none" strike="noStrike" baseline="0" dirty="0">
                <a:latin typeface="NarkisClassicMF-Regular"/>
              </a:rPr>
              <a:t>.</a:t>
            </a:r>
            <a:endParaRPr lang="he-IL" sz="1200" b="0" i="0" u="none" strike="noStrike" baseline="0" dirty="0">
              <a:latin typeface="FontbitDavid"/>
            </a:endParaRP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קוראים את הסיפור על דולי מוש והגורים ועונים על השאלות בעמוד 52.   </a:t>
            </a:r>
          </a:p>
          <a:p>
            <a:pPr marL="0" indent="0" algn="r">
              <a:buNone/>
            </a:pPr>
            <a:r>
              <a:rPr lang="he-IL" sz="1800" b="0" i="0" u="none" strike="noStrike" baseline="0" dirty="0">
                <a:latin typeface="FontbitDavid"/>
              </a:rPr>
              <a:t>התקשורת בין דולי לבין מוש והגורים הייתה מגוונת:</a:t>
            </a:r>
          </a:p>
          <a:p>
            <a:pPr algn="r"/>
            <a:r>
              <a:rPr lang="he-IL" sz="1800" b="0" i="0" u="none" strike="noStrike" baseline="0" dirty="0">
                <a:latin typeface="FontbitDavid"/>
              </a:rPr>
              <a:t>קולית (יללות), מגע גוף (לקקה בלשונה), ותנועת גוף (סמרה פרווה).</a:t>
            </a:r>
          </a:p>
          <a:p>
            <a:pPr algn="r"/>
            <a:r>
              <a:rPr lang="he-IL" sz="1800" b="0" i="0" u="none" strike="noStrike" baseline="0" dirty="0">
                <a:latin typeface="FontbitDavid"/>
              </a:rPr>
              <a:t>דולי העבירה מסר למוש להתרחק מקערת החלב. דולי לקקה את הגורים והרגיעה אותם.</a:t>
            </a:r>
          </a:p>
          <a:p>
            <a:pPr algn="r"/>
            <a:r>
              <a:rPr lang="he-IL" sz="1800" b="0" i="0" u="none" strike="noStrike" baseline="0" dirty="0">
                <a:latin typeface="FontbitDavid"/>
              </a:rPr>
              <a:t>מוש קלט את המסר הקולי והחזותי שהעבירה דולי והתרחקה מקערת החלב.</a:t>
            </a:r>
          </a:p>
          <a:p>
            <a:pPr algn="r"/>
            <a:r>
              <a:rPr lang="he-IL" sz="1800" b="0" i="0" u="none" strike="noStrike" baseline="0" dirty="0">
                <a:latin typeface="FontbitDavid"/>
              </a:rPr>
              <a:t>שימו לב בעמוד 9 בספר הדיגיטלי באתר במבט מקוון קיימת גרסה דיגיטלית של משימה זו.</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2455750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והמשימה בעמוד 53 נועדו להכיר דרכי תקשורת בין בעלי חיים.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167193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במשימה מוצגים מצבי תקשורת שונים. לפני ביצוע המשימה אפשר להציע לתלמידים להמחיז את המצבים המתוארים. לאחר ההמחזה מוצע לערוך שיח סביב השאלות: מי היו שותפים לתקשורת ומה הייתה מטרת התקשורת?</a:t>
            </a:r>
          </a:p>
          <a:p>
            <a:pPr algn="r"/>
            <a:endParaRPr lang="he-IL" sz="1800" b="0" i="0" u="none" strike="noStrike" baseline="0" dirty="0">
              <a:latin typeface="FontbitDavid"/>
            </a:endParaRPr>
          </a:p>
          <a:p>
            <a:pPr algn="r"/>
            <a:r>
              <a:rPr lang="he-IL" sz="1800" b="0" i="0" u="none" strike="noStrike" baseline="0" dirty="0">
                <a:latin typeface="FontbitDavid"/>
              </a:rPr>
              <a:t>קטע המידע על תקשורת בין צמחים מפתיעה תלמידים צעירים </a:t>
            </a:r>
            <a:r>
              <a:rPr lang="he-IL" sz="1800" b="0" i="0" u="none" strike="noStrike" baseline="0" dirty="0" err="1">
                <a:latin typeface="FontbitDavid"/>
              </a:rPr>
              <a:t>מכיון</a:t>
            </a:r>
            <a:r>
              <a:rPr lang="he-IL" sz="1800" b="0" i="0" u="none" strike="noStrike" baseline="0" dirty="0">
                <a:latin typeface="FontbitDavid"/>
              </a:rPr>
              <a:t> שהם עדיין מתקשים לראות בצמחים יצורים חיים והיכולת שלהם להעביר מסרים באמצעות צבע, צורה  וריח.</a:t>
            </a:r>
          </a:p>
          <a:p>
            <a:pPr algn="r"/>
            <a:r>
              <a:rPr lang="he-IL" sz="1800" b="0" i="0" u="none" strike="noStrike" baseline="0" dirty="0">
                <a:latin typeface="FontbitDavid"/>
              </a:rPr>
              <a:t>בצמחים, עיקר התקשורת היא בינם לבין בעלי החיים. אל צבעי הפרחים והריחות נמשכים בעלי חיים שניזונים מהם ותוך כדי תנועתם הם מאביקים אותם. אל צבעי הפירות, ריחותיהם וטעמיהם נמשכים בעלי חיים שניזונים מהם ותוך כדי תורמים להפצת זרעים.</a:t>
            </a:r>
          </a:p>
          <a:p>
            <a:pPr algn="r"/>
            <a:r>
              <a:rPr lang="he-IL" sz="1800" b="0" i="0" u="none" strike="noStrike" baseline="0" dirty="0">
                <a:latin typeface="FontbitDavid"/>
              </a:rPr>
              <a:t>שימו לב באתר במבט מקוון, בספר הדיגיטלי, עמוד 54 קיימת גרסה דיגיטלית של משימה זו.</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4</a:t>
            </a:fld>
            <a:endParaRPr lang="x-none">
              <a:solidFill>
                <a:prstClr val="black"/>
              </a:solidFill>
            </a:endParaRPr>
          </a:p>
        </p:txBody>
      </p:sp>
    </p:spTree>
    <p:extLst>
      <p:ext uri="{BB962C8B-B14F-4D97-AF65-F5344CB8AC3E}">
        <p14:creationId xmlns:p14="http://schemas.microsoft.com/office/powerpoint/2010/main" val="645024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באתר במבט מקוון, בספר הדיגיטלי, עמוד 53, משימה: </a:t>
            </a:r>
            <a:r>
              <a:rPr lang="he-IL" sz="1800" b="1" i="0" u="none" strike="noStrike" baseline="0" dirty="0">
                <a:latin typeface="FontbitDavid"/>
              </a:rPr>
              <a:t>תקשורת בין בעלי החיים</a:t>
            </a:r>
            <a:r>
              <a:rPr lang="he-IL" sz="1800" b="0" i="0" u="none" strike="noStrike" baseline="0" dirty="0">
                <a:latin typeface="FontbitDavid"/>
              </a:rPr>
              <a:t>.</a:t>
            </a:r>
          </a:p>
          <a:p>
            <a:pPr algn="r"/>
            <a:r>
              <a:rPr lang="he-IL" sz="1800" b="0" i="0" u="none" strike="noStrike" baseline="0" dirty="0">
                <a:latin typeface="FontbitDavid"/>
              </a:rPr>
              <a:t>אפשר לתת את המשימה כשיעורי בית, במסגרת שעות פרטניות, במליאת הכיתה, עבודה בכיתה בהרכבים שונים.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5</a:t>
            </a:fld>
            <a:endParaRPr lang="x-none">
              <a:solidFill>
                <a:prstClr val="black"/>
              </a:solidFill>
            </a:endParaRPr>
          </a:p>
        </p:txBody>
      </p:sp>
    </p:spTree>
    <p:extLst>
      <p:ext uri="{BB962C8B-B14F-4D97-AF65-F5344CB8AC3E}">
        <p14:creationId xmlns:p14="http://schemas.microsoft.com/office/powerpoint/2010/main" val="239977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צופים בסרטון </a:t>
            </a:r>
            <a:r>
              <a:rPr lang="he-IL" b="1" dirty="0"/>
              <a:t>הטווס</a:t>
            </a:r>
            <a:r>
              <a:rPr lang="he-IL" dirty="0"/>
              <a:t>.</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שואלים: כיצד יוצר הטווס תקשורת עם הטווסה? מהי דרך התקשורת? (צבע וקול)</a:t>
            </a:r>
          </a:p>
          <a:p>
            <a:pPr algn="r"/>
            <a:r>
              <a:rPr lang="he-IL" dirty="0"/>
              <a:t>מהי מטרת התקשורת? (התרבות).</a:t>
            </a:r>
          </a:p>
          <a:p>
            <a:pPr algn="r"/>
            <a:r>
              <a:rPr lang="he-IL" dirty="0"/>
              <a:t>צופים בסרטון בין </a:t>
            </a:r>
            <a:r>
              <a:rPr lang="he-IL" b="1" dirty="0"/>
              <a:t>פרגים לדבורים</a:t>
            </a:r>
            <a:r>
              <a:rPr lang="he-IL" dirty="0"/>
              <a:t>.</a:t>
            </a:r>
          </a:p>
          <a:p>
            <a:pPr algn="r"/>
            <a:r>
              <a:rPr lang="he-IL" dirty="0"/>
              <a:t>איזה מסר מעבירים הפרגים לדבורים? מסר צבעוני (חזותי)</a:t>
            </a:r>
          </a:p>
          <a:p>
            <a:pPr algn="r"/>
            <a:r>
              <a:rPr lang="he-IL" dirty="0"/>
              <a:t>מהי מטרת התקשורת? למשוך את הדבורים להאבקת הפרחים (התרבות). </a:t>
            </a:r>
          </a:p>
          <a:p>
            <a:pPr algn="r"/>
            <a:r>
              <a:rPr lang="he-IL" dirty="0"/>
              <a:t>מדוע הדבורים מגיעות לפרגים? למצוא מזון</a:t>
            </a:r>
          </a:p>
          <a:p>
            <a:pPr algn="r"/>
            <a:r>
              <a:rPr lang="he-IL" dirty="0"/>
              <a:t>צופים בסרטון </a:t>
            </a:r>
            <a:r>
              <a:rPr lang="he-IL" b="1" dirty="0"/>
              <a:t>גחליליות מאירות</a:t>
            </a:r>
            <a:r>
              <a:rPr lang="he-IL" dirty="0"/>
              <a:t>.</a:t>
            </a:r>
          </a:p>
          <a:p>
            <a:pPr algn="r"/>
            <a:r>
              <a:rPr lang="he-IL" dirty="0"/>
              <a:t>שואלים: מה רואים בסרטון? מהם הבהובי האור? מי מפיק אותם? </a:t>
            </a:r>
          </a:p>
          <a:p>
            <a:pPr algn="r"/>
            <a:r>
              <a:rPr lang="he-IL" dirty="0"/>
              <a:t>למי הם מעבירים מסר? מהי דרך התקשורת? מהי מטרת התקשורת? </a:t>
            </a:r>
          </a:p>
          <a:p>
            <a:pPr algn="r"/>
            <a:r>
              <a:rPr lang="he-IL" b="0" i="0" dirty="0">
                <a:solidFill>
                  <a:srgbClr val="000000"/>
                </a:solidFill>
                <a:effectLst/>
                <a:latin typeface="Open Sans Hebrew"/>
              </a:rPr>
              <a:t>גחליליות</a:t>
            </a:r>
            <a:r>
              <a:rPr lang="en-US" b="0" i="0" dirty="0">
                <a:solidFill>
                  <a:srgbClr val="000000"/>
                </a:solidFill>
                <a:effectLst/>
                <a:latin typeface="Open Sans Hebrew"/>
              </a:rPr>
              <a:t> </a:t>
            </a:r>
            <a:r>
              <a:rPr lang="he-IL" b="0" i="0" dirty="0">
                <a:solidFill>
                  <a:srgbClr val="000000"/>
                </a:solidFill>
                <a:effectLst/>
                <a:latin typeface="Open Sans Hebrew"/>
              </a:rPr>
              <a:t>הן חיפושיות החיות בלילה ומאירות כחלק מהתקשורת שלהן כדי למצוא בן-זוג.</a:t>
            </a:r>
            <a:br>
              <a:rPr lang="he-IL" dirty="0"/>
            </a:br>
            <a:r>
              <a:rPr lang="he-IL" b="0" i="0" dirty="0">
                <a:solidFill>
                  <a:srgbClr val="000000"/>
                </a:solidFill>
                <a:effectLst/>
                <a:latin typeface="Open Sans Hebrew"/>
              </a:rPr>
              <a:t>הגחליליות הנקבות נייחות ומהבהבות באמצעות איבר המצוי בבטנן על מנת למשוך זכרים מזדמנים במעופם.</a:t>
            </a:r>
            <a:br>
              <a:rPr lang="he-IL" dirty="0"/>
            </a:br>
            <a:r>
              <a:rPr lang="he-IL" b="0" i="0" dirty="0">
                <a:solidFill>
                  <a:srgbClr val="000000"/>
                </a:solidFill>
                <a:effectLst/>
                <a:latin typeface="Open Sans Hebrew"/>
              </a:rPr>
              <a:t>הזכרים מהבהבים חזרה בתגובה ומחפשים את בת הזוג מהמין שלהם (יש מעל 2000 סוגי גחליליות!).</a:t>
            </a:r>
            <a:br>
              <a:rPr lang="he-IL" dirty="0"/>
            </a:br>
            <a:r>
              <a:rPr lang="he-IL" b="0" i="0" dirty="0">
                <a:solidFill>
                  <a:srgbClr val="000000"/>
                </a:solidFill>
                <a:effectLst/>
                <a:latin typeface="Open Sans Hebrew"/>
              </a:rPr>
              <a:t> </a:t>
            </a:r>
            <a:endParaRPr lang="he-IL"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6</a:t>
            </a:fld>
            <a:endParaRPr lang="x-none">
              <a:solidFill>
                <a:prstClr val="black"/>
              </a:solidFill>
            </a:endParaRPr>
          </a:p>
        </p:txBody>
      </p:sp>
    </p:spTree>
    <p:extLst>
      <p:ext uri="{BB962C8B-B14F-4D97-AF65-F5344CB8AC3E}">
        <p14:creationId xmlns:p14="http://schemas.microsoft.com/office/powerpoint/2010/main" val="1985243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קטע המידע והאיור נועדו להמשגה של מאפיין החיים תקשורת.</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2695925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קוראים את המשפטים בתבנית </a:t>
            </a:r>
            <a:r>
              <a:rPr lang="he-IL" b="1" dirty="0"/>
              <a:t>מה למדנו?</a:t>
            </a:r>
          </a:p>
          <a:p>
            <a:r>
              <a:rPr lang="he-IL" b="0" dirty="0"/>
              <a:t>תוך כדי קריאה אפשר לבקש מהתלמידים להשלים מילים  חסרות במשפטים. ראו דוגמה.</a:t>
            </a:r>
          </a:p>
          <a:p>
            <a:pPr marL="228600" indent="-228600" algn="r" rtl="1">
              <a:buFont typeface="+mj-lt"/>
              <a:buAutoNum type="arabicPeriod"/>
            </a:pPr>
            <a:r>
              <a:rPr lang="he-IL" b="0" dirty="0">
                <a:solidFill>
                  <a:srgbClr val="000000"/>
                </a:solidFill>
                <a:latin typeface="MF_FrankRuhl-Regular"/>
              </a:rPr>
              <a:t>בַּעֲלֵי חַיִּים יוֹצְרִים תִּקְשֹׁרֶת בְּעֶזְרַת ______, תְּנוּעוֹת גּוּף,______, צְבָעִים וּמַגַּע </a:t>
            </a:r>
            <a:r>
              <a:rPr lang="he-IL" dirty="0">
                <a:solidFill>
                  <a:srgbClr val="000000"/>
                </a:solidFill>
                <a:latin typeface="MF_FrankRuhl-Regular"/>
              </a:rPr>
              <a:t>גּוּף.</a:t>
            </a:r>
          </a:p>
          <a:p>
            <a:pPr marL="228600" indent="-228600" algn="r" rtl="1">
              <a:buFont typeface="+mj-lt"/>
              <a:buAutoNum type="arabicPeriod"/>
            </a:pPr>
            <a:r>
              <a:rPr lang="he-IL" dirty="0">
                <a:solidFill>
                  <a:srgbClr val="000000"/>
                </a:solidFill>
                <a:latin typeface="MF_FrankRuhl-Regular"/>
              </a:rPr>
              <a:t>הוֹדוֹת לַתִּקְשֹׁרֶת יְצוּרִים חַיִּים יְכוֹלִים לְהַשִּׂיג אֶת הַצְּרָכִים הַ______ שֶׁלָּהֶם.</a:t>
            </a:r>
          </a:p>
          <a:p>
            <a:pPr marL="228600" indent="-228600" algn="r" rtl="1">
              <a:buFont typeface="+mj-lt"/>
              <a:buAutoNum type="arabicPeriod"/>
            </a:pPr>
            <a:r>
              <a:rPr lang="he-IL" dirty="0">
                <a:solidFill>
                  <a:srgbClr val="000000"/>
                </a:solidFill>
                <a:latin typeface="MF_FrankRuhl-Regular"/>
              </a:rPr>
              <a:t>_______ הִיא </a:t>
            </a:r>
            <a:r>
              <a:rPr lang="he-IL" dirty="0" err="1">
                <a:solidFill>
                  <a:srgbClr val="000000"/>
                </a:solidFill>
                <a:latin typeface="MF_FrankRuhl-Regular"/>
              </a:rPr>
              <a:t>מְאַפְיֵן</a:t>
            </a:r>
            <a:r>
              <a:rPr lang="he-IL" dirty="0">
                <a:solidFill>
                  <a:srgbClr val="000000"/>
                </a:solidFill>
                <a:latin typeface="MF_FrankRuhl-Regular"/>
              </a:rPr>
              <a:t> חַיִּים.</a:t>
            </a:r>
          </a:p>
          <a:p>
            <a:pPr marL="228600" indent="-228600" algn="r" rtl="1">
              <a:buFont typeface="+mj-lt"/>
              <a:buAutoNum type="arabicPeriod"/>
            </a:pPr>
            <a:endParaRPr lang="he-IL" dirty="0">
              <a:solidFill>
                <a:srgbClr val="000000"/>
              </a:solidFill>
              <a:latin typeface="MF_FrankRuhl-Regular"/>
            </a:endParaRPr>
          </a:p>
          <a:p>
            <a:pPr marL="0" indent="0" algn="r" rtl="1">
              <a:buFont typeface="+mj-lt"/>
              <a:buNone/>
            </a:pPr>
            <a:r>
              <a:rPr lang="he-IL" dirty="0">
                <a:solidFill>
                  <a:srgbClr val="000000"/>
                </a:solidFill>
                <a:latin typeface="MF_FrankRuhl-Regular"/>
              </a:rPr>
              <a:t>מחברים משפטים עם המושגים החדשים שלמדנו בתת פרק זה.</a:t>
            </a:r>
          </a:p>
          <a:p>
            <a:pPr marL="0" indent="0" algn="r" rtl="1">
              <a:buNone/>
            </a:pPr>
            <a:r>
              <a:rPr lang="he-IL" dirty="0">
                <a:solidFill>
                  <a:srgbClr val="000000"/>
                </a:solidFill>
                <a:latin typeface="MF_FrankRuhl-Regular"/>
              </a:rPr>
              <a:t>תִּקְשֹׁרֶת</a:t>
            </a:r>
          </a:p>
          <a:p>
            <a:pPr marL="0" indent="0" algn="r" rtl="1">
              <a:buNone/>
            </a:pPr>
            <a:r>
              <a:rPr lang="he-IL" dirty="0">
                <a:solidFill>
                  <a:srgbClr val="000000"/>
                </a:solidFill>
                <a:latin typeface="MF_FrankRuhl-Regular"/>
              </a:rPr>
              <a:t>יוֹצְרִים תִּקְשֹׁרֶת</a:t>
            </a:r>
          </a:p>
          <a:p>
            <a:pPr marL="0" indent="0" algn="r" rtl="1">
              <a:buNone/>
            </a:pPr>
            <a:r>
              <a:rPr lang="he-IL" i="0" u="none" strike="noStrike" baseline="0" dirty="0">
                <a:latin typeface="MF_FrankRuhl-Regular"/>
              </a:rPr>
              <a:t>מַטְּרַת הֲתִקְשֹׁרֶת</a:t>
            </a:r>
            <a:endParaRPr lang="he-IL" dirty="0">
              <a:solidFill>
                <a:srgbClr val="000000"/>
              </a:solidFill>
              <a:latin typeface="MF_FrankRuhl-Regular"/>
            </a:endParaRPr>
          </a:p>
          <a:p>
            <a:pPr marL="228600" indent="-228600" algn="r" rtl="1">
              <a:buFont typeface="+mj-lt"/>
              <a:buAutoNum type="arabicPeriod"/>
            </a:pPr>
            <a:endParaRPr lang="he-IL" dirty="0">
              <a:solidFill>
                <a:srgbClr val="000000"/>
              </a:solidFill>
              <a:latin typeface="MF_FrankRuhl-Regular"/>
            </a:endParaRP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1704091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hyperlink" Target="https://vimeo.com/285109160" TargetMode="External"/><Relationship Id="rId3" Type="http://schemas.openxmlformats.org/officeDocument/2006/relationships/image" Target="../media/image9.png"/><Relationship Id="rId7" Type="http://schemas.openxmlformats.org/officeDocument/2006/relationships/hyperlink" Target="https://vimeo.com/396260405"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hyperlink" Target="https://vimeo.com/49299573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679507" y="1853967"/>
            <a:ext cx="8137322" cy="872455"/>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a:t>
            </a:r>
            <a:br>
              <a:rPr lang="he-IL" sz="5400" b="1" dirty="0">
                <a:solidFill>
                  <a:srgbClr val="0070C0"/>
                </a:solidFill>
                <a:cs typeface="+mn-cs"/>
              </a:rPr>
            </a:br>
            <a:r>
              <a:rPr lang="he-IL" sz="4900" b="1" dirty="0">
                <a:latin typeface="MF_FrankRuhl-Regular"/>
                <a:cs typeface="+mn-cs"/>
              </a:rPr>
              <a:t> </a:t>
            </a:r>
            <a:r>
              <a:rPr lang="he-IL" sz="5400" b="1" dirty="0">
                <a:latin typeface="MF_FrankRuhl-Regular"/>
                <a:cs typeface="+mn-cs"/>
              </a:rPr>
              <a:t>יוֹצְרִים תִּקְשֹׁרֶת זֶה עִם זֶה</a:t>
            </a:r>
            <a:endParaRPr lang="x-none" sz="4900" b="1" dirty="0">
              <a:cs typeface="+mn-cs"/>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3373" y="74615"/>
            <a:ext cx="1444830" cy="776654"/>
          </a:xfrm>
          <a:prstGeom prst="rect">
            <a:avLst/>
          </a:prstGeom>
        </p:spPr>
      </p:pic>
      <p:pic>
        <p:nvPicPr>
          <p:cNvPr id="5" name="תמונה 4"/>
          <p:cNvPicPr>
            <a:picLocks noChangeAspect="1"/>
          </p:cNvPicPr>
          <p:nvPr/>
        </p:nvPicPr>
        <p:blipFill>
          <a:blip r:embed="rId4"/>
          <a:stretch>
            <a:fillRect/>
          </a:stretch>
        </p:blipFill>
        <p:spPr>
          <a:xfrm>
            <a:off x="1556801" y="2852257"/>
            <a:ext cx="5876487" cy="3916128"/>
          </a:xfrm>
          <a:prstGeom prst="rect">
            <a:avLst/>
          </a:prstGeom>
          <a:ln w="38100">
            <a:solidFill>
              <a:schemeClr val="accent5">
                <a:lumMod val="75000"/>
              </a:schemeClr>
            </a:solidFill>
          </a:ln>
        </p:spPr>
      </p:pic>
      <p:pic>
        <p:nvPicPr>
          <p:cNvPr id="8" name="תמונה 7"/>
          <p:cNvPicPr>
            <a:picLocks noChangeAspect="1"/>
          </p:cNvPicPr>
          <p:nvPr/>
        </p:nvPicPr>
        <p:blipFill>
          <a:blip r:embed="rId5"/>
          <a:stretch>
            <a:fillRect/>
          </a:stretch>
        </p:blipFill>
        <p:spPr>
          <a:xfrm>
            <a:off x="123363" y="74615"/>
            <a:ext cx="1548518" cy="877900"/>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 y="610214"/>
            <a:ext cx="8917497" cy="1325563"/>
          </a:xfrm>
        </p:spPr>
        <p:txBody>
          <a:bodyPr>
            <a:normAutofit fontScale="90000"/>
          </a:bodyPr>
          <a:lstStyle/>
          <a:p>
            <a:pPr algn="r"/>
            <a:r>
              <a:rPr lang="he-IL" b="1" dirty="0">
                <a:solidFill>
                  <a:srgbClr val="437BBE"/>
                </a:solidFill>
                <a:latin typeface="MF_FrankRuhl-Regular"/>
                <a:cs typeface="+mn-cs"/>
              </a:rPr>
              <a:t>מְשִׂימָה: </a:t>
            </a:r>
            <a:r>
              <a:rPr lang="he-IL" b="1" dirty="0">
                <a:solidFill>
                  <a:srgbClr val="000000"/>
                </a:solidFill>
                <a:latin typeface="MF_FrankRuhl-Regular"/>
                <a:cs typeface="+mn-cs"/>
              </a:rPr>
              <a:t>כֵּיצַד יוֹצְרִים תִּקְשֹׁרֶת? </a:t>
            </a:r>
            <a:r>
              <a:rPr lang="he-IL" sz="2800" b="1" dirty="0">
                <a:solidFill>
                  <a:srgbClr val="000000"/>
                </a:solidFill>
                <a:latin typeface="MF_FrankRuhl-Regular"/>
                <a:cs typeface="+mn-cs"/>
              </a:rPr>
              <a:t>(עמוד 52)</a:t>
            </a:r>
            <a:br>
              <a:rPr lang="he-IL" sz="2800" b="1" dirty="0">
                <a:solidFill>
                  <a:srgbClr val="000000"/>
                </a:solidFill>
                <a:latin typeface="MF_FrankRuhl-Regular"/>
                <a:cs typeface="+mn-cs"/>
              </a:rPr>
            </a:br>
            <a:br>
              <a:rPr lang="he-IL" sz="2800" b="1" dirty="0">
                <a:solidFill>
                  <a:srgbClr val="000000"/>
                </a:solidFill>
                <a:latin typeface="MF_FrankRuhl-Regular"/>
                <a:cs typeface="+mn-cs"/>
              </a:rPr>
            </a:br>
            <a:r>
              <a:rPr lang="he-IL" sz="2800" b="1" dirty="0">
                <a:solidFill>
                  <a:srgbClr val="000000"/>
                </a:solidFill>
                <a:latin typeface="MF_FrankRuhl-Regular"/>
                <a:cs typeface="+mn-cs"/>
              </a:rPr>
              <a:t>קוראים סיפור</a:t>
            </a:r>
            <a:endParaRPr lang="en-US" sz="2800" b="1" dirty="0">
              <a:cs typeface="+mn-cs"/>
            </a:endParaRPr>
          </a:p>
        </p:txBody>
      </p:sp>
      <p:sp>
        <p:nvSpPr>
          <p:cNvPr id="6" name="מציין מיקום תוכן 5"/>
          <p:cNvSpPr>
            <a:spLocks noGrp="1"/>
          </p:cNvSpPr>
          <p:nvPr>
            <p:ph idx="1"/>
          </p:nvPr>
        </p:nvSpPr>
        <p:spPr>
          <a:xfrm>
            <a:off x="142043" y="1896448"/>
            <a:ext cx="8698026" cy="4351338"/>
          </a:xfrm>
          <a:ln w="38100">
            <a:solidFill>
              <a:schemeClr val="accent4">
                <a:lumMod val="75000"/>
              </a:schemeClr>
            </a:solidFill>
          </a:ln>
        </p:spPr>
        <p:txBody>
          <a:bodyPr>
            <a:normAutofit/>
          </a:bodyPr>
          <a:lstStyle/>
          <a:p>
            <a:pPr marL="0" indent="0" algn="r" rtl="1">
              <a:buNone/>
            </a:pPr>
            <a:r>
              <a:rPr lang="he-IL" dirty="0"/>
              <a:t>בֶּחָצֵר שֶׁל סַבָּא נָתָן וְסָבְתָא רוּת.</a:t>
            </a:r>
          </a:p>
          <a:p>
            <a:pPr marL="0" indent="0" algn="r" rtl="1">
              <a:buNone/>
            </a:pPr>
            <a:r>
              <a:rPr lang="he-IL" dirty="0"/>
              <a:t>הֶחָתוּל מוּשׁ קָפַץ בִּמְהִירוּת לְעֵבֶר קַעֲרַת הֶחָלָב שֶׁהֵכִין סַבָּא נָתָן</a:t>
            </a:r>
          </a:p>
          <a:p>
            <a:pPr marL="0" indent="0" algn="r" rtl="1">
              <a:buNone/>
            </a:pPr>
            <a:r>
              <a:rPr lang="he-IL" dirty="0"/>
              <a:t>לַגּוּרִים הַקְּטַנְטַנִּים. </a:t>
            </a:r>
          </a:p>
          <a:p>
            <a:pPr marL="0" indent="0" algn="r" rtl="1">
              <a:buNone/>
            </a:pPr>
            <a:r>
              <a:rPr lang="he-IL" dirty="0" err="1"/>
              <a:t>אִמָּא</a:t>
            </a:r>
            <a:r>
              <a:rPr lang="he-IL" dirty="0"/>
              <a:t> דּוֹלִי הַחֲתוּלָה סִמְּרָה </a:t>
            </a:r>
            <a:r>
              <a:rPr lang="he-IL" dirty="0" err="1"/>
              <a:t>פַּרְוָה</a:t>
            </a:r>
            <a:r>
              <a:rPr lang="he-IL" dirty="0"/>
              <a:t> וּבִילָלוֹת חֲזָקוֹת.</a:t>
            </a:r>
          </a:p>
          <a:p>
            <a:pPr marL="0" indent="0" algn="r" rtl="1">
              <a:buNone/>
            </a:pPr>
            <a:r>
              <a:rPr lang="he-IL" dirty="0"/>
              <a:t>הִרְחִיקָה אֶת מוּשׁ מִקַּעֲרַת הֶחָלָב. מוּשׁ הִתְרַחֵק מִקַּעֲרַת הֶחָלָב.</a:t>
            </a:r>
          </a:p>
          <a:p>
            <a:pPr marL="0" indent="0" algn="r" rtl="1">
              <a:buNone/>
            </a:pPr>
            <a:r>
              <a:rPr lang="he-IL" dirty="0"/>
              <a:t>אַחֲרֵי שֶׁהַגּוּרִים </a:t>
            </a:r>
            <a:r>
              <a:rPr lang="he-IL" dirty="0" err="1"/>
              <a:t>סִיְּמו</a:t>
            </a:r>
            <a:r>
              <a:rPr lang="he-IL" dirty="0"/>
              <a:t>ּ לֶאֱכֹל, לִקְּקָה דּוֹלִי בִּלְשׁוֹנָהּ אֶת הַגּוּרִים.</a:t>
            </a:r>
            <a:endParaRPr lang="en-US" dirty="0"/>
          </a:p>
        </p:txBody>
      </p:sp>
      <p:pic>
        <p:nvPicPr>
          <p:cNvPr id="3" name="תמונה 2"/>
          <p:cNvPicPr>
            <a:picLocks noChangeAspect="1"/>
          </p:cNvPicPr>
          <p:nvPr/>
        </p:nvPicPr>
        <p:blipFill>
          <a:blip r:embed="rId3"/>
          <a:stretch>
            <a:fillRect/>
          </a:stretch>
        </p:blipFill>
        <p:spPr>
          <a:xfrm>
            <a:off x="1670545" y="4939979"/>
            <a:ext cx="5467350" cy="1935776"/>
          </a:xfrm>
          <a:prstGeom prst="rect">
            <a:avLst/>
          </a:prstGeom>
          <a:ln w="38100">
            <a:solidFill>
              <a:schemeClr val="accent4">
                <a:lumMod val="50000"/>
              </a:schemeClr>
            </a:solidFill>
          </a:ln>
        </p:spPr>
      </p:pic>
      <p:pic>
        <p:nvPicPr>
          <p:cNvPr id="4" name="תמונה 3">
            <a:extLst>
              <a:ext uri="{FF2B5EF4-FFF2-40B4-BE49-F238E27FC236}">
                <a16:creationId xmlns:a16="http://schemas.microsoft.com/office/drawing/2014/main" id="{7BDF93E9-83CA-BFA1-4738-AA48158EE5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4392" y="174568"/>
            <a:ext cx="1015363" cy="545798"/>
          </a:xfrm>
          <a:prstGeom prst="rect">
            <a:avLst/>
          </a:prstGeom>
        </p:spPr>
      </p:pic>
      <p:pic>
        <p:nvPicPr>
          <p:cNvPr id="5" name="תמונה 4">
            <a:extLst>
              <a:ext uri="{FF2B5EF4-FFF2-40B4-BE49-F238E27FC236}">
                <a16:creationId xmlns:a16="http://schemas.microsoft.com/office/drawing/2014/main" id="{5109827D-0434-7BD2-8863-886F4C60F132}"/>
              </a:ext>
            </a:extLst>
          </p:cNvPr>
          <p:cNvPicPr>
            <a:picLocks noChangeAspect="1"/>
          </p:cNvPicPr>
          <p:nvPr/>
        </p:nvPicPr>
        <p:blipFill>
          <a:blip r:embed="rId5"/>
          <a:stretch>
            <a:fillRect/>
          </a:stretch>
        </p:blipFill>
        <p:spPr>
          <a:xfrm>
            <a:off x="73866" y="-19361"/>
            <a:ext cx="1109568" cy="634039"/>
          </a:xfrm>
          <a:prstGeom prst="rect">
            <a:avLst/>
          </a:prstGeom>
        </p:spPr>
      </p:pic>
    </p:spTree>
    <p:extLst>
      <p:ext uri="{BB962C8B-B14F-4D97-AF65-F5344CB8AC3E}">
        <p14:creationId xmlns:p14="http://schemas.microsoft.com/office/powerpoint/2010/main" val="2429576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28649" y="1493240"/>
            <a:ext cx="7961677" cy="4683723"/>
          </a:xfrm>
        </p:spPr>
        <p:txBody>
          <a:bodyPr/>
          <a:lstStyle/>
          <a:p>
            <a:pPr marL="0" indent="0" algn="r" rtl="1">
              <a:buNone/>
            </a:pPr>
            <a:r>
              <a:rPr lang="he-IL" b="1" dirty="0"/>
              <a:t>שאלות</a:t>
            </a:r>
          </a:p>
          <a:p>
            <a:pPr marL="0" indent="0" algn="r" rtl="1">
              <a:buNone/>
            </a:pPr>
            <a:r>
              <a:rPr lang="he-IL" b="1" dirty="0"/>
              <a:t>עמוד 53 </a:t>
            </a:r>
            <a:r>
              <a:rPr lang="he-IL" dirty="0"/>
              <a:t> </a:t>
            </a:r>
          </a:p>
          <a:p>
            <a:pPr marL="0" indent="0" algn="r" rtl="1">
              <a:buNone/>
            </a:pPr>
            <a:endParaRPr lang="en-US" dirty="0"/>
          </a:p>
        </p:txBody>
      </p:sp>
      <p:pic>
        <p:nvPicPr>
          <p:cNvPr id="4" name="תמונה 3"/>
          <p:cNvPicPr>
            <a:picLocks noChangeAspect="1"/>
          </p:cNvPicPr>
          <p:nvPr/>
        </p:nvPicPr>
        <p:blipFill>
          <a:blip r:embed="rId3"/>
          <a:stretch>
            <a:fillRect/>
          </a:stretch>
        </p:blipFill>
        <p:spPr>
          <a:xfrm>
            <a:off x="1819488" y="1690689"/>
            <a:ext cx="5160609" cy="5167311"/>
          </a:xfrm>
          <a:prstGeom prst="rect">
            <a:avLst/>
          </a:prstGeom>
          <a:ln w="38100">
            <a:solidFill>
              <a:srgbClr val="7030A0"/>
            </a:solidFill>
          </a:ln>
        </p:spPr>
      </p:pic>
      <p:pic>
        <p:nvPicPr>
          <p:cNvPr id="5" name="תמונה 4">
            <a:extLst>
              <a:ext uri="{FF2B5EF4-FFF2-40B4-BE49-F238E27FC236}">
                <a16:creationId xmlns:a16="http://schemas.microsoft.com/office/drawing/2014/main" id="{EC7E9974-3EF2-B4CE-D25D-CCD049BAD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4392" y="174568"/>
            <a:ext cx="1015363" cy="545798"/>
          </a:xfrm>
          <a:prstGeom prst="rect">
            <a:avLst/>
          </a:prstGeom>
        </p:spPr>
      </p:pic>
      <p:pic>
        <p:nvPicPr>
          <p:cNvPr id="6" name="תמונה 5">
            <a:extLst>
              <a:ext uri="{FF2B5EF4-FFF2-40B4-BE49-F238E27FC236}">
                <a16:creationId xmlns:a16="http://schemas.microsoft.com/office/drawing/2014/main" id="{D0849314-37C5-2C5F-61A1-A60CB0F8D9E5}"/>
              </a:ext>
            </a:extLst>
          </p:cNvPr>
          <p:cNvPicPr>
            <a:picLocks noChangeAspect="1"/>
          </p:cNvPicPr>
          <p:nvPr/>
        </p:nvPicPr>
        <p:blipFill>
          <a:blip r:embed="rId5"/>
          <a:stretch>
            <a:fillRect/>
          </a:stretch>
        </p:blipFill>
        <p:spPr>
          <a:xfrm>
            <a:off x="73866" y="-19361"/>
            <a:ext cx="1109568" cy="634039"/>
          </a:xfrm>
          <a:prstGeom prst="rect">
            <a:avLst/>
          </a:prstGeom>
        </p:spPr>
      </p:pic>
      <p:sp>
        <p:nvSpPr>
          <p:cNvPr id="8" name="כותרת 7"/>
          <p:cNvSpPr>
            <a:spLocks noGrp="1"/>
          </p:cNvSpPr>
          <p:nvPr>
            <p:ph type="title"/>
          </p:nvPr>
        </p:nvSpPr>
        <p:spPr/>
        <p:txBody>
          <a:bodyPr/>
          <a:lstStyle/>
          <a:p>
            <a:endParaRPr lang="en-US"/>
          </a:p>
        </p:txBody>
      </p:sp>
    </p:spTree>
    <p:extLst>
      <p:ext uri="{BB962C8B-B14F-4D97-AF65-F5344CB8AC3E}">
        <p14:creationId xmlns:p14="http://schemas.microsoft.com/office/powerpoint/2010/main" val="3721582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0650" y="365125"/>
            <a:ext cx="8921689" cy="1325563"/>
          </a:xfrm>
        </p:spPr>
        <p:txBody>
          <a:bodyPr>
            <a:normAutofit/>
          </a:bodyPr>
          <a:lstStyle/>
          <a:p>
            <a:pPr algn="r"/>
            <a:r>
              <a:rPr lang="he-IL" sz="7200" b="1" dirty="0">
                <a:cs typeface="+mn-cs"/>
              </a:rPr>
              <a:t> </a:t>
            </a:r>
            <a:r>
              <a:rPr lang="he-IL" b="1" dirty="0">
                <a:cs typeface="+mn-cs"/>
              </a:rPr>
              <a:t>מְזַהִים וּמַסִּיקִים</a:t>
            </a:r>
            <a:endParaRPr lang="en-US" b="1" dirty="0">
              <a:cs typeface="+mn-cs"/>
            </a:endParaRPr>
          </a:p>
        </p:txBody>
      </p:sp>
      <p:pic>
        <p:nvPicPr>
          <p:cNvPr id="3" name="תמונה 2"/>
          <p:cNvPicPr>
            <a:picLocks noChangeAspect="1"/>
          </p:cNvPicPr>
          <p:nvPr/>
        </p:nvPicPr>
        <p:blipFill>
          <a:blip r:embed="rId3"/>
          <a:stretch>
            <a:fillRect/>
          </a:stretch>
        </p:blipFill>
        <p:spPr>
          <a:xfrm>
            <a:off x="8096249" y="110409"/>
            <a:ext cx="946091" cy="509433"/>
          </a:xfrm>
          <a:prstGeom prst="rect">
            <a:avLst/>
          </a:prstGeom>
        </p:spPr>
      </p:pic>
      <p:pic>
        <p:nvPicPr>
          <p:cNvPr id="9" name="תמונה 8"/>
          <p:cNvPicPr>
            <a:picLocks noChangeAspect="1"/>
          </p:cNvPicPr>
          <p:nvPr/>
        </p:nvPicPr>
        <p:blipFill>
          <a:blip r:embed="rId4"/>
          <a:stretch>
            <a:fillRect/>
          </a:stretch>
        </p:blipFill>
        <p:spPr>
          <a:xfrm>
            <a:off x="120650" y="0"/>
            <a:ext cx="1113518" cy="631127"/>
          </a:xfrm>
          <a:prstGeom prst="rect">
            <a:avLst/>
          </a:prstGeom>
        </p:spPr>
      </p:pic>
      <p:sp>
        <p:nvSpPr>
          <p:cNvPr id="7" name="מלבן 6"/>
          <p:cNvSpPr/>
          <p:nvPr/>
        </p:nvSpPr>
        <p:spPr>
          <a:xfrm>
            <a:off x="495301" y="440917"/>
            <a:ext cx="8449810" cy="646331"/>
          </a:xfrm>
          <a:prstGeom prst="rect">
            <a:avLst/>
          </a:prstGeom>
        </p:spPr>
        <p:txBody>
          <a:bodyPr wrap="square">
            <a:spAutoFit/>
          </a:bodyPr>
          <a:lstStyle/>
          <a:p>
            <a:pPr algn="r"/>
            <a:r>
              <a:rPr lang="he-IL" sz="3600" b="1" dirty="0">
                <a:solidFill>
                  <a:srgbClr val="437BBE"/>
                </a:solidFill>
                <a:latin typeface="MF_FrankRuhl-Regular"/>
              </a:rPr>
              <a:t> </a:t>
            </a:r>
            <a:r>
              <a:rPr lang="he-IL" sz="3600" b="1" dirty="0">
                <a:solidFill>
                  <a:srgbClr val="000000"/>
                </a:solidFill>
                <a:latin typeface="MF_FrankRuhl-Regular"/>
              </a:rPr>
              <a:t>  </a:t>
            </a:r>
            <a:endParaRPr lang="en-US" sz="2800" b="1" dirty="0"/>
          </a:p>
        </p:txBody>
      </p:sp>
      <p:pic>
        <p:nvPicPr>
          <p:cNvPr id="5" name="מציין מיקום תוכן 4"/>
          <p:cNvPicPr>
            <a:picLocks noGrp="1" noChangeAspect="1"/>
          </p:cNvPicPr>
          <p:nvPr>
            <p:ph idx="1"/>
          </p:nvPr>
        </p:nvPicPr>
        <p:blipFill>
          <a:blip r:embed="rId5"/>
          <a:stretch>
            <a:fillRect/>
          </a:stretch>
        </p:blipFill>
        <p:spPr>
          <a:xfrm>
            <a:off x="379684" y="2146739"/>
            <a:ext cx="8384631" cy="3230603"/>
          </a:xfrm>
          <a:prstGeom prst="rect">
            <a:avLst/>
          </a:prstGeom>
          <a:ln w="38100">
            <a:solidFill>
              <a:srgbClr val="7030A0"/>
            </a:solidFill>
          </a:ln>
        </p:spPr>
      </p:pic>
      <p:sp>
        <p:nvSpPr>
          <p:cNvPr id="6" name="TextBox 5"/>
          <p:cNvSpPr txBox="1"/>
          <p:nvPr/>
        </p:nvSpPr>
        <p:spPr>
          <a:xfrm>
            <a:off x="4689447" y="5972961"/>
            <a:ext cx="3842158" cy="523220"/>
          </a:xfrm>
          <a:prstGeom prst="rect">
            <a:avLst/>
          </a:prstGeom>
          <a:noFill/>
        </p:spPr>
        <p:txBody>
          <a:bodyPr wrap="square" rtlCol="0">
            <a:spAutoFit/>
          </a:bodyPr>
          <a:lstStyle/>
          <a:p>
            <a:r>
              <a:rPr lang="he-IL" sz="2800" dirty="0"/>
              <a:t>המשך המשימה בעמוד 54</a:t>
            </a:r>
            <a:endParaRPr lang="en-US" sz="2800" dirty="0"/>
          </a:p>
        </p:txBody>
      </p:sp>
    </p:spTree>
    <p:extLst>
      <p:ext uri="{BB962C8B-B14F-4D97-AF65-F5344CB8AC3E}">
        <p14:creationId xmlns:p14="http://schemas.microsoft.com/office/powerpoint/2010/main" val="832306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0650" y="365125"/>
            <a:ext cx="8921689" cy="1325563"/>
          </a:xfrm>
        </p:spPr>
        <p:txBody>
          <a:bodyPr>
            <a:normAutofit/>
          </a:bodyPr>
          <a:lstStyle/>
          <a:p>
            <a:pPr algn="r"/>
            <a:r>
              <a:rPr lang="he-IL" sz="7200" b="1" dirty="0">
                <a:cs typeface="+mn-cs"/>
              </a:rPr>
              <a:t> </a:t>
            </a:r>
            <a:endParaRPr lang="en-US" b="1" dirty="0">
              <a:cs typeface="+mn-cs"/>
            </a:endParaRPr>
          </a:p>
        </p:txBody>
      </p:sp>
      <p:pic>
        <p:nvPicPr>
          <p:cNvPr id="3" name="תמונה 2"/>
          <p:cNvPicPr>
            <a:picLocks noChangeAspect="1"/>
          </p:cNvPicPr>
          <p:nvPr/>
        </p:nvPicPr>
        <p:blipFill>
          <a:blip r:embed="rId3"/>
          <a:stretch>
            <a:fillRect/>
          </a:stretch>
        </p:blipFill>
        <p:spPr>
          <a:xfrm>
            <a:off x="8096249" y="110409"/>
            <a:ext cx="946091" cy="509433"/>
          </a:xfrm>
          <a:prstGeom prst="rect">
            <a:avLst/>
          </a:prstGeom>
        </p:spPr>
      </p:pic>
      <p:pic>
        <p:nvPicPr>
          <p:cNvPr id="9" name="תמונה 8"/>
          <p:cNvPicPr>
            <a:picLocks noChangeAspect="1"/>
          </p:cNvPicPr>
          <p:nvPr/>
        </p:nvPicPr>
        <p:blipFill>
          <a:blip r:embed="rId4"/>
          <a:stretch>
            <a:fillRect/>
          </a:stretch>
        </p:blipFill>
        <p:spPr>
          <a:xfrm>
            <a:off x="120650" y="0"/>
            <a:ext cx="1113518" cy="631127"/>
          </a:xfrm>
          <a:prstGeom prst="rect">
            <a:avLst/>
          </a:prstGeom>
        </p:spPr>
      </p:pic>
      <p:sp>
        <p:nvSpPr>
          <p:cNvPr id="7" name="מלבן 6"/>
          <p:cNvSpPr/>
          <p:nvPr/>
        </p:nvSpPr>
        <p:spPr>
          <a:xfrm>
            <a:off x="495301" y="440917"/>
            <a:ext cx="8449810" cy="646331"/>
          </a:xfrm>
          <a:prstGeom prst="rect">
            <a:avLst/>
          </a:prstGeom>
        </p:spPr>
        <p:txBody>
          <a:bodyPr wrap="square">
            <a:spAutoFit/>
          </a:bodyPr>
          <a:lstStyle/>
          <a:p>
            <a:pPr algn="r"/>
            <a:r>
              <a:rPr lang="he-IL" sz="3600" b="1" dirty="0">
                <a:solidFill>
                  <a:srgbClr val="437BBE"/>
                </a:solidFill>
                <a:latin typeface="MF_FrankRuhl-Regular"/>
              </a:rPr>
              <a:t> </a:t>
            </a:r>
            <a:r>
              <a:rPr lang="he-IL" sz="3600" b="1" dirty="0">
                <a:solidFill>
                  <a:srgbClr val="000000"/>
                </a:solidFill>
                <a:latin typeface="MF_FrankRuhl-Regular"/>
              </a:rPr>
              <a:t>  </a:t>
            </a:r>
            <a:endParaRPr lang="en-US" sz="2800" b="1" dirty="0"/>
          </a:p>
        </p:txBody>
      </p:sp>
      <p:pic>
        <p:nvPicPr>
          <p:cNvPr id="12" name="תמונה 11">
            <a:extLst>
              <a:ext uri="{FF2B5EF4-FFF2-40B4-BE49-F238E27FC236}">
                <a16:creationId xmlns:a16="http://schemas.microsoft.com/office/drawing/2014/main" id="{9C1F3147-1FAB-F2BD-AEE7-71739F39AF84}"/>
              </a:ext>
            </a:extLst>
          </p:cNvPr>
          <p:cNvPicPr>
            <a:picLocks noChangeAspect="1"/>
          </p:cNvPicPr>
          <p:nvPr/>
        </p:nvPicPr>
        <p:blipFill>
          <a:blip r:embed="rId5"/>
          <a:stretch>
            <a:fillRect/>
          </a:stretch>
        </p:blipFill>
        <p:spPr>
          <a:xfrm>
            <a:off x="398073" y="1085492"/>
            <a:ext cx="8168878" cy="5434370"/>
          </a:xfrm>
          <a:prstGeom prst="rect">
            <a:avLst/>
          </a:prstGeom>
          <a:ln w="38100">
            <a:solidFill>
              <a:srgbClr val="7030A0"/>
            </a:solidFill>
          </a:ln>
        </p:spPr>
      </p:pic>
    </p:spTree>
    <p:extLst>
      <p:ext uri="{BB962C8B-B14F-4D97-AF65-F5344CB8AC3E}">
        <p14:creationId xmlns:p14="http://schemas.microsoft.com/office/powerpoint/2010/main" val="935326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0650" y="365125"/>
            <a:ext cx="8921689" cy="1325563"/>
          </a:xfrm>
        </p:spPr>
        <p:txBody>
          <a:bodyPr>
            <a:normAutofit/>
          </a:bodyPr>
          <a:lstStyle/>
          <a:p>
            <a:pPr algn="r"/>
            <a:r>
              <a:rPr lang="he-IL" sz="7200" b="1" dirty="0">
                <a:cs typeface="+mn-cs"/>
              </a:rPr>
              <a:t> </a:t>
            </a:r>
            <a:endParaRPr lang="en-US" b="1" dirty="0">
              <a:cs typeface="+mn-cs"/>
            </a:endParaRPr>
          </a:p>
        </p:txBody>
      </p:sp>
      <p:pic>
        <p:nvPicPr>
          <p:cNvPr id="3" name="תמונה 2"/>
          <p:cNvPicPr>
            <a:picLocks noChangeAspect="1"/>
          </p:cNvPicPr>
          <p:nvPr/>
        </p:nvPicPr>
        <p:blipFill>
          <a:blip r:embed="rId3"/>
          <a:stretch>
            <a:fillRect/>
          </a:stretch>
        </p:blipFill>
        <p:spPr>
          <a:xfrm>
            <a:off x="8096249" y="110409"/>
            <a:ext cx="946091" cy="509433"/>
          </a:xfrm>
          <a:prstGeom prst="rect">
            <a:avLst/>
          </a:prstGeom>
        </p:spPr>
      </p:pic>
      <p:pic>
        <p:nvPicPr>
          <p:cNvPr id="9" name="תמונה 8"/>
          <p:cNvPicPr>
            <a:picLocks noChangeAspect="1"/>
          </p:cNvPicPr>
          <p:nvPr/>
        </p:nvPicPr>
        <p:blipFill>
          <a:blip r:embed="rId4"/>
          <a:stretch>
            <a:fillRect/>
          </a:stretch>
        </p:blipFill>
        <p:spPr>
          <a:xfrm>
            <a:off x="120650" y="0"/>
            <a:ext cx="1113518" cy="631127"/>
          </a:xfrm>
          <a:prstGeom prst="rect">
            <a:avLst/>
          </a:prstGeom>
        </p:spPr>
      </p:pic>
      <p:sp>
        <p:nvSpPr>
          <p:cNvPr id="7" name="מלבן 6"/>
          <p:cNvSpPr/>
          <p:nvPr/>
        </p:nvSpPr>
        <p:spPr>
          <a:xfrm>
            <a:off x="-303195" y="673086"/>
            <a:ext cx="8449810" cy="646331"/>
          </a:xfrm>
          <a:prstGeom prst="rect">
            <a:avLst/>
          </a:prstGeom>
        </p:spPr>
        <p:txBody>
          <a:bodyPr wrap="square">
            <a:spAutoFit/>
          </a:bodyPr>
          <a:lstStyle/>
          <a:p>
            <a:pPr algn="r"/>
            <a:r>
              <a:rPr lang="he-IL" sz="3600" b="1" dirty="0">
                <a:solidFill>
                  <a:schemeClr val="accent5">
                    <a:lumMod val="75000"/>
                  </a:schemeClr>
                </a:solidFill>
                <a:latin typeface="MF_FrankRuhl-Regular"/>
              </a:rPr>
              <a:t>תִּקְ</a:t>
            </a:r>
            <a:r>
              <a:rPr lang="he-IL" sz="3600" b="1" i="0" u="none" strike="noStrike" baseline="0" dirty="0">
                <a:solidFill>
                  <a:schemeClr val="accent5">
                    <a:lumMod val="75000"/>
                  </a:schemeClr>
                </a:solidFill>
                <a:latin typeface="MF_FrankRuhl-Bold"/>
              </a:rPr>
              <a:t>שֹׁ</a:t>
            </a:r>
            <a:r>
              <a:rPr lang="he-IL" sz="3600" b="1" dirty="0">
                <a:solidFill>
                  <a:schemeClr val="accent5">
                    <a:lumMod val="75000"/>
                  </a:schemeClr>
                </a:solidFill>
                <a:latin typeface="MF_FrankRuhl-Regular"/>
              </a:rPr>
              <a:t>רֶת</a:t>
            </a:r>
            <a:r>
              <a:rPr lang="he-IL" sz="3600" b="1" dirty="0">
                <a:solidFill>
                  <a:srgbClr val="437BBE"/>
                </a:solidFill>
                <a:latin typeface="MF_FrankRuhl-Regular"/>
              </a:rPr>
              <a:t> בְּעוֹלַם הַחַי</a:t>
            </a:r>
            <a:endParaRPr lang="en-US" sz="3600" b="1" dirty="0"/>
          </a:p>
        </p:txBody>
      </p:sp>
      <p:pic>
        <p:nvPicPr>
          <p:cNvPr id="18" name="מציין מיקום תוכן 17">
            <a:extLst>
              <a:ext uri="{FF2B5EF4-FFF2-40B4-BE49-F238E27FC236}">
                <a16:creationId xmlns:a16="http://schemas.microsoft.com/office/drawing/2014/main" id="{DE93D7DA-B871-18E9-32EB-99974F84EEBC}"/>
              </a:ext>
            </a:extLst>
          </p:cNvPr>
          <p:cNvPicPr>
            <a:picLocks noGrp="1" noChangeAspect="1"/>
          </p:cNvPicPr>
          <p:nvPr>
            <p:ph idx="1"/>
          </p:nvPr>
        </p:nvPicPr>
        <p:blipFill>
          <a:blip r:embed="rId5"/>
          <a:stretch>
            <a:fillRect/>
          </a:stretch>
        </p:blipFill>
        <p:spPr>
          <a:xfrm>
            <a:off x="5442012" y="2273512"/>
            <a:ext cx="3351689" cy="3318591"/>
          </a:xfrm>
          <a:ln w="38100">
            <a:solidFill>
              <a:srgbClr val="FF0000"/>
            </a:solidFill>
          </a:ln>
        </p:spPr>
      </p:pic>
      <p:pic>
        <p:nvPicPr>
          <p:cNvPr id="6" name="תמונה 5">
            <a:extLst>
              <a:ext uri="{FF2B5EF4-FFF2-40B4-BE49-F238E27FC236}">
                <a16:creationId xmlns:a16="http://schemas.microsoft.com/office/drawing/2014/main" id="{23CB69CB-DAF2-60BE-21AC-0EA8D4C993B5}"/>
              </a:ext>
            </a:extLst>
          </p:cNvPr>
          <p:cNvPicPr>
            <a:picLocks noChangeAspect="1"/>
          </p:cNvPicPr>
          <p:nvPr/>
        </p:nvPicPr>
        <p:blipFill>
          <a:blip r:embed="rId6"/>
          <a:stretch>
            <a:fillRect/>
          </a:stretch>
        </p:blipFill>
        <p:spPr>
          <a:xfrm>
            <a:off x="549244" y="1589103"/>
            <a:ext cx="4173676" cy="2008652"/>
          </a:xfrm>
          <a:prstGeom prst="rect">
            <a:avLst/>
          </a:prstGeom>
          <a:ln w="38100">
            <a:solidFill>
              <a:srgbClr val="00B0F0"/>
            </a:solidFill>
          </a:ln>
        </p:spPr>
      </p:pic>
      <p:sp>
        <p:nvSpPr>
          <p:cNvPr id="14" name="תיבת טקסט 13">
            <a:extLst>
              <a:ext uri="{FF2B5EF4-FFF2-40B4-BE49-F238E27FC236}">
                <a16:creationId xmlns:a16="http://schemas.microsoft.com/office/drawing/2014/main" id="{831DB7C7-3010-4EF6-0921-AA26E1DFA5D9}"/>
              </a:ext>
            </a:extLst>
          </p:cNvPr>
          <p:cNvSpPr txBox="1"/>
          <p:nvPr/>
        </p:nvSpPr>
        <p:spPr>
          <a:xfrm>
            <a:off x="-530442" y="3651402"/>
            <a:ext cx="4753992" cy="369332"/>
          </a:xfrm>
          <a:prstGeom prst="rect">
            <a:avLst/>
          </a:prstGeom>
          <a:noFill/>
        </p:spPr>
        <p:txBody>
          <a:bodyPr wrap="square">
            <a:spAutoFit/>
          </a:bodyPr>
          <a:lstStyle/>
          <a:p>
            <a:pPr marL="0" indent="0" algn="r">
              <a:buNone/>
            </a:pPr>
            <a:r>
              <a:rPr lang="en-US" dirty="0">
                <a:hlinkClick r:id="rId7"/>
              </a:rPr>
              <a:t>https://vimeo.com/396260405</a:t>
            </a:r>
            <a:endParaRPr lang="he-IL" dirty="0"/>
          </a:p>
        </p:txBody>
      </p:sp>
      <p:sp>
        <p:nvSpPr>
          <p:cNvPr id="16" name="תיבת טקסט 15">
            <a:extLst>
              <a:ext uri="{FF2B5EF4-FFF2-40B4-BE49-F238E27FC236}">
                <a16:creationId xmlns:a16="http://schemas.microsoft.com/office/drawing/2014/main" id="{0A343975-059F-93EE-21FB-4D412616006A}"/>
              </a:ext>
            </a:extLst>
          </p:cNvPr>
          <p:cNvSpPr txBox="1"/>
          <p:nvPr/>
        </p:nvSpPr>
        <p:spPr>
          <a:xfrm>
            <a:off x="3477273" y="5584586"/>
            <a:ext cx="5171242" cy="646331"/>
          </a:xfrm>
          <a:prstGeom prst="rect">
            <a:avLst/>
          </a:prstGeom>
          <a:noFill/>
        </p:spPr>
        <p:txBody>
          <a:bodyPr wrap="square">
            <a:spAutoFit/>
          </a:bodyPr>
          <a:lstStyle/>
          <a:p>
            <a:pPr algn="r"/>
            <a:r>
              <a:rPr lang="en-US" dirty="0">
                <a:hlinkClick r:id="rId8"/>
              </a:rPr>
              <a:t>https://vimeo.com/285109160</a:t>
            </a:r>
            <a:endParaRPr lang="en-US" dirty="0"/>
          </a:p>
          <a:p>
            <a:pPr algn="r"/>
            <a:endParaRPr lang="he-IL" dirty="0"/>
          </a:p>
        </p:txBody>
      </p:sp>
      <p:sp>
        <p:nvSpPr>
          <p:cNvPr id="20" name="תיבת טקסט 19">
            <a:extLst>
              <a:ext uri="{FF2B5EF4-FFF2-40B4-BE49-F238E27FC236}">
                <a16:creationId xmlns:a16="http://schemas.microsoft.com/office/drawing/2014/main" id="{2024008C-1538-8924-AF23-C5189A717ADB}"/>
              </a:ext>
            </a:extLst>
          </p:cNvPr>
          <p:cNvSpPr txBox="1"/>
          <p:nvPr/>
        </p:nvSpPr>
        <p:spPr>
          <a:xfrm>
            <a:off x="549244" y="6419252"/>
            <a:ext cx="5078026" cy="646331"/>
          </a:xfrm>
          <a:prstGeom prst="rect">
            <a:avLst/>
          </a:prstGeom>
          <a:noFill/>
        </p:spPr>
        <p:txBody>
          <a:bodyPr wrap="square">
            <a:spAutoFit/>
          </a:bodyPr>
          <a:lstStyle/>
          <a:p>
            <a:r>
              <a:rPr lang="en-US" dirty="0">
                <a:hlinkClick r:id="rId9"/>
              </a:rPr>
              <a:t>https://vimeo.com/492995733</a:t>
            </a:r>
            <a:endParaRPr lang="en-US" dirty="0"/>
          </a:p>
          <a:p>
            <a:endParaRPr lang="he-IL" dirty="0"/>
          </a:p>
        </p:txBody>
      </p:sp>
      <p:pic>
        <p:nvPicPr>
          <p:cNvPr id="22" name="תמונה 21">
            <a:extLst>
              <a:ext uri="{FF2B5EF4-FFF2-40B4-BE49-F238E27FC236}">
                <a16:creationId xmlns:a16="http://schemas.microsoft.com/office/drawing/2014/main" id="{E5F7465A-2D70-A89B-CADF-77461D81612D}"/>
              </a:ext>
            </a:extLst>
          </p:cNvPr>
          <p:cNvPicPr>
            <a:picLocks noChangeAspect="1"/>
          </p:cNvPicPr>
          <p:nvPr/>
        </p:nvPicPr>
        <p:blipFill>
          <a:blip r:embed="rId10"/>
          <a:stretch>
            <a:fillRect/>
          </a:stretch>
        </p:blipFill>
        <p:spPr>
          <a:xfrm>
            <a:off x="549244" y="4349355"/>
            <a:ext cx="4173676" cy="2003364"/>
          </a:xfrm>
          <a:prstGeom prst="rect">
            <a:avLst/>
          </a:prstGeom>
          <a:ln w="38100">
            <a:solidFill>
              <a:srgbClr val="92D050"/>
            </a:solidFill>
          </a:ln>
        </p:spPr>
      </p:pic>
    </p:spTree>
    <p:extLst>
      <p:ext uri="{BB962C8B-B14F-4D97-AF65-F5344CB8AC3E}">
        <p14:creationId xmlns:p14="http://schemas.microsoft.com/office/powerpoint/2010/main" val="194801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10394" y="747863"/>
            <a:ext cx="8305625" cy="1325563"/>
          </a:xfrm>
        </p:spPr>
        <p:txBody>
          <a:bodyPr>
            <a:normAutofit fontScale="90000"/>
          </a:bodyPr>
          <a:lstStyle/>
          <a:p>
            <a:pPr algn="r"/>
            <a:r>
              <a:rPr lang="he-IL" sz="5400" b="1" dirty="0">
                <a:latin typeface="MF_FrankRuhl-Bold"/>
                <a:cs typeface="+mn-cs"/>
              </a:rPr>
              <a:t> </a:t>
            </a:r>
            <a:r>
              <a:rPr lang="he-IL" sz="5400" b="1" dirty="0">
                <a:latin typeface="MF_FrankRuhl-Regular"/>
                <a:cs typeface="+mn-cs"/>
              </a:rPr>
              <a:t>תִּקְשֹׁרֶת</a:t>
            </a:r>
            <a:r>
              <a:rPr lang="he-IL" sz="5400" b="1" dirty="0">
                <a:latin typeface="MF_FrankRuhl-Bold"/>
                <a:cs typeface="+mn-cs"/>
              </a:rPr>
              <a:t> הִיא </a:t>
            </a:r>
            <a:r>
              <a:rPr lang="he-IL" sz="5400" b="1" dirty="0" err="1">
                <a:latin typeface="MF_FrankRuhl-Regular"/>
                <a:cs typeface="+mn-cs"/>
              </a:rPr>
              <a:t>מְאַפְיֵן</a:t>
            </a:r>
            <a:r>
              <a:rPr lang="he-IL" sz="5400" b="1" dirty="0">
                <a:latin typeface="MF_FrankRuhl-Regular"/>
                <a:cs typeface="+mn-cs"/>
              </a:rPr>
              <a:t> חַיִּים </a:t>
            </a:r>
            <a:r>
              <a:rPr lang="he-IL" sz="3100" b="1" dirty="0">
                <a:latin typeface="MF_FrankRuhl-Bold"/>
                <a:cs typeface="+mn-cs"/>
              </a:rPr>
              <a:t>(עמוד 56) </a:t>
            </a:r>
            <a:br>
              <a:rPr lang="he-IL" sz="5400" b="1" dirty="0">
                <a:latin typeface="MF_FrankRuhl-Regular"/>
                <a:cs typeface="+mn-cs"/>
              </a:rPr>
            </a:br>
            <a:r>
              <a:rPr lang="he-IL" sz="5400" b="1" dirty="0">
                <a:latin typeface="MF_FrankRuhl-Regular"/>
                <a:cs typeface="+mn-cs"/>
              </a:rPr>
              <a:t> </a:t>
            </a:r>
            <a:endParaRPr lang="en-US" sz="2800" dirty="0">
              <a:cs typeface="+mn-cs"/>
            </a:endParaRPr>
          </a:p>
        </p:txBody>
      </p:sp>
      <p:sp>
        <p:nvSpPr>
          <p:cNvPr id="3" name="מציין מיקום תוכן 2"/>
          <p:cNvSpPr>
            <a:spLocks noGrp="1"/>
          </p:cNvSpPr>
          <p:nvPr>
            <p:ph idx="1"/>
          </p:nvPr>
        </p:nvSpPr>
        <p:spPr>
          <a:xfrm>
            <a:off x="0" y="1663192"/>
            <a:ext cx="8833606" cy="5194808"/>
          </a:xfrm>
        </p:spPr>
        <p:txBody>
          <a:bodyPr>
            <a:normAutofit/>
          </a:bodyPr>
          <a:lstStyle/>
          <a:p>
            <a:pPr marL="0" indent="0" algn="r" rtl="1">
              <a:buNone/>
            </a:pPr>
            <a:r>
              <a:rPr lang="he-IL" sz="3600" dirty="0">
                <a:latin typeface="MF_FrankRuhl-Regular"/>
              </a:rPr>
              <a:t> </a:t>
            </a:r>
          </a:p>
          <a:p>
            <a:pPr marL="0" indent="0" algn="r" rtl="1">
              <a:buNone/>
            </a:pPr>
            <a:endParaRPr lang="he-IL" sz="3600" dirty="0">
              <a:latin typeface="MF_FrankRuhl-Regular"/>
            </a:endParaRPr>
          </a:p>
          <a:p>
            <a:pPr marL="0" indent="0" algn="r" rtl="1">
              <a:buNone/>
            </a:pPr>
            <a:endParaRPr lang="he-IL" sz="3600" dirty="0">
              <a:latin typeface="MF_FrankRuhl-Regular"/>
            </a:endParaRPr>
          </a:p>
          <a:p>
            <a:pPr marL="0" indent="0" algn="r" rtl="1">
              <a:buNone/>
            </a:pPr>
            <a:endParaRPr lang="he-IL" sz="3600" dirty="0">
              <a:latin typeface="MF_FrankRuhl-Regular"/>
            </a:endParaRPr>
          </a:p>
          <a:p>
            <a:pPr marL="0" indent="0" algn="r" rtl="1">
              <a:buNone/>
            </a:pPr>
            <a:endParaRPr lang="he-IL" sz="3600" dirty="0">
              <a:latin typeface="MF_FrankRuhl-Regular"/>
            </a:endParaRPr>
          </a:p>
          <a:p>
            <a:pPr marL="0" indent="0" algn="r" rtl="1">
              <a:buNone/>
            </a:pPr>
            <a:endParaRPr lang="en-GB" dirty="0"/>
          </a:p>
          <a:p>
            <a:pPr marL="0" indent="0" algn="r" rtl="1">
              <a:buNone/>
            </a:pPr>
            <a:endParaRPr lang="en-GB" dirty="0"/>
          </a:p>
          <a:p>
            <a:pPr marL="0" indent="0" algn="r" rtl="1">
              <a:buNone/>
            </a:pPr>
            <a:endParaRPr lang="en-GB" dirty="0"/>
          </a:p>
          <a:p>
            <a:pPr marL="0" indent="0" algn="r" rtl="1">
              <a:buNone/>
            </a:pPr>
            <a:endParaRPr lang="en-GB" dirty="0"/>
          </a:p>
        </p:txBody>
      </p:sp>
      <p:pic>
        <p:nvPicPr>
          <p:cNvPr id="4" name="תמונה 3"/>
          <p:cNvPicPr>
            <a:picLocks noChangeAspect="1"/>
          </p:cNvPicPr>
          <p:nvPr/>
        </p:nvPicPr>
        <p:blipFill>
          <a:blip r:embed="rId3"/>
          <a:stretch>
            <a:fillRect/>
          </a:stretch>
        </p:blipFill>
        <p:spPr>
          <a:xfrm>
            <a:off x="2495113" y="1690689"/>
            <a:ext cx="4534246" cy="4523501"/>
          </a:xfrm>
          <a:prstGeom prst="rect">
            <a:avLst/>
          </a:prstGeom>
          <a:ln w="38100">
            <a:solidFill>
              <a:srgbClr val="7030A0"/>
            </a:solidFill>
          </a:ln>
        </p:spPr>
      </p:pic>
      <p:pic>
        <p:nvPicPr>
          <p:cNvPr id="5" name="תמונה 4">
            <a:extLst>
              <a:ext uri="{FF2B5EF4-FFF2-40B4-BE49-F238E27FC236}">
                <a16:creationId xmlns:a16="http://schemas.microsoft.com/office/drawing/2014/main" id="{7135B64B-26B1-3031-3958-E283815023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4392" y="174568"/>
            <a:ext cx="1015363" cy="545798"/>
          </a:xfrm>
          <a:prstGeom prst="rect">
            <a:avLst/>
          </a:prstGeom>
        </p:spPr>
      </p:pic>
      <p:pic>
        <p:nvPicPr>
          <p:cNvPr id="6" name="תמונה 5">
            <a:extLst>
              <a:ext uri="{FF2B5EF4-FFF2-40B4-BE49-F238E27FC236}">
                <a16:creationId xmlns:a16="http://schemas.microsoft.com/office/drawing/2014/main" id="{7D9863DD-38AD-BEE4-8C84-3B80A3F6E7EB}"/>
              </a:ext>
            </a:extLst>
          </p:cNvPr>
          <p:cNvPicPr>
            <a:picLocks noChangeAspect="1"/>
          </p:cNvPicPr>
          <p:nvPr/>
        </p:nvPicPr>
        <p:blipFill>
          <a:blip r:embed="rId5"/>
          <a:stretch>
            <a:fillRect/>
          </a:stretch>
        </p:blipFill>
        <p:spPr>
          <a:xfrm>
            <a:off x="73866" y="-19361"/>
            <a:ext cx="1109568" cy="634039"/>
          </a:xfrm>
          <a:prstGeom prst="rect">
            <a:avLst/>
          </a:prstGeom>
        </p:spPr>
      </p:pic>
    </p:spTree>
    <p:extLst>
      <p:ext uri="{BB962C8B-B14F-4D97-AF65-F5344CB8AC3E}">
        <p14:creationId xmlns:p14="http://schemas.microsoft.com/office/powerpoint/2010/main" val="3321447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r>
              <a:rPr lang="he-IL" b="1" dirty="0">
                <a:latin typeface="MF_FrankRuhl-Regular"/>
                <a:cs typeface="+mn-cs"/>
              </a:rPr>
              <a:t>מָה לָמַדְנוּ? </a:t>
            </a:r>
            <a:r>
              <a:rPr lang="he-IL" sz="2800" dirty="0">
                <a:latin typeface="MF_FrankRuhl-Regular"/>
                <a:cs typeface="+mn-cs"/>
              </a:rPr>
              <a:t>(עמוד 55)</a:t>
            </a:r>
            <a:endParaRPr lang="en-US" sz="2800" b="1" dirty="0">
              <a:cs typeface="+mn-cs"/>
            </a:endParaRPr>
          </a:p>
        </p:txBody>
      </p:sp>
      <p:sp>
        <p:nvSpPr>
          <p:cNvPr id="3" name="מציין מיקום תוכן 2"/>
          <p:cNvSpPr>
            <a:spLocks noGrp="1"/>
          </p:cNvSpPr>
          <p:nvPr>
            <p:ph idx="1"/>
          </p:nvPr>
        </p:nvSpPr>
        <p:spPr>
          <a:xfrm>
            <a:off x="297403" y="1547577"/>
            <a:ext cx="8461159" cy="2302492"/>
          </a:xfrm>
          <a:ln w="38100">
            <a:solidFill>
              <a:schemeClr val="accent6">
                <a:lumMod val="75000"/>
              </a:schemeClr>
            </a:solidFill>
          </a:ln>
        </p:spPr>
        <p:txBody>
          <a:bodyPr>
            <a:normAutofit/>
          </a:bodyPr>
          <a:lstStyle/>
          <a:p>
            <a:pPr algn="r" rtl="1"/>
            <a:r>
              <a:rPr lang="he-IL" dirty="0">
                <a:solidFill>
                  <a:srgbClr val="000000"/>
                </a:solidFill>
                <a:latin typeface="MF_FrankRuhl-Regular"/>
              </a:rPr>
              <a:t>בַּעֲלֵי חַיִּים יוֹצְרִים תִּקְשֹׁרֶת בְּעֶזְרַת קוֹלוֹת, תְּנוּעוֹת גּוּף, רֵיחוֹת, צְבָעִים וּמַגַּע גּוּף.</a:t>
            </a:r>
          </a:p>
          <a:p>
            <a:pPr algn="r" rtl="1"/>
            <a:r>
              <a:rPr lang="he-IL" dirty="0">
                <a:solidFill>
                  <a:srgbClr val="000000"/>
                </a:solidFill>
                <a:latin typeface="MF_FrankRuhl-Regular"/>
              </a:rPr>
              <a:t>הוֹדוֹת לַתִּקְשֹׁרֶת יְצוּרִים חַיִּים יְכוֹלִים לְהַשִּׂיג אֶת הַצְּרָכִים הַחִיּוּנִיִּים שֶׁלָּהֶם.</a:t>
            </a:r>
          </a:p>
          <a:p>
            <a:pPr algn="r" rtl="1"/>
            <a:r>
              <a:rPr lang="he-IL" dirty="0">
                <a:solidFill>
                  <a:srgbClr val="000000"/>
                </a:solidFill>
                <a:latin typeface="MF_FrankRuhl-Regular"/>
              </a:rPr>
              <a:t>תִּקְשֹׁרֶת הִיא </a:t>
            </a:r>
            <a:r>
              <a:rPr lang="he-IL" dirty="0" err="1">
                <a:solidFill>
                  <a:srgbClr val="000000"/>
                </a:solidFill>
                <a:latin typeface="MF_FrankRuhl-Regular"/>
              </a:rPr>
              <a:t>מְאַפְיֵן</a:t>
            </a:r>
            <a:r>
              <a:rPr lang="he-IL" dirty="0">
                <a:solidFill>
                  <a:srgbClr val="000000"/>
                </a:solidFill>
                <a:latin typeface="MF_FrankRuhl-Regular"/>
              </a:rPr>
              <a:t> חַיִּים.</a:t>
            </a:r>
          </a:p>
          <a:p>
            <a:pPr algn="r" rtl="1"/>
            <a:endParaRPr lang="he-IL" dirty="0">
              <a:solidFill>
                <a:srgbClr val="000000"/>
              </a:solidFill>
              <a:latin typeface="MF_FrankRuhl-Regular"/>
            </a:endParaRPr>
          </a:p>
          <a:p>
            <a:pPr algn="r" rtl="1"/>
            <a:endParaRPr lang="he-IL" dirty="0">
              <a:solidFill>
                <a:srgbClr val="000000"/>
              </a:solidFill>
              <a:latin typeface="MF_FrankRuhl-Regular"/>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6" name="תמונה 5"/>
          <p:cNvPicPr>
            <a:picLocks noChangeAspect="1"/>
          </p:cNvPicPr>
          <p:nvPr/>
        </p:nvPicPr>
        <p:blipFill>
          <a:blip r:embed="rId5"/>
          <a:stretch>
            <a:fillRect/>
          </a:stretch>
        </p:blipFill>
        <p:spPr>
          <a:xfrm>
            <a:off x="381000" y="3935425"/>
            <a:ext cx="4437311" cy="2749996"/>
          </a:xfrm>
          <a:prstGeom prst="rect">
            <a:avLst/>
          </a:prstGeom>
        </p:spPr>
      </p:pic>
      <p:sp>
        <p:nvSpPr>
          <p:cNvPr id="9" name="תיבת טקסט 8">
            <a:extLst>
              <a:ext uri="{FF2B5EF4-FFF2-40B4-BE49-F238E27FC236}">
                <a16:creationId xmlns:a16="http://schemas.microsoft.com/office/drawing/2014/main" id="{825D00B6-FE9D-0140-A607-5086220599DE}"/>
              </a:ext>
            </a:extLst>
          </p:cNvPr>
          <p:cNvSpPr txBox="1"/>
          <p:nvPr/>
        </p:nvSpPr>
        <p:spPr>
          <a:xfrm>
            <a:off x="4186562" y="4263053"/>
            <a:ext cx="4576438" cy="523220"/>
          </a:xfrm>
          <a:prstGeom prst="rect">
            <a:avLst/>
          </a:prstGeom>
          <a:noFill/>
        </p:spPr>
        <p:txBody>
          <a:bodyPr wrap="square">
            <a:spAutoFit/>
          </a:bodyPr>
          <a:lstStyle/>
          <a:p>
            <a:pPr marL="0" indent="0" algn="r" rtl="1">
              <a:buNone/>
            </a:pPr>
            <a:r>
              <a:rPr lang="he-IL" sz="2800" b="1" dirty="0">
                <a:latin typeface="MF_FrankRuhl-Regular"/>
              </a:rPr>
              <a:t>מֻשָּׂגִים שֶׁלָּמַדְנוּ</a:t>
            </a:r>
            <a:r>
              <a:rPr lang="he-IL" b="1" dirty="0">
                <a:solidFill>
                  <a:schemeClr val="accent6"/>
                </a:solidFill>
                <a:latin typeface="MF_FrankRuhl-Regular"/>
              </a:rPr>
              <a:t>: </a:t>
            </a:r>
          </a:p>
        </p:txBody>
      </p:sp>
      <p:sp>
        <p:nvSpPr>
          <p:cNvPr id="11" name="תיבת טקסט 10">
            <a:extLst>
              <a:ext uri="{FF2B5EF4-FFF2-40B4-BE49-F238E27FC236}">
                <a16:creationId xmlns:a16="http://schemas.microsoft.com/office/drawing/2014/main" id="{B2A96189-3844-C7BD-4967-256B59DDCDD9}"/>
              </a:ext>
            </a:extLst>
          </p:cNvPr>
          <p:cNvSpPr txBox="1"/>
          <p:nvPr/>
        </p:nvSpPr>
        <p:spPr>
          <a:xfrm>
            <a:off x="5566298" y="4767321"/>
            <a:ext cx="3192263" cy="1200329"/>
          </a:xfrm>
          <a:prstGeom prst="rect">
            <a:avLst/>
          </a:prstGeom>
          <a:noFill/>
          <a:ln w="38100">
            <a:solidFill>
              <a:schemeClr val="accent6">
                <a:lumMod val="75000"/>
              </a:schemeClr>
            </a:solidFill>
          </a:ln>
        </p:spPr>
        <p:txBody>
          <a:bodyPr wrap="square">
            <a:spAutoFit/>
          </a:bodyPr>
          <a:lstStyle/>
          <a:p>
            <a:pPr marL="0" indent="0" algn="r" rtl="1">
              <a:buNone/>
            </a:pPr>
            <a:r>
              <a:rPr lang="he-IL" sz="2400" dirty="0">
                <a:solidFill>
                  <a:srgbClr val="000000"/>
                </a:solidFill>
                <a:latin typeface="MF_FrankRuhl-Regular"/>
              </a:rPr>
              <a:t>תִּקְשֹׁרֶת</a:t>
            </a:r>
          </a:p>
          <a:p>
            <a:pPr marL="0" indent="0" algn="r" rtl="1">
              <a:buNone/>
            </a:pPr>
            <a:r>
              <a:rPr lang="he-IL" sz="2400" dirty="0">
                <a:solidFill>
                  <a:srgbClr val="000000"/>
                </a:solidFill>
                <a:latin typeface="MF_FrankRuhl-Regular"/>
              </a:rPr>
              <a:t>יוֹצְרִים תִּקְשֹׁרֶת</a:t>
            </a:r>
          </a:p>
          <a:p>
            <a:pPr marL="0" indent="0" algn="r" rtl="1">
              <a:buNone/>
            </a:pPr>
            <a:r>
              <a:rPr lang="he-IL" sz="2400" i="0" u="none" strike="noStrike" baseline="0" dirty="0">
                <a:latin typeface="MF_FrankRuhl-Regular"/>
              </a:rPr>
              <a:t>מַטְּרַת הֲתִקְשֹׁרֶת</a:t>
            </a:r>
            <a:endParaRPr lang="he-IL" sz="2400" dirty="0">
              <a:solidFill>
                <a:srgbClr val="000000"/>
              </a:solidFill>
              <a:latin typeface="MF_FrankRuhl-Regular"/>
            </a:endParaRPr>
          </a:p>
        </p:txBody>
      </p:sp>
    </p:spTree>
    <p:extLst>
      <p:ext uri="{BB962C8B-B14F-4D97-AF65-F5344CB8AC3E}">
        <p14:creationId xmlns:p14="http://schemas.microsoft.com/office/powerpoint/2010/main" val="867257185"/>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1896</TotalTime>
  <Words>700</Words>
  <Application>Microsoft Office PowerPoint</Application>
  <PresentationFormat>‫הצגה על המסך (4:3)</PresentationFormat>
  <Paragraphs>82</Paragraphs>
  <Slides>8</Slides>
  <Notes>8</Notes>
  <HiddenSlides>0</HiddenSlides>
  <MMClips>0</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8</vt:i4>
      </vt:variant>
    </vt:vector>
  </HeadingPairs>
  <TitlesOfParts>
    <vt:vector size="18" baseType="lpstr">
      <vt:lpstr>Arial</vt:lpstr>
      <vt:lpstr>Calibri</vt:lpstr>
      <vt:lpstr>Calibri Light</vt:lpstr>
      <vt:lpstr>FontbitDavid</vt:lpstr>
      <vt:lpstr>MF_FrankRuhl-Bold</vt:lpstr>
      <vt:lpstr>MF_FrankRuhl-Regular</vt:lpstr>
      <vt:lpstr>NarkisClassicMF-Bold</vt:lpstr>
      <vt:lpstr>NarkisClassicMF-Regular</vt:lpstr>
      <vt:lpstr>Open Sans Hebrew</vt:lpstr>
      <vt:lpstr>ערכת נושא Office</vt:lpstr>
      <vt:lpstr>   יוֹצְרִים תִּקְשֹׁרֶת זֶה עִם זֶה</vt:lpstr>
      <vt:lpstr>מְשִׂימָה: כֵּיצַד יוֹצְרִים תִּקְשֹׁרֶת? (עמוד 52)  קוראים סיפור</vt:lpstr>
      <vt:lpstr>מצגת של PowerPoint‏</vt:lpstr>
      <vt:lpstr> מְזַהִים וּמַסִּיקִים</vt:lpstr>
      <vt:lpstr> </vt:lpstr>
      <vt:lpstr> </vt:lpstr>
      <vt:lpstr> תִּקְשֹׁרֶת הִיא מְאַפְיֵן חַיִּים (עמוד 56)   </vt:lpstr>
      <vt:lpstr>מָה לָמַדְנוּ? (עמוד 55)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174</cp:revision>
  <dcterms:created xsi:type="dcterms:W3CDTF">2019-05-25T18:59:51Z</dcterms:created>
  <dcterms:modified xsi:type="dcterms:W3CDTF">2023-10-06T12:03:30Z</dcterms:modified>
</cp:coreProperties>
</file>