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329" r:id="rId2"/>
    <p:sldId id="289" r:id="rId3"/>
    <p:sldId id="309" r:id="rId4"/>
    <p:sldId id="310" r:id="rId5"/>
    <p:sldId id="341" r:id="rId6"/>
    <p:sldId id="337" r:id="rId7"/>
    <p:sldId id="331" r:id="rId8"/>
    <p:sldId id="338" r:id="rId9"/>
    <p:sldId id="332" r:id="rId10"/>
    <p:sldId id="339" r:id="rId11"/>
    <p:sldId id="340" r:id="rId12"/>
    <p:sldId id="28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986" y="78"/>
      </p:cViewPr>
      <p:guideLst>
        <p:guide orient="horz" pos="21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כ"ה/תשרי/תשפ"ד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פרק זה מתמקד בחשיבות חוש הטעם ובתפקודו. מטרתו לגרום לתלמידים להבין שבעזרת חוש הטעם קולטים מידע על טעמים: מלוח, מתוק, מר, חמוץ.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מקריאים בקול את הסיכום. מומלץ להקריא חלק מהמשפט והתלמידים ישלימו את המילה החסרה במקהלה.</a:t>
            </a:r>
          </a:p>
          <a:p>
            <a:pPr algn="r"/>
            <a:r>
              <a:rPr lang="he-IL" sz="1800" b="0" i="0" u="none" strike="noStrike" baseline="0" dirty="0">
                <a:latin typeface="FontbitDavid"/>
              </a:rPr>
              <a:t>הסיכום נועד </a:t>
            </a:r>
            <a:r>
              <a:rPr lang="he-IL" sz="1800" b="1" i="0" u="none" strike="noStrike" baseline="0" dirty="0">
                <a:latin typeface="FontbitDavid-Bold"/>
              </a:rPr>
              <a:t>להמשגה </a:t>
            </a:r>
            <a:r>
              <a:rPr lang="he-IL" sz="1800" b="0" i="0" u="none" strike="noStrike" baseline="0" dirty="0">
                <a:latin typeface="FontbitDavid"/>
              </a:rPr>
              <a:t>של כל התכנים שנלמדו בנושא "חוש הטעם". מומלץ ללוות את ההקראה בשאלות מנחות: מה דרוש כדי לטעום? מהו איבר חוש הטעם? איזה מידע קולטים בעזרת הלשון?</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5922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המשימה עוסקת בתפקוד הייחודי של חוש הטעם ובחשיבותו של חוש הטעם להתמצאות בסביבה.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229467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49269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200" b="0" i="0" u="none" strike="noStrike" baseline="0" dirty="0">
                <a:latin typeface="FontbitDavid"/>
              </a:rPr>
              <a:t>פרק זה עוסק בחוש הטעם ובתפקודו בבני אדם. באמצעות הטעם אנו קולטים מידע אודות </a:t>
            </a:r>
            <a:r>
              <a:rPr lang="he-IL" sz="1200" b="1" i="0" u="none" strike="noStrike" baseline="0" dirty="0">
                <a:latin typeface="FontbitDavid"/>
              </a:rPr>
              <a:t>טעמים. </a:t>
            </a:r>
            <a:r>
              <a:rPr lang="he-IL" sz="1200" b="0" i="0" u="none" strike="noStrike" baseline="0" dirty="0">
                <a:latin typeface="FontbitDavid-Bold"/>
              </a:rPr>
              <a:t>הלשון </a:t>
            </a:r>
            <a:r>
              <a:rPr lang="he-IL" sz="1200" b="0" i="0" u="none" strike="noStrike" baseline="0" dirty="0">
                <a:latin typeface="FontbitDavid"/>
              </a:rPr>
              <a:t>(לא כל הפה) היא האיבר שקולט טעמים. חשוב לציין את הסובייקטיביות של חוש הטעם (מה שנעים לאחד יכול להיות דוחה לאחר). שימו לב: בניגוד לחוש הריח, שאין לו</a:t>
            </a:r>
          </a:p>
          <a:p>
            <a:pPr algn="r"/>
            <a:r>
              <a:rPr lang="he-IL" sz="1200" b="0" i="0" u="none" strike="noStrike" baseline="0" dirty="0">
                <a:latin typeface="FontbitDavid"/>
              </a:rPr>
              <a:t>ריחות מוגדרים, לחוש הטעם יש ארבעה טעמים מוגדרים (מתוק, מלוח, חמוץ, חריף). </a:t>
            </a:r>
          </a:p>
          <a:p>
            <a:pPr algn="r"/>
            <a:endParaRPr lang="he-IL"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בפתיחה התלמידים למדו שאנו קולטים מידע על ידי כל החושים (פעילות המרשמלו או התפוח במצגת הפותחת). מקרינים שוב את השקופית ומזכירים את החושים. בשיעור זה נתמקד בחוש הטעם.  </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52224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מקרינים את השקופית ושואלים: מה קולטים בעזרת חוש הטעם.  </a:t>
            </a:r>
          </a:p>
          <a:p>
            <a:pPr algn="r"/>
            <a:r>
              <a:rPr lang="he-IL" sz="1800" b="0" i="0" u="none" strike="noStrike" baseline="0" dirty="0">
                <a:latin typeface="FontbitDavid"/>
              </a:rPr>
              <a:t>תת הפרק מרחיב את משמעות המושג </a:t>
            </a:r>
            <a:r>
              <a:rPr lang="he-IL" sz="1800" b="1" i="0" u="none" strike="noStrike" baseline="0" dirty="0">
                <a:latin typeface="FontbitDavid-Bold"/>
              </a:rPr>
              <a:t>"לטעום" </a:t>
            </a:r>
            <a:r>
              <a:rPr lang="he-IL" sz="1800" b="0" i="0" u="none" strike="noStrike" baseline="0" dirty="0">
                <a:latin typeface="FontbitDavid"/>
              </a:rPr>
              <a:t>למושג </a:t>
            </a:r>
            <a:r>
              <a:rPr lang="he-IL" sz="1800" b="1" i="0" u="none" strike="noStrike" baseline="0" dirty="0">
                <a:latin typeface="FontbitDavid-Bold"/>
              </a:rPr>
              <a:t>"לקלוט מידע" </a:t>
            </a:r>
            <a:r>
              <a:rPr lang="he-IL" sz="1800" b="0" i="0" u="none" strike="noStrike" baseline="0" dirty="0">
                <a:latin typeface="FontbitDavid"/>
              </a:rPr>
              <a:t>ומתמקד בחשיבות חוש הטעם ובִתִפקודו. חשוב להשתמש בשני המושגים הללו בסמיכות לצורך הבניית המשמעות. מבצעים את המשימה בהתאם להנחיות שבעמוד 52.  במידה ואין בקבוקונים אפשר להכניס את ארבעת הטעמים לקופסאות פלסטיק.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6586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אפשר לנצל שקופית זו כדי לבקש מהתלמידים לזהות את הטעמים ולהראות גם את ההבדלים בין תלמידים בהעדפות טעמים.</a:t>
            </a:r>
          </a:p>
          <a:p>
            <a:pPr algn="r"/>
            <a:r>
              <a:rPr lang="he-IL" sz="1800" b="0" i="0" u="none" strike="noStrike" baseline="0" dirty="0">
                <a:latin typeface="NarkisimMFO"/>
              </a:rPr>
              <a:t>למרות ההגדרה של ארבעת הטעמים, אנו חשים מדרגים שונים של טעמים וכן צירופים שלהם, למשל חמוץ–מתוק.</a:t>
            </a:r>
          </a:p>
          <a:p>
            <a:pPr algn="r"/>
            <a:r>
              <a:rPr lang="he-IL" sz="1800" b="0" i="0" u="none" strike="noStrike" baseline="0" dirty="0">
                <a:latin typeface="NarkisimMFO"/>
              </a:rPr>
              <a:t>אצל האדם ואצל רוב בעלי החיים חוש הטעם פועל במשולב עם חוש הריח.</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30677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מפעילים</a:t>
            </a:r>
            <a:r>
              <a:rPr lang="he-IL" baseline="0" dirty="0"/>
              <a:t> את התלמידים ומסכמים באמצעות ההנחיות שבעמוד 53.</a:t>
            </a:r>
          </a:p>
          <a:p>
            <a:pPr algn="r"/>
            <a:r>
              <a:rPr lang="he-IL" sz="1800" b="0" i="0" u="none" strike="noStrike" baseline="0" dirty="0">
                <a:latin typeface="NarkisimMFO"/>
              </a:rPr>
              <a:t>מטרת המשימה היא להבין את החשיבות שבהכרת טעמי המזון. היכולת להבחין בטעמים היא אחת התכונות החשובות אצל בעלי החיים והודות לה הם זוכים לתזונה בטוחה. באמצעות חוש הטעם וחוש הריח הם מבחינים במרכיבים הכימיים של המזון ובהתאם הם ניזונים ממנו או מתרחקים ממנו.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280988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מקריאים בקול</a:t>
            </a:r>
            <a:r>
              <a:rPr lang="he-IL" baseline="0" dirty="0"/>
              <a:t> את הסיכום. מומלץ להקריא חלק מהמשפט והתלמידים ישלימו את המילה החסרה במקהלה.</a:t>
            </a:r>
          </a:p>
          <a:p>
            <a:pPr algn="r"/>
            <a:r>
              <a:rPr lang="he-IL" sz="1800" b="0" i="0" u="none" strike="noStrike" baseline="0" dirty="0">
                <a:latin typeface="FontbitDavid"/>
              </a:rPr>
              <a:t>מפנים את התלמידים לרשימת המילים "מילים שלמדנו", קוראים בקול ומתרגלים את השימוש במילים לחיבור משפטים.</a:t>
            </a:r>
          </a:p>
          <a:p>
            <a:pPr algn="r"/>
            <a:r>
              <a:rPr lang="he-IL" sz="1800" b="1" i="0" u="none" strike="noStrike" baseline="0" dirty="0">
                <a:latin typeface="FontbitDavid-Bold"/>
              </a:rPr>
              <a:t>למידה בתנועה: </a:t>
            </a:r>
            <a:r>
              <a:rPr lang="he-IL" sz="1800" b="0" i="0" u="none" strike="noStrike" baseline="0" dirty="0">
                <a:latin typeface="FontbitDavid"/>
              </a:rPr>
              <a:t>לכל סוג טעם נותנים צורת תנועה.</a:t>
            </a:r>
          </a:p>
          <a:p>
            <a:pPr algn="r"/>
            <a:r>
              <a:rPr lang="he-IL" sz="1800" b="0" i="0" u="none" strike="noStrike" baseline="0" dirty="0">
                <a:latin typeface="FontbitDavid"/>
              </a:rPr>
              <a:t>לדוגמה: מתוק – קופצים במקום, חמוץ – נעמדים ללא תזוזה, מלוח - מסתובבים במקום, מר - יושבים. </a:t>
            </a:r>
          </a:p>
          <a:p>
            <a:pPr algn="r"/>
            <a:r>
              <a:rPr lang="he-IL" sz="1800" b="0" i="0" u="none" strike="noStrike" baseline="0" dirty="0">
                <a:latin typeface="FontbitDavid"/>
              </a:rPr>
              <a:t>לדוגמה:</a:t>
            </a:r>
          </a:p>
          <a:p>
            <a:pPr algn="r"/>
            <a:r>
              <a:rPr lang="he-IL" sz="1800" b="0" i="0" u="none" strike="noStrike" baseline="0" dirty="0">
                <a:latin typeface="FontbitDavid"/>
              </a:rPr>
              <a:t>מתוק... מתוק... מתוק...</a:t>
            </a:r>
          </a:p>
          <a:p>
            <a:pPr algn="r"/>
            <a:r>
              <a:rPr lang="he-IL" sz="1800" b="0" i="0" u="none" strike="noStrike" baseline="0" dirty="0">
                <a:latin typeface="FontbitDavid"/>
              </a:rPr>
              <a:t>מר. מלוח... מלוח...</a:t>
            </a:r>
          </a:p>
          <a:p>
            <a:pPr algn="r"/>
            <a:r>
              <a:rPr lang="he-IL" sz="1800" b="0" i="0" u="none" strike="noStrike" baseline="0" dirty="0">
                <a:latin typeface="FontbitDavid"/>
              </a:rPr>
              <a:t>מלוח... חמוץ.</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59645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מכינים</a:t>
            </a:r>
            <a:r>
              <a:rPr lang="he-IL" baseline="0" dirty="0"/>
              <a:t> את כדורי השוקולד ומסכמים על פי ההנחיות שבעמוד 55 בחוברת התלמיד/ה.</a:t>
            </a:r>
          </a:p>
          <a:p>
            <a:pPr algn="r"/>
            <a:r>
              <a:rPr lang="he-IL" sz="1800" b="0" i="0" u="none" strike="noStrike" baseline="0" dirty="0">
                <a:latin typeface="FontbitDavid"/>
              </a:rPr>
              <a:t>לפני ביצוע המשימה, מומלץ לבדוק רגישות של תלמידים למרכיבי המזון שבפעילות המוצעת.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73126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מכינים את הגרף על הלוח יחד</a:t>
            </a:r>
            <a:r>
              <a:rPr lang="he-IL" baseline="0" dirty="0"/>
              <a:t> עם התלמידים בהתאם להנחיות שבעמוד 56 בספר התלמיד/ה.</a:t>
            </a:r>
          </a:p>
          <a:p>
            <a:pPr algn="r"/>
            <a:r>
              <a:rPr lang="he-IL" sz="1800" b="0" i="0" u="none" strike="noStrike" baseline="0" dirty="0">
                <a:latin typeface="FontbitDavid"/>
              </a:rPr>
              <a:t>מטרת המשימה היא לפתח מיומנות של קריאת נתונים מתוך גרף עמודות והסקת מסקנות.</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9631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sv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a:cs typeface="+mn-cs"/>
              </a:rPr>
              <a:t>عارِضَةٌ مُرافِقَةٌ لِلدُّروسِ</a:t>
            </a:r>
            <a:endParaRPr lang="en-US" b="1" dirty="0">
              <a:cs typeface="+mn-cs"/>
            </a:endParaRPr>
          </a:p>
        </p:txBody>
      </p:sp>
      <p:sp>
        <p:nvSpPr>
          <p:cNvPr id="3" name="מציין מיקום תוכן 2"/>
          <p:cNvSpPr>
            <a:spLocks noGrp="1"/>
          </p:cNvSpPr>
          <p:nvPr>
            <p:ph idx="1"/>
          </p:nvPr>
        </p:nvSpPr>
        <p:spPr/>
        <p:txBody>
          <a:bodyPr>
            <a:normAutofit/>
          </a:bodyPr>
          <a:lstStyle/>
          <a:p>
            <a:pPr marL="0" indent="0" algn="ctr" rtl="1">
              <a:buNone/>
            </a:pP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حَواسُّنا</a:t>
            </a:r>
          </a:p>
          <a:p>
            <a:pPr marL="0" indent="0" algn="ctr" rtl="1">
              <a:buNone/>
            </a:pPr>
            <a:endParaRPr lang="he-IL" sz="4800" b="1" dirty="0">
              <a:solidFill>
                <a:srgbClr val="00A9EA"/>
              </a:solidFill>
              <a:latin typeface="EnzoagadaMF-Bold"/>
            </a:endParaRPr>
          </a:p>
          <a:p>
            <a:pPr marL="0" indent="0" algn="ctr" rtl="1">
              <a:buNone/>
            </a:pPr>
            <a:r>
              <a:rPr lang="ar-SA" sz="2400" b="1" dirty="0">
                <a:latin typeface="EnzoagadaMF-Bold"/>
              </a:rPr>
              <a:t>حاسة الذوق </a:t>
            </a:r>
            <a:r>
              <a:rPr lang="he-IL" sz="2400" b="1" dirty="0">
                <a:latin typeface="EnzoagadaMF-Bold"/>
              </a:rPr>
              <a:t>(</a:t>
            </a:r>
            <a:r>
              <a:rPr lang="ar-SA" sz="2400" b="1" dirty="0">
                <a:latin typeface="EnzoagadaMF-Bold"/>
              </a:rPr>
              <a:t>الصفحات</a:t>
            </a:r>
            <a:r>
              <a:rPr lang="he-IL" sz="2400" b="1" dirty="0">
                <a:latin typeface="EnzoagadaMF-Bold"/>
              </a:rPr>
              <a:t> 57-52)</a:t>
            </a:r>
          </a:p>
          <a:p>
            <a:pPr marL="0" indent="0" algn="ctr" rtl="1">
              <a:buNone/>
            </a:pPr>
            <a:r>
              <a:rPr lang="ar-SA" sz="2400" b="1" dirty="0">
                <a:latin typeface="EnzoagadaMF-Bold"/>
              </a:rPr>
              <a:t>الصور برعاية </a:t>
            </a:r>
            <a:r>
              <a:rPr lang="en-US" sz="2400" b="1" dirty="0" err="1">
                <a:latin typeface="EnzoagadaMF-Bold"/>
              </a:rPr>
              <a:t>Pixabay</a:t>
            </a:r>
            <a:endParaRPr lang="en-US" sz="2400" b="1" dirty="0">
              <a:latin typeface="EnzoagadaMF-Bold"/>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D31FC1ED-5AA6-5E59-BF80-A094DD60B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410" y="230190"/>
            <a:ext cx="1243692" cy="859611"/>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cs typeface="+mn-cs"/>
              </a:rPr>
              <a:t>تَلْخيصٌ</a:t>
            </a:r>
            <a:r>
              <a:rPr lang="he-IL" b="1" dirty="0">
                <a:cs typeface="+mn-cs"/>
              </a:rPr>
              <a:t>: </a:t>
            </a:r>
            <a:r>
              <a:rPr lang="ar-SA" b="1" dirty="0">
                <a:cs typeface="+mn-cs"/>
              </a:rPr>
              <a:t>صَفْحَة</a:t>
            </a:r>
            <a:r>
              <a:rPr lang="he-IL" b="1" dirty="0">
                <a:cs typeface="+mn-cs"/>
              </a:rPr>
              <a:t> 57</a:t>
            </a:r>
            <a:endParaRPr lang="en-US" b="1" dirty="0">
              <a:cs typeface="+mn-cs"/>
            </a:endParaRPr>
          </a:p>
        </p:txBody>
      </p:sp>
      <p:pic>
        <p:nvPicPr>
          <p:cNvPr id="5" name="תמונה 4">
            <a:extLst>
              <a:ext uri="{FF2B5EF4-FFF2-40B4-BE49-F238E27FC236}">
                <a16:creationId xmlns:a16="http://schemas.microsoft.com/office/drawing/2014/main" id="{24F429C8-54C7-0F3F-8D5A-B0DE15D95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69" y="365126"/>
            <a:ext cx="1243692" cy="859611"/>
          </a:xfrm>
          <a:prstGeom prst="rect">
            <a:avLst/>
          </a:prstGeom>
        </p:spPr>
      </p:pic>
      <p:pic>
        <p:nvPicPr>
          <p:cNvPr id="8" name="מציין מיקום תוכן 7">
            <a:extLst>
              <a:ext uri="{FF2B5EF4-FFF2-40B4-BE49-F238E27FC236}">
                <a16:creationId xmlns:a16="http://schemas.microsoft.com/office/drawing/2014/main" id="{CACBF532-ECEE-AFE4-07DE-134AE49DCD7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1075" y="2529681"/>
            <a:ext cx="7181850" cy="2943225"/>
          </a:xfrm>
        </p:spPr>
      </p:pic>
    </p:spTree>
    <p:extLst>
      <p:ext uri="{BB962C8B-B14F-4D97-AF65-F5344CB8AC3E}">
        <p14:creationId xmlns:p14="http://schemas.microsoft.com/office/powerpoint/2010/main" val="368112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sz="4000" b="1">
                <a:solidFill>
                  <a:prstClr val="black"/>
                </a:solidFill>
                <a:cs typeface="Arial" panose="020B0604020202020204" pitchFamily="34" charset="0"/>
              </a:rPr>
              <a:t>مَهَمَّةٌ في اَلْوِحداتِ </a:t>
            </a:r>
            <a:r>
              <a:rPr lang="ar-SA" sz="4000" b="1" dirty="0">
                <a:solidFill>
                  <a:prstClr val="black"/>
                </a:solidFill>
                <a:cs typeface="Arial" panose="020B0604020202020204" pitchFamily="34" charset="0"/>
              </a:rPr>
              <a:t>اَلْمُحَوْسَبَةِ</a:t>
            </a:r>
            <a:endParaRPr lang="en-US" dirty="0"/>
          </a:p>
        </p:txBody>
      </p:sp>
      <p:pic>
        <p:nvPicPr>
          <p:cNvPr id="6" name="תמונה 5">
            <a:extLst>
              <a:ext uri="{FF2B5EF4-FFF2-40B4-BE49-F238E27FC236}">
                <a16:creationId xmlns:a16="http://schemas.microsoft.com/office/drawing/2014/main" id="{0693C137-1D47-5030-B8DC-13E2A529C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091"/>
            <a:ext cx="1432684" cy="914479"/>
          </a:xfrm>
          <a:prstGeom prst="rect">
            <a:avLst/>
          </a:prstGeom>
        </p:spPr>
      </p:pic>
      <p:pic>
        <p:nvPicPr>
          <p:cNvPr id="9" name="מציין מיקום תוכן 8">
            <a:extLst>
              <a:ext uri="{FF2B5EF4-FFF2-40B4-BE49-F238E27FC236}">
                <a16:creationId xmlns:a16="http://schemas.microsoft.com/office/drawing/2014/main" id="{2D4F7D0D-FC61-16AC-A684-EFB679F619C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0124" y="2238703"/>
            <a:ext cx="6526923" cy="3878318"/>
          </a:xfrm>
        </p:spPr>
      </p:pic>
    </p:spTree>
    <p:extLst>
      <p:ext uri="{BB962C8B-B14F-4D97-AF65-F5344CB8AC3E}">
        <p14:creationId xmlns:p14="http://schemas.microsoft.com/office/powerpoint/2010/main" val="372048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652866A-37F4-408E-9A83-5C7D868FA49D}"/>
              </a:ext>
            </a:extLst>
          </p:cNvPr>
          <p:cNvSpPr/>
          <p:nvPr/>
        </p:nvSpPr>
        <p:spPr>
          <a:xfrm>
            <a:off x="749588" y="1196961"/>
            <a:ext cx="6584735" cy="1323439"/>
          </a:xfrm>
          <a:prstGeom prst="rect">
            <a:avLst/>
          </a:prstGeom>
          <a:noFill/>
          <a:effectLst>
            <a:outerShdw blurRad="50800" dist="38100" algn="l" rotWithShape="0">
              <a:prstClr val="black">
                <a:alpha val="40000"/>
              </a:prstClr>
            </a:outerShdw>
          </a:effectLst>
        </p:spPr>
        <p:txBody>
          <a:bodyPr wrap="square" lIns="91440" tIns="45720" rIns="91440" bIns="45720">
            <a:spAutoFit/>
          </a:bodyPr>
          <a:lstStyle/>
          <a:p>
            <a:pPr algn="r"/>
            <a:r>
              <a:rPr lang="he-IL" sz="8000" b="1" dirty="0">
                <a:ln w="22225">
                  <a:noFill/>
                  <a:prstDash val="solid"/>
                </a:ln>
                <a:solidFill>
                  <a:srgbClr val="0067A7"/>
                </a:solidFill>
              </a:rPr>
              <a:t>   </a:t>
            </a:r>
            <a:endParaRPr lang="he-IL" sz="8000" b="1" cap="none" spc="0" dirty="0">
              <a:ln w="22225">
                <a:noFill/>
                <a:prstDash val="solid"/>
              </a:ln>
              <a:solidFill>
                <a:srgbClr val="0067A7"/>
              </a:solidFill>
              <a:effectLst/>
            </a:endParaRPr>
          </a:p>
        </p:txBody>
      </p:sp>
      <p:pic>
        <p:nvPicPr>
          <p:cNvPr id="9" name="גרפיקה 8" descr="פרח ללא גבעול">
            <a:extLst>
              <a:ext uri="{FF2B5EF4-FFF2-40B4-BE49-F238E27FC236}">
                <a16:creationId xmlns:a16="http://schemas.microsoft.com/office/drawing/2014/main" id="{3D4CC3AC-0D15-4E3A-9512-BC0AC42D9F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579" y="4001204"/>
            <a:ext cx="914400" cy="914400"/>
          </a:xfrm>
          <a:prstGeom prst="rect">
            <a:avLst/>
          </a:prstGeom>
        </p:spPr>
      </p:pic>
      <p:pic>
        <p:nvPicPr>
          <p:cNvPr id="10" name="גרפיקה 9" descr="פרח ללא גבעול">
            <a:extLst>
              <a:ext uri="{FF2B5EF4-FFF2-40B4-BE49-F238E27FC236}">
                <a16:creationId xmlns:a16="http://schemas.microsoft.com/office/drawing/2014/main" id="{44D24E6F-090E-44F5-961B-6283637F8A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27511">
            <a:off x="405606" y="4778265"/>
            <a:ext cx="687964" cy="687964"/>
          </a:xfrm>
          <a:prstGeom prst="rect">
            <a:avLst/>
          </a:prstGeom>
        </p:spPr>
      </p:pic>
      <p:pic>
        <p:nvPicPr>
          <p:cNvPr id="11" name="גרפיקה 10" descr="פרח ללא גבעול">
            <a:extLst>
              <a:ext uri="{FF2B5EF4-FFF2-40B4-BE49-F238E27FC236}">
                <a16:creationId xmlns:a16="http://schemas.microsoft.com/office/drawing/2014/main" id="{306B8901-845A-4489-8524-3562717A57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427511">
            <a:off x="1268800" y="4216278"/>
            <a:ext cx="646779" cy="646779"/>
          </a:xfrm>
          <a:prstGeom prst="rect">
            <a:avLst/>
          </a:prstGeom>
        </p:spPr>
      </p:pic>
      <p:sp>
        <p:nvSpPr>
          <p:cNvPr id="17" name="TextBox 16"/>
          <p:cNvSpPr txBox="1"/>
          <p:nvPr/>
        </p:nvSpPr>
        <p:spPr>
          <a:xfrm>
            <a:off x="1226774" y="820342"/>
            <a:ext cx="6758382" cy="923330"/>
          </a:xfrm>
          <a:prstGeom prst="rect">
            <a:avLst/>
          </a:prstGeom>
          <a:noFill/>
        </p:spPr>
        <p:txBody>
          <a:bodyPr wrap="square" rtlCol="0">
            <a:spAutoFit/>
          </a:bodyPr>
          <a:lstStyle/>
          <a:p>
            <a:pPr algn="ctr"/>
            <a:r>
              <a:rPr lang="ar-SA" sz="5400" b="1"/>
              <a:t>تَمَّ وَلَمْ يَكْتَمِلْ</a:t>
            </a:r>
            <a:endParaRPr lang="ar-SA" sz="5400" b="1" dirty="0"/>
          </a:p>
        </p:txBody>
      </p:sp>
      <p:pic>
        <p:nvPicPr>
          <p:cNvPr id="3" name="תמונה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585" y="77300"/>
            <a:ext cx="1409037" cy="797732"/>
          </a:xfrm>
          <a:prstGeom prst="rect">
            <a:avLst/>
          </a:prstGeom>
        </p:spPr>
      </p:pic>
      <p:pic>
        <p:nvPicPr>
          <p:cNvPr id="4" name="תמונה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5925" y="2694654"/>
            <a:ext cx="6218459" cy="3225064"/>
          </a:xfrm>
          <a:prstGeom prst="rect">
            <a:avLst/>
          </a:prstGeom>
        </p:spPr>
      </p:pic>
      <p:pic>
        <p:nvPicPr>
          <p:cNvPr id="5" name="תמונה 4">
            <a:extLst>
              <a:ext uri="{FF2B5EF4-FFF2-40B4-BE49-F238E27FC236}">
                <a16:creationId xmlns:a16="http://schemas.microsoft.com/office/drawing/2014/main" id="{570F8207-61D4-1C25-2704-CC42EA64B5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723" y="303410"/>
            <a:ext cx="1243692" cy="859611"/>
          </a:xfrm>
          <a:prstGeom prst="rect">
            <a:avLst/>
          </a:prstGeom>
        </p:spPr>
      </p:pic>
    </p:spTree>
    <p:extLst>
      <p:ext uri="{BB962C8B-B14F-4D97-AF65-F5344CB8AC3E}">
        <p14:creationId xmlns:p14="http://schemas.microsoft.com/office/powerpoint/2010/main" val="312150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7819" y="1577624"/>
            <a:ext cx="8329188" cy="1011667"/>
          </a:xfrm>
          <a:effectLst>
            <a:outerShdw blurRad="50800" dist="38100" dir="2700000" algn="tl" rotWithShape="0">
              <a:prstClr val="black">
                <a:alpha val="40000"/>
              </a:prstClr>
            </a:outerShdw>
          </a:effectLst>
        </p:spPr>
        <p:txBody>
          <a:bodyPr>
            <a:normAutofit/>
          </a:bodyPr>
          <a:lstStyle/>
          <a:p>
            <a:r>
              <a:rPr lang="ar-SA" b="1">
                <a:solidFill>
                  <a:srgbClr val="0070C0"/>
                </a:solidFill>
                <a:cs typeface="+mn-cs"/>
              </a:rPr>
              <a:t>حاسَّةُ الذَّوْقِ</a:t>
            </a:r>
            <a:endParaRPr lang="x-none" dirty="0"/>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236" y="65764"/>
            <a:ext cx="1981204" cy="1121666"/>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459" y="3105357"/>
            <a:ext cx="6213042" cy="3223015"/>
          </a:xfrm>
          <a:prstGeom prst="rect">
            <a:avLst/>
          </a:prstGeom>
        </p:spPr>
      </p:pic>
      <p:pic>
        <p:nvPicPr>
          <p:cNvPr id="2" name="תמונה 1">
            <a:extLst>
              <a:ext uri="{FF2B5EF4-FFF2-40B4-BE49-F238E27FC236}">
                <a16:creationId xmlns:a16="http://schemas.microsoft.com/office/drawing/2014/main" id="{A6E00388-9802-4BBF-8E10-16D6D0B989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6733" y="201947"/>
            <a:ext cx="1243692" cy="859611"/>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a:solidFill>
                  <a:prstClr val="black"/>
                </a:solidFill>
                <a:cs typeface="Arial" panose="020B0604020202020204" pitchFamily="34" charset="0"/>
              </a:rPr>
              <a:t>حَواسُّنا</a:t>
            </a:r>
            <a:endParaRPr lang="ar-SA" sz="5400" b="1" dirty="0">
              <a:solidFill>
                <a:prstClr val="black"/>
              </a:solidFill>
              <a:cs typeface="Arial" panose="020B0604020202020204" pitchFamily="34" charset="0"/>
            </a:endParaRPr>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016" y="2211026"/>
            <a:ext cx="8591738" cy="2569203"/>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5" y="38733"/>
            <a:ext cx="1533809" cy="868372"/>
          </a:xfrm>
          <a:prstGeom prst="rect">
            <a:avLst/>
          </a:prstGeom>
        </p:spPr>
      </p:pic>
      <p:pic>
        <p:nvPicPr>
          <p:cNvPr id="6" name="תמונה 5">
            <a:extLst>
              <a:ext uri="{FF2B5EF4-FFF2-40B4-BE49-F238E27FC236}">
                <a16:creationId xmlns:a16="http://schemas.microsoft.com/office/drawing/2014/main" id="{C15D4F46-D0B7-09BA-3880-3C86752964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5920" y="168296"/>
            <a:ext cx="1243692" cy="859611"/>
          </a:xfrm>
          <a:prstGeom prst="rect">
            <a:avLst/>
          </a:prstGeom>
        </p:spPr>
      </p:pic>
    </p:spTree>
    <p:extLst>
      <p:ext uri="{BB962C8B-B14F-4D97-AF65-F5344CB8AC3E}">
        <p14:creationId xmlns:p14="http://schemas.microsoft.com/office/powerpoint/2010/main" val="165121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8895" y="365126"/>
            <a:ext cx="7886700" cy="1325563"/>
          </a:xfrm>
        </p:spPr>
        <p:txBody>
          <a:bodyPr/>
          <a:lstStyle/>
          <a:p>
            <a:pPr algn="ctr"/>
            <a:r>
              <a:rPr lang="ar-SA" b="1" dirty="0">
                <a:latin typeface="MF_FrankRuhl-Regular"/>
                <a:cs typeface="+mn-cs"/>
              </a:rPr>
              <a:t>نَسْتَقْبِلُ المَعْلُومَاتِ</a:t>
            </a:r>
            <a:endParaRPr lang="en-US" b="1" dirty="0">
              <a:cs typeface="+mn-cs"/>
            </a:endParaRPr>
          </a:p>
        </p:txBody>
      </p:sp>
      <p:sp>
        <p:nvSpPr>
          <p:cNvPr id="3" name="מציין מיקום תוכן 2"/>
          <p:cNvSpPr>
            <a:spLocks noGrp="1"/>
          </p:cNvSpPr>
          <p:nvPr>
            <p:ph idx="1"/>
          </p:nvPr>
        </p:nvSpPr>
        <p:spPr>
          <a:xfrm>
            <a:off x="-135802" y="1690689"/>
            <a:ext cx="9171160" cy="4486273"/>
          </a:xfrm>
        </p:spPr>
        <p:txBody>
          <a:bodyPr/>
          <a:lstStyle/>
          <a:p>
            <a:pPr marL="0" indent="0" algn="r">
              <a:buNone/>
            </a:pPr>
            <a:r>
              <a:rPr lang="ar-SA" sz="3600" b="1" dirty="0">
                <a:latin typeface="MF_FrankRuhl-Bold"/>
              </a:rPr>
              <a:t>مَهَمَّةٌ</a:t>
            </a:r>
            <a:r>
              <a:rPr lang="he-IL" sz="3600" b="1" dirty="0">
                <a:latin typeface="MF_FrankRuhl-Bold"/>
              </a:rPr>
              <a:t>: </a:t>
            </a:r>
            <a:r>
              <a:rPr lang="ar-SA" sz="3600" b="1" dirty="0">
                <a:latin typeface="MF_FrankRuhl-Regular"/>
              </a:rPr>
              <a:t>مَاذَا نَسْتَقْبِلُ بِمُساعَدَةِ حاسَّةِ الذَّوْقِ ؟ </a:t>
            </a:r>
            <a:r>
              <a:rPr lang="he-IL" b="1" dirty="0">
                <a:latin typeface="MF_FrankRuhl-Regular"/>
              </a:rPr>
              <a:t>(</a:t>
            </a:r>
            <a:r>
              <a:rPr lang="ar-SA" b="1" dirty="0">
                <a:latin typeface="MF_FrankRuhl-Regular"/>
              </a:rPr>
              <a:t>صَفْحَة</a:t>
            </a:r>
            <a:r>
              <a:rPr lang="he-IL" b="1" dirty="0">
                <a:latin typeface="MF_FrankRuhl-Regular"/>
              </a:rPr>
              <a:t> 52)</a:t>
            </a:r>
            <a:endParaRPr lang="en-US" b="1" dirty="0"/>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844"/>
            <a:ext cx="1501370" cy="850006"/>
          </a:xfrm>
          <a:prstGeom prst="rect">
            <a:avLst/>
          </a:prstGeom>
        </p:spPr>
      </p:pic>
      <p:pic>
        <p:nvPicPr>
          <p:cNvPr id="7" name="תמונה 6">
            <a:extLst>
              <a:ext uri="{FF2B5EF4-FFF2-40B4-BE49-F238E27FC236}">
                <a16:creationId xmlns:a16="http://schemas.microsoft.com/office/drawing/2014/main" id="{184F17BA-A226-AEE5-EB09-ADF2387EE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1785" y="248068"/>
            <a:ext cx="1243692" cy="859611"/>
          </a:xfrm>
          <a:prstGeom prst="rect">
            <a:avLst/>
          </a:prstGeom>
        </p:spPr>
      </p:pic>
      <p:pic>
        <p:nvPicPr>
          <p:cNvPr id="8" name="תמונה 7">
            <a:extLst>
              <a:ext uri="{FF2B5EF4-FFF2-40B4-BE49-F238E27FC236}">
                <a16:creationId xmlns:a16="http://schemas.microsoft.com/office/drawing/2014/main" id="{8D62A46A-ECFB-770C-6422-6982AE836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69" y="2890346"/>
            <a:ext cx="7168055" cy="3286616"/>
          </a:xfrm>
          <a:prstGeom prst="rect">
            <a:avLst/>
          </a:prstGeom>
        </p:spPr>
      </p:pic>
    </p:spTree>
    <p:extLst>
      <p:ext uri="{BB962C8B-B14F-4D97-AF65-F5344CB8AC3E}">
        <p14:creationId xmlns:p14="http://schemas.microsoft.com/office/powerpoint/2010/main" val="352722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 y="365126"/>
            <a:ext cx="8999144" cy="1325563"/>
          </a:xfrm>
        </p:spPr>
        <p:txBody>
          <a:bodyPr/>
          <a:lstStyle/>
          <a:p>
            <a:pPr algn="r"/>
            <a:r>
              <a:rPr lang="ar-SA" sz="4000" b="1" dirty="0">
                <a:latin typeface="MF_FrankRuhl-Regular"/>
                <a:cs typeface="+mn-cs"/>
              </a:rPr>
              <a:t>حُلْوٌ ، حامِضٌ ، مُرٌّ ، مالِحٌ: هِيَ مَعْلوماتٌ نَسْتوْعِبُها</a:t>
            </a:r>
            <a:endParaRPr lang="en-US" dirty="0"/>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49656" y="1690689"/>
            <a:ext cx="3465694" cy="2422029"/>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115" y="4214595"/>
            <a:ext cx="3730492" cy="2430649"/>
          </a:xfrm>
          <a:prstGeom prst="rect">
            <a:avLst/>
          </a:prstGeom>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027" y="1690689"/>
            <a:ext cx="3561973" cy="2352471"/>
          </a:xfrm>
          <a:prstGeom prst="rect">
            <a:avLst/>
          </a:prstGeom>
        </p:spPr>
      </p:pic>
      <p:pic>
        <p:nvPicPr>
          <p:cNvPr id="7" name="תמונה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026" y="4214595"/>
            <a:ext cx="3642661" cy="2430649"/>
          </a:xfrm>
          <a:prstGeom prst="rect">
            <a:avLst/>
          </a:prstGeom>
        </p:spPr>
      </p:pic>
      <p:pic>
        <p:nvPicPr>
          <p:cNvPr id="8" name="תמונה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89" y="0"/>
            <a:ext cx="1119500" cy="632563"/>
          </a:xfrm>
          <a:prstGeom prst="rect">
            <a:avLst/>
          </a:prstGeom>
        </p:spPr>
      </p:pic>
      <p:pic>
        <p:nvPicPr>
          <p:cNvPr id="9" name="תמונה 8">
            <a:extLst>
              <a:ext uri="{FF2B5EF4-FFF2-40B4-BE49-F238E27FC236}">
                <a16:creationId xmlns:a16="http://schemas.microsoft.com/office/drawing/2014/main" id="{800A924C-B6A7-0FB9-41BA-226DC8A4C1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5041" y="7774"/>
            <a:ext cx="1243692" cy="632563"/>
          </a:xfrm>
          <a:prstGeom prst="rect">
            <a:avLst/>
          </a:prstGeom>
        </p:spPr>
      </p:pic>
    </p:spTree>
    <p:extLst>
      <p:ext uri="{BB962C8B-B14F-4D97-AF65-F5344CB8AC3E}">
        <p14:creationId xmlns:p14="http://schemas.microsoft.com/office/powerpoint/2010/main" val="336923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cs typeface="+mn-cs"/>
              </a:rPr>
              <a:t>مَهَمَّةٌ</a:t>
            </a:r>
            <a:r>
              <a:rPr lang="he-IL" b="1" dirty="0">
                <a:cs typeface="+mn-cs"/>
              </a:rPr>
              <a:t>: </a:t>
            </a:r>
            <a:r>
              <a:rPr lang="ar-SA" b="1" dirty="0">
                <a:cs typeface="+mn-cs"/>
              </a:rPr>
              <a:t>مَأْكولاتٌ بِنَكْهَاتٍ مُخْتَلِفَةٍ- </a:t>
            </a:r>
            <a:r>
              <a:rPr lang="ar-SA" sz="2800" b="1" dirty="0">
                <a:cs typeface="+mn-cs"/>
              </a:rPr>
              <a:t>صَفْحَة</a:t>
            </a:r>
            <a:r>
              <a:rPr lang="he-IL" sz="2800" b="1" dirty="0">
                <a:cs typeface="+mn-cs"/>
              </a:rPr>
              <a:t> 53 </a:t>
            </a:r>
            <a:endParaRPr lang="en-US" sz="2800" b="1" dirty="0">
              <a:cs typeface="+mn-cs"/>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95" y="5960712"/>
            <a:ext cx="1339912" cy="758596"/>
          </a:xfrm>
          <a:prstGeom prst="rect">
            <a:avLst/>
          </a:prstGeom>
        </p:spPr>
      </p:pic>
      <p:pic>
        <p:nvPicPr>
          <p:cNvPr id="6" name="תמונה 5">
            <a:extLst>
              <a:ext uri="{FF2B5EF4-FFF2-40B4-BE49-F238E27FC236}">
                <a16:creationId xmlns:a16="http://schemas.microsoft.com/office/drawing/2014/main" id="{BA5ED6E1-77BF-BD88-6EC7-4F295A611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813" y="5931809"/>
            <a:ext cx="1243692" cy="859611"/>
          </a:xfrm>
          <a:prstGeom prst="rect">
            <a:avLst/>
          </a:prstGeom>
        </p:spPr>
      </p:pic>
      <p:pic>
        <p:nvPicPr>
          <p:cNvPr id="9" name="מציין מיקום תוכן 8">
            <a:extLst>
              <a:ext uri="{FF2B5EF4-FFF2-40B4-BE49-F238E27FC236}">
                <a16:creationId xmlns:a16="http://schemas.microsoft.com/office/drawing/2014/main" id="{7769C512-B281-CE26-C719-E7AD21A90E3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78407" y="1825624"/>
            <a:ext cx="5547607" cy="4501603"/>
          </a:xfrm>
        </p:spPr>
      </p:pic>
    </p:spTree>
    <p:extLst>
      <p:ext uri="{BB962C8B-B14F-4D97-AF65-F5344CB8AC3E}">
        <p14:creationId xmlns:p14="http://schemas.microsoft.com/office/powerpoint/2010/main" val="2408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err="1">
                <a:cs typeface="+mn-cs"/>
              </a:rPr>
              <a:t>تَذوِيتُ</a:t>
            </a:r>
            <a:r>
              <a:rPr lang="ar-SA" b="1" dirty="0">
                <a:cs typeface="+mn-cs"/>
              </a:rPr>
              <a:t> مُصْطَلَحاتٍ</a:t>
            </a:r>
            <a:r>
              <a:rPr lang="he-IL" b="1" dirty="0">
                <a:cs typeface="+mn-cs"/>
              </a:rPr>
              <a:t>: </a:t>
            </a:r>
            <a:r>
              <a:rPr lang="ar-SA" b="1" dirty="0">
                <a:cs typeface="+mn-cs"/>
              </a:rPr>
              <a:t>صَفْحَة</a:t>
            </a:r>
            <a:r>
              <a:rPr lang="he-IL" b="1" dirty="0">
                <a:cs typeface="+mn-cs"/>
              </a:rPr>
              <a:t> 54</a:t>
            </a:r>
            <a:endParaRPr lang="en-US" b="1" dirty="0">
              <a:cs typeface="+mn-cs"/>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2" y="77839"/>
            <a:ext cx="1310310" cy="741837"/>
          </a:xfrm>
          <a:prstGeom prst="rect">
            <a:avLst/>
          </a:prstGeom>
        </p:spPr>
      </p:pic>
      <p:pic>
        <p:nvPicPr>
          <p:cNvPr id="6" name="תמונה 5">
            <a:extLst>
              <a:ext uri="{FF2B5EF4-FFF2-40B4-BE49-F238E27FC236}">
                <a16:creationId xmlns:a16="http://schemas.microsoft.com/office/drawing/2014/main" id="{F9791C6D-4465-080C-0A1C-50442601E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986" y="168296"/>
            <a:ext cx="1243692" cy="859611"/>
          </a:xfrm>
          <a:prstGeom prst="rect">
            <a:avLst/>
          </a:prstGeom>
        </p:spPr>
      </p:pic>
      <p:pic>
        <p:nvPicPr>
          <p:cNvPr id="9" name="מציין מיקום תוכן 8" descr="תמונה שמכילה טקסט, מיץ, אוכל&#10;&#10;התיאור נוצר באופן אוטומטי">
            <a:extLst>
              <a:ext uri="{FF2B5EF4-FFF2-40B4-BE49-F238E27FC236}">
                <a16:creationId xmlns:a16="http://schemas.microsoft.com/office/drawing/2014/main" id="{3BCAC59D-2AB2-DCB2-E2A5-0411DDAA912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123090" y="1825625"/>
            <a:ext cx="4084126" cy="4351338"/>
          </a:xfrm>
        </p:spPr>
      </p:pic>
    </p:spTree>
    <p:extLst>
      <p:ext uri="{BB962C8B-B14F-4D97-AF65-F5344CB8AC3E}">
        <p14:creationId xmlns:p14="http://schemas.microsoft.com/office/powerpoint/2010/main" val="146794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2550" y="365126"/>
            <a:ext cx="8252800" cy="1325563"/>
          </a:xfrm>
        </p:spPr>
        <p:txBody>
          <a:bodyPr/>
          <a:lstStyle/>
          <a:p>
            <a:pPr algn="r"/>
            <a:r>
              <a:rPr lang="ar-SA" sz="4000" b="1" dirty="0">
                <a:solidFill>
                  <a:srgbClr val="446AB2"/>
                </a:solidFill>
                <a:latin typeface="MF_FrankRuhl-Regular"/>
                <a:cs typeface="+mn-cs"/>
              </a:rPr>
              <a:t>مَهَمَّةٌ</a:t>
            </a:r>
            <a:r>
              <a:rPr lang="he-IL" sz="4000" b="1" dirty="0">
                <a:solidFill>
                  <a:srgbClr val="446AB2"/>
                </a:solidFill>
                <a:latin typeface="MF_FrankRuhl-Regular"/>
                <a:cs typeface="+mn-cs"/>
              </a:rPr>
              <a:t>: </a:t>
            </a:r>
            <a:r>
              <a:rPr lang="ar-SA" sz="4000" b="1" dirty="0">
                <a:solidFill>
                  <a:srgbClr val="000000"/>
                </a:solidFill>
                <a:latin typeface="MF_FrankRuhl-Regular"/>
                <a:cs typeface="+mn-cs"/>
              </a:rPr>
              <a:t>نُحْضِرُ كُراتِ الشُّوكُولَاطَةِ بِطَعْمَاتٍ مُخْتَلِفَةٍ</a:t>
            </a:r>
            <a:endParaRPr lang="en-US" b="1" dirty="0">
              <a:cs typeface="+mn-cs"/>
            </a:endParaRPr>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4419" y="1690689"/>
            <a:ext cx="6554708" cy="4711196"/>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95" y="6054978"/>
            <a:ext cx="1256724" cy="711499"/>
          </a:xfrm>
          <a:prstGeom prst="rect">
            <a:avLst/>
          </a:prstGeom>
        </p:spPr>
      </p:pic>
      <p:pic>
        <p:nvPicPr>
          <p:cNvPr id="6" name="תמונה 5">
            <a:extLst>
              <a:ext uri="{FF2B5EF4-FFF2-40B4-BE49-F238E27FC236}">
                <a16:creationId xmlns:a16="http://schemas.microsoft.com/office/drawing/2014/main" id="{0BF3869C-2FD9-2E68-74AC-527DCE6AD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2159" y="5906866"/>
            <a:ext cx="1243692" cy="859611"/>
          </a:xfrm>
          <a:prstGeom prst="rect">
            <a:avLst/>
          </a:prstGeom>
        </p:spPr>
      </p:pic>
    </p:spTree>
    <p:extLst>
      <p:ext uri="{BB962C8B-B14F-4D97-AF65-F5344CB8AC3E}">
        <p14:creationId xmlns:p14="http://schemas.microsoft.com/office/powerpoint/2010/main" val="98230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1069" y="365126"/>
            <a:ext cx="8334281" cy="1325563"/>
          </a:xfrm>
        </p:spPr>
        <p:txBody>
          <a:bodyPr/>
          <a:lstStyle/>
          <a:p>
            <a:pPr algn="r"/>
            <a:r>
              <a:rPr lang="ar-SA" b="1" dirty="0">
                <a:latin typeface="MF_FrankRuhl-Bold"/>
                <a:cs typeface="+mn-cs"/>
              </a:rPr>
              <a:t>مَهَمَّةٌ</a:t>
            </a:r>
            <a:r>
              <a:rPr lang="he-IL" b="1" dirty="0">
                <a:latin typeface="MF_FrankRuhl-Bold"/>
                <a:cs typeface="+mn-cs"/>
              </a:rPr>
              <a:t>: </a:t>
            </a:r>
            <a:r>
              <a:rPr lang="ar-SA" b="1" dirty="0">
                <a:latin typeface="MF_FrankRuhl-Bold"/>
                <a:cs typeface="+mn-cs"/>
              </a:rPr>
              <a:t>أَيْ الطَّعْمَاتُ نُفَضِّلُ ؟ </a:t>
            </a:r>
            <a:r>
              <a:rPr lang="ar-SA" sz="3200" b="1" dirty="0">
                <a:solidFill>
                  <a:srgbClr val="000000"/>
                </a:solidFill>
                <a:latin typeface="MF_FrankRuhl-Regular"/>
                <a:cs typeface="+mn-cs"/>
              </a:rPr>
              <a:t>صَفْحَة</a:t>
            </a:r>
            <a:r>
              <a:rPr lang="he-IL" sz="3200" b="1" dirty="0">
                <a:solidFill>
                  <a:srgbClr val="000000"/>
                </a:solidFill>
                <a:latin typeface="MF_FrankRuhl-Regular"/>
                <a:cs typeface="+mn-cs"/>
              </a:rPr>
              <a:t> 56</a:t>
            </a:r>
            <a:endParaRPr lang="en-US" sz="3200" b="1" dirty="0">
              <a:cs typeface="+mn-cs"/>
            </a:endParaRP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85" y="6132155"/>
            <a:ext cx="1143935" cy="647643"/>
          </a:xfrm>
          <a:prstGeom prst="rect">
            <a:avLst/>
          </a:prstGeom>
        </p:spPr>
      </p:pic>
      <p:pic>
        <p:nvPicPr>
          <p:cNvPr id="4" name="תמונה 3">
            <a:extLst>
              <a:ext uri="{FF2B5EF4-FFF2-40B4-BE49-F238E27FC236}">
                <a16:creationId xmlns:a16="http://schemas.microsoft.com/office/drawing/2014/main" id="{07CC0EC8-61D7-10BD-8F6C-4CA441CEC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223" y="5920187"/>
            <a:ext cx="1243692" cy="859611"/>
          </a:xfrm>
          <a:prstGeom prst="rect">
            <a:avLst/>
          </a:prstGeom>
        </p:spPr>
      </p:pic>
      <p:pic>
        <p:nvPicPr>
          <p:cNvPr id="9" name="מציין מיקום תוכן 8">
            <a:extLst>
              <a:ext uri="{FF2B5EF4-FFF2-40B4-BE49-F238E27FC236}">
                <a16:creationId xmlns:a16="http://schemas.microsoft.com/office/drawing/2014/main" id="{8E47D186-7A34-2368-E4E6-DED08C92249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16537" y="1825625"/>
            <a:ext cx="5910926" cy="4351338"/>
          </a:xfrm>
        </p:spPr>
      </p:pic>
    </p:spTree>
    <p:extLst>
      <p:ext uri="{BB962C8B-B14F-4D97-AF65-F5344CB8AC3E}">
        <p14:creationId xmlns:p14="http://schemas.microsoft.com/office/powerpoint/2010/main" val="328192335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1469</TotalTime>
  <Words>607</Words>
  <Application>Microsoft Office PowerPoint</Application>
  <PresentationFormat>‫הצגה על המסך (4:3)</PresentationFormat>
  <Paragraphs>58</Paragraphs>
  <Slides>12</Slides>
  <Notes>12</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12</vt:i4>
      </vt:variant>
    </vt:vector>
  </HeadingPairs>
  <TitlesOfParts>
    <vt:vector size="23" baseType="lpstr">
      <vt:lpstr>Almoni Neue DL 4.0 AAA</vt:lpstr>
      <vt:lpstr>Arial</vt:lpstr>
      <vt:lpstr>Calibri</vt:lpstr>
      <vt:lpstr>Calibri Light</vt:lpstr>
      <vt:lpstr>EnzoagadaMF-Bold</vt:lpstr>
      <vt:lpstr>FontbitDavid</vt:lpstr>
      <vt:lpstr>FontbitDavid-Bold</vt:lpstr>
      <vt:lpstr>MF_FrankRuhl-Bold</vt:lpstr>
      <vt:lpstr>MF_FrankRuhl-Regular</vt:lpstr>
      <vt:lpstr>NarkisimMFO</vt:lpstr>
      <vt:lpstr>ערכת נושא Office</vt:lpstr>
      <vt:lpstr>عارِضَةٌ مُرافِقَةٌ لِلدُّروسِ</vt:lpstr>
      <vt:lpstr>حاسَّةُ الذَّوْقِ</vt:lpstr>
      <vt:lpstr>حَواسُّنا</vt:lpstr>
      <vt:lpstr>نَسْتَقْبِلُ المَعْلُومَاتِ</vt:lpstr>
      <vt:lpstr>حُلْوٌ ، حامِضٌ ، مُرٌّ ، مالِحٌ: هِيَ مَعْلوماتٌ نَسْتوْعِبُها</vt:lpstr>
      <vt:lpstr>مَهَمَّةٌ: مَأْكولاتٌ بِنَكْهَاتٍ مُخْتَلِفَةٍ- صَفْحَة 53 </vt:lpstr>
      <vt:lpstr>تَذوِيتُ مُصْطَلَحاتٍ: صَفْحَة 54</vt:lpstr>
      <vt:lpstr>مَهَمَّةٌ: نُحْضِرُ كُراتِ الشُّوكُولَاطَةِ بِطَعْمَاتٍ مُخْتَلِفَةٍ</vt:lpstr>
      <vt:lpstr>مَهَمَّةٌ: أَيْ الطَّعْمَاتُ نُفَضِّلُ ؟ صَفْحَة 56</vt:lpstr>
      <vt:lpstr>تَلْخيصٌ: صَفْحَة 57</vt:lpstr>
      <vt:lpstr>مَهَمَّةٌ في اَلْوِحداتِ اَلْمُحَوْسَبَةِ</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189</cp:revision>
  <dcterms:created xsi:type="dcterms:W3CDTF">2019-05-25T18:59:51Z</dcterms:created>
  <dcterms:modified xsi:type="dcterms:W3CDTF">2023-10-10T07:14:19Z</dcterms:modified>
</cp:coreProperties>
</file>