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4"/>
  </p:notesMasterIdLst>
  <p:sldIdLst>
    <p:sldId id="289" r:id="rId2"/>
    <p:sldId id="332" r:id="rId3"/>
    <p:sldId id="325" r:id="rId4"/>
    <p:sldId id="312" r:id="rId5"/>
    <p:sldId id="329" r:id="rId6"/>
    <p:sldId id="328" r:id="rId7"/>
    <p:sldId id="316" r:id="rId8"/>
    <p:sldId id="330" r:id="rId9"/>
    <p:sldId id="331" r:id="rId10"/>
    <p:sldId id="324" r:id="rId11"/>
    <p:sldId id="327" r:id="rId12"/>
    <p:sldId id="31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3"/>
    <a:srgbClr val="B31114"/>
    <a:srgbClr val="6EB14D"/>
    <a:srgbClr val="F6FAFE"/>
    <a:srgbClr val="0066A6"/>
    <a:srgbClr val="6FB14D"/>
    <a:srgbClr val="B3101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26" autoAdjust="0"/>
    <p:restoredTop sz="77076" autoAdjust="0"/>
  </p:normalViewPr>
  <p:slideViewPr>
    <p:cSldViewPr snapToGrid="0" showGuides="1">
      <p:cViewPr varScale="1">
        <p:scale>
          <a:sx n="85" d="100"/>
          <a:sy n="85" d="100"/>
        </p:scale>
        <p:origin x="2346" y="90"/>
      </p:cViewPr>
      <p:guideLst>
        <p:guide orient="horz" pos="2184"/>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י'/חשון/תשפ"ד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 </a:t>
            </a:r>
            <a:r>
              <a:rPr lang="he-IL" sz="1800" b="0" i="0" u="none" strike="noStrike" baseline="0" dirty="0">
                <a:latin typeface="FontbitDavid"/>
              </a:rPr>
              <a:t>תת פרק זה עוסק במאפיין החיים </a:t>
            </a:r>
            <a:r>
              <a:rPr lang="he-IL" sz="1800" b="1" i="0" u="none" strike="noStrike" baseline="0" dirty="0">
                <a:latin typeface="FontbitDavid-Bold"/>
              </a:rPr>
              <a:t>התרבות </a:t>
            </a:r>
            <a:r>
              <a:rPr lang="he-IL" sz="1800" b="0" i="0" u="none" strike="noStrike" baseline="0" dirty="0">
                <a:latin typeface="FontbitDavid"/>
              </a:rPr>
              <a:t>(רביה). התרבות היא תנאי להמשך החיים. יצורים חיים, גם אם הם נושמים ומצליחים להשיג מזון ולשרוד, יחדלו להתקיים, למעשה</a:t>
            </a:r>
            <a:r>
              <a:rPr lang="he-IL" sz="1800" b="0" i="0" u="none" strike="noStrike" baseline="0">
                <a:latin typeface="FontbitDavid"/>
              </a:rPr>
              <a:t>, אם לא </a:t>
            </a:r>
            <a:r>
              <a:rPr lang="he-IL" sz="1800" b="0" i="0" u="none" strike="noStrike" baseline="0" dirty="0">
                <a:latin typeface="FontbitDavid"/>
              </a:rPr>
              <a:t>יעמידו אחריהם צאצאים ולא יהיה להם המשך.</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686719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הדוגמאות בתבנית </a:t>
            </a:r>
            <a:r>
              <a:rPr lang="he-IL" sz="1800" b="1" i="0" u="none" strike="noStrike" baseline="0" dirty="0">
                <a:latin typeface="FontbitDavid-Bold"/>
              </a:rPr>
              <a:t>היודעים אתם ש.... </a:t>
            </a:r>
            <a:r>
              <a:rPr lang="he-IL" sz="1800" b="0" i="0" u="none" strike="noStrike" baseline="0" dirty="0">
                <a:latin typeface="FontbitDavid"/>
              </a:rPr>
              <a:t>נועדה להביא למודעות שגם צמחים, כמו כל היצורים החיים מתרבים (מעמידים צאצאים).  </a:t>
            </a:r>
          </a:p>
          <a:p>
            <a:pPr algn="r"/>
            <a:r>
              <a:rPr lang="he-IL" sz="1800" b="0" i="0" u="none" strike="noStrike" baseline="0" dirty="0">
                <a:latin typeface="FontbitDavid"/>
              </a:rPr>
              <a:t>שימו לב! יש להדגיש בפני התלמידים שמכול זרע יכול להתפתח צמח חדש.  </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4188520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קטע המידע והאיור של הפרח נועדו להמשגה של מאפיין החיים התרבות.</a:t>
            </a:r>
          </a:p>
          <a:p>
            <a:pPr algn="r"/>
            <a:r>
              <a:rPr lang="he-IL" sz="1800" b="0" i="0" u="none" strike="noStrike" baseline="0" dirty="0">
                <a:latin typeface="FontbitDavid"/>
              </a:rPr>
              <a:t>קוראים את קטע המידע ומתבוננים באיור.</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985400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לסיכום קוראים את המשפטים שבתבנית </a:t>
            </a:r>
            <a:r>
              <a:rPr lang="he-IL" b="1" dirty="0"/>
              <a:t>מה למדנו</a:t>
            </a:r>
            <a:r>
              <a:rPr lang="he-IL" dirty="0"/>
              <a:t>?</a:t>
            </a:r>
          </a:p>
          <a:p>
            <a:r>
              <a:rPr lang="he-IL" dirty="0"/>
              <a:t>אפשר להשלים מילים חסרות במשפטים.</a:t>
            </a:r>
          </a:p>
          <a:p>
            <a:pPr algn="r" rtl="1"/>
            <a:r>
              <a:rPr lang="he-IL" dirty="0">
                <a:solidFill>
                  <a:srgbClr val="000000"/>
                </a:solidFill>
                <a:latin typeface="MF_FrankRuhl-Regular"/>
              </a:rPr>
              <a:t>יְצוּרִים חַיִּים ________. יֵשׁ לָהֶם_________.</a:t>
            </a:r>
          </a:p>
          <a:p>
            <a:pPr algn="r" rtl="1"/>
            <a:r>
              <a:rPr lang="he-IL" dirty="0">
                <a:solidFill>
                  <a:srgbClr val="000000"/>
                </a:solidFill>
                <a:latin typeface="MF_FrankRuhl-Regular"/>
              </a:rPr>
              <a:t>הוֹדוֹת לַצֶּאֱצָאִים הַחֲדָשִׁים יֵשׁ כָּל הַזְּמַן _______ _________בָּעוֹלָם.</a:t>
            </a:r>
          </a:p>
          <a:p>
            <a:pPr algn="r" rtl="1"/>
            <a:r>
              <a:rPr lang="he-IL" dirty="0">
                <a:solidFill>
                  <a:srgbClr val="000000"/>
                </a:solidFill>
                <a:latin typeface="MF_FrankRuhl-Regular"/>
              </a:rPr>
              <a:t>הִתְרַבּוּת (רְבִיָּה) הִיא ________ ________שֶׁל יְצוּרִים חַיִּים.</a:t>
            </a:r>
          </a:p>
          <a:p>
            <a:r>
              <a:rPr lang="he-IL"/>
              <a:t> </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1327338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 </a:t>
            </a:r>
            <a:r>
              <a:rPr lang="he-IL" sz="1800" b="0" i="0" u="none" strike="noStrike" baseline="0" dirty="0">
                <a:latin typeface="FontbitDavid"/>
              </a:rPr>
              <a:t>תת פרק זה עוסק במאפיין החיים </a:t>
            </a:r>
            <a:r>
              <a:rPr lang="he-IL" sz="1800" b="1" i="0" u="none" strike="noStrike" baseline="0" dirty="0">
                <a:latin typeface="FontbitDavid-Bold"/>
              </a:rPr>
              <a:t>התרבות </a:t>
            </a:r>
            <a:r>
              <a:rPr lang="he-IL" sz="1800" b="0" i="0" u="none" strike="noStrike" baseline="0" dirty="0">
                <a:latin typeface="FontbitDavid"/>
              </a:rPr>
              <a:t>(רביה). התרבות היא תנאי להמשך החיים. יצורים חיים, גם אם הם נושמים ומצליחים להשיג מזון ולשרוד, יחדלו להתקיים, למעשה, </a:t>
            </a:r>
            <a:r>
              <a:rPr lang="he-IL" sz="1800" b="0" i="0" u="none" strike="noStrike" baseline="0" dirty="0" err="1">
                <a:latin typeface="FontbitDavid"/>
              </a:rPr>
              <a:t>אםלא</a:t>
            </a:r>
            <a:r>
              <a:rPr lang="he-IL" sz="1800" b="0" i="0" u="none" strike="noStrike" baseline="0" dirty="0">
                <a:latin typeface="FontbitDavid"/>
              </a:rPr>
              <a:t> יעמידו אחריהם צאצאים ולא יהיה להם המשך.</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1713669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קוראים את הסיפור על הגורים שנולדו לחתולה דולי ולאחר מכן עונים על השאלות </a:t>
            </a:r>
            <a:r>
              <a:rPr lang="he-IL" baseline="0" dirty="0"/>
              <a:t> בעמוד 48.</a:t>
            </a:r>
            <a:r>
              <a:rPr lang="he-IL" dirty="0"/>
              <a:t> </a:t>
            </a:r>
          </a:p>
          <a:p>
            <a:r>
              <a:rPr lang="he-IL" dirty="0"/>
              <a:t>באתר במבט מקוון, בספר הדיגיטלי לכיתה ב. קיימת גרסה דיגיטלית של המשימה בעמוד זה.</a:t>
            </a:r>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3137933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מטרת המשימה ליישם את ההבנה בעקבות קריאת קטע המידע שבעמוד 48.</a:t>
            </a:r>
          </a:p>
          <a:p>
            <a:r>
              <a:rPr lang="he-IL" dirty="0"/>
              <a:t>התלמידים מתאימים בין הורים</a:t>
            </a:r>
            <a:r>
              <a:rPr lang="he-IL" baseline="0" dirty="0"/>
              <a:t> לצאצאים (העשרה לשונית).</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4</a:t>
            </a:fld>
            <a:endParaRPr lang="x-none">
              <a:solidFill>
                <a:prstClr val="black"/>
              </a:solidFill>
            </a:endParaRPr>
          </a:p>
        </p:txBody>
      </p:sp>
    </p:spTree>
    <p:extLst>
      <p:ext uri="{BB962C8B-B14F-4D97-AF65-F5344CB8AC3E}">
        <p14:creationId xmlns:p14="http://schemas.microsoft.com/office/powerpoint/2010/main" val="645024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במבט מקוון, בספר הדיגיטלי לכיתה ב, בעמוד 48, משימה: </a:t>
            </a:r>
            <a:r>
              <a:rPr lang="he-IL" b="1" dirty="0"/>
              <a:t>צאצא ואימו. </a:t>
            </a:r>
          </a:p>
          <a:p>
            <a:r>
              <a:rPr lang="he-IL" dirty="0"/>
              <a:t>מבקשים מהתלמידים להתאים בין אימא לצאצא שלה.  </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5</a:t>
            </a:fld>
            <a:endParaRPr lang="x-none">
              <a:solidFill>
                <a:prstClr val="black"/>
              </a:solidFill>
            </a:endParaRPr>
          </a:p>
        </p:txBody>
      </p:sp>
    </p:spTree>
    <p:extLst>
      <p:ext uri="{BB962C8B-B14F-4D97-AF65-F5344CB8AC3E}">
        <p14:creationId xmlns:p14="http://schemas.microsoft.com/office/powerpoint/2010/main" val="2904226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 צפייה בסרטונים שמציגים</a:t>
            </a:r>
            <a:r>
              <a:rPr lang="he-IL" baseline="0" dirty="0"/>
              <a:t> דוגמאות של טיפול בצאצאים אצל בעלי חיים.</a:t>
            </a:r>
            <a:endParaRPr lang="he-IL" dirty="0"/>
          </a:p>
          <a:p>
            <a:r>
              <a:rPr lang="he-IL" dirty="0"/>
              <a:t> </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6</a:t>
            </a:fld>
            <a:endParaRPr lang="x-none">
              <a:solidFill>
                <a:prstClr val="black"/>
              </a:solidFill>
            </a:endParaRPr>
          </a:p>
        </p:txBody>
      </p:sp>
    </p:spTree>
    <p:extLst>
      <p:ext uri="{BB962C8B-B14F-4D97-AF65-F5344CB8AC3E}">
        <p14:creationId xmlns:p14="http://schemas.microsoft.com/office/powerpoint/2010/main" val="518217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קוראים את קטע המידע ומכירים צורות טיפול מגוונות בעולם החי. (הורים שמטפלים בצאצאים והורים שלא מטפלים בצאצאים לאחר יציאתם לאוויר העולם). כל היצורים החיים חולקים את אותו עיקרון של המשכיות אשר ממומש ביכולתם להתרבות. כאן חשוב להדגיש שכשם שהיצורים החיים מגוונים, כך גם הדרכים שלהם להעמיד צאצאיהם. כפעילות מקדימה לקטע המידע שבתבנית </a:t>
            </a:r>
            <a:r>
              <a:rPr lang="he-IL" sz="1800" b="1" i="0" u="none" strike="noStrike" baseline="0" dirty="0">
                <a:latin typeface="FontbitDavid-Bold"/>
              </a:rPr>
              <a:t>היודעים אתם ש... </a:t>
            </a:r>
            <a:r>
              <a:rPr lang="he-IL" sz="1800" b="0" i="0" u="none" strike="noStrike" baseline="0" dirty="0">
                <a:latin typeface="FontbitDavid"/>
              </a:rPr>
              <a:t>מוצע לדובב תלמידים לתאר צורות רבייה של בעלי חיים שחוו בניסיון חייהם (כלבה שהמליטה גורים, דגה שהשריצה דגיגים באקווריום, תרנגולת שהטילה ביצים וכדומה). וכן לערוך את ההמשגה של צורות הרבייה (המלטה, השרצה הטלה ובני אדם לידה).</a:t>
            </a:r>
          </a:p>
          <a:p>
            <a:pPr algn="r"/>
            <a:r>
              <a:rPr lang="he-IL" sz="1800" b="0" i="0" u="none" strike="noStrike" baseline="0" dirty="0">
                <a:latin typeface="FontbitDavid"/>
              </a:rPr>
              <a:t> </a:t>
            </a:r>
          </a:p>
          <a:p>
            <a:pPr algn="r"/>
            <a:r>
              <a:rPr lang="he-IL" sz="1800" b="0" i="0" u="none" strike="noStrike" baseline="0" dirty="0">
                <a:latin typeface="FontbitDavid"/>
              </a:rPr>
              <a:t>בעולמם של בעלי החיים, חלק מהצאצאים מגיחים לאוויר העולם חסרי אונים, ללא יכולת לספק לעצמם צרכים חיוניים (כמו גוזלים של ציפורים), ואחרים נולדים עצמאים ואינם זקוקים לטיפול הורים. הם משיגים בעצמם את הצרכים החיוניים שלהם.  </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1968658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באתר במבט מקוון, יחידת תוכן לכיתה ב (עולם היצורים החיים) משימה: </a:t>
            </a:r>
            <a:r>
              <a:rPr lang="he-IL" b="1" dirty="0"/>
              <a:t>משפחה שכזאת</a:t>
            </a:r>
          </a:p>
          <a:p>
            <a:pPr algn="r"/>
            <a:r>
              <a:rPr lang="he-IL" b="0" i="0" dirty="0">
                <a:effectLst/>
                <a:latin typeface="Almoni Neue DL 4.0 AAA"/>
              </a:rPr>
              <a:t>המשימה עוסקת במאפיין חיים: </a:t>
            </a:r>
            <a:r>
              <a:rPr lang="he-IL" b="1" i="0" dirty="0">
                <a:effectLst/>
                <a:latin typeface="Almoni Neue DL 4.0 AAA"/>
              </a:rPr>
              <a:t>התרבות (רבייה) </a:t>
            </a:r>
            <a:r>
              <a:rPr lang="he-IL" b="0" i="0" dirty="0">
                <a:effectLst/>
                <a:latin typeface="Almoni Neue DL 4.0 AAA"/>
              </a:rPr>
              <a:t>באמצעות הכרת יחסי גומלין במשפחה של חסידה (הזכר והנקבה הבוגרים והצאצאים).  </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2818317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באתר במבט מקוון, יחידת תוכן לכיתה א (עולם היצורים החיים) משימה: </a:t>
            </a:r>
            <a:r>
              <a:rPr lang="he-IL" b="1" dirty="0"/>
              <a:t>קן לציפור בין העצים</a:t>
            </a:r>
          </a:p>
          <a:p>
            <a:pPr algn="r"/>
            <a:r>
              <a:rPr lang="he-IL" b="0" i="0" dirty="0">
                <a:effectLst/>
                <a:latin typeface="Almoni Neue DL 4.0 AAA"/>
              </a:rPr>
              <a:t>קינון עופות הוא אחד ממאפייני האביב. התלמידים חוקרים את מבנה הקן, מתאימים קן לציפור ומשווים בין קנים להכרת הדומה ושונה.</a:t>
            </a:r>
          </a:p>
          <a:p>
            <a:pPr algn="r"/>
            <a:r>
              <a:rPr lang="he-IL" b="0" i="0" dirty="0">
                <a:effectLst/>
                <a:latin typeface="Almoni Neue DL 4.0 AAA"/>
              </a:rPr>
              <a:t>תופעת הקינון היא חלק מההכנות של בעלי כנף לקראת שלב הבאת צאצאים.</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2184777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י'/חשון/תשפ"ד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י'/חשון/תשפ"ד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י'/חשון/תשפ"ד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י'/חשון/תשפ"ד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י'/חשון/תשפ"ד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י'/חשון/תשפ"ד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hyperlink" Target="https://vimeo.com/843600688?share=copy" TargetMode="External"/><Relationship Id="rId3" Type="http://schemas.openxmlformats.org/officeDocument/2006/relationships/image" Target="../media/image11.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s://youtu.be/sOyVxVr8OdM" TargetMode="External"/><Relationship Id="rId10" Type="http://schemas.openxmlformats.org/officeDocument/2006/relationships/image" Target="../media/image17.jpeg"/><Relationship Id="rId4" Type="http://schemas.openxmlformats.org/officeDocument/2006/relationships/image" Target="../media/image12.png"/><Relationship Id="rId9" Type="http://schemas.openxmlformats.org/officeDocument/2006/relationships/hyperlink" Target="https://vimeo.com/64728993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BB69E2AE-CB91-4BB0-887D-266A32CB38FE}"/>
              </a:ext>
            </a:extLst>
          </p:cNvPr>
          <p:cNvSpPr>
            <a:spLocks noGrp="1"/>
          </p:cNvSpPr>
          <p:nvPr>
            <p:ph type="ctrTitle"/>
          </p:nvPr>
        </p:nvSpPr>
        <p:spPr>
          <a:xfrm>
            <a:off x="666924" y="1625649"/>
            <a:ext cx="8137322" cy="872455"/>
          </a:xfrm>
          <a:effectLst>
            <a:outerShdw blurRad="50800" dist="38100" dir="2700000" algn="tl" rotWithShape="0">
              <a:prstClr val="black">
                <a:alpha val="40000"/>
              </a:prstClr>
            </a:outerShdw>
          </a:effectLst>
        </p:spPr>
        <p:txBody>
          <a:bodyPr>
            <a:normAutofit fontScale="90000"/>
          </a:bodyPr>
          <a:lstStyle/>
          <a:p>
            <a:r>
              <a:rPr lang="he-IL" sz="5400" b="1" dirty="0">
                <a:solidFill>
                  <a:srgbClr val="0070C0"/>
                </a:solidFill>
                <a:cs typeface="+mn-cs"/>
              </a:rPr>
              <a:t> </a:t>
            </a:r>
            <a:br>
              <a:rPr lang="he-IL" sz="5400" b="1" dirty="0">
                <a:solidFill>
                  <a:srgbClr val="0070C0"/>
                </a:solidFill>
                <a:cs typeface="+mn-cs"/>
              </a:rPr>
            </a:br>
            <a:r>
              <a:rPr lang="he-IL" sz="4900" b="1" dirty="0">
                <a:latin typeface="MF_FrankRuhl-Regular"/>
                <a:cs typeface="+mn-cs"/>
              </a:rPr>
              <a:t>דּוֹר חָדָשׁ שֶׁל יְצוּרִים חַיִּים</a:t>
            </a:r>
            <a:r>
              <a:rPr lang="he-IL" sz="4900" b="1" dirty="0">
                <a:cs typeface="+mn-cs"/>
              </a:rPr>
              <a:t> </a:t>
            </a:r>
            <a:endParaRPr lang="x-none" sz="4900" b="1" dirty="0">
              <a:cs typeface="+mn-cs"/>
            </a:endParaRPr>
          </a:p>
        </p:txBody>
      </p:sp>
      <p:pic>
        <p:nvPicPr>
          <p:cNvPr id="3" name="תמונה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0517" y="244347"/>
            <a:ext cx="1400591" cy="752874"/>
          </a:xfrm>
          <a:prstGeom prst="rect">
            <a:avLst/>
          </a:prstGeom>
        </p:spPr>
      </p:pic>
      <p:pic>
        <p:nvPicPr>
          <p:cNvPr id="6" name="תמונה 5">
            <a:extLst>
              <a:ext uri="{FF2B5EF4-FFF2-40B4-BE49-F238E27FC236}">
                <a16:creationId xmlns:a16="http://schemas.microsoft.com/office/drawing/2014/main" id="{17283037-E7F6-D824-FE2B-5B50902807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19200" y="2687552"/>
            <a:ext cx="7011613" cy="3934919"/>
          </a:xfrm>
          <a:prstGeom prst="rect">
            <a:avLst/>
          </a:prstGeom>
          <a:ln w="57150">
            <a:solidFill>
              <a:schemeClr val="accent6">
                <a:lumMod val="60000"/>
                <a:lumOff val="40000"/>
              </a:schemeClr>
            </a:solidFill>
          </a:ln>
        </p:spPr>
      </p:pic>
      <p:pic>
        <p:nvPicPr>
          <p:cNvPr id="5" name="תמונה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1590" y="244346"/>
            <a:ext cx="1549613" cy="877319"/>
          </a:xfrm>
          <a:prstGeom prst="rect">
            <a:avLst/>
          </a:prstGeom>
        </p:spPr>
      </p:pic>
    </p:spTree>
    <p:extLst>
      <p:ext uri="{BB962C8B-B14F-4D97-AF65-F5344CB8AC3E}">
        <p14:creationId xmlns:p14="http://schemas.microsoft.com/office/powerpoint/2010/main" val="2905265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20929" y="255550"/>
            <a:ext cx="7886700" cy="1325563"/>
          </a:xfrm>
        </p:spPr>
        <p:txBody>
          <a:bodyPr/>
          <a:lstStyle/>
          <a:p>
            <a:pPr algn="r"/>
            <a:r>
              <a:rPr lang="he-IL" b="1" dirty="0">
                <a:cs typeface="+mn-cs"/>
              </a:rPr>
              <a:t>      </a:t>
            </a:r>
            <a:endParaRPr lang="en-US" sz="2800" b="1" dirty="0">
              <a:cs typeface="+mn-cs"/>
            </a:endParaRPr>
          </a:p>
        </p:txBody>
      </p:sp>
      <p:pic>
        <p:nvPicPr>
          <p:cNvPr id="7" name="תמונה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8483" y="153901"/>
            <a:ext cx="993734" cy="530398"/>
          </a:xfrm>
          <a:prstGeom prst="rect">
            <a:avLst/>
          </a:prstGeom>
        </p:spPr>
      </p:pic>
      <p:pic>
        <p:nvPicPr>
          <p:cNvPr id="8" name="תמונה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937"/>
            <a:ext cx="1109568" cy="634039"/>
          </a:xfrm>
          <a:prstGeom prst="rect">
            <a:avLst/>
          </a:prstGeom>
        </p:spPr>
      </p:pic>
      <p:sp>
        <p:nvSpPr>
          <p:cNvPr id="9" name="מלבן 8"/>
          <p:cNvSpPr/>
          <p:nvPr/>
        </p:nvSpPr>
        <p:spPr>
          <a:xfrm>
            <a:off x="352338" y="756606"/>
            <a:ext cx="8330268" cy="1692771"/>
          </a:xfrm>
          <a:prstGeom prst="rect">
            <a:avLst/>
          </a:prstGeom>
        </p:spPr>
        <p:txBody>
          <a:bodyPr wrap="square">
            <a:spAutoFit/>
          </a:bodyPr>
          <a:lstStyle/>
          <a:p>
            <a:pPr algn="r" rtl="1"/>
            <a:r>
              <a:rPr lang="he-IL" sz="4400" b="1" dirty="0">
                <a:solidFill>
                  <a:srgbClr val="437BBE"/>
                </a:solidFill>
                <a:latin typeface="MF_FrankRuhl-Regular"/>
              </a:rPr>
              <a:t>גַם </a:t>
            </a:r>
            <a:r>
              <a:rPr lang="he-IL" sz="4400" b="1" dirty="0">
                <a:solidFill>
                  <a:srgbClr val="000000"/>
                </a:solidFill>
                <a:latin typeface="MF_FrankRuhl-Regular"/>
              </a:rPr>
              <a:t>צְמָחִים מִתְרַבִּים</a:t>
            </a:r>
          </a:p>
          <a:p>
            <a:pPr algn="r" rtl="1"/>
            <a:r>
              <a:rPr lang="he-IL" sz="2800" b="1" dirty="0">
                <a:solidFill>
                  <a:srgbClr val="000000"/>
                </a:solidFill>
                <a:latin typeface="MF_FrankRuhl-Regular"/>
              </a:rPr>
              <a:t>(עמוד 50)  </a:t>
            </a:r>
          </a:p>
          <a:p>
            <a:pPr algn="r" rtl="1"/>
            <a:r>
              <a:rPr lang="he-IL" sz="3200" b="1" dirty="0">
                <a:solidFill>
                  <a:srgbClr val="000000"/>
                </a:solidFill>
                <a:latin typeface="MF_FrankRuhl-Regular"/>
              </a:rPr>
              <a:t> </a:t>
            </a:r>
            <a:endParaRPr lang="en-US" sz="3200" b="1" dirty="0">
              <a:solidFill>
                <a:prstClr val="black"/>
              </a:solidFill>
            </a:endParaRPr>
          </a:p>
        </p:txBody>
      </p:sp>
      <p:sp>
        <p:nvSpPr>
          <p:cNvPr id="11" name="מציין מיקום תוכן 10"/>
          <p:cNvSpPr>
            <a:spLocks noGrp="1"/>
          </p:cNvSpPr>
          <p:nvPr>
            <p:ph idx="1"/>
          </p:nvPr>
        </p:nvSpPr>
        <p:spPr>
          <a:xfrm>
            <a:off x="628650" y="2306972"/>
            <a:ext cx="8053956" cy="3888966"/>
          </a:xfrm>
        </p:spPr>
        <p:txBody>
          <a:bodyPr>
            <a:normAutofit/>
          </a:bodyPr>
          <a:lstStyle/>
          <a:p>
            <a:pPr marL="0" indent="0" algn="r" rtl="1">
              <a:buNone/>
            </a:pPr>
            <a:r>
              <a:rPr lang="he-IL" sz="3600" dirty="0">
                <a:latin typeface="MF_FrankRuhl-Regular"/>
              </a:rPr>
              <a:t> </a:t>
            </a:r>
            <a:endParaRPr lang="en-US" sz="3600" dirty="0"/>
          </a:p>
        </p:txBody>
      </p:sp>
      <p:pic>
        <p:nvPicPr>
          <p:cNvPr id="14" name="תמונה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9568" y="2064554"/>
            <a:ext cx="3848326" cy="4347481"/>
          </a:xfrm>
          <a:prstGeom prst="rect">
            <a:avLst/>
          </a:prstGeom>
          <a:ln w="38100">
            <a:solidFill>
              <a:srgbClr val="FFFF00"/>
            </a:solidFill>
          </a:ln>
        </p:spPr>
      </p:pic>
      <p:pic>
        <p:nvPicPr>
          <p:cNvPr id="15" name="תמונה 14"/>
          <p:cNvPicPr>
            <a:picLocks noChangeAspect="1"/>
          </p:cNvPicPr>
          <p:nvPr/>
        </p:nvPicPr>
        <p:blipFill>
          <a:blip r:embed="rId6"/>
          <a:stretch>
            <a:fillRect/>
          </a:stretch>
        </p:blipFill>
        <p:spPr>
          <a:xfrm>
            <a:off x="5148918" y="3131479"/>
            <a:ext cx="3810000" cy="2247900"/>
          </a:xfrm>
          <a:prstGeom prst="rect">
            <a:avLst/>
          </a:prstGeom>
          <a:ln w="38100">
            <a:solidFill>
              <a:srgbClr val="FFFF00"/>
            </a:solidFill>
          </a:ln>
        </p:spPr>
      </p:pic>
    </p:spTree>
    <p:extLst>
      <p:ext uri="{BB962C8B-B14F-4D97-AF65-F5344CB8AC3E}">
        <p14:creationId xmlns:p14="http://schemas.microsoft.com/office/powerpoint/2010/main" val="1529807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29318" y="618067"/>
            <a:ext cx="8305625" cy="1325563"/>
          </a:xfrm>
        </p:spPr>
        <p:txBody>
          <a:bodyPr>
            <a:normAutofit fontScale="90000"/>
          </a:bodyPr>
          <a:lstStyle/>
          <a:p>
            <a:pPr algn="r"/>
            <a:r>
              <a:rPr lang="he-IL" sz="5400" b="1" dirty="0">
                <a:latin typeface="MF_FrankRuhl-Bold"/>
                <a:cs typeface="+mn-cs"/>
              </a:rPr>
              <a:t> הִתְרַבּוּת הִיא </a:t>
            </a:r>
            <a:r>
              <a:rPr lang="he-IL" sz="5400" b="1" dirty="0">
                <a:latin typeface="MF_FrankRuhl-Regular"/>
                <a:cs typeface="+mn-cs"/>
              </a:rPr>
              <a:t>מְאַפְיֵן חַיִּים</a:t>
            </a:r>
            <a:br>
              <a:rPr lang="he-IL" sz="5400" b="1" dirty="0">
                <a:latin typeface="MF_FrankRuhl-Regular"/>
                <a:cs typeface="+mn-cs"/>
              </a:rPr>
            </a:br>
            <a:r>
              <a:rPr lang="he-IL" sz="5400" b="1" dirty="0">
                <a:latin typeface="MF_FrankRuhl-Regular"/>
                <a:cs typeface="+mn-cs"/>
              </a:rPr>
              <a:t> </a:t>
            </a:r>
            <a:r>
              <a:rPr lang="he-IL" sz="2800" b="1" dirty="0">
                <a:latin typeface="MF_FrankRuhl-Bold"/>
                <a:cs typeface="+mn-cs"/>
              </a:rPr>
              <a:t>(עמוד 51)  </a:t>
            </a:r>
            <a:endParaRPr lang="en-US" sz="2800" dirty="0">
              <a:cs typeface="+mn-cs"/>
            </a:endParaRPr>
          </a:p>
        </p:txBody>
      </p:sp>
      <p:sp>
        <p:nvSpPr>
          <p:cNvPr id="3" name="מציין מיקום תוכן 2"/>
          <p:cNvSpPr>
            <a:spLocks noGrp="1"/>
          </p:cNvSpPr>
          <p:nvPr>
            <p:ph idx="1"/>
          </p:nvPr>
        </p:nvSpPr>
        <p:spPr>
          <a:xfrm>
            <a:off x="0" y="1663192"/>
            <a:ext cx="8833606" cy="5194808"/>
          </a:xfrm>
        </p:spPr>
        <p:txBody>
          <a:bodyPr>
            <a:normAutofit/>
          </a:bodyPr>
          <a:lstStyle/>
          <a:p>
            <a:pPr marL="0" indent="0" algn="r" rtl="1">
              <a:buNone/>
            </a:pPr>
            <a:r>
              <a:rPr lang="he-IL" sz="3600" dirty="0">
                <a:latin typeface="MF_FrankRuhl-Regular"/>
              </a:rPr>
              <a:t> </a:t>
            </a:r>
          </a:p>
          <a:p>
            <a:pPr marL="0" indent="0" algn="r" rtl="1">
              <a:buNone/>
            </a:pPr>
            <a:endParaRPr lang="he-IL" sz="3600" dirty="0">
              <a:latin typeface="MF_FrankRuhl-Regular"/>
            </a:endParaRPr>
          </a:p>
          <a:p>
            <a:pPr marL="0" indent="0" algn="r" rtl="1">
              <a:buNone/>
            </a:pPr>
            <a:endParaRPr lang="he-IL" sz="3600" dirty="0">
              <a:latin typeface="MF_FrankRuhl-Regular"/>
            </a:endParaRPr>
          </a:p>
          <a:p>
            <a:pPr marL="0" indent="0" algn="r" rtl="1">
              <a:buNone/>
            </a:pPr>
            <a:endParaRPr lang="he-IL" sz="3600" dirty="0">
              <a:latin typeface="MF_FrankRuhl-Regular"/>
            </a:endParaRPr>
          </a:p>
          <a:p>
            <a:pPr marL="0" indent="0" algn="r" rtl="1">
              <a:buNone/>
            </a:pPr>
            <a:endParaRPr lang="he-IL" sz="3600" dirty="0">
              <a:latin typeface="MF_FrankRuhl-Regular"/>
            </a:endParaRPr>
          </a:p>
          <a:p>
            <a:pPr marL="0" indent="0" algn="r" rtl="1">
              <a:buNone/>
            </a:pPr>
            <a:endParaRPr lang="en-GB" dirty="0"/>
          </a:p>
          <a:p>
            <a:pPr marL="0" indent="0" algn="r" rtl="1">
              <a:buNone/>
            </a:pPr>
            <a:endParaRPr lang="en-GB" dirty="0"/>
          </a:p>
          <a:p>
            <a:pPr marL="0" indent="0" algn="r" rtl="1">
              <a:buNone/>
            </a:pPr>
            <a:endParaRPr lang="en-GB" dirty="0"/>
          </a:p>
          <a:p>
            <a:pPr marL="0" indent="0" algn="r" rtl="1">
              <a:buNone/>
            </a:pPr>
            <a:endParaRPr lang="en-GB" dirty="0"/>
          </a:p>
        </p:txBody>
      </p:sp>
      <p:pic>
        <p:nvPicPr>
          <p:cNvPr id="7" name="תמונה 6"/>
          <p:cNvPicPr>
            <a:picLocks noChangeAspect="1"/>
          </p:cNvPicPr>
          <p:nvPr/>
        </p:nvPicPr>
        <p:blipFill>
          <a:blip r:embed="rId3"/>
          <a:stretch>
            <a:fillRect/>
          </a:stretch>
        </p:blipFill>
        <p:spPr>
          <a:xfrm>
            <a:off x="1240116" y="2018395"/>
            <a:ext cx="6509857" cy="4545692"/>
          </a:xfrm>
          <a:prstGeom prst="rect">
            <a:avLst/>
          </a:prstGeom>
          <a:ln w="38100">
            <a:solidFill>
              <a:srgbClr val="7030A0"/>
            </a:solidFill>
          </a:ln>
        </p:spPr>
      </p:pic>
      <p:pic>
        <p:nvPicPr>
          <p:cNvPr id="4" name="תמונה 3">
            <a:extLst>
              <a:ext uri="{FF2B5EF4-FFF2-40B4-BE49-F238E27FC236}">
                <a16:creationId xmlns:a16="http://schemas.microsoft.com/office/drawing/2014/main" id="{D0632BFE-637D-A219-E378-5BA8A4B770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17739" y="52691"/>
            <a:ext cx="1317204" cy="429114"/>
          </a:xfrm>
          <a:prstGeom prst="rect">
            <a:avLst/>
          </a:prstGeom>
        </p:spPr>
      </p:pic>
      <p:pic>
        <p:nvPicPr>
          <p:cNvPr id="6" name="תמונה 5">
            <a:extLst>
              <a:ext uri="{FF2B5EF4-FFF2-40B4-BE49-F238E27FC236}">
                <a16:creationId xmlns:a16="http://schemas.microsoft.com/office/drawing/2014/main" id="{BD4F0710-2A9D-C167-C4CE-1814AC64EB0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spTree>
    <p:extLst>
      <p:ext uri="{BB962C8B-B14F-4D97-AF65-F5344CB8AC3E}">
        <p14:creationId xmlns:p14="http://schemas.microsoft.com/office/powerpoint/2010/main" val="3321447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81000" y="365126"/>
            <a:ext cx="8382000" cy="1325563"/>
          </a:xfrm>
        </p:spPr>
        <p:txBody>
          <a:bodyPr>
            <a:normAutofit/>
          </a:bodyPr>
          <a:lstStyle/>
          <a:p>
            <a:pPr algn="r"/>
            <a:r>
              <a:rPr lang="he-IL" b="1" dirty="0">
                <a:latin typeface="MF_FrankRuhl-Regular"/>
                <a:cs typeface="+mn-cs"/>
              </a:rPr>
              <a:t>מָה לָמַדְנוּ? </a:t>
            </a:r>
            <a:r>
              <a:rPr lang="he-IL" sz="2800" dirty="0">
                <a:latin typeface="MF_FrankRuhl-Regular"/>
                <a:cs typeface="+mn-cs"/>
              </a:rPr>
              <a:t>(עמוד 51)</a:t>
            </a:r>
            <a:endParaRPr lang="en-US" sz="2800" b="1" dirty="0">
              <a:cs typeface="+mn-cs"/>
            </a:endParaRPr>
          </a:p>
        </p:txBody>
      </p:sp>
      <p:sp>
        <p:nvSpPr>
          <p:cNvPr id="3" name="מציין מיקום תוכן 2"/>
          <p:cNvSpPr>
            <a:spLocks noGrp="1"/>
          </p:cNvSpPr>
          <p:nvPr>
            <p:ph idx="1"/>
          </p:nvPr>
        </p:nvSpPr>
        <p:spPr>
          <a:xfrm>
            <a:off x="707570" y="1690690"/>
            <a:ext cx="8055429" cy="1847168"/>
          </a:xfrm>
          <a:ln w="38100">
            <a:solidFill>
              <a:schemeClr val="accent6">
                <a:lumMod val="75000"/>
              </a:schemeClr>
            </a:solidFill>
          </a:ln>
        </p:spPr>
        <p:txBody>
          <a:bodyPr>
            <a:normAutofit fontScale="92500" lnSpcReduction="10000"/>
          </a:bodyPr>
          <a:lstStyle/>
          <a:p>
            <a:pPr algn="r" rtl="1"/>
            <a:r>
              <a:rPr lang="he-IL" sz="3200" dirty="0">
                <a:solidFill>
                  <a:srgbClr val="000000"/>
                </a:solidFill>
                <a:latin typeface="MF_FrankRuhl-Regular"/>
              </a:rPr>
              <a:t>יְצוּרִים חַיִּים מִתְרַבִּים. יֵשׁ לָהֶם צֶאֱצָאִים.</a:t>
            </a:r>
          </a:p>
          <a:p>
            <a:pPr algn="r" rtl="1"/>
            <a:r>
              <a:rPr lang="he-IL" sz="3200" dirty="0">
                <a:solidFill>
                  <a:srgbClr val="000000"/>
                </a:solidFill>
                <a:latin typeface="MF_FrankRuhl-Regular"/>
              </a:rPr>
              <a:t> הוֹדוֹת לַצֶּאֱצָאִים הַחֲדָשִׁים יֵשׁ כָּל הַזְּמַן יְצוּרִים חַיִּים בָּעוֹלָם.</a:t>
            </a:r>
          </a:p>
          <a:p>
            <a:pPr algn="r" rtl="1"/>
            <a:r>
              <a:rPr lang="he-IL" sz="3200" dirty="0">
                <a:solidFill>
                  <a:srgbClr val="000000"/>
                </a:solidFill>
                <a:latin typeface="MF_FrankRuhl-Regular"/>
              </a:rPr>
              <a:t>הִתְרַבּוּת (רְבִיָּה) הִיא מְאַפְיֵן חַיִּים שֶׁל יְצוּרִים חַיִּים.</a:t>
            </a:r>
          </a:p>
          <a:p>
            <a:pPr algn="r" rtl="1"/>
            <a:endParaRPr lang="he-IL" dirty="0">
              <a:solidFill>
                <a:srgbClr val="000000"/>
              </a:solidFill>
              <a:latin typeface="MF_FrankRuhl-Regular"/>
            </a:endParaRP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7833" y="99927"/>
            <a:ext cx="993734" cy="530398"/>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pic>
        <p:nvPicPr>
          <p:cNvPr id="7" name="תמונה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094" y="3971112"/>
            <a:ext cx="4337109" cy="2886888"/>
          </a:xfrm>
          <a:prstGeom prst="rect">
            <a:avLst/>
          </a:prstGeom>
        </p:spPr>
      </p:pic>
      <p:sp>
        <p:nvSpPr>
          <p:cNvPr id="9" name="תיבת טקסט 8">
            <a:extLst>
              <a:ext uri="{FF2B5EF4-FFF2-40B4-BE49-F238E27FC236}">
                <a16:creationId xmlns:a16="http://schemas.microsoft.com/office/drawing/2014/main" id="{53018969-A32F-4B86-768B-460CCB6642CD}"/>
              </a:ext>
            </a:extLst>
          </p:cNvPr>
          <p:cNvSpPr txBox="1"/>
          <p:nvPr/>
        </p:nvSpPr>
        <p:spPr>
          <a:xfrm>
            <a:off x="5050971" y="4952891"/>
            <a:ext cx="3712028" cy="1384995"/>
          </a:xfrm>
          <a:prstGeom prst="rect">
            <a:avLst/>
          </a:prstGeom>
          <a:noFill/>
          <a:ln w="38100">
            <a:solidFill>
              <a:schemeClr val="accent6">
                <a:lumMod val="75000"/>
              </a:schemeClr>
            </a:solidFill>
          </a:ln>
        </p:spPr>
        <p:txBody>
          <a:bodyPr wrap="square">
            <a:spAutoFit/>
          </a:bodyPr>
          <a:lstStyle/>
          <a:p>
            <a:pPr marL="0" indent="0" algn="r" rtl="1">
              <a:buNone/>
            </a:pPr>
            <a:r>
              <a:rPr lang="he-IL" sz="2800" dirty="0">
                <a:solidFill>
                  <a:srgbClr val="000000"/>
                </a:solidFill>
                <a:latin typeface="MF_FrankRuhl-Regular"/>
              </a:rPr>
              <a:t>הִתְרַבּוּת (רְבִיָּה)</a:t>
            </a:r>
            <a:endParaRPr lang="he-IL" sz="2800" b="1" dirty="0">
              <a:solidFill>
                <a:schemeClr val="accent6"/>
              </a:solidFill>
              <a:latin typeface="MF_FrankRuhl-Regular"/>
            </a:endParaRPr>
          </a:p>
          <a:p>
            <a:pPr marL="0" indent="0" algn="r" rtl="1">
              <a:buNone/>
            </a:pPr>
            <a:r>
              <a:rPr kumimoji="0" lang="he-IL" sz="2800" b="0" i="0" u="none" strike="noStrike" kern="1200" cap="none" spc="0" normalizeH="0" baseline="0" noProof="0" dirty="0">
                <a:ln>
                  <a:noFill/>
                </a:ln>
                <a:solidFill>
                  <a:srgbClr val="000000"/>
                </a:solidFill>
                <a:effectLst/>
                <a:uLnTx/>
                <a:uFillTx/>
                <a:latin typeface="MF_FrankRuhl-Regular"/>
                <a:ea typeface="+mn-ea"/>
              </a:rPr>
              <a:t>צֶאֱצָאִים</a:t>
            </a:r>
          </a:p>
          <a:p>
            <a:pPr marL="0" indent="0" algn="r" rtl="1">
              <a:buNone/>
            </a:pPr>
            <a:r>
              <a:rPr lang="he-IL" sz="2800" b="0" i="0" u="none" strike="noStrike" baseline="0" dirty="0">
                <a:latin typeface="MF_FrankRuhl-Regular"/>
              </a:rPr>
              <a:t>דּוֹר</a:t>
            </a:r>
            <a:endParaRPr lang="he-IL" sz="4000" b="1" dirty="0">
              <a:solidFill>
                <a:schemeClr val="accent6"/>
              </a:solidFill>
              <a:latin typeface="MF_FrankRuhl-Regular"/>
            </a:endParaRPr>
          </a:p>
        </p:txBody>
      </p:sp>
      <p:sp>
        <p:nvSpPr>
          <p:cNvPr id="13" name="תיבת טקסט 12">
            <a:extLst>
              <a:ext uri="{FF2B5EF4-FFF2-40B4-BE49-F238E27FC236}">
                <a16:creationId xmlns:a16="http://schemas.microsoft.com/office/drawing/2014/main" id="{20775BA9-BBEC-5767-6690-84805880688D}"/>
              </a:ext>
            </a:extLst>
          </p:cNvPr>
          <p:cNvSpPr txBox="1"/>
          <p:nvPr/>
        </p:nvSpPr>
        <p:spPr>
          <a:xfrm>
            <a:off x="3822700" y="4172485"/>
            <a:ext cx="4777014" cy="584775"/>
          </a:xfrm>
          <a:prstGeom prst="rect">
            <a:avLst/>
          </a:prstGeom>
          <a:noFill/>
        </p:spPr>
        <p:txBody>
          <a:bodyPr wrap="square">
            <a:spAutoFit/>
          </a:bodyPr>
          <a:lstStyle/>
          <a:p>
            <a:pPr marL="0" indent="0" algn="r" rtl="1">
              <a:buNone/>
            </a:pPr>
            <a:r>
              <a:rPr lang="he-IL" sz="3200" b="1" dirty="0">
                <a:latin typeface="MF_FrankRuhl-Regular"/>
              </a:rPr>
              <a:t>מֻשָּׂגִים שֶׁלָּמַדְנוּ</a:t>
            </a:r>
          </a:p>
        </p:txBody>
      </p:sp>
    </p:spTree>
    <p:extLst>
      <p:ext uri="{BB962C8B-B14F-4D97-AF65-F5344CB8AC3E}">
        <p14:creationId xmlns:p14="http://schemas.microsoft.com/office/powerpoint/2010/main" val="867257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BB69E2AE-CB91-4BB0-887D-266A32CB38FE}"/>
              </a:ext>
            </a:extLst>
          </p:cNvPr>
          <p:cNvSpPr>
            <a:spLocks noGrp="1"/>
          </p:cNvSpPr>
          <p:nvPr>
            <p:ph type="ctrTitle"/>
          </p:nvPr>
        </p:nvSpPr>
        <p:spPr>
          <a:xfrm>
            <a:off x="666924" y="1625649"/>
            <a:ext cx="8137322" cy="872455"/>
          </a:xfrm>
          <a:effectLst>
            <a:outerShdw blurRad="50800" dist="38100" dir="2700000" algn="tl" rotWithShape="0">
              <a:prstClr val="black">
                <a:alpha val="40000"/>
              </a:prstClr>
            </a:outerShdw>
          </a:effectLst>
        </p:spPr>
        <p:txBody>
          <a:bodyPr>
            <a:normAutofit fontScale="90000"/>
          </a:bodyPr>
          <a:lstStyle/>
          <a:p>
            <a:r>
              <a:rPr lang="he-IL" sz="5400" b="1" dirty="0">
                <a:solidFill>
                  <a:srgbClr val="0070C0"/>
                </a:solidFill>
                <a:cs typeface="+mn-cs"/>
              </a:rPr>
              <a:t> </a:t>
            </a:r>
            <a:br>
              <a:rPr lang="he-IL" sz="5400" b="1" dirty="0">
                <a:solidFill>
                  <a:srgbClr val="0070C0"/>
                </a:solidFill>
                <a:cs typeface="+mn-cs"/>
              </a:rPr>
            </a:br>
            <a:r>
              <a:rPr lang="he-IL" sz="4900" b="1" dirty="0">
                <a:latin typeface="MF_FrankRuhl-Regular"/>
                <a:cs typeface="+mn-cs"/>
              </a:rPr>
              <a:t>דּוֹר חָדָשׁ שֶׁל יְצוּרִים חַיִּים</a:t>
            </a:r>
            <a:r>
              <a:rPr lang="he-IL" sz="4900" b="1" dirty="0">
                <a:cs typeface="+mn-cs"/>
              </a:rPr>
              <a:t> </a:t>
            </a:r>
            <a:endParaRPr lang="x-none" sz="4900" b="1" dirty="0">
              <a:cs typeface="+mn-cs"/>
            </a:endParaRPr>
          </a:p>
        </p:txBody>
      </p:sp>
      <p:pic>
        <p:nvPicPr>
          <p:cNvPr id="3" name="תמונה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8901" y="213360"/>
            <a:ext cx="1672240" cy="898896"/>
          </a:xfrm>
          <a:prstGeom prst="rect">
            <a:avLst/>
          </a:prstGeom>
        </p:spPr>
      </p:pic>
      <p:pic>
        <p:nvPicPr>
          <p:cNvPr id="4" name="תמונה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35200" y="2934723"/>
            <a:ext cx="5252720" cy="3500446"/>
          </a:xfrm>
          <a:prstGeom prst="rect">
            <a:avLst/>
          </a:prstGeom>
        </p:spPr>
      </p:pic>
      <p:pic>
        <p:nvPicPr>
          <p:cNvPr id="5" name="תמונה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7741" y="2990050"/>
            <a:ext cx="1548518" cy="877900"/>
          </a:xfrm>
          <a:prstGeom prst="rect">
            <a:avLst/>
          </a:prstGeom>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2061" y="84290"/>
            <a:ext cx="1548518" cy="877900"/>
          </a:xfrm>
          <a:prstGeom prst="rect">
            <a:avLst/>
          </a:prstGeom>
        </p:spPr>
      </p:pic>
    </p:spTree>
    <p:extLst>
      <p:ext uri="{BB962C8B-B14F-4D97-AF65-F5344CB8AC3E}">
        <p14:creationId xmlns:p14="http://schemas.microsoft.com/office/powerpoint/2010/main" val="2715442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9057" y="481805"/>
            <a:ext cx="8917497" cy="1325563"/>
          </a:xfrm>
        </p:spPr>
        <p:txBody>
          <a:bodyPr>
            <a:normAutofit fontScale="90000"/>
          </a:bodyPr>
          <a:lstStyle/>
          <a:p>
            <a:pPr algn="r"/>
            <a:r>
              <a:rPr lang="he-IL" b="1" dirty="0">
                <a:solidFill>
                  <a:srgbClr val="437BBE"/>
                </a:solidFill>
                <a:latin typeface="MF_FrankRuhl-Regular"/>
                <a:cs typeface="+mn-cs"/>
              </a:rPr>
              <a:t>מְשִׂימָה: </a:t>
            </a:r>
            <a:r>
              <a:rPr lang="he-IL" b="1" dirty="0">
                <a:solidFill>
                  <a:srgbClr val="000000"/>
                </a:solidFill>
                <a:latin typeface="MF_FrankRuhl-Regular"/>
                <a:cs typeface="+mn-cs"/>
              </a:rPr>
              <a:t>בַּעֲלֵי חַיִּים מִתְרַבִּים </a:t>
            </a:r>
            <a:r>
              <a:rPr lang="he-IL" sz="2800" b="1" dirty="0">
                <a:solidFill>
                  <a:srgbClr val="000000"/>
                </a:solidFill>
                <a:latin typeface="MF_FrankRuhl-Regular"/>
                <a:cs typeface="+mn-cs"/>
              </a:rPr>
              <a:t>(עמוד 47)</a:t>
            </a:r>
            <a:br>
              <a:rPr lang="he-IL" sz="2800" b="1" dirty="0">
                <a:solidFill>
                  <a:srgbClr val="000000"/>
                </a:solidFill>
                <a:latin typeface="MF_FrankRuhl-Regular"/>
                <a:cs typeface="+mn-cs"/>
              </a:rPr>
            </a:br>
            <a:br>
              <a:rPr lang="he-IL" sz="2800" b="1" dirty="0">
                <a:solidFill>
                  <a:srgbClr val="000000"/>
                </a:solidFill>
                <a:latin typeface="MF_FrankRuhl-Regular"/>
                <a:cs typeface="+mn-cs"/>
              </a:rPr>
            </a:br>
            <a:r>
              <a:rPr lang="he-IL" sz="2800" b="1" dirty="0">
                <a:solidFill>
                  <a:srgbClr val="000000"/>
                </a:solidFill>
                <a:latin typeface="MF_FrankRuhl-Regular"/>
                <a:cs typeface="+mn-cs"/>
              </a:rPr>
              <a:t>קוראים סיפור</a:t>
            </a:r>
            <a:endParaRPr lang="en-US" sz="2800" b="1" dirty="0">
              <a:cs typeface="+mn-cs"/>
            </a:endParaRPr>
          </a:p>
        </p:txBody>
      </p:sp>
      <p:sp>
        <p:nvSpPr>
          <p:cNvPr id="6" name="מציין מיקום תוכן 5"/>
          <p:cNvSpPr>
            <a:spLocks noGrp="1"/>
          </p:cNvSpPr>
          <p:nvPr>
            <p:ph idx="1"/>
          </p:nvPr>
        </p:nvSpPr>
        <p:spPr>
          <a:xfrm>
            <a:off x="73866" y="1825625"/>
            <a:ext cx="8843630" cy="4351338"/>
          </a:xfrm>
          <a:ln w="38100">
            <a:solidFill>
              <a:schemeClr val="accent5">
                <a:lumMod val="60000"/>
                <a:lumOff val="40000"/>
              </a:schemeClr>
            </a:solidFill>
          </a:ln>
        </p:spPr>
        <p:txBody>
          <a:bodyPr>
            <a:normAutofit/>
          </a:bodyPr>
          <a:lstStyle/>
          <a:p>
            <a:pPr marL="0" indent="0" algn="r" rtl="1">
              <a:buNone/>
            </a:pPr>
            <a:r>
              <a:rPr lang="he-IL" dirty="0"/>
              <a:t>בֶּחָצֵר שֶׁל סַבָּא נָתָן וְסָבְתָא רוּת.</a:t>
            </a:r>
          </a:p>
          <a:p>
            <a:pPr marL="0" indent="0" algn="r" rtl="1">
              <a:buNone/>
            </a:pPr>
            <a:r>
              <a:rPr lang="he-IL" dirty="0"/>
              <a:t>בֶּחָצֵר הִתְרַגְּשׁוּת גְּדוֹלָה. הַחֲתוּלָה דּוֹלִי הִמְלִיטָה</a:t>
            </a:r>
          </a:p>
          <a:p>
            <a:pPr marL="0" indent="0" algn="r" rtl="1">
              <a:buNone/>
            </a:pPr>
            <a:r>
              <a:rPr lang="he-IL" dirty="0"/>
              <a:t>שְׁלוֹשָׁה גּוּרִים. שְׁנֵי זְכָרִים וּנְקֵבָה אַחַת.</a:t>
            </a:r>
          </a:p>
          <a:p>
            <a:pPr marL="0" indent="0" algn="r" rtl="1">
              <a:buNone/>
            </a:pPr>
            <a:r>
              <a:rPr lang="he-IL" dirty="0"/>
              <a:t>דּוֹלִי מְטַפֶּלֶת בִּמְסִירוּת בַּגּוּרִים הַקְּטַנִּים.</a:t>
            </a:r>
          </a:p>
          <a:p>
            <a:pPr marL="0" indent="0" algn="r" rtl="1">
              <a:buNone/>
            </a:pPr>
            <a:r>
              <a:rPr lang="he-IL" dirty="0"/>
              <a:t>מְנִיקָה וּמְחַמֶּמֶת אוֹתָם בְּגוּפָהּ, מְלַקֶּקֶת אֶת </a:t>
            </a:r>
            <a:r>
              <a:rPr lang="he-IL" dirty="0" err="1"/>
              <a:t>פַּרְוָתָם</a:t>
            </a:r>
            <a:endParaRPr lang="he-IL" dirty="0"/>
          </a:p>
          <a:p>
            <a:pPr marL="0" indent="0" algn="r" rtl="1">
              <a:buNone/>
            </a:pPr>
            <a:r>
              <a:rPr lang="he-IL" dirty="0"/>
              <a:t>בִּלְשׁוֹנָהּ וּמְנַקָּה אוֹתָם.</a:t>
            </a:r>
          </a:p>
          <a:p>
            <a:pPr marL="0" indent="0" algn="r" rtl="1">
              <a:buNone/>
            </a:pPr>
            <a:r>
              <a:rPr lang="he-IL" dirty="0"/>
              <a:t>דּוֹלִי חוֹשֶׂפֶת אֶת שִׁנֶּיהָ לְכָל מִי שֶׁמִּתְקָרֵב אֲלֵיהֶם.</a:t>
            </a:r>
            <a:endParaRPr lang="en-US" dirty="0"/>
          </a:p>
        </p:txBody>
      </p:sp>
      <p:pic>
        <p:nvPicPr>
          <p:cNvPr id="8" name="תמונה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057" y="5265282"/>
            <a:ext cx="2684477" cy="1472976"/>
          </a:xfrm>
          <a:prstGeom prst="rect">
            <a:avLst/>
          </a:prstGeom>
        </p:spPr>
      </p:pic>
      <p:pic>
        <p:nvPicPr>
          <p:cNvPr id="3" name="תמונה 2">
            <a:extLst>
              <a:ext uri="{FF2B5EF4-FFF2-40B4-BE49-F238E27FC236}">
                <a16:creationId xmlns:a16="http://schemas.microsoft.com/office/drawing/2014/main" id="{A03A07BC-0E3A-3A8C-062B-890B833D6B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17739" y="52691"/>
            <a:ext cx="1317204" cy="429114"/>
          </a:xfrm>
          <a:prstGeom prst="rect">
            <a:avLst/>
          </a:prstGeom>
        </p:spPr>
      </p:pic>
      <p:pic>
        <p:nvPicPr>
          <p:cNvPr id="5" name="תמונה 4">
            <a:extLst>
              <a:ext uri="{FF2B5EF4-FFF2-40B4-BE49-F238E27FC236}">
                <a16:creationId xmlns:a16="http://schemas.microsoft.com/office/drawing/2014/main" id="{2C65C912-5F25-7740-1177-D40DA2CE2A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spTree>
    <p:extLst>
      <p:ext uri="{BB962C8B-B14F-4D97-AF65-F5344CB8AC3E}">
        <p14:creationId xmlns:p14="http://schemas.microsoft.com/office/powerpoint/2010/main" val="2429576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0650" y="365125"/>
            <a:ext cx="8921689" cy="1325563"/>
          </a:xfrm>
        </p:spPr>
        <p:txBody>
          <a:bodyPr>
            <a:normAutofit/>
          </a:bodyPr>
          <a:lstStyle/>
          <a:p>
            <a:pPr algn="ctr"/>
            <a:r>
              <a:rPr lang="he-IL" sz="7200" b="1" dirty="0">
                <a:cs typeface="+mn-cs"/>
              </a:rPr>
              <a:t> </a:t>
            </a:r>
            <a:endParaRPr lang="en-US" sz="7200" b="1" dirty="0">
              <a:cs typeface="+mn-cs"/>
            </a:endParaRPr>
          </a:p>
        </p:txBody>
      </p:sp>
      <p:pic>
        <p:nvPicPr>
          <p:cNvPr id="3" name="תמונה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6249" y="110409"/>
            <a:ext cx="946091" cy="509433"/>
          </a:xfrm>
          <a:prstGeom prst="rect">
            <a:avLst/>
          </a:prstGeom>
        </p:spPr>
      </p:pic>
      <p:pic>
        <p:nvPicPr>
          <p:cNvPr id="9" name="תמונה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0650" y="0"/>
            <a:ext cx="1113518" cy="631127"/>
          </a:xfrm>
          <a:prstGeom prst="rect">
            <a:avLst/>
          </a:prstGeom>
        </p:spPr>
      </p:pic>
      <p:sp>
        <p:nvSpPr>
          <p:cNvPr id="7" name="מלבן 6"/>
          <p:cNvSpPr/>
          <p:nvPr/>
        </p:nvSpPr>
        <p:spPr>
          <a:xfrm>
            <a:off x="495301" y="440917"/>
            <a:ext cx="8449810" cy="1077218"/>
          </a:xfrm>
          <a:prstGeom prst="rect">
            <a:avLst/>
          </a:prstGeom>
        </p:spPr>
        <p:txBody>
          <a:bodyPr wrap="square">
            <a:spAutoFit/>
          </a:bodyPr>
          <a:lstStyle/>
          <a:p>
            <a:pPr algn="r"/>
            <a:r>
              <a:rPr lang="he-IL" sz="3600" b="1" dirty="0">
                <a:solidFill>
                  <a:srgbClr val="437BBE"/>
                </a:solidFill>
                <a:latin typeface="MF_FrankRuhl-Regular"/>
              </a:rPr>
              <a:t> </a:t>
            </a:r>
            <a:r>
              <a:rPr lang="he-IL" sz="3600" b="1" dirty="0">
                <a:solidFill>
                  <a:srgbClr val="000000"/>
                </a:solidFill>
                <a:latin typeface="MF_FrankRuhl-Regular"/>
              </a:rPr>
              <a:t> שאלות בעקבות הסיפור</a:t>
            </a:r>
            <a:endParaRPr lang="he-IL" sz="4400" b="1" dirty="0">
              <a:solidFill>
                <a:srgbClr val="000000"/>
              </a:solidFill>
              <a:latin typeface="MF_FrankRuhl-Bold"/>
            </a:endParaRPr>
          </a:p>
          <a:p>
            <a:pPr algn="r"/>
            <a:r>
              <a:rPr lang="he-IL" sz="2800" b="1" dirty="0">
                <a:solidFill>
                  <a:srgbClr val="000000"/>
                </a:solidFill>
                <a:latin typeface="MF_FrankRuhl-Regular"/>
              </a:rPr>
              <a:t>   (עמוד 48)</a:t>
            </a:r>
            <a:endParaRPr lang="en-US" sz="2800" b="1" dirty="0"/>
          </a:p>
        </p:txBody>
      </p:sp>
      <p:pic>
        <p:nvPicPr>
          <p:cNvPr id="15" name="מציין מיקום תוכן 14"/>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1638909" y="1690688"/>
            <a:ext cx="6426758" cy="5056394"/>
          </a:xfrm>
          <a:prstGeom prst="rect">
            <a:avLst/>
          </a:prstGeom>
          <a:ln w="38100">
            <a:solidFill>
              <a:srgbClr val="7030A0"/>
            </a:solidFill>
          </a:ln>
        </p:spPr>
      </p:pic>
    </p:spTree>
    <p:extLst>
      <p:ext uri="{BB962C8B-B14F-4D97-AF65-F5344CB8AC3E}">
        <p14:creationId xmlns:p14="http://schemas.microsoft.com/office/powerpoint/2010/main" val="832306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0650" y="365125"/>
            <a:ext cx="8921689" cy="1325563"/>
          </a:xfrm>
        </p:spPr>
        <p:txBody>
          <a:bodyPr>
            <a:normAutofit/>
          </a:bodyPr>
          <a:lstStyle/>
          <a:p>
            <a:pPr algn="ctr"/>
            <a:r>
              <a:rPr lang="he-IL" sz="7200" b="1" dirty="0">
                <a:cs typeface="+mn-cs"/>
              </a:rPr>
              <a:t> </a:t>
            </a:r>
            <a:endParaRPr lang="en-US" sz="7200" b="1" dirty="0">
              <a:cs typeface="+mn-cs"/>
            </a:endParaRPr>
          </a:p>
        </p:txBody>
      </p:sp>
      <p:pic>
        <p:nvPicPr>
          <p:cNvPr id="3" name="תמונה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6249" y="110409"/>
            <a:ext cx="946091" cy="509433"/>
          </a:xfrm>
          <a:prstGeom prst="rect">
            <a:avLst/>
          </a:prstGeom>
        </p:spPr>
      </p:pic>
      <p:pic>
        <p:nvPicPr>
          <p:cNvPr id="9" name="תמונה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0650" y="0"/>
            <a:ext cx="1113518" cy="631127"/>
          </a:xfrm>
          <a:prstGeom prst="rect">
            <a:avLst/>
          </a:prstGeom>
        </p:spPr>
      </p:pic>
      <p:sp>
        <p:nvSpPr>
          <p:cNvPr id="7" name="מלבן 6"/>
          <p:cNvSpPr/>
          <p:nvPr/>
        </p:nvSpPr>
        <p:spPr>
          <a:xfrm>
            <a:off x="495301" y="440917"/>
            <a:ext cx="8449810" cy="646331"/>
          </a:xfrm>
          <a:prstGeom prst="rect">
            <a:avLst/>
          </a:prstGeom>
        </p:spPr>
        <p:txBody>
          <a:bodyPr wrap="square">
            <a:spAutoFit/>
          </a:bodyPr>
          <a:lstStyle/>
          <a:p>
            <a:pPr algn="r"/>
            <a:r>
              <a:rPr lang="he-IL" sz="3600" b="1" dirty="0">
                <a:solidFill>
                  <a:srgbClr val="437BBE"/>
                </a:solidFill>
                <a:latin typeface="MF_FrankRuhl-Regular"/>
              </a:rPr>
              <a:t> </a:t>
            </a:r>
            <a:r>
              <a:rPr lang="he-IL" sz="3600" b="1" dirty="0">
                <a:solidFill>
                  <a:srgbClr val="000000"/>
                </a:solidFill>
                <a:latin typeface="MF_FrankRuhl-Regular"/>
              </a:rPr>
              <a:t> </a:t>
            </a:r>
            <a:endParaRPr lang="en-US" sz="2800" b="1" dirty="0"/>
          </a:p>
        </p:txBody>
      </p:sp>
      <p:pic>
        <p:nvPicPr>
          <p:cNvPr id="10" name="מציין מיקום תוכן 9">
            <a:extLst>
              <a:ext uri="{FF2B5EF4-FFF2-40B4-BE49-F238E27FC236}">
                <a16:creationId xmlns:a16="http://schemas.microsoft.com/office/drawing/2014/main" id="{65E30F29-C321-1A11-EE1F-C69374C0D207}"/>
              </a:ext>
            </a:extLst>
          </p:cNvPr>
          <p:cNvPicPr>
            <a:picLocks noGrp="1" noChangeAspect="1"/>
          </p:cNvPicPr>
          <p:nvPr>
            <p:ph idx="1"/>
          </p:nvPr>
        </p:nvPicPr>
        <p:blipFill>
          <a:blip r:embed="rId5"/>
          <a:stretch>
            <a:fillRect/>
          </a:stretch>
        </p:blipFill>
        <p:spPr>
          <a:xfrm>
            <a:off x="495301" y="874559"/>
            <a:ext cx="8449810" cy="5765938"/>
          </a:xfrm>
          <a:ln w="38100">
            <a:solidFill>
              <a:srgbClr val="00B0F0"/>
            </a:solidFill>
          </a:ln>
        </p:spPr>
      </p:pic>
    </p:spTree>
    <p:extLst>
      <p:ext uri="{BB962C8B-B14F-4D97-AF65-F5344CB8AC3E}">
        <p14:creationId xmlns:p14="http://schemas.microsoft.com/office/powerpoint/2010/main" val="1347691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0650" y="365125"/>
            <a:ext cx="8921689" cy="1325563"/>
          </a:xfrm>
        </p:spPr>
        <p:txBody>
          <a:bodyPr>
            <a:normAutofit/>
          </a:bodyPr>
          <a:lstStyle/>
          <a:p>
            <a:pPr algn="ctr"/>
            <a:r>
              <a:rPr lang="he-IL" sz="7200" b="1" dirty="0">
                <a:cs typeface="+mn-cs"/>
              </a:rPr>
              <a:t> </a:t>
            </a:r>
            <a:endParaRPr lang="en-US" sz="7200" b="1" dirty="0">
              <a:cs typeface="+mn-cs"/>
            </a:endParaRPr>
          </a:p>
        </p:txBody>
      </p:sp>
      <p:pic>
        <p:nvPicPr>
          <p:cNvPr id="3" name="תמונה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6249" y="110409"/>
            <a:ext cx="946091" cy="509433"/>
          </a:xfrm>
          <a:prstGeom prst="rect">
            <a:avLst/>
          </a:prstGeom>
        </p:spPr>
      </p:pic>
      <p:pic>
        <p:nvPicPr>
          <p:cNvPr id="9" name="תמונה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0650" y="0"/>
            <a:ext cx="1113518" cy="631127"/>
          </a:xfrm>
          <a:prstGeom prst="rect">
            <a:avLst/>
          </a:prstGeom>
        </p:spPr>
      </p:pic>
      <p:sp>
        <p:nvSpPr>
          <p:cNvPr id="7" name="מלבן 6"/>
          <p:cNvSpPr/>
          <p:nvPr/>
        </p:nvSpPr>
        <p:spPr>
          <a:xfrm>
            <a:off x="495301" y="440917"/>
            <a:ext cx="8449810" cy="646331"/>
          </a:xfrm>
          <a:prstGeom prst="rect">
            <a:avLst/>
          </a:prstGeom>
        </p:spPr>
        <p:txBody>
          <a:bodyPr wrap="square">
            <a:spAutoFit/>
          </a:bodyPr>
          <a:lstStyle/>
          <a:p>
            <a:pPr algn="r"/>
            <a:r>
              <a:rPr lang="he-IL" sz="3600" b="1" dirty="0">
                <a:solidFill>
                  <a:srgbClr val="437BBE"/>
                </a:solidFill>
                <a:latin typeface="MF_FrankRuhl-Regular"/>
              </a:rPr>
              <a:t> </a:t>
            </a:r>
            <a:r>
              <a:rPr lang="he-IL" sz="3600" b="1" dirty="0">
                <a:solidFill>
                  <a:srgbClr val="000000"/>
                </a:solidFill>
                <a:latin typeface="MF_FrankRuhl-Regular"/>
              </a:rPr>
              <a:t> </a:t>
            </a:r>
            <a:endParaRPr lang="en-US" sz="2800" b="1" dirty="0"/>
          </a:p>
        </p:txBody>
      </p:sp>
      <p:sp>
        <p:nvSpPr>
          <p:cNvPr id="6" name="מציין מיקום תוכן 5">
            <a:extLst>
              <a:ext uri="{FF2B5EF4-FFF2-40B4-BE49-F238E27FC236}">
                <a16:creationId xmlns:a16="http://schemas.microsoft.com/office/drawing/2014/main" id="{E4AE52F5-8547-6DEB-D7CD-280D3E9D52BA}"/>
              </a:ext>
            </a:extLst>
          </p:cNvPr>
          <p:cNvSpPr>
            <a:spLocks noGrp="1"/>
          </p:cNvSpPr>
          <p:nvPr>
            <p:ph idx="1"/>
          </p:nvPr>
        </p:nvSpPr>
        <p:spPr>
          <a:xfrm>
            <a:off x="120650" y="4778573"/>
            <a:ext cx="7886700" cy="4351338"/>
          </a:xfrm>
        </p:spPr>
        <p:txBody>
          <a:bodyPr>
            <a:normAutofit/>
          </a:bodyPr>
          <a:lstStyle/>
          <a:p>
            <a:r>
              <a:rPr lang="en-US" sz="1800" dirty="0">
                <a:hlinkClick r:id="rId5"/>
              </a:rPr>
              <a:t>https://youtu.be/sOyVxVr8OdM</a:t>
            </a:r>
            <a:endParaRPr lang="en-US" sz="1800" dirty="0"/>
          </a:p>
          <a:p>
            <a:endParaRPr lang="he-IL" sz="2000" dirty="0"/>
          </a:p>
        </p:txBody>
      </p:sp>
      <p:pic>
        <p:nvPicPr>
          <p:cNvPr id="10" name="תמונה 9">
            <a:extLst>
              <a:ext uri="{FF2B5EF4-FFF2-40B4-BE49-F238E27FC236}">
                <a16:creationId xmlns:a16="http://schemas.microsoft.com/office/drawing/2014/main" id="{432D030A-97A3-1A9A-FDA5-4D9060042A5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68451" y="1066870"/>
            <a:ext cx="4325274" cy="2314513"/>
          </a:xfrm>
          <a:prstGeom prst="rect">
            <a:avLst/>
          </a:prstGeom>
          <a:ln w="38100">
            <a:solidFill>
              <a:schemeClr val="accent3">
                <a:lumMod val="60000"/>
                <a:lumOff val="40000"/>
              </a:schemeClr>
            </a:solidFill>
          </a:ln>
        </p:spPr>
      </p:pic>
      <p:pic>
        <p:nvPicPr>
          <p:cNvPr id="12" name="תמונה 11">
            <a:extLst>
              <a:ext uri="{FF2B5EF4-FFF2-40B4-BE49-F238E27FC236}">
                <a16:creationId xmlns:a16="http://schemas.microsoft.com/office/drawing/2014/main" id="{08B6404B-CD10-76C2-2FB4-C7F39A09687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68451" y="3738031"/>
            <a:ext cx="4275588" cy="2754844"/>
          </a:xfrm>
          <a:prstGeom prst="rect">
            <a:avLst/>
          </a:prstGeom>
          <a:ln w="38100">
            <a:solidFill>
              <a:schemeClr val="bg2">
                <a:lumMod val="75000"/>
              </a:schemeClr>
            </a:solidFill>
          </a:ln>
        </p:spPr>
      </p:pic>
      <p:sp>
        <p:nvSpPr>
          <p:cNvPr id="19" name="תיבת טקסט 18">
            <a:extLst>
              <a:ext uri="{FF2B5EF4-FFF2-40B4-BE49-F238E27FC236}">
                <a16:creationId xmlns:a16="http://schemas.microsoft.com/office/drawing/2014/main" id="{7F159C2A-5108-0F31-7B1A-520DB65ADCB6}"/>
              </a:ext>
            </a:extLst>
          </p:cNvPr>
          <p:cNvSpPr txBox="1"/>
          <p:nvPr/>
        </p:nvSpPr>
        <p:spPr>
          <a:xfrm>
            <a:off x="509814" y="906583"/>
            <a:ext cx="4572000" cy="646331"/>
          </a:xfrm>
          <a:prstGeom prst="rect">
            <a:avLst/>
          </a:prstGeom>
          <a:noFill/>
        </p:spPr>
        <p:txBody>
          <a:bodyPr wrap="square">
            <a:spAutoFit/>
          </a:bodyPr>
          <a:lstStyle/>
          <a:p>
            <a:r>
              <a:rPr lang="he-IL" sz="3600" dirty="0"/>
              <a:t>מְטַפְּלִים בַּצֶּאֱצָאִים</a:t>
            </a:r>
          </a:p>
        </p:txBody>
      </p:sp>
      <p:sp>
        <p:nvSpPr>
          <p:cNvPr id="21" name="תיבת טקסט 20">
            <a:extLst>
              <a:ext uri="{FF2B5EF4-FFF2-40B4-BE49-F238E27FC236}">
                <a16:creationId xmlns:a16="http://schemas.microsoft.com/office/drawing/2014/main" id="{962D5BF1-B1C8-8391-0F7E-E28333E71E06}"/>
              </a:ext>
            </a:extLst>
          </p:cNvPr>
          <p:cNvSpPr txBox="1"/>
          <p:nvPr/>
        </p:nvSpPr>
        <p:spPr>
          <a:xfrm>
            <a:off x="4470339" y="3362909"/>
            <a:ext cx="4572000" cy="646331"/>
          </a:xfrm>
          <a:prstGeom prst="rect">
            <a:avLst/>
          </a:prstGeom>
          <a:noFill/>
        </p:spPr>
        <p:txBody>
          <a:bodyPr wrap="square">
            <a:spAutoFit/>
          </a:bodyPr>
          <a:lstStyle/>
          <a:p>
            <a:r>
              <a:rPr lang="en-US" dirty="0">
                <a:hlinkClick r:id="rId8"/>
              </a:rPr>
              <a:t>https://vimeo.com/843600688?share=copy</a:t>
            </a:r>
            <a:endParaRPr lang="en-US" dirty="0"/>
          </a:p>
          <a:p>
            <a:endParaRPr lang="he-IL" dirty="0"/>
          </a:p>
        </p:txBody>
      </p:sp>
      <p:sp>
        <p:nvSpPr>
          <p:cNvPr id="23" name="תיבת טקסט 22">
            <a:extLst>
              <a:ext uri="{FF2B5EF4-FFF2-40B4-BE49-F238E27FC236}">
                <a16:creationId xmlns:a16="http://schemas.microsoft.com/office/drawing/2014/main" id="{A5D493C2-5C3E-FF39-EC73-42969BE30EA5}"/>
              </a:ext>
            </a:extLst>
          </p:cNvPr>
          <p:cNvSpPr txBox="1"/>
          <p:nvPr/>
        </p:nvSpPr>
        <p:spPr>
          <a:xfrm>
            <a:off x="5384307" y="6442506"/>
            <a:ext cx="3658032" cy="646331"/>
          </a:xfrm>
          <a:prstGeom prst="rect">
            <a:avLst/>
          </a:prstGeom>
          <a:noFill/>
        </p:spPr>
        <p:txBody>
          <a:bodyPr wrap="square">
            <a:spAutoFit/>
          </a:bodyPr>
          <a:lstStyle/>
          <a:p>
            <a:r>
              <a:rPr lang="en-US" dirty="0">
                <a:hlinkClick r:id="rId9"/>
              </a:rPr>
              <a:t>https://vimeo.com/647289934</a:t>
            </a:r>
            <a:endParaRPr lang="en-US" dirty="0"/>
          </a:p>
          <a:p>
            <a:endParaRPr lang="he-IL" dirty="0"/>
          </a:p>
        </p:txBody>
      </p:sp>
      <p:pic>
        <p:nvPicPr>
          <p:cNvPr id="27" name="תמונה 26">
            <a:extLst>
              <a:ext uri="{FF2B5EF4-FFF2-40B4-BE49-F238E27FC236}">
                <a16:creationId xmlns:a16="http://schemas.microsoft.com/office/drawing/2014/main" id="{F04CB9AD-6958-DC13-5F83-20266FC7949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9961" y="2088056"/>
            <a:ext cx="4221764" cy="2681887"/>
          </a:xfrm>
          <a:prstGeom prst="rect">
            <a:avLst/>
          </a:prstGeom>
          <a:ln w="38100">
            <a:solidFill>
              <a:schemeClr val="accent3">
                <a:lumMod val="60000"/>
                <a:lumOff val="40000"/>
              </a:schemeClr>
            </a:solidFill>
          </a:ln>
        </p:spPr>
      </p:pic>
    </p:spTree>
    <p:extLst>
      <p:ext uri="{BB962C8B-B14F-4D97-AF65-F5344CB8AC3E}">
        <p14:creationId xmlns:p14="http://schemas.microsoft.com/office/powerpoint/2010/main" val="1957629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      </a:t>
            </a:r>
            <a:endParaRPr lang="en-US" sz="2800" b="1" dirty="0">
              <a:cs typeface="+mn-cs"/>
            </a:endParaRPr>
          </a:p>
        </p:txBody>
      </p:sp>
      <p:pic>
        <p:nvPicPr>
          <p:cNvPr id="7" name="תמונה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47355" y="153901"/>
            <a:ext cx="764862" cy="408239"/>
          </a:xfrm>
          <a:prstGeom prst="rect">
            <a:avLst/>
          </a:prstGeom>
        </p:spPr>
      </p:pic>
      <p:pic>
        <p:nvPicPr>
          <p:cNvPr id="8" name="תמונה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937"/>
            <a:ext cx="1109568" cy="634039"/>
          </a:xfrm>
          <a:prstGeom prst="rect">
            <a:avLst/>
          </a:prstGeom>
        </p:spPr>
      </p:pic>
      <p:pic>
        <p:nvPicPr>
          <p:cNvPr id="13" name="תמונה 12"/>
          <p:cNvPicPr>
            <a:picLocks noChangeAspect="1"/>
          </p:cNvPicPr>
          <p:nvPr/>
        </p:nvPicPr>
        <p:blipFill>
          <a:blip r:embed="rId5"/>
          <a:stretch>
            <a:fillRect/>
          </a:stretch>
        </p:blipFill>
        <p:spPr>
          <a:xfrm>
            <a:off x="766762" y="625564"/>
            <a:ext cx="7610475" cy="1276350"/>
          </a:xfrm>
          <a:prstGeom prst="rect">
            <a:avLst/>
          </a:prstGeom>
          <a:ln w="38100">
            <a:solidFill>
              <a:srgbClr val="7030A0"/>
            </a:solidFill>
          </a:ln>
        </p:spPr>
      </p:pic>
      <p:sp>
        <p:nvSpPr>
          <p:cNvPr id="14" name="מציין מיקום תוכן 13"/>
          <p:cNvSpPr>
            <a:spLocks noGrp="1"/>
          </p:cNvSpPr>
          <p:nvPr>
            <p:ph idx="1"/>
          </p:nvPr>
        </p:nvSpPr>
        <p:spPr>
          <a:ln w="38100">
            <a:noFill/>
          </a:ln>
        </p:spPr>
        <p:txBody>
          <a:bodyPr/>
          <a:lstStyle/>
          <a:p>
            <a:pPr marL="0" indent="0" algn="ctr">
              <a:buNone/>
            </a:pPr>
            <a:endParaRPr lang="en-GB" dirty="0"/>
          </a:p>
          <a:p>
            <a:pPr marL="0" indent="0" algn="ctr">
              <a:buNone/>
            </a:pPr>
            <a:r>
              <a:rPr lang="he-IL" dirty="0"/>
              <a:t>קטע מידע בעמוד 49</a:t>
            </a:r>
            <a:endParaRPr lang="en-US" dirty="0"/>
          </a:p>
        </p:txBody>
      </p:sp>
      <p:pic>
        <p:nvPicPr>
          <p:cNvPr id="16" name="תמונה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03679" y="2977383"/>
            <a:ext cx="5417523" cy="3614504"/>
          </a:xfrm>
          <a:prstGeom prst="rect">
            <a:avLst/>
          </a:prstGeom>
          <a:ln w="38100">
            <a:solidFill>
              <a:schemeClr val="tx1"/>
            </a:solidFill>
          </a:ln>
        </p:spPr>
      </p:pic>
    </p:spTree>
    <p:extLst>
      <p:ext uri="{BB962C8B-B14F-4D97-AF65-F5344CB8AC3E}">
        <p14:creationId xmlns:p14="http://schemas.microsoft.com/office/powerpoint/2010/main" val="3332555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      </a:t>
            </a:r>
            <a:endParaRPr lang="en-US" sz="2800" b="1" dirty="0">
              <a:cs typeface="+mn-cs"/>
            </a:endParaRPr>
          </a:p>
        </p:txBody>
      </p:sp>
      <p:pic>
        <p:nvPicPr>
          <p:cNvPr id="7" name="תמונה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47355" y="153901"/>
            <a:ext cx="764862" cy="408239"/>
          </a:xfrm>
          <a:prstGeom prst="rect">
            <a:avLst/>
          </a:prstGeom>
        </p:spPr>
      </p:pic>
      <p:pic>
        <p:nvPicPr>
          <p:cNvPr id="8" name="תמונה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937"/>
            <a:ext cx="1109568" cy="634039"/>
          </a:xfrm>
          <a:prstGeom prst="rect">
            <a:avLst/>
          </a:prstGeom>
        </p:spPr>
      </p:pic>
      <p:pic>
        <p:nvPicPr>
          <p:cNvPr id="5" name="מציין מיקום תוכן 4">
            <a:extLst>
              <a:ext uri="{FF2B5EF4-FFF2-40B4-BE49-F238E27FC236}">
                <a16:creationId xmlns:a16="http://schemas.microsoft.com/office/drawing/2014/main" id="{0BE67AFB-4391-14F3-54AE-27DD6D939D2B}"/>
              </a:ext>
            </a:extLst>
          </p:cNvPr>
          <p:cNvPicPr>
            <a:picLocks noGrp="1" noChangeAspect="1"/>
          </p:cNvPicPr>
          <p:nvPr>
            <p:ph idx="1"/>
          </p:nvPr>
        </p:nvPicPr>
        <p:blipFill>
          <a:blip r:embed="rId5"/>
          <a:stretch>
            <a:fillRect/>
          </a:stretch>
        </p:blipFill>
        <p:spPr>
          <a:xfrm>
            <a:off x="479394" y="1110918"/>
            <a:ext cx="8035956" cy="5201105"/>
          </a:xfrm>
        </p:spPr>
      </p:pic>
    </p:spTree>
    <p:extLst>
      <p:ext uri="{BB962C8B-B14F-4D97-AF65-F5344CB8AC3E}">
        <p14:creationId xmlns:p14="http://schemas.microsoft.com/office/powerpoint/2010/main" val="999391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      </a:t>
            </a:r>
            <a:endParaRPr lang="en-US" sz="2800" b="1" dirty="0">
              <a:cs typeface="+mn-cs"/>
            </a:endParaRPr>
          </a:p>
        </p:txBody>
      </p:sp>
      <p:pic>
        <p:nvPicPr>
          <p:cNvPr id="7" name="תמונה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47355" y="153901"/>
            <a:ext cx="764862" cy="408239"/>
          </a:xfrm>
          <a:prstGeom prst="rect">
            <a:avLst/>
          </a:prstGeom>
        </p:spPr>
      </p:pic>
      <p:pic>
        <p:nvPicPr>
          <p:cNvPr id="8" name="תמונה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937"/>
            <a:ext cx="1109568" cy="634039"/>
          </a:xfrm>
          <a:prstGeom prst="rect">
            <a:avLst/>
          </a:prstGeom>
        </p:spPr>
      </p:pic>
      <p:pic>
        <p:nvPicPr>
          <p:cNvPr id="14" name="תמונה 13">
            <a:extLst>
              <a:ext uri="{FF2B5EF4-FFF2-40B4-BE49-F238E27FC236}">
                <a16:creationId xmlns:a16="http://schemas.microsoft.com/office/drawing/2014/main" id="{4B263E92-2739-8EB6-6AD7-4C850D97DEC7}"/>
              </a:ext>
            </a:extLst>
          </p:cNvPr>
          <p:cNvPicPr>
            <a:picLocks noChangeAspect="1"/>
          </p:cNvPicPr>
          <p:nvPr/>
        </p:nvPicPr>
        <p:blipFill>
          <a:blip r:embed="rId5"/>
          <a:stretch>
            <a:fillRect/>
          </a:stretch>
        </p:blipFill>
        <p:spPr>
          <a:xfrm>
            <a:off x="1109568" y="773365"/>
            <a:ext cx="7697080" cy="5719509"/>
          </a:xfrm>
          <a:prstGeom prst="rect">
            <a:avLst/>
          </a:prstGeom>
        </p:spPr>
      </p:pic>
    </p:spTree>
    <p:extLst>
      <p:ext uri="{BB962C8B-B14F-4D97-AF65-F5344CB8AC3E}">
        <p14:creationId xmlns:p14="http://schemas.microsoft.com/office/powerpoint/2010/main" val="2767358430"/>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1269</TotalTime>
  <Words>719</Words>
  <Application>Microsoft Office PowerPoint</Application>
  <PresentationFormat>‫הצגה על המסך (4:3)</PresentationFormat>
  <Paragraphs>87</Paragraphs>
  <Slides>12</Slides>
  <Notes>12</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12</vt:i4>
      </vt:variant>
    </vt:vector>
  </HeadingPairs>
  <TitlesOfParts>
    <vt:vector size="21" baseType="lpstr">
      <vt:lpstr>Almoni Neue DL 4.0 AAA</vt:lpstr>
      <vt:lpstr>Arial</vt:lpstr>
      <vt:lpstr>Calibri</vt:lpstr>
      <vt:lpstr>Calibri Light</vt:lpstr>
      <vt:lpstr>FontbitDavid</vt:lpstr>
      <vt:lpstr>FontbitDavid-Bold</vt:lpstr>
      <vt:lpstr>MF_FrankRuhl-Bold</vt:lpstr>
      <vt:lpstr>MF_FrankRuhl-Regular</vt:lpstr>
      <vt:lpstr>ערכת נושא Office</vt:lpstr>
      <vt:lpstr>  דּוֹר חָדָשׁ שֶׁל יְצוּרִים חַיִּים </vt:lpstr>
      <vt:lpstr>  דּוֹר חָדָשׁ שֶׁל יְצוּרִים חַיִּים </vt:lpstr>
      <vt:lpstr>מְשִׂימָה: בַּעֲלֵי חַיִּים מִתְרַבִּים (עמוד 47)  קוראים סיפור</vt:lpstr>
      <vt:lpstr> </vt:lpstr>
      <vt:lpstr> </vt:lpstr>
      <vt:lpstr> </vt:lpstr>
      <vt:lpstr>      </vt:lpstr>
      <vt:lpstr>      </vt:lpstr>
      <vt:lpstr>      </vt:lpstr>
      <vt:lpstr>      </vt:lpstr>
      <vt:lpstr> הִתְרַבּוּת הִיא מְאַפְיֵן חַיִּים  (עמוד 51)  </vt:lpstr>
      <vt:lpstr>מָה לָמַדְנוּ? (עמוד 51)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172</cp:revision>
  <dcterms:created xsi:type="dcterms:W3CDTF">2019-05-25T18:59:51Z</dcterms:created>
  <dcterms:modified xsi:type="dcterms:W3CDTF">2023-10-25T09:16:53Z</dcterms:modified>
</cp:coreProperties>
</file>