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8"/>
  </p:notesMasterIdLst>
  <p:sldIdLst>
    <p:sldId id="329" r:id="rId2"/>
    <p:sldId id="289" r:id="rId3"/>
    <p:sldId id="309" r:id="rId4"/>
    <p:sldId id="310" r:id="rId5"/>
    <p:sldId id="334" r:id="rId6"/>
    <p:sldId id="331" r:id="rId7"/>
    <p:sldId id="336" r:id="rId8"/>
    <p:sldId id="340" r:id="rId9"/>
    <p:sldId id="337" r:id="rId10"/>
    <p:sldId id="338" r:id="rId11"/>
    <p:sldId id="321" r:id="rId12"/>
    <p:sldId id="335" r:id="rId13"/>
    <p:sldId id="326" r:id="rId14"/>
    <p:sldId id="327" r:id="rId15"/>
    <p:sldId id="339" r:id="rId16"/>
    <p:sldId id="286"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1" clrIdx="0">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97" d="100"/>
          <a:sy n="97" d="100"/>
        </p:scale>
        <p:origin x="1986" y="102"/>
      </p:cViewPr>
      <p:guideLst>
        <p:guide orient="horz" pos="218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09T19:50:11.776" idx="1">
    <p:pos x="575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הסרטון מציג לתלמידים</a:t>
            </a:r>
            <a:r>
              <a:rPr lang="he-IL" baseline="0" dirty="0"/>
              <a:t> את מהלך הכנת שקית הריח. אפשר להגיע אל הסרטון גם מחוברת הדיגיטלית בעמוד 49.</a:t>
            </a:r>
          </a:p>
          <a:p>
            <a:r>
              <a:rPr lang="he-IL" baseline="0" dirty="0"/>
              <a:t>או באתר במבט חדש, מדור סרטונים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529669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 </a:t>
            </a:r>
          </a:p>
          <a:p>
            <a:pPr algn="r"/>
            <a:r>
              <a:rPr lang="he-IL" sz="1800" b="0" i="0" u="none" strike="noStrike" baseline="0" dirty="0">
                <a:latin typeface="FontbitDavid"/>
              </a:rPr>
              <a:t>מטרת משימה זו היא להביא את התלמידים למודעות ולהבנת החשיבות שיש לחוש הריח. אנחנו </a:t>
            </a:r>
            <a:r>
              <a:rPr lang="he-IL" sz="1800" b="1" i="0" u="none" strike="noStrike" baseline="0" dirty="0">
                <a:latin typeface="FontbitDavid-Bold"/>
              </a:rPr>
              <a:t>קולטים מידע </a:t>
            </a:r>
            <a:r>
              <a:rPr lang="he-IL" sz="1800" b="0" i="0" u="none" strike="noStrike" baseline="0" dirty="0">
                <a:latin typeface="FontbitDavid"/>
              </a:rPr>
              <a:t>(מריחים) ובעקבות קליטת המידע אנחנו </a:t>
            </a:r>
            <a:r>
              <a:rPr lang="he-IL" sz="1800" b="1" i="0" u="none" strike="noStrike" baseline="0" dirty="0">
                <a:latin typeface="FontbitDavid-Bold"/>
              </a:rPr>
              <a:t>מגיבים</a:t>
            </a:r>
            <a:r>
              <a:rPr lang="he-IL" sz="1800" b="0" i="0" u="none" strike="noStrike" baseline="0" dirty="0">
                <a:latin typeface="FontbitDavid"/>
              </a:rPr>
              <a:t>.</a:t>
            </a:r>
          </a:p>
          <a:p>
            <a:pPr algn="r"/>
            <a:r>
              <a:rPr lang="he-IL" sz="1800" b="0" i="0" u="none" strike="noStrike" baseline="0" dirty="0">
                <a:latin typeface="FontbitDavid"/>
              </a:rPr>
              <a:t>מומלץ לשחק עם התלמידים במשחק.</a:t>
            </a:r>
          </a:p>
          <a:p>
            <a:pPr algn="r"/>
            <a:r>
              <a:rPr lang="he-IL" sz="1800" b="0" i="0" u="none" strike="noStrike" baseline="0" dirty="0">
                <a:latin typeface="FontbitDavid"/>
              </a:rPr>
              <a:t>לדוגמה: רואים רמזור אדום (קליטת מידע) - עוצרים באדום (תגובה), רואים גשם בחוץ (קליטת מידע) - לוקחים מטרייה (תגובה).</a:t>
            </a:r>
          </a:p>
          <a:p>
            <a:pPr algn="r"/>
            <a:r>
              <a:rPr lang="he-IL" sz="1800" b="1" i="0" u="none" strike="noStrike" baseline="0" dirty="0">
                <a:latin typeface="FontbitDavid-Bold"/>
              </a:rPr>
              <a:t>למידה בתנועה: </a:t>
            </a:r>
            <a:r>
              <a:rPr lang="he-IL" sz="1800" b="0" i="0" u="none" strike="noStrike" baseline="0" dirty="0">
                <a:latin typeface="FontbitDavid"/>
              </a:rPr>
              <a:t>מבקשים מהתלמידים לעקוב בעזרת העיניים אחרי תנועות הגוף שהמורה מבצע/ת (ללא דיבור) ולחקות את התנועה </a:t>
            </a:r>
          </a:p>
          <a:p>
            <a:pPr algn="r"/>
            <a:r>
              <a:rPr lang="he-IL" sz="1800" b="0" i="0" u="none" strike="noStrike" baseline="0" dirty="0">
                <a:latin typeface="FontbitDavid"/>
              </a:rPr>
              <a:t>(קלטנו תנועה והגבנו).</a:t>
            </a:r>
          </a:p>
          <a:p>
            <a:pPr algn="r"/>
            <a:r>
              <a:rPr lang="he-IL" sz="1800" b="0" i="0" u="none" strike="noStrike" baseline="0" dirty="0">
                <a:latin typeface="FontbitDavid"/>
              </a:rPr>
              <a:t> </a:t>
            </a:r>
          </a:p>
          <a:p>
            <a:pPr algn="r"/>
            <a:r>
              <a:rPr lang="he-IL" sz="1800" b="1" i="0" u="none" strike="noStrike" baseline="0" dirty="0">
                <a:latin typeface="FontbitDavid"/>
              </a:rPr>
              <a:t>תשובות</a:t>
            </a:r>
            <a:r>
              <a:rPr lang="he-IL" sz="1800" b="0" i="0" u="none" strike="noStrike" baseline="0" dirty="0">
                <a:latin typeface="FontbitDavid"/>
              </a:rPr>
              <a:t>: כוס מים – ילד שותה מים, קערת פירות - ילדה אוכלת פרי, יורד גשם - ילד עם מטרייה, רמזור ירוק - ילד על מעבר חצייה, ספר – ילדה קוראת ספר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329378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זו נמצאת בפורמט מתוקשב</a:t>
            </a:r>
            <a:r>
              <a:rPr lang="he-IL" baseline="0" dirty="0"/>
              <a:t> בחוברת הדיגיטלית בעמוד 50. מומלץ לתת את הפעילות כשיעורי בית.</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280693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הסיכום נועד </a:t>
            </a:r>
            <a:r>
              <a:rPr lang="he-IL" sz="1800" b="1" i="0" u="none" strike="noStrike" baseline="0" dirty="0">
                <a:latin typeface="FontbitDavid-Bold"/>
              </a:rPr>
              <a:t>להמשגה </a:t>
            </a:r>
            <a:r>
              <a:rPr lang="he-IL" sz="1800" b="0" i="0" u="none" strike="noStrike" baseline="0" dirty="0">
                <a:latin typeface="FontbitDavid"/>
              </a:rPr>
              <a:t>של כל התכנים שנלמדו בתת הפרק "חוש הריח". מומלץ להקריא בקול רם את קטעי המידע, בדגש</a:t>
            </a:r>
          </a:p>
          <a:p>
            <a:pPr algn="r"/>
            <a:r>
              <a:rPr lang="he-IL" sz="1800" b="0" i="0" u="none" strike="noStrike" baseline="0" dirty="0">
                <a:latin typeface="FontbitDavid"/>
              </a:rPr>
              <a:t>על המילים המודגשות. מומלץ ללוות את ההקראה בשאלות מנחות: מה דרוש כדי להריח? מהו איבר חוש הריח? איזה מידע</a:t>
            </a:r>
          </a:p>
          <a:p>
            <a:pPr algn="r"/>
            <a:r>
              <a:rPr lang="he-IL" sz="1800" b="0" i="0" u="none" strike="noStrike" baseline="0" dirty="0">
                <a:latin typeface="FontbitDavid"/>
              </a:rPr>
              <a:t>קולטים בעזרת האף?</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אפשר להקריא</a:t>
            </a:r>
            <a:r>
              <a:rPr lang="he-IL" baseline="0" dirty="0"/>
              <a:t> חלקי משפטים והתלמידים ישלימו בקול את המילה החסרה.</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300398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202122"/>
                </a:solidFill>
                <a:effectLst/>
                <a:latin typeface="Arial" panose="020B0604020202020204" pitchFamily="34" charset="0"/>
              </a:rPr>
              <a:t>לבעלי</a:t>
            </a:r>
            <a:r>
              <a:rPr lang="he-IL" b="0" i="0" baseline="0" dirty="0">
                <a:solidFill>
                  <a:srgbClr val="202122"/>
                </a:solidFill>
                <a:effectLst/>
                <a:latin typeface="Arial" panose="020B0604020202020204" pitchFamily="34" charset="0"/>
              </a:rPr>
              <a:t> חיים רבים יש חוש ריח. בעזרת חוש הריח הם מזהים מזון וגם סכנה. חוש הריח אצל הכלב נמצא באף, אצל הנמלה במחושים, אצל הפרפרים ברגלים ואצל הנחש בלשון.</a:t>
            </a:r>
          </a:p>
          <a:p>
            <a:endParaRPr lang="he-IL" b="0" i="0" dirty="0">
              <a:solidFill>
                <a:srgbClr val="202122"/>
              </a:solidFill>
              <a:effectLst/>
              <a:latin typeface="Arial" panose="020B0604020202020204" pitchFamily="34" charset="0"/>
            </a:endParaRPr>
          </a:p>
          <a:p>
            <a:r>
              <a:rPr lang="he-IL" b="1" i="0" u="none" strike="noStrike" dirty="0">
                <a:solidFill>
                  <a:srgbClr val="3366CC"/>
                </a:solidFill>
                <a:effectLst/>
                <a:latin typeface="Arial" panose="020B0604020202020204" pitchFamily="34" charset="0"/>
              </a:rPr>
              <a:t> </a:t>
            </a:r>
            <a:r>
              <a:rPr lang="he-IL" b="0" i="0" dirty="0">
                <a:solidFill>
                  <a:srgbClr val="000000"/>
                </a:solidFill>
                <a:effectLst/>
                <a:latin typeface="OpenSansHebrewRegular"/>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171607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המקוונת מתאימה כמשימת סיכום.</a:t>
            </a:r>
            <a:r>
              <a:rPr lang="he-IL" baseline="0" dirty="0"/>
              <a:t> מומלץ להקרין את חלקה ולסיימה בבית.</a:t>
            </a:r>
          </a:p>
          <a:p>
            <a:r>
              <a:rPr lang="he-IL" b="0" i="0" dirty="0">
                <a:effectLst/>
                <a:latin typeface="Almoni Neue DL 4.0 AAA"/>
              </a:rPr>
              <a:t>המשימה עוסקת בתפקוד הייחודי של חוש הריח (קליטת ריחות). התלמידים מריחים מגוון תבלינים ומסיקים מסקנות אודות חשיבותו של חוש הריח להתמצאות בסביבה באמצעות זיהוי ריחות.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301455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עוסק בחוש הריח ובתפקודו בבני אדם.  באמצעות חוש הריח אנו קולטים </a:t>
            </a:r>
            <a:r>
              <a:rPr lang="he-IL" sz="1200" b="1" i="0" u="none" strike="noStrike" baseline="0" dirty="0">
                <a:latin typeface="FontbitDavid-Bold"/>
              </a:rPr>
              <a:t>מידע כימי</a:t>
            </a:r>
            <a:r>
              <a:rPr lang="he-IL" sz="1200" b="0" i="0" u="none" strike="noStrike" baseline="0" dirty="0">
                <a:latin typeface="FontbitDavid"/>
              </a:rPr>
              <a:t>.  בעזרת חוש הריח אנו יכולים לזהות חומרים נעימים ומסוכנים.  האף הוא האיבר של חוש הריח. </a:t>
            </a:r>
          </a:p>
          <a:p>
            <a:pPr algn="r"/>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בפתיחה התלמידים למדו שאנו קולטים מידע על ידי כל החושים (פעילות המרשמלו או התפוח במצגת הפותחת). מקרינים שוב את השקופית ומזכירים את החושים שכבר הכרנו. בשיעור זה נתמקד בחוש הריח.  </a:t>
            </a: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52224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מקרינים את השקופית ושואלים: מה קולטים בעזרת חוש ריח. יש להניח שהתלמידים יאמרו ריח. לסוגי הריחות אין שמות. אנו מאפיינים את הריח לפי מקורו. למשל, ריח של תפוז, ריח של עוגה, ריח של פרח וכדומה.</a:t>
            </a:r>
          </a:p>
          <a:p>
            <a:pPr algn="r"/>
            <a:r>
              <a:rPr lang="he-IL" sz="1800" b="0" i="0" u="none" strike="noStrike" baseline="0" dirty="0">
                <a:latin typeface="FontbitDavid"/>
              </a:rPr>
              <a:t>תת הפרק מרחיב את משמעות המושג </a:t>
            </a:r>
            <a:r>
              <a:rPr lang="he-IL" sz="1800" b="1" i="0" u="none" strike="noStrike" baseline="0" dirty="0">
                <a:latin typeface="FontbitDavid-Bold"/>
              </a:rPr>
              <a:t>"להריח" </a:t>
            </a:r>
            <a:r>
              <a:rPr lang="he-IL" sz="1800" b="0" i="0" u="none" strike="noStrike" baseline="0" dirty="0">
                <a:latin typeface="FontbitDavid"/>
              </a:rPr>
              <a:t>למושג </a:t>
            </a:r>
            <a:r>
              <a:rPr lang="he-IL" sz="1800" b="1" i="0" u="none" strike="noStrike" baseline="0" dirty="0">
                <a:latin typeface="FontbitDavid-Bold"/>
              </a:rPr>
              <a:t>"לקלוט מידע" </a:t>
            </a:r>
            <a:r>
              <a:rPr lang="he-IL" sz="1800" b="0" i="0" u="none" strike="noStrike" baseline="0" dirty="0">
                <a:latin typeface="FontbitDavid"/>
              </a:rPr>
              <a:t>ומתמקד בחשיבות חוש הריח ובִתִפקודו. חשוב להשתמש בשני המושגים הללו בסמיכות לצורך הבניית המשמעות. מבצעים את המשימה באמצעות ההנחיות שבעמוד 45.  </a:t>
            </a:r>
          </a:p>
          <a:p>
            <a:pPr algn="r"/>
            <a:r>
              <a:rPr lang="he-IL" sz="18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מפעילים</a:t>
            </a:r>
            <a:r>
              <a:rPr lang="he-IL" baseline="0" dirty="0"/>
              <a:t> את תלמידים בהתאם להנחיות שבמשימה. אם אין בקבוקונים אפשר לשים ריחות שונים בקופסאות פלסטיק קטנות. אפשר גם בשקיות אטומות.</a:t>
            </a:r>
          </a:p>
          <a:p>
            <a:pPr algn="r"/>
            <a:r>
              <a:rPr lang="he-IL" sz="1800" b="0" i="0" u="none" strike="noStrike" baseline="0" dirty="0">
                <a:latin typeface="FontbitDavid"/>
              </a:rPr>
              <a:t>שימו לב, בניגוד לחוש הטעם, שיש לו טעמים מוגדרים (כמו חמוץ, מלוח, מתוק, מר), לחוש הריח אין סוגי ריחות מוגדרים. הריח מוגדר על פי העצם שאותו מריחים (ריח של שוקולד).</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09930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קטע מידע זה נועד </a:t>
            </a:r>
            <a:r>
              <a:rPr lang="he-IL" sz="1800" b="1" i="0" u="none" strike="noStrike" baseline="0" dirty="0">
                <a:latin typeface="FontbitDavid-Bold"/>
              </a:rPr>
              <a:t>להמשגה </a:t>
            </a:r>
            <a:r>
              <a:rPr lang="he-IL" sz="1800" b="0" i="0" u="none" strike="noStrike" baseline="0" dirty="0">
                <a:latin typeface="FontbitDavid"/>
              </a:rPr>
              <a:t>של הידע החדש שנלמד בתת פרק זה. מה קולטים בחוש הריח? מהו איבר חוש הריח?</a:t>
            </a:r>
          </a:p>
          <a:p>
            <a:pPr algn="r"/>
            <a:r>
              <a:rPr lang="he-IL" sz="1800" b="0" i="0" u="none" strike="noStrike" baseline="0" dirty="0">
                <a:latin typeface="FontbitDavid"/>
              </a:rPr>
              <a:t>אילו ריחות אנו קולטים? מהו ריח? מומלץ להקריא את קטע המידע בקול רם. לאחר ההקראה שואלים: מה אנו מריחים? רושמים על הלוח (או מדביקים בכרטיסיות) את סוגי המידע: ריח של...</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5710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יש להכין עצמים שונים בעלי ריחות שונים: פירות ריחניים, בושם, חומץ, סבון לרחיצת כלים, שמפו לשיער, קליפת לימון, מסטיק, שוקולד, סוכריות וגם כפפות. </a:t>
            </a:r>
            <a:r>
              <a:rPr lang="he-IL" sz="1800" b="0" i="0" u="none" strike="noStrike" baseline="0" dirty="0">
                <a:solidFill>
                  <a:srgbClr val="FF0000"/>
                </a:solidFill>
                <a:latin typeface="FontbitDavid"/>
              </a:rPr>
              <a:t>אין לאפשר לתלמידים לגעת בחומרי ניקוי.</a:t>
            </a:r>
          </a:p>
          <a:p>
            <a:pPr algn="r"/>
            <a:r>
              <a:rPr lang="he-IL" sz="1800" b="0" i="0" u="none" strike="noStrike" baseline="0" dirty="0">
                <a:latin typeface="FontbitDavid"/>
              </a:rPr>
              <a:t>מזמינים את התלמידים, מכסים להם את העיניים ומבקשים מהם לזהות את הריחות.</a:t>
            </a:r>
          </a:p>
          <a:p>
            <a:pPr algn="r"/>
            <a:r>
              <a:rPr lang="he-IL" sz="1800" b="0" i="0" u="none" strike="noStrike" baseline="0" dirty="0">
                <a:latin typeface="FontbitDavid"/>
              </a:rPr>
              <a:t>אותה פעילות יכולה להתבצע בקבוצה לאחר זיהוי הריח מציירים את המקור לריח.</a:t>
            </a:r>
          </a:p>
          <a:p>
            <a:pPr algn="r"/>
            <a:endParaRPr lang="he-IL" sz="1800" b="0" i="0" u="none" strike="noStrike" baseline="0" dirty="0">
              <a:latin typeface="FontbitDavid"/>
            </a:endParaRPr>
          </a:p>
          <a:p>
            <a:pPr algn="r"/>
            <a:r>
              <a:rPr lang="he-IL" sz="1800" b="0" i="0" u="none" strike="noStrike" baseline="0" dirty="0">
                <a:latin typeface="FontbitDavid"/>
              </a:rPr>
              <a:t>לסיכום הפעילות עורכים דיון על חשיבותו ותפקודיו של חוש הריח. מוצע לבקש מהתלמידים לתאר מצבים שבהם חוש הריח סייע להם להתרחק מסכנה וממצבים שבהם חוש הריח סייע להם ליהנות ולתפקד בסביבה.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163139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לעודד את התלמידים</a:t>
            </a:r>
            <a:r>
              <a:rPr lang="he-IL" baseline="0" dirty="0"/>
              <a:t> להביא דוגמאות של ריחות. למשל, ריחות מהמטבח, ריחות מהשדה, ריחות של תכשירי ניקיון וגם  ריחות לא נעימים כדוגמת ריח של זבל ושל חלב מקולקל.</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90030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לפני הכנת השקית מומלץ לבקש מהתלמידים להעלות רעיונות להכנת שקיות ריח של צמחי תבלין. באילו צמחים כדאי להשתמש? איזה טיפול צריך לעשות לצמחים? (ייבוש), באיזה סוג שקית נשתמש ומדוע? (שקית נקבובית ולא אטימה לאוויר ולמים).</a:t>
            </a:r>
          </a:p>
          <a:p>
            <a:pPr algn="r"/>
            <a:r>
              <a:rPr lang="he-IL" sz="1800" b="0" i="0" u="none" strike="noStrike" baseline="0" dirty="0">
                <a:latin typeface="FontbitDavid"/>
              </a:rPr>
              <a:t>בשלב הבא, מוצע להפנות אותם להצעה שמופיעה במשימה.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71633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ufzyyZK3-E&amp;t=1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classe.world/teacher/#!/arb/session/157867/playLesson/134798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a:cs typeface="+mn-cs"/>
              </a:rPr>
              <a:t>عارِضَةٌ مُرافِقَةٌ لِلدُّروسِ</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ar-SA" sz="4800" b="1" dirty="0">
                <a:solidFill>
                  <a:srgbClr val="00A9EA"/>
                </a:solidFill>
                <a:latin typeface="EnzoagadaMF-Bold"/>
              </a:rPr>
              <a:t>نَتَعَلَّمُ الْعُلُوْمَ وَالتِّكْنُولُوجيا</a:t>
            </a:r>
          </a:p>
          <a:p>
            <a:pPr marL="0" indent="0" algn="ctr" rtl="1">
              <a:buNone/>
            </a:pPr>
            <a:r>
              <a:rPr lang="ar-SA" sz="4800" b="1" dirty="0">
                <a:solidFill>
                  <a:srgbClr val="00A9EA"/>
                </a:solidFill>
                <a:latin typeface="EnzoagadaMF-Bold"/>
              </a:rPr>
              <a:t>الصَّفُّ الأوَّلُ </a:t>
            </a:r>
          </a:p>
          <a:p>
            <a:pPr marL="0" indent="0" algn="ctr" rtl="1">
              <a:buNone/>
            </a:pPr>
            <a:r>
              <a:rPr lang="ar-SA" sz="4800" b="1" dirty="0">
                <a:solidFill>
                  <a:srgbClr val="00A9EA"/>
                </a:solidFill>
                <a:latin typeface="EnzoagadaMF-Bold"/>
              </a:rPr>
              <a:t>حَواسُّنا</a:t>
            </a:r>
          </a:p>
          <a:p>
            <a:pPr marL="0" indent="0" algn="ctr" rtl="1">
              <a:buNone/>
            </a:pPr>
            <a:endParaRPr lang="he-IL" sz="4800" b="1" dirty="0">
              <a:solidFill>
                <a:srgbClr val="00A9EA"/>
              </a:solidFill>
              <a:latin typeface="EnzoagadaMF-Bold"/>
            </a:endParaRPr>
          </a:p>
          <a:p>
            <a:pPr marL="0" indent="0" algn="ctr" rtl="1">
              <a:buNone/>
            </a:pPr>
            <a:r>
              <a:rPr lang="ar-SA" sz="2000" b="1" dirty="0">
                <a:latin typeface="EnzoagadaMF-Bold"/>
              </a:rPr>
              <a:t>حاسة الشم </a:t>
            </a:r>
            <a:r>
              <a:rPr lang="he-IL" sz="2000" b="1" dirty="0">
                <a:latin typeface="EnzoagadaMF-Bold"/>
              </a:rPr>
              <a:t>(</a:t>
            </a:r>
            <a:r>
              <a:rPr lang="ar-SA" sz="2000" b="1" dirty="0">
                <a:latin typeface="EnzoagadaMF-Bold"/>
              </a:rPr>
              <a:t>الصفحات</a:t>
            </a:r>
            <a:r>
              <a:rPr lang="he-IL" sz="2000" b="1" dirty="0">
                <a:latin typeface="EnzoagadaMF-Bold"/>
              </a:rPr>
              <a:t> 51-45)</a:t>
            </a:r>
          </a:p>
          <a:p>
            <a:pPr marL="0" indent="0" algn="ctr" rtl="1">
              <a:buNone/>
            </a:pPr>
            <a:r>
              <a:rPr lang="ar-SA" sz="2000" b="1" dirty="0">
                <a:latin typeface="EnzoagadaMF-Bold"/>
              </a:rPr>
              <a:t>الصور برعاية </a:t>
            </a:r>
            <a:r>
              <a:rPr lang="en-US" sz="2000" b="1" dirty="0" err="1">
                <a:latin typeface="EnzoagadaMF-Bold"/>
              </a:rPr>
              <a:t>Pixabay</a:t>
            </a:r>
            <a:endParaRPr lang="en-US" sz="2000" b="1" dirty="0">
              <a:latin typeface="EnzoagadaMF-Bold"/>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092"/>
            <a:ext cx="1688260" cy="955815"/>
          </a:xfrm>
          <a:prstGeom prst="rect">
            <a:avLst/>
          </a:prstGeom>
        </p:spPr>
      </p:pic>
      <p:pic>
        <p:nvPicPr>
          <p:cNvPr id="4" name="תמונה 3">
            <a:extLst>
              <a:ext uri="{FF2B5EF4-FFF2-40B4-BE49-F238E27FC236}">
                <a16:creationId xmlns:a16="http://schemas.microsoft.com/office/drawing/2014/main" id="{0A6D6B18-45CB-E77D-608D-37168612A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182" y="120193"/>
            <a:ext cx="1243692" cy="859611"/>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hlinkClick r:id="rId3"/>
              </a:rPr>
              <a:t>קישור לסרטון</a:t>
            </a:r>
            <a:endParaRPr lang="en-US" b="1" dirty="0">
              <a:cs typeface="+mn-cs"/>
            </a:endParaRPr>
          </a:p>
        </p:txBody>
      </p:sp>
      <p:pic>
        <p:nvPicPr>
          <p:cNvPr id="4" name="מציין מיקום תוכן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3225" y="1852786"/>
            <a:ext cx="8117550" cy="4566122"/>
          </a:xfrm>
          <a:prstGeom prst="rect">
            <a:avLst/>
          </a:prstGeom>
        </p:spPr>
      </p:pic>
      <p:pic>
        <p:nvPicPr>
          <p:cNvPr id="5" name="תמונה 4">
            <a:extLst>
              <a:ext uri="{FF2B5EF4-FFF2-40B4-BE49-F238E27FC236}">
                <a16:creationId xmlns:a16="http://schemas.microsoft.com/office/drawing/2014/main" id="{38D97BA3-DC1B-7599-DF25-0F32D6E2D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637" y="168296"/>
            <a:ext cx="1243692" cy="859611"/>
          </a:xfrm>
          <a:prstGeom prst="rect">
            <a:avLst/>
          </a:prstGeom>
        </p:spPr>
      </p:pic>
    </p:spTree>
    <p:extLst>
      <p:ext uri="{BB962C8B-B14F-4D97-AF65-F5344CB8AC3E}">
        <p14:creationId xmlns:p14="http://schemas.microsoft.com/office/powerpoint/2010/main" val="310031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8642" y="365126"/>
            <a:ext cx="8736594" cy="1325563"/>
          </a:xfrm>
        </p:spPr>
        <p:txBody>
          <a:bodyPr/>
          <a:lstStyle/>
          <a:p>
            <a:pPr algn="r"/>
            <a:r>
              <a:rPr lang="ar-SA" b="1" dirty="0">
                <a:solidFill>
                  <a:srgbClr val="446AB2"/>
                </a:solidFill>
                <a:latin typeface="MF_FrankRuhl-Regular"/>
                <a:cs typeface="+mn-cs"/>
              </a:rPr>
              <a:t>مَهَمَّةٌ</a:t>
            </a:r>
            <a:r>
              <a:rPr lang="he-IL" b="1" dirty="0">
                <a:solidFill>
                  <a:srgbClr val="446AB2"/>
                </a:solidFill>
                <a:latin typeface="MF_FrankRuhl-Regular"/>
                <a:cs typeface="+mn-cs"/>
              </a:rPr>
              <a:t>: </a:t>
            </a:r>
            <a:r>
              <a:rPr lang="ar-SA" b="1" dirty="0">
                <a:solidFill>
                  <a:srgbClr val="000000"/>
                </a:solidFill>
                <a:latin typeface="MF_FrankRuhl-Regular"/>
                <a:cs typeface="+mn-cs"/>
              </a:rPr>
              <a:t>نَسْتَقْبِلُ المَعْلُومَاتِ ونَسْتَجيبُ لَهَا </a:t>
            </a:r>
            <a:br>
              <a:rPr lang="he-IL" b="1">
                <a:solidFill>
                  <a:srgbClr val="000000"/>
                </a:solidFill>
                <a:latin typeface="MF_FrankRuhl-Regular"/>
                <a:cs typeface="+mn-cs"/>
              </a:rPr>
            </a:br>
            <a:r>
              <a:rPr lang="he-IL" sz="2800" b="1">
                <a:solidFill>
                  <a:srgbClr val="000000"/>
                </a:solidFill>
                <a:latin typeface="MF_FrankRuhl-Regular"/>
                <a:cs typeface="+mn-cs"/>
              </a:rPr>
              <a:t>(</a:t>
            </a:r>
            <a:r>
              <a:rPr lang="ar-SA" sz="2800" b="1" dirty="0">
                <a:solidFill>
                  <a:srgbClr val="000000"/>
                </a:solidFill>
                <a:latin typeface="MF_FrankRuhl-Regular"/>
                <a:cs typeface="+mn-cs"/>
              </a:rPr>
              <a:t>صَفْحَة</a:t>
            </a:r>
            <a:r>
              <a:rPr lang="he-IL" sz="2800" b="1" dirty="0">
                <a:solidFill>
                  <a:srgbClr val="000000"/>
                </a:solidFill>
                <a:latin typeface="MF_FrankRuhl-Regular"/>
                <a:cs typeface="+mn-cs"/>
              </a:rPr>
              <a:t> 50)</a:t>
            </a:r>
            <a:endParaRPr lang="en-US" sz="28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313" y="5799631"/>
            <a:ext cx="1349687" cy="764131"/>
          </a:xfrm>
          <a:prstGeom prst="rect">
            <a:avLst/>
          </a:prstGeom>
        </p:spPr>
      </p:pic>
      <p:pic>
        <p:nvPicPr>
          <p:cNvPr id="4" name="תמונה 3">
            <a:extLst>
              <a:ext uri="{FF2B5EF4-FFF2-40B4-BE49-F238E27FC236}">
                <a16:creationId xmlns:a16="http://schemas.microsoft.com/office/drawing/2014/main" id="{3455DEF3-CBA8-8961-CEC3-FBF6859FA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61" y="5799631"/>
            <a:ext cx="1243692" cy="859611"/>
          </a:xfrm>
          <a:prstGeom prst="rect">
            <a:avLst/>
          </a:prstGeom>
        </p:spPr>
      </p:pic>
      <p:pic>
        <p:nvPicPr>
          <p:cNvPr id="8" name="מציין מיקום תוכן 7">
            <a:extLst>
              <a:ext uri="{FF2B5EF4-FFF2-40B4-BE49-F238E27FC236}">
                <a16:creationId xmlns:a16="http://schemas.microsoft.com/office/drawing/2014/main" id="{EA68FE04-0F22-60AC-C0D9-A750EAAE15A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75945" y="1597572"/>
            <a:ext cx="5017227" cy="4579391"/>
          </a:xfrm>
        </p:spPr>
      </p:pic>
    </p:spTree>
    <p:extLst>
      <p:ext uri="{BB962C8B-B14F-4D97-AF65-F5344CB8AC3E}">
        <p14:creationId xmlns:p14="http://schemas.microsoft.com/office/powerpoint/2010/main" val="2083855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3200" b="1" dirty="0">
                <a:cs typeface="+mn-cs"/>
              </a:rPr>
              <a:t>فَعاليَّةٌ مُحَوْسَبَةٌ في اَلْكُراسِ الْمُحَوسَبِ</a:t>
            </a:r>
            <a:endParaRPr lang="en-US" sz="3200" b="1" dirty="0">
              <a:cs typeface="+mn-cs"/>
            </a:endParaRPr>
          </a:p>
        </p:txBody>
      </p:sp>
      <p:sp>
        <p:nvSpPr>
          <p:cNvPr id="5" name="תיבת טקסט 4">
            <a:extLst>
              <a:ext uri="{FF2B5EF4-FFF2-40B4-BE49-F238E27FC236}">
                <a16:creationId xmlns:a16="http://schemas.microsoft.com/office/drawing/2014/main" id="{C6BD6707-51A7-A094-69E4-942B06448F8C}"/>
              </a:ext>
            </a:extLst>
          </p:cNvPr>
          <p:cNvSpPr txBox="1"/>
          <p:nvPr/>
        </p:nvSpPr>
        <p:spPr>
          <a:xfrm>
            <a:off x="1485900" y="6315760"/>
            <a:ext cx="6627644" cy="369332"/>
          </a:xfrm>
          <a:prstGeom prst="rect">
            <a:avLst/>
          </a:prstGeom>
          <a:noFill/>
        </p:spPr>
        <p:txBody>
          <a:bodyPr wrap="square">
            <a:spAutoFit/>
          </a:bodyPr>
          <a:lstStyle/>
          <a:p>
            <a:pPr algn="r"/>
            <a:r>
              <a:rPr lang="ar-SA" baseline="0" dirty="0"/>
              <a:t>رابط الفعالية  </a:t>
            </a:r>
            <a:r>
              <a:rPr lang="ar-SA" dirty="0">
                <a:hlinkClick r:id="rId3"/>
              </a:rPr>
              <a:t>نَسْتَوْعِبُ وَنَسْتَجيبُ بِمُساعَدَةِ حاسَّةِ الشَّمِّ</a:t>
            </a:r>
            <a:endParaRPr lang="en-US" dirty="0"/>
          </a:p>
        </p:txBody>
      </p:sp>
      <p:pic>
        <p:nvPicPr>
          <p:cNvPr id="6" name="תמונה 5">
            <a:extLst>
              <a:ext uri="{FF2B5EF4-FFF2-40B4-BE49-F238E27FC236}">
                <a16:creationId xmlns:a16="http://schemas.microsoft.com/office/drawing/2014/main" id="{C7D75747-97F4-A9A5-BCB4-A96040C4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0" y="0"/>
            <a:ext cx="1353429" cy="865707"/>
          </a:xfrm>
          <a:prstGeom prst="rect">
            <a:avLst/>
          </a:prstGeom>
        </p:spPr>
      </p:pic>
      <p:pic>
        <p:nvPicPr>
          <p:cNvPr id="9" name="מציין מיקום תוכן 8">
            <a:extLst>
              <a:ext uri="{FF2B5EF4-FFF2-40B4-BE49-F238E27FC236}">
                <a16:creationId xmlns:a16="http://schemas.microsoft.com/office/drawing/2014/main" id="{4809F082-F867-FDE1-1A23-82FB7483D1E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46737" y="1825625"/>
            <a:ext cx="6850526" cy="4351338"/>
          </a:xfrm>
        </p:spPr>
      </p:pic>
    </p:spTree>
    <p:extLst>
      <p:ext uri="{BB962C8B-B14F-4D97-AF65-F5344CB8AC3E}">
        <p14:creationId xmlns:p14="http://schemas.microsoft.com/office/powerpoint/2010/main" val="249478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5400" b="1" dirty="0">
                <a:cs typeface="+mn-cs"/>
              </a:rPr>
              <a:t>تَلْخيصٌ</a:t>
            </a:r>
            <a:r>
              <a:rPr lang="he-IL" sz="5400" b="1" dirty="0">
                <a:cs typeface="+mn-cs"/>
              </a:rPr>
              <a:t> </a:t>
            </a:r>
            <a:r>
              <a:rPr lang="he-IL" sz="2800" b="1" dirty="0">
                <a:cs typeface="+mn-cs"/>
              </a:rPr>
              <a:t>(</a:t>
            </a:r>
            <a:r>
              <a:rPr lang="ar-SA" sz="2800" b="1" dirty="0">
                <a:cs typeface="+mn-cs"/>
              </a:rPr>
              <a:t>صَفْحَة</a:t>
            </a:r>
            <a:r>
              <a:rPr lang="he-IL" sz="2800" b="1" dirty="0">
                <a:cs typeface="+mn-cs"/>
              </a:rPr>
              <a:t> 51)</a:t>
            </a:r>
            <a:endParaRPr lang="en-US" sz="2800" b="1" dirty="0">
              <a:cs typeface="+mn-cs"/>
            </a:endParaRPr>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914" y="211628"/>
            <a:ext cx="1086416" cy="615078"/>
          </a:xfrm>
          <a:prstGeom prst="rect">
            <a:avLst/>
          </a:prstGeom>
        </p:spPr>
      </p:pic>
      <p:pic>
        <p:nvPicPr>
          <p:cNvPr id="3" name="תמונה 2">
            <a:extLst>
              <a:ext uri="{FF2B5EF4-FFF2-40B4-BE49-F238E27FC236}">
                <a16:creationId xmlns:a16="http://schemas.microsoft.com/office/drawing/2014/main" id="{7ADA2258-0469-C408-983E-8C33439F7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2" y="211628"/>
            <a:ext cx="1243692" cy="859611"/>
          </a:xfrm>
          <a:prstGeom prst="rect">
            <a:avLst/>
          </a:prstGeom>
        </p:spPr>
      </p:pic>
      <p:pic>
        <p:nvPicPr>
          <p:cNvPr id="13" name="מציין מיקום תוכן 12">
            <a:extLst>
              <a:ext uri="{FF2B5EF4-FFF2-40B4-BE49-F238E27FC236}">
                <a16:creationId xmlns:a16="http://schemas.microsoft.com/office/drawing/2014/main" id="{5BDE443B-BC8E-7434-0E4E-D9C67CE9254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17987" y="1690690"/>
            <a:ext cx="5517930" cy="4457862"/>
          </a:xfrm>
        </p:spPr>
      </p:pic>
    </p:spTree>
    <p:extLst>
      <p:ext uri="{BB962C8B-B14F-4D97-AF65-F5344CB8AC3E}">
        <p14:creationId xmlns:p14="http://schemas.microsoft.com/office/powerpoint/2010/main" val="2562210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55399" y="731606"/>
            <a:ext cx="7886700" cy="1325563"/>
          </a:xfrm>
        </p:spPr>
        <p:txBody>
          <a:bodyPr>
            <a:normAutofit/>
          </a:bodyPr>
          <a:lstStyle/>
          <a:p>
            <a:pPr algn="ctr"/>
            <a:r>
              <a:rPr lang="ar-SA" b="1" dirty="0">
                <a:cs typeface="+mn-cs"/>
              </a:rPr>
              <a:t>أَيْنَ تَتَوَاجَدُ حاسَّةُ الشَّمِّ لَدَى الحَيَوَانَاتِ ؟</a:t>
            </a:r>
            <a:br>
              <a:rPr lang="he-IL" b="1" dirty="0">
                <a:cs typeface="+mn-cs"/>
              </a:rPr>
            </a:br>
            <a:r>
              <a:rPr lang="ar-SA" sz="3100" b="1" dirty="0">
                <a:cs typeface="+mn-cs"/>
              </a:rPr>
              <a:t>فَعاليَّةٌ مُحَوْسَبَةٌ في اَلْكَراسِ الْمُحُوسِبِ- صَفْحَة</a:t>
            </a:r>
            <a:r>
              <a:rPr lang="he-IL" sz="3100" b="1" dirty="0">
                <a:cs typeface="+mn-cs"/>
              </a:rPr>
              <a:t> 51</a:t>
            </a:r>
            <a:endParaRPr lang="en-US" sz="3100" b="1" dirty="0">
              <a:cs typeface="+mn-cs"/>
            </a:endParaRPr>
          </a:p>
        </p:txBody>
      </p:sp>
      <p:pic>
        <p:nvPicPr>
          <p:cNvPr id="9" name="תמונה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674" y="4473698"/>
            <a:ext cx="3617425" cy="2275001"/>
          </a:xfrm>
          <a:prstGeom prst="rect">
            <a:avLst/>
          </a:prstGeom>
        </p:spPr>
      </p:pic>
      <p:pic>
        <p:nvPicPr>
          <p:cNvPr id="10" name="תמונה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08" y="4517679"/>
            <a:ext cx="3983492" cy="2231020"/>
          </a:xfrm>
          <a:prstGeom prst="rect">
            <a:avLst/>
          </a:prstGeom>
        </p:spPr>
      </p:pic>
      <p:pic>
        <p:nvPicPr>
          <p:cNvPr id="11" name="תמונה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674" y="2181187"/>
            <a:ext cx="3684079" cy="2033571"/>
          </a:xfrm>
          <a:prstGeom prst="rect">
            <a:avLst/>
          </a:prstGeom>
        </p:spPr>
      </p:pic>
      <p:pic>
        <p:nvPicPr>
          <p:cNvPr id="13" name="תמונה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508" y="2275918"/>
            <a:ext cx="3983492" cy="1938840"/>
          </a:xfrm>
          <a:prstGeom prst="rect">
            <a:avLst/>
          </a:prstGeom>
        </p:spPr>
      </p:pic>
      <p:pic>
        <p:nvPicPr>
          <p:cNvPr id="3" name="תמונה 2">
            <a:extLst>
              <a:ext uri="{FF2B5EF4-FFF2-40B4-BE49-F238E27FC236}">
                <a16:creationId xmlns:a16="http://schemas.microsoft.com/office/drawing/2014/main" id="{F302D7F7-DA25-F8A7-3699-FFF93212A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9301"/>
            <a:ext cx="1353429" cy="865707"/>
          </a:xfrm>
          <a:prstGeom prst="rect">
            <a:avLst/>
          </a:prstGeom>
        </p:spPr>
      </p:pic>
    </p:spTree>
    <p:extLst>
      <p:ext uri="{BB962C8B-B14F-4D97-AF65-F5344CB8AC3E}">
        <p14:creationId xmlns:p14="http://schemas.microsoft.com/office/powerpoint/2010/main" val="274973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sz="4000" b="1" dirty="0">
                <a:solidFill>
                  <a:prstClr val="black"/>
                </a:solidFill>
                <a:cs typeface="Arial" panose="020B0604020202020204" pitchFamily="34" charset="0"/>
              </a:rPr>
              <a:t>مَهَمَّةٌ فِي اَلْوِحداتِ اَلْمُحَوْسَبَةِ</a:t>
            </a:r>
            <a:br>
              <a:rPr lang="he-IL" sz="4000" b="1" dirty="0">
                <a:solidFill>
                  <a:prstClr val="black"/>
                </a:solidFill>
                <a:cs typeface="Arial" panose="020B0604020202020204" pitchFamily="34" charset="0"/>
              </a:rPr>
            </a:br>
            <a:r>
              <a:rPr lang="he-IL" sz="3200" b="1" dirty="0">
                <a:solidFill>
                  <a:srgbClr val="FF0000"/>
                </a:solidFill>
                <a:cs typeface="Arial" panose="020B0604020202020204" pitchFamily="34" charset="0"/>
              </a:rPr>
              <a:t> </a:t>
            </a:r>
            <a:endParaRPr lang="en-US" dirty="0"/>
          </a:p>
        </p:txBody>
      </p:sp>
      <p:pic>
        <p:nvPicPr>
          <p:cNvPr id="5" name="תמונה 4">
            <a:extLst>
              <a:ext uri="{FF2B5EF4-FFF2-40B4-BE49-F238E27FC236}">
                <a16:creationId xmlns:a16="http://schemas.microsoft.com/office/drawing/2014/main" id="{F378A3E3-B806-A96D-A981-63FA8962D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70" y="207128"/>
            <a:ext cx="1353429" cy="865707"/>
          </a:xfrm>
          <a:prstGeom prst="rect">
            <a:avLst/>
          </a:prstGeom>
        </p:spPr>
      </p:pic>
      <p:pic>
        <p:nvPicPr>
          <p:cNvPr id="8" name="מציין מיקום תוכן 7">
            <a:extLst>
              <a:ext uri="{FF2B5EF4-FFF2-40B4-BE49-F238E27FC236}">
                <a16:creationId xmlns:a16="http://schemas.microsoft.com/office/drawing/2014/main" id="{412B9C84-235F-D300-ACBA-0F4837CE3FB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4814" y="2385848"/>
            <a:ext cx="6390289" cy="3132083"/>
          </a:xfrm>
        </p:spPr>
      </p:pic>
    </p:spTree>
    <p:extLst>
      <p:ext uri="{BB962C8B-B14F-4D97-AF65-F5344CB8AC3E}">
        <p14:creationId xmlns:p14="http://schemas.microsoft.com/office/powerpoint/2010/main" val="1589961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id="{3D4CC3AC-0D15-4E3A-9512-BC0AC42D9F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id="{44D24E6F-090E-44F5-961B-6283637F8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id="{306B8901-845A-4489-8524-3562717A57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ar-SA" sz="5400" b="1"/>
              <a:t>تَمَّ وَلَمْ يَكْتَمِلْ</a:t>
            </a:r>
            <a:endParaRPr lang="ar-SA" sz="5400" b="1" dirty="0"/>
          </a:p>
        </p:txBody>
      </p:sp>
      <p:pic>
        <p:nvPicPr>
          <p:cNvPr id="3" name="תמונה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5" name="תמונה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1977" y="2126521"/>
            <a:ext cx="2950720" cy="3749365"/>
          </a:xfrm>
          <a:prstGeom prst="rect">
            <a:avLst/>
          </a:prstGeom>
        </p:spPr>
      </p:pic>
      <p:pic>
        <p:nvPicPr>
          <p:cNvPr id="4" name="תמונה 3">
            <a:extLst>
              <a:ext uri="{FF2B5EF4-FFF2-40B4-BE49-F238E27FC236}">
                <a16:creationId xmlns:a16="http://schemas.microsoft.com/office/drawing/2014/main" id="{7E7B4740-312E-77C4-16B7-A1B17E3925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723" y="337350"/>
            <a:ext cx="1243692" cy="859611"/>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7819" y="1577624"/>
            <a:ext cx="8329188" cy="1011667"/>
          </a:xfrm>
          <a:effectLst>
            <a:outerShdw blurRad="50800" dist="38100" dir="2700000" algn="tl" rotWithShape="0">
              <a:prstClr val="black">
                <a:alpha val="40000"/>
              </a:prstClr>
            </a:outerShdw>
          </a:effectLst>
        </p:spPr>
        <p:txBody>
          <a:bodyPr>
            <a:normAutofit/>
          </a:bodyPr>
          <a:lstStyle/>
          <a:p>
            <a:r>
              <a:rPr lang="ar-SA" b="1" dirty="0">
                <a:solidFill>
                  <a:srgbClr val="0070C0"/>
                </a:solidFill>
                <a:cs typeface="+mn-cs"/>
              </a:rPr>
              <a:t>حاسَّةُ الشَّمِّ</a:t>
            </a:r>
            <a:endParaRPr lang="x-none" dirty="0"/>
          </a:p>
        </p:txBody>
      </p:sp>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129" y="-81481"/>
            <a:ext cx="1981204" cy="1121666"/>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7767" y="2723568"/>
            <a:ext cx="2951430" cy="3751569"/>
          </a:xfrm>
          <a:prstGeom prst="rect">
            <a:avLst/>
          </a:prstGeom>
        </p:spPr>
      </p:pic>
      <p:pic>
        <p:nvPicPr>
          <p:cNvPr id="2" name="תמונה 1">
            <a:extLst>
              <a:ext uri="{FF2B5EF4-FFF2-40B4-BE49-F238E27FC236}">
                <a16:creationId xmlns:a16="http://schemas.microsoft.com/office/drawing/2014/main" id="{735F07BD-EAFE-C072-72F7-5C5CF910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920" y="180574"/>
            <a:ext cx="1243692" cy="859611"/>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a:solidFill>
                  <a:prstClr val="black"/>
                </a:solidFill>
                <a:cs typeface="Arial" panose="020B0604020202020204" pitchFamily="34" charset="0"/>
              </a:rPr>
              <a:t>حَواسُّنا</a:t>
            </a:r>
            <a:endParaRPr lang="ar-SA" sz="5400" b="1" dirty="0">
              <a:solidFill>
                <a:prstClr val="black"/>
              </a:solidFill>
              <a:cs typeface="Arial" panose="020B0604020202020204" pitchFamily="34" charset="0"/>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016" y="2211026"/>
            <a:ext cx="8591738" cy="2569203"/>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5" y="38733"/>
            <a:ext cx="1533809" cy="868372"/>
          </a:xfrm>
          <a:prstGeom prst="rect">
            <a:avLst/>
          </a:prstGeom>
        </p:spPr>
      </p:pic>
      <p:pic>
        <p:nvPicPr>
          <p:cNvPr id="6" name="תמונה 5">
            <a:extLst>
              <a:ext uri="{FF2B5EF4-FFF2-40B4-BE49-F238E27FC236}">
                <a16:creationId xmlns:a16="http://schemas.microsoft.com/office/drawing/2014/main" id="{832AAE44-E63E-E0A3-45FE-CA504223D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9285" y="401974"/>
            <a:ext cx="1243692" cy="859611"/>
          </a:xfrm>
          <a:prstGeom prst="rect">
            <a:avLst/>
          </a:prstGeom>
        </p:spPr>
      </p:pic>
    </p:spTree>
    <p:extLst>
      <p:ext uri="{BB962C8B-B14F-4D97-AF65-F5344CB8AC3E}">
        <p14:creationId xmlns:p14="http://schemas.microsoft.com/office/powerpoint/2010/main" val="165121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ar-SA" b="1" dirty="0">
                <a:latin typeface="MF_FrankRuhl-Regular"/>
                <a:cs typeface="+mn-cs"/>
              </a:rPr>
              <a:t>نَسْتَقْبِلُ المَعْلُومَاتِ</a:t>
            </a:r>
            <a:endParaRPr lang="en-US" b="1" dirty="0">
              <a:cs typeface="+mn-cs"/>
            </a:endParaRPr>
          </a:p>
        </p:txBody>
      </p:sp>
      <p:sp>
        <p:nvSpPr>
          <p:cNvPr id="3" name="מציין מיקום תוכן 2"/>
          <p:cNvSpPr>
            <a:spLocks noGrp="1"/>
          </p:cNvSpPr>
          <p:nvPr>
            <p:ph idx="1"/>
          </p:nvPr>
        </p:nvSpPr>
        <p:spPr>
          <a:xfrm>
            <a:off x="492847" y="1899712"/>
            <a:ext cx="8198479" cy="4351338"/>
          </a:xfrm>
        </p:spPr>
        <p:txBody>
          <a:bodyPr/>
          <a:lstStyle/>
          <a:p>
            <a:pPr marL="0" indent="0" algn="r">
              <a:buNone/>
            </a:pPr>
            <a:r>
              <a:rPr lang="ar-SA" sz="3200" b="1" dirty="0">
                <a:latin typeface="MF_FrankRuhl-Bold"/>
              </a:rPr>
              <a:t>مَهَمَّةٌ</a:t>
            </a:r>
            <a:r>
              <a:rPr lang="he-IL" sz="3200" b="1" dirty="0">
                <a:latin typeface="MF_FrankRuhl-Bold"/>
              </a:rPr>
              <a:t>: </a:t>
            </a:r>
            <a:r>
              <a:rPr lang="ar-SA" sz="3200" b="1" dirty="0">
                <a:latin typeface="MF_FrankRuhl-Regular"/>
              </a:rPr>
              <a:t>مَاذَا نَسْتَقْبِلُ بِمُساعَدَةِ حاسَّةِ الشَّمِّ </a:t>
            </a:r>
            <a:r>
              <a:rPr lang="he-IL" b="1" dirty="0">
                <a:latin typeface="MF_FrankRuhl-Regular"/>
              </a:rPr>
              <a:t>(</a:t>
            </a:r>
            <a:r>
              <a:rPr lang="ar-SA" b="1" dirty="0">
                <a:latin typeface="MF_FrankRuhl-Regular"/>
              </a:rPr>
              <a:t>صَفْحَة</a:t>
            </a:r>
            <a:r>
              <a:rPr lang="he-IL" b="1" dirty="0">
                <a:latin typeface="MF_FrankRuhl-Regular"/>
              </a:rPr>
              <a:t> 45)</a:t>
            </a:r>
            <a:endParaRPr lang="en-US" b="1" dirty="0"/>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98"/>
            <a:ext cx="1981204" cy="1121666"/>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522" y="2669547"/>
            <a:ext cx="6134100" cy="3981450"/>
          </a:xfrm>
          <a:prstGeom prst="rect">
            <a:avLst/>
          </a:prstGeom>
        </p:spPr>
      </p:pic>
      <p:pic>
        <p:nvPicPr>
          <p:cNvPr id="4" name="תמונה 3">
            <a:extLst>
              <a:ext uri="{FF2B5EF4-FFF2-40B4-BE49-F238E27FC236}">
                <a16:creationId xmlns:a16="http://schemas.microsoft.com/office/drawing/2014/main" id="{517B7714-EEA0-9423-61A2-25CC234D4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3259" y="365126"/>
            <a:ext cx="1243692" cy="859611"/>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br>
              <a:rPr lang="he-IL" b="1" dirty="0"/>
            </a:br>
            <a:r>
              <a:rPr lang="ar-SA" b="1" dirty="0"/>
              <a:t>القِسْمُ ب - رَوَائِحٌ مِنَ القِّنانيّ</a:t>
            </a:r>
            <a:r>
              <a:rPr lang="he-IL" b="1" dirty="0"/>
              <a:t> (</a:t>
            </a:r>
            <a:r>
              <a:rPr lang="ar-SA" b="1" dirty="0"/>
              <a:t>صَفْحَة</a:t>
            </a:r>
            <a:r>
              <a:rPr lang="he-IL" b="1" dirty="0"/>
              <a:t> 46)</a:t>
            </a:r>
            <a:endParaRPr lang="en-US" b="1" dirty="0"/>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054" y="-34197"/>
            <a:ext cx="1408298" cy="798645"/>
          </a:xfrm>
          <a:prstGeom prst="rect">
            <a:avLst/>
          </a:prstGeom>
        </p:spPr>
      </p:pic>
      <p:pic>
        <p:nvPicPr>
          <p:cNvPr id="6" name="תמונה 5">
            <a:extLst>
              <a:ext uri="{FF2B5EF4-FFF2-40B4-BE49-F238E27FC236}">
                <a16:creationId xmlns:a16="http://schemas.microsoft.com/office/drawing/2014/main" id="{9ED5C32E-FF83-BB06-C6B1-27AE1C2EA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02" y="158436"/>
            <a:ext cx="1243692" cy="859611"/>
          </a:xfrm>
          <a:prstGeom prst="rect">
            <a:avLst/>
          </a:prstGeom>
        </p:spPr>
      </p:pic>
      <p:pic>
        <p:nvPicPr>
          <p:cNvPr id="9" name="מציין מיקום תוכן 8">
            <a:extLst>
              <a:ext uri="{FF2B5EF4-FFF2-40B4-BE49-F238E27FC236}">
                <a16:creationId xmlns:a16="http://schemas.microsoft.com/office/drawing/2014/main" id="{3779247E-D88C-F84D-0D79-F1099782448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72054" y="2228193"/>
            <a:ext cx="7273159" cy="3668110"/>
          </a:xfrm>
        </p:spPr>
      </p:pic>
    </p:spTree>
    <p:extLst>
      <p:ext uri="{BB962C8B-B14F-4D97-AF65-F5344CB8AC3E}">
        <p14:creationId xmlns:p14="http://schemas.microsoft.com/office/powerpoint/2010/main" val="1678709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71085" y="645784"/>
            <a:ext cx="7886700" cy="1325563"/>
          </a:xfrm>
        </p:spPr>
        <p:txBody>
          <a:bodyPr/>
          <a:lstStyle/>
          <a:p>
            <a:pPr algn="ctr"/>
            <a:r>
              <a:rPr lang="ar-SA" b="1" dirty="0" err="1">
                <a:cs typeface="+mn-cs"/>
              </a:rPr>
              <a:t>تَذوِيتُ</a:t>
            </a:r>
            <a:r>
              <a:rPr lang="ar-SA" b="1" dirty="0">
                <a:cs typeface="+mn-cs"/>
              </a:rPr>
              <a:t> مُصْطَلَحاتٍ</a:t>
            </a:r>
            <a:r>
              <a:rPr lang="he-IL" b="1" dirty="0">
                <a:cs typeface="+mn-cs"/>
              </a:rPr>
              <a:t>: </a:t>
            </a:r>
            <a:r>
              <a:rPr lang="ar-SA" sz="3200" b="1" dirty="0">
                <a:cs typeface="+mn-cs"/>
              </a:rPr>
              <a:t>صَفْحَة</a:t>
            </a:r>
            <a:r>
              <a:rPr lang="he-IL" sz="3200" b="1" dirty="0">
                <a:cs typeface="+mn-cs"/>
              </a:rPr>
              <a:t> 47</a:t>
            </a:r>
            <a:endParaRPr lang="en-US" sz="3200" b="1" dirty="0">
              <a:cs typeface="+mn-cs"/>
            </a:endParaRPr>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36" y="105407"/>
            <a:ext cx="1408298" cy="798645"/>
          </a:xfrm>
          <a:prstGeom prst="rect">
            <a:avLst/>
          </a:prstGeom>
        </p:spPr>
      </p:pic>
      <p:pic>
        <p:nvPicPr>
          <p:cNvPr id="5" name="תמונה 4">
            <a:extLst>
              <a:ext uri="{FF2B5EF4-FFF2-40B4-BE49-F238E27FC236}">
                <a16:creationId xmlns:a16="http://schemas.microsoft.com/office/drawing/2014/main" id="{FD230AD7-F0AD-6471-1BA6-CBEED20C3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380" y="215978"/>
            <a:ext cx="1189405" cy="859611"/>
          </a:xfrm>
          <a:prstGeom prst="rect">
            <a:avLst/>
          </a:prstGeom>
        </p:spPr>
      </p:pic>
      <p:pic>
        <p:nvPicPr>
          <p:cNvPr id="9" name="מציין מיקום תוכן 8">
            <a:extLst>
              <a:ext uri="{FF2B5EF4-FFF2-40B4-BE49-F238E27FC236}">
                <a16:creationId xmlns:a16="http://schemas.microsoft.com/office/drawing/2014/main" id="{FFED8E60-7848-789D-9DA8-E88E8B363D4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66344" y="1939131"/>
            <a:ext cx="6202035" cy="4619324"/>
          </a:xfrm>
        </p:spPr>
      </p:pic>
    </p:spTree>
    <p:extLst>
      <p:ext uri="{BB962C8B-B14F-4D97-AF65-F5344CB8AC3E}">
        <p14:creationId xmlns:p14="http://schemas.microsoft.com/office/powerpoint/2010/main" val="146794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30298" y="428500"/>
            <a:ext cx="8515350" cy="1325563"/>
          </a:xfrm>
        </p:spPr>
        <p:txBody>
          <a:bodyPr/>
          <a:lstStyle/>
          <a:p>
            <a:pPr algn="r"/>
            <a:r>
              <a:rPr lang="ar-SA" b="1" dirty="0">
                <a:solidFill>
                  <a:srgbClr val="446AB2"/>
                </a:solidFill>
                <a:latin typeface="MF_FrankRuhl-Regular"/>
                <a:cs typeface="+mn-cs"/>
              </a:rPr>
              <a:t>مَهَمَّةٌ</a:t>
            </a:r>
            <a:r>
              <a:rPr lang="he-IL" b="1" dirty="0">
                <a:solidFill>
                  <a:srgbClr val="446AB2"/>
                </a:solidFill>
                <a:latin typeface="MF_FrankRuhl-Regular"/>
                <a:cs typeface="+mn-cs"/>
              </a:rPr>
              <a:t>: </a:t>
            </a:r>
            <a:r>
              <a:rPr lang="ar-SA" b="1" dirty="0">
                <a:solidFill>
                  <a:srgbClr val="000000"/>
                </a:solidFill>
                <a:latin typeface="MF_FrankRuhl-Regular"/>
                <a:cs typeface="+mn-cs"/>
              </a:rPr>
              <a:t>مَا هِيَ أَهَمّيَّةُ حاسَّةِ الشَّمِّ بِالنِّسْبَةِ لَنَا؟</a:t>
            </a:r>
            <a:br>
              <a:rPr lang="he-IL" b="1" dirty="0">
                <a:solidFill>
                  <a:srgbClr val="000000"/>
                </a:solidFill>
                <a:latin typeface="MF_FrankRuhl-Regular"/>
                <a:cs typeface="+mn-cs"/>
              </a:rPr>
            </a:br>
            <a:r>
              <a:rPr lang="he-IL" b="1" dirty="0">
                <a:solidFill>
                  <a:srgbClr val="000000"/>
                </a:solidFill>
                <a:latin typeface="MF_FrankRuhl-Regular"/>
                <a:cs typeface="+mn-cs"/>
              </a:rPr>
              <a:t>(</a:t>
            </a:r>
            <a:r>
              <a:rPr lang="ar-SA" sz="2800" b="1" dirty="0">
                <a:solidFill>
                  <a:srgbClr val="000000"/>
                </a:solidFill>
                <a:latin typeface="MF_FrankRuhl-Regular"/>
                <a:cs typeface="+mn-cs"/>
              </a:rPr>
              <a:t>صَفْحَة</a:t>
            </a:r>
            <a:r>
              <a:rPr lang="he-IL" sz="2800" b="1" dirty="0">
                <a:solidFill>
                  <a:srgbClr val="000000"/>
                </a:solidFill>
                <a:latin typeface="MF_FrankRuhl-Regular"/>
                <a:cs typeface="+mn-cs"/>
              </a:rPr>
              <a:t> )48</a:t>
            </a:r>
            <a:endParaRPr lang="en-US" sz="2800" b="1" dirty="0">
              <a:cs typeface="+mn-cs"/>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98" y="6059355"/>
            <a:ext cx="1408298" cy="798645"/>
          </a:xfrm>
          <a:prstGeom prst="rect">
            <a:avLst/>
          </a:prstGeom>
        </p:spPr>
      </p:pic>
      <p:pic>
        <p:nvPicPr>
          <p:cNvPr id="6" name="תמונה 5">
            <a:extLst>
              <a:ext uri="{FF2B5EF4-FFF2-40B4-BE49-F238E27FC236}">
                <a16:creationId xmlns:a16="http://schemas.microsoft.com/office/drawing/2014/main" id="{B7F7CC5A-D83E-80E8-7CE8-B782551E9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956" y="5998389"/>
            <a:ext cx="1243692" cy="859611"/>
          </a:xfrm>
          <a:prstGeom prst="rect">
            <a:avLst/>
          </a:prstGeom>
        </p:spPr>
      </p:pic>
      <p:pic>
        <p:nvPicPr>
          <p:cNvPr id="9" name="מציין מיקום תוכן 8">
            <a:extLst>
              <a:ext uri="{FF2B5EF4-FFF2-40B4-BE49-F238E27FC236}">
                <a16:creationId xmlns:a16="http://schemas.microsoft.com/office/drawing/2014/main" id="{B1441FD8-1381-897A-8E2D-42DA1CDC051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67559" y="1902372"/>
            <a:ext cx="7977351" cy="3670547"/>
          </a:xfrm>
        </p:spPr>
      </p:pic>
    </p:spTree>
    <p:extLst>
      <p:ext uri="{BB962C8B-B14F-4D97-AF65-F5344CB8AC3E}">
        <p14:creationId xmlns:p14="http://schemas.microsoft.com/office/powerpoint/2010/main" val="362533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64824" y="0"/>
            <a:ext cx="7886700" cy="1325563"/>
          </a:xfrm>
        </p:spPr>
        <p:txBody>
          <a:bodyPr/>
          <a:lstStyle/>
          <a:p>
            <a:pPr algn="ctr"/>
            <a:r>
              <a:rPr lang="ar-SA" b="1" dirty="0">
                <a:cs typeface="+mn-cs"/>
              </a:rPr>
              <a:t>أَنْواعُ رَوَائِح</a:t>
            </a:r>
            <a:endParaRPr lang="en-US"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9169" y="3864159"/>
            <a:ext cx="3861869" cy="2697274"/>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169" y="1242765"/>
            <a:ext cx="3861869" cy="2621394"/>
          </a:xfrm>
          <a:prstGeom prst="rect">
            <a:avLst/>
          </a:prstGeom>
        </p:spPr>
      </p:pic>
      <p:pic>
        <p:nvPicPr>
          <p:cNvPr id="7" name="תמונה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37" y="1138402"/>
            <a:ext cx="4329042" cy="2545981"/>
          </a:xfrm>
          <a:prstGeom prst="rect">
            <a:avLst/>
          </a:prstGeom>
        </p:spPr>
      </p:pic>
      <p:pic>
        <p:nvPicPr>
          <p:cNvPr id="8" name="תמונה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437" y="3781361"/>
            <a:ext cx="4172710" cy="2907820"/>
          </a:xfrm>
          <a:prstGeom prst="rect">
            <a:avLst/>
          </a:prstGeom>
        </p:spPr>
      </p:pic>
      <p:pic>
        <p:nvPicPr>
          <p:cNvPr id="10" name="תמונה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10" y="82069"/>
            <a:ext cx="1408298" cy="798645"/>
          </a:xfrm>
          <a:prstGeom prst="rect">
            <a:avLst/>
          </a:prstGeom>
        </p:spPr>
      </p:pic>
      <p:pic>
        <p:nvPicPr>
          <p:cNvPr id="3" name="תמונה 2">
            <a:extLst>
              <a:ext uri="{FF2B5EF4-FFF2-40B4-BE49-F238E27FC236}">
                <a16:creationId xmlns:a16="http://schemas.microsoft.com/office/drawing/2014/main" id="{D1AB1FB8-119C-A536-2579-18BBE5E7E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9559" y="191577"/>
            <a:ext cx="1243692" cy="859611"/>
          </a:xfrm>
          <a:prstGeom prst="rect">
            <a:avLst/>
          </a:prstGeom>
        </p:spPr>
      </p:pic>
    </p:spTree>
    <p:extLst>
      <p:ext uri="{BB962C8B-B14F-4D97-AF65-F5344CB8AC3E}">
        <p14:creationId xmlns:p14="http://schemas.microsoft.com/office/powerpoint/2010/main" val="2171104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srgbClr val="446AB2"/>
                </a:solidFill>
                <a:latin typeface="MF_FrankRuhl-Regular"/>
                <a:cs typeface="+mn-cs"/>
              </a:rPr>
              <a:t>مَهَمَّةٌ</a:t>
            </a:r>
            <a:r>
              <a:rPr lang="he-IL" b="1" dirty="0">
                <a:solidFill>
                  <a:srgbClr val="446AB2"/>
                </a:solidFill>
                <a:latin typeface="MF_FrankRuhl-Regular"/>
                <a:cs typeface="+mn-cs"/>
              </a:rPr>
              <a:t>: </a:t>
            </a:r>
            <a:r>
              <a:rPr lang="ar-SA" b="1" dirty="0">
                <a:solidFill>
                  <a:srgbClr val="000000"/>
                </a:solidFill>
                <a:latin typeface="MF_FrankRuhl-Regular"/>
                <a:cs typeface="+mn-cs"/>
              </a:rPr>
              <a:t> نَصْنَعُ  أَكْياسَ الرَّائِحَةِ </a:t>
            </a:r>
            <a:r>
              <a:rPr lang="he-IL" sz="2800" b="1" dirty="0">
                <a:solidFill>
                  <a:srgbClr val="000000"/>
                </a:solidFill>
                <a:latin typeface="MF_FrankRuhl-Regular"/>
                <a:cs typeface="+mn-cs"/>
              </a:rPr>
              <a:t>(</a:t>
            </a:r>
            <a:r>
              <a:rPr lang="ar-SA" sz="2800" b="1" dirty="0">
                <a:solidFill>
                  <a:srgbClr val="000000"/>
                </a:solidFill>
                <a:latin typeface="MF_FrankRuhl-Regular"/>
                <a:cs typeface="+mn-cs"/>
              </a:rPr>
              <a:t>صَفْحَة</a:t>
            </a:r>
            <a:r>
              <a:rPr lang="he-IL" sz="2800" b="1" dirty="0">
                <a:solidFill>
                  <a:srgbClr val="000000"/>
                </a:solidFill>
                <a:latin typeface="MF_FrankRuhl-Regular"/>
                <a:cs typeface="+mn-cs"/>
              </a:rPr>
              <a:t> 49)</a:t>
            </a:r>
            <a:endParaRPr lang="en-US" sz="28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4775" y="1762739"/>
            <a:ext cx="6779488" cy="4067693"/>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2482"/>
            <a:ext cx="1408298" cy="798645"/>
          </a:xfrm>
          <a:prstGeom prst="rect">
            <a:avLst/>
          </a:prstGeom>
        </p:spPr>
      </p:pic>
      <p:pic>
        <p:nvPicPr>
          <p:cNvPr id="6" name="תמונה 5">
            <a:extLst>
              <a:ext uri="{FF2B5EF4-FFF2-40B4-BE49-F238E27FC236}">
                <a16:creationId xmlns:a16="http://schemas.microsoft.com/office/drawing/2014/main" id="{0E2E75FA-15CF-D5B3-6009-60360B0D1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733" y="5902482"/>
            <a:ext cx="1243692" cy="859611"/>
          </a:xfrm>
          <a:prstGeom prst="rect">
            <a:avLst/>
          </a:prstGeom>
        </p:spPr>
      </p:pic>
    </p:spTree>
    <p:extLst>
      <p:ext uri="{BB962C8B-B14F-4D97-AF65-F5344CB8AC3E}">
        <p14:creationId xmlns:p14="http://schemas.microsoft.com/office/powerpoint/2010/main" val="1063379017"/>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1428</TotalTime>
  <Words>913</Words>
  <Application>Microsoft Office PowerPoint</Application>
  <PresentationFormat>‫הצגה על המסך (4:3)</PresentationFormat>
  <Paragraphs>77</Paragraphs>
  <Slides>16</Slides>
  <Notes>15</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16</vt:i4>
      </vt:variant>
    </vt:vector>
  </HeadingPairs>
  <TitlesOfParts>
    <vt:vector size="27" baseType="lpstr">
      <vt:lpstr>Almoni Neue DL 4.0 AAA</vt:lpstr>
      <vt:lpstr>Arial</vt:lpstr>
      <vt:lpstr>Calibri</vt:lpstr>
      <vt:lpstr>Calibri Light</vt:lpstr>
      <vt:lpstr>EnzoagadaMF-Bold</vt:lpstr>
      <vt:lpstr>FontbitDavid</vt:lpstr>
      <vt:lpstr>FontbitDavid-Bold</vt:lpstr>
      <vt:lpstr>MF_FrankRuhl-Bold</vt:lpstr>
      <vt:lpstr>MF_FrankRuhl-Regular</vt:lpstr>
      <vt:lpstr>OpenSansHebrewRegular</vt:lpstr>
      <vt:lpstr>ערכת נושא Office</vt:lpstr>
      <vt:lpstr>عارِضَةٌ مُرافِقَةٌ لِلدُّروسِ</vt:lpstr>
      <vt:lpstr>حاسَّةُ الشَّمِّ</vt:lpstr>
      <vt:lpstr>حَواسُّنا</vt:lpstr>
      <vt:lpstr>نَسْتَقْبِلُ المَعْلُومَاتِ</vt:lpstr>
      <vt:lpstr> القِسْمُ ب - رَوَائِحٌ مِنَ القِّنانيّ (صَفْحَة 46)</vt:lpstr>
      <vt:lpstr>تَذوِيتُ مُصْطَلَحاتٍ: صَفْحَة 47</vt:lpstr>
      <vt:lpstr>مَهَمَّةٌ: مَا هِيَ أَهَمّيَّةُ حاسَّةِ الشَّمِّ بِالنِّسْبَةِ لَنَا؟ (صَفْحَة )48</vt:lpstr>
      <vt:lpstr>أَنْواعُ رَوَائِح</vt:lpstr>
      <vt:lpstr>مَهَمَّةٌ:  نَصْنَعُ  أَكْياسَ الرَّائِحَةِ (صَفْحَة 49)</vt:lpstr>
      <vt:lpstr>קישור לסרטון</vt:lpstr>
      <vt:lpstr>مَهَمَّةٌ: نَسْتَقْبِلُ المَعْلُومَاتِ ونَسْتَجيبُ لَهَا  (صَفْحَة 50)</vt:lpstr>
      <vt:lpstr>فَعاليَّةٌ مُحَوْسَبَةٌ في اَلْكُراسِ الْمُحَوسَبِ</vt:lpstr>
      <vt:lpstr>تَلْخيصٌ (صَفْحَة 51)</vt:lpstr>
      <vt:lpstr>أَيْنَ تَتَوَاجَدُ حاسَّةُ الشَّمِّ لَدَى الحَيَوَانَاتِ ؟ فَعاليَّةٌ مُحَوْسَبَةٌ في اَلْكَراسِ الْمُحُوسِبِ- صَفْحَة 51</vt:lpstr>
      <vt:lpstr>مَهَمَّةٌ فِي اَلْوِحداتِ اَلْمُحَوْسَبَةِ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186</cp:revision>
  <dcterms:created xsi:type="dcterms:W3CDTF">2019-05-25T18:59:51Z</dcterms:created>
  <dcterms:modified xsi:type="dcterms:W3CDTF">2023-10-10T07:13:53Z</dcterms:modified>
</cp:coreProperties>
</file>