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329" r:id="rId2"/>
    <p:sldId id="289" r:id="rId3"/>
    <p:sldId id="309" r:id="rId4"/>
    <p:sldId id="310" r:id="rId5"/>
    <p:sldId id="330" r:id="rId6"/>
    <p:sldId id="331" r:id="rId7"/>
    <p:sldId id="332" r:id="rId8"/>
    <p:sldId id="321" r:id="rId9"/>
    <p:sldId id="335" r:id="rId10"/>
    <p:sldId id="336" r:id="rId11"/>
    <p:sldId id="333" r:id="rId12"/>
    <p:sldId id="326" r:id="rId13"/>
    <p:sldId id="334" r:id="rId14"/>
    <p:sldId id="28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14"/>
    <a:srgbClr val="6EB14D"/>
    <a:srgbClr val="F6FAFE"/>
    <a:srgbClr val="0066A6"/>
    <a:srgbClr val="0067A3"/>
    <a:srgbClr val="6FB14D"/>
    <a:srgbClr val="B31013"/>
    <a:srgbClr val="5A5EAE"/>
    <a:srgbClr val="F6CCB4"/>
    <a:srgbClr val="F5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26" autoAdjust="0"/>
    <p:restoredTop sz="87511" autoAdjust="0"/>
  </p:normalViewPr>
  <p:slideViewPr>
    <p:cSldViewPr snapToGrid="0" showGuides="1">
      <p:cViewPr varScale="1">
        <p:scale>
          <a:sx n="67" d="100"/>
          <a:sy n="67" d="100"/>
        </p:scale>
        <p:origin x="844" y="5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9FE938-EB2A-473A-97ED-1CBD33704278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x-none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x-non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992BE40-C229-4611-BA02-460BF4206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0" i="0" u="none" strike="noStrike" baseline="0" dirty="0">
                <a:latin typeface="FontbitDavid"/>
              </a:rPr>
              <a:t>פרק זה עוסק בחוש המגע ובתפקודו בבני אדם.  באמצעות חוש המגע אנו קולטים מידע אודות </a:t>
            </a:r>
            <a:r>
              <a:rPr lang="he-IL" sz="1400" b="1" i="0" u="none" strike="noStrike" baseline="0" dirty="0">
                <a:latin typeface="FontbitDavid"/>
              </a:rPr>
              <a:t>מרקם</a:t>
            </a:r>
            <a:r>
              <a:rPr lang="he-IL" sz="1400" b="0" i="0" u="none" strike="noStrike" baseline="0" dirty="0">
                <a:latin typeface="FontbitDavid"/>
              </a:rPr>
              <a:t>, </a:t>
            </a:r>
            <a:r>
              <a:rPr lang="he-IL" sz="1400" b="1" i="0" u="none" strike="noStrike" baseline="0" dirty="0">
                <a:latin typeface="FontbitDavid"/>
              </a:rPr>
              <a:t>לחץ, חום וקור,  </a:t>
            </a:r>
            <a:r>
              <a:rPr lang="he-IL" sz="1400" b="1" i="0" u="none" strike="noStrike" baseline="0" dirty="0">
                <a:latin typeface="FontbitDavid-Bold"/>
              </a:rPr>
              <a:t>גודל וצורה </a:t>
            </a:r>
            <a:r>
              <a:rPr lang="he-IL" sz="1400" b="0" i="0" u="none" strike="noStrike" baseline="0" dirty="0">
                <a:latin typeface="FontbitDavid"/>
              </a:rPr>
              <a:t>העור הוא האיבר של חוש המגע.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15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</a:t>
            </a:r>
            <a:r>
              <a:rPr lang="he-IL" baseline="0" dirty="0"/>
              <a:t> לתווך את המשימה ואחר כך לבצעה כשיעורי בית.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771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התבנית </a:t>
            </a:r>
            <a:r>
              <a:rPr lang="he-IL" b="1" dirty="0"/>
              <a:t>היודעים אתם ש</a:t>
            </a:r>
            <a:r>
              <a:rPr lang="he-IL" dirty="0"/>
              <a:t>... נועדה להרחיב ולהעשיר את הלמידה.</a:t>
            </a:r>
          </a:p>
          <a:p>
            <a:r>
              <a:rPr lang="he-IL" dirty="0"/>
              <a:t>מסבירים לתלמידים את משמעות כתב ברייל</a:t>
            </a:r>
            <a:r>
              <a:rPr lang="he-IL" baseline="0" dirty="0"/>
              <a:t> ואת תפקיד חוש המגע בקריאת הכתב. בחוברת הדיגיטלית, עמוד 43 יש הפנייה לפעילות בנושא כתב הברייל.</a:t>
            </a:r>
          </a:p>
          <a:p>
            <a:pPr algn="r"/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כְּתַב בְּרַיְל בָּנוּי מִמַּלְבֵּנִים.</a:t>
            </a:r>
            <a:r>
              <a:rPr lang="he-IL" sz="1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כָּל מַלְבֵּן הוּא אוֹת אַחַת.</a:t>
            </a:r>
            <a:r>
              <a:rPr lang="he-IL" sz="1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בְּתוֹךְ כֹּל מַלְבֵּן יֵשׁ </a:t>
            </a:r>
            <a:r>
              <a:rPr lang="he-IL" sz="12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נְקֻדוּת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בּוֹלְטוֹת אלה הן האותיות השונות.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מומלץ לאפשר לתלמידים מתעניינים ומתקדמים לכתוב מילים בכתב ברייל. ברשת האינטרנט תוכלו למצוא מפתח לכתב ברייל.</a:t>
            </a:r>
            <a:endParaRPr lang="he-IL" b="0" i="0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917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הסיכום נועד ל</a:t>
            </a:r>
            <a:r>
              <a:rPr lang="he-IL" sz="1200" b="1" i="0" u="none" strike="noStrike" baseline="0" dirty="0">
                <a:latin typeface="FontbitDavid-Bold"/>
              </a:rPr>
              <a:t>המשגה </a:t>
            </a:r>
            <a:r>
              <a:rPr lang="he-IL" sz="1200" b="0" i="0" u="none" strike="noStrike" baseline="0" dirty="0">
                <a:latin typeface="FontbitDavid"/>
              </a:rPr>
              <a:t>של כל התכנים שנלמדו בתת הפרק "חוש המגע". מומלץ להקריא בקול רם את קטעי המידע בדגש על המילים המודגשות. מומלץ ללוות את ההקראה בשאלות מנחות: מה דרוש כדי לחוש? מהו איבר חוש המגע? איזה מידע קולטים בעזרת העור שבידיים? איזה מידע קולטים בעזרת העור שבגוף?</a:t>
            </a:r>
            <a:r>
              <a:rPr lang="he-IL" dirty="0"/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אפשר גם</a:t>
            </a:r>
            <a:r>
              <a:rPr lang="he-IL" baseline="0" dirty="0"/>
              <a:t> להקריא בקול חלקי משפטים ולבקש מהתלמידים להשלים את החסר בקול.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534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effectLst/>
                <a:latin typeface="Almoni Neue DL 4.0 AAA"/>
              </a:rPr>
              <a:t>באתר במבט מקוון, יחידת תוכן לכיתה א (חושים) משימה דיגיטלית: מטיילים עם חוש המגע, מה עושים כשחשוך? </a:t>
            </a:r>
          </a:p>
          <a:p>
            <a:r>
              <a:rPr lang="he-IL" b="0" i="0" dirty="0">
                <a:effectLst/>
                <a:latin typeface="Almoni Neue DL 4.0 AAA"/>
              </a:rPr>
              <a:t>המשימה עוסקת בתפקודים הייחודיים של חוש המגע ובחשיבותו להתמצאות בסביבה.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780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441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-Bold"/>
              </a:rPr>
              <a:t>שימו לב בטעות נוהגים לכנות את חוש המגע חוש המישוש. המישוש היא הפעולה בעזרת קולטים את המידע.</a:t>
            </a:r>
          </a:p>
          <a:p>
            <a:pPr algn="r"/>
            <a:r>
              <a:rPr lang="he-IL" sz="1200" b="0" i="0" u="none" strike="noStrike" baseline="0" dirty="0">
                <a:latin typeface="FontbitDavid-Bold"/>
              </a:rPr>
              <a:t>טעות אופיינית נוספת, נהוג לחשוב שחוש המגע נמצא בידיים. חוש המגע נמצא על העור העוטף את כל הגוף.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לפיכך, מומלץ להתנסות בקליטת מידע גם באיברי גוף אחרים - זרוע היד, כף הרגל, שוק הרגל, לחי ומצח</a:t>
            </a:r>
            <a:endParaRPr lang="en-US" sz="1200" dirty="0"/>
          </a:p>
          <a:p>
            <a:pPr algn="r"/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71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בפעילות פתיחה התלמידים למדו שאנו קולטים מידע על ידי כל החושים (פעילות המרשמלו או התפוח במצגת הפותחת). מקרינים שוב את השקופית ומזכירים את החושים. בשיעור זה נתמקד בחוש המגע. 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224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מקרינים את השקופית ושואלים: מה קולטים בעזרת חוש המגע. יש להניח שהתלמידים יציינו תחושות כמו נעים, רך, קשה, קר, חם.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תת הפרק מרחיב את משמעות המושג </a:t>
            </a:r>
            <a:r>
              <a:rPr lang="he-IL" sz="1800" b="1" i="0" u="none" strike="noStrike" baseline="0" dirty="0">
                <a:latin typeface="FontbitDavid-Bold"/>
              </a:rPr>
              <a:t>"לחוש" </a:t>
            </a:r>
            <a:r>
              <a:rPr lang="he-IL" sz="1800" b="0" i="0" u="none" strike="noStrike" baseline="0" dirty="0">
                <a:latin typeface="FontbitDavid"/>
              </a:rPr>
              <a:t>למושג </a:t>
            </a:r>
            <a:r>
              <a:rPr lang="he-IL" sz="1800" b="1" i="0" u="none" strike="noStrike" baseline="0" dirty="0">
                <a:latin typeface="FontbitDavid-Bold"/>
              </a:rPr>
              <a:t>"לקלוט מידע" </a:t>
            </a:r>
            <a:r>
              <a:rPr lang="he-IL" sz="1800" b="0" i="0" u="none" strike="noStrike" baseline="0" dirty="0">
                <a:latin typeface="FontbitDavid"/>
              </a:rPr>
              <a:t>ומתמקד בחשיבות חוש המגע.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ובִתִפקודו. חשוב להשתמש בשני המושגים הללו בסמיכות לצורך הבניית המשמעות. מבצעים את המשימה באמצעות ההנחיות שבעמוד 37. במקום קופסת מישוש אפשר להשתמש בשקית אטומה.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863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מפעילים</a:t>
            </a:r>
            <a:r>
              <a:rPr lang="he-IL" baseline="0" dirty="0"/>
              <a:t> את התלמידים בהתאם להנחיות שבעמודים 39-38.  התכונה המטופלת כאן היא מרקם. בעזרת חוש המגע חשו במרקמים שונים.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מומלץ לקיים את הפעילות כשהעיניים מכוסות במטפחת כדי לנטרל את חוש הראיה ולאפשר לחוש מגע ולהבחין במרקם של העצמים השונים.</a:t>
            </a:r>
            <a:r>
              <a:rPr lang="he-IL" sz="1000" b="0" i="0" u="none" strike="noStrike" baseline="0" dirty="0">
                <a:latin typeface="FontbitDavid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000" b="0" i="0" u="none" strike="noStrike" baseline="0" dirty="0">
                <a:latin typeface="FontbitDavid"/>
              </a:rPr>
              <a:t>במשימה זו שלוש התנסויות.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חשוב להדגיש שהמושג מרקם מתייחס למבנה פני השטח של עצמים (חלק, מחוספס, גבשושי ועוד) והוא אינו תכונה של חומר. לדוגמה אפשר ללטש עצמים מחוספסים.</a:t>
            </a:r>
            <a:endParaRPr lang="he-IL" b="0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880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קטע המידע נועד </a:t>
            </a:r>
            <a:r>
              <a:rPr lang="he-IL" sz="1200" b="0" i="0" u="none" strike="noStrike" baseline="0" dirty="0">
                <a:latin typeface="FontbitDavid-Bold"/>
              </a:rPr>
              <a:t>להמשגה</a:t>
            </a:r>
            <a:r>
              <a:rPr lang="he-IL" sz="1200" b="0" i="0" u="none" strike="noStrike" baseline="0" dirty="0">
                <a:latin typeface="FontbitDavid"/>
              </a:rPr>
              <a:t>. מומלץ להקריא את קטע המידע בקול רם. לאחר ההקראה שואלים: מה אנו חשים בעור? רושמים על הלוח (או מדביקים בכרטיסיות) את סוגי המידע: מרקם, צורה, טמפרטורה. מפנים את התלמידים לרשימת המילים "מילים שלמדנו", קוראים בקול ומתרגלים את השימוש במילים בעזרת בניית משפטים.</a:t>
            </a: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645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מפעילים את הילדים לפי ההנחיות בעמוד 41. במשימה זו מתנסים הילדים בהכנת כדור תחושות, ובכך ליישם את שלמדו בתת הפרק על מרקמים שונים שקולטים בעזרת חוש המגע.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אפשר להחליף את כדור הקלקר בחומר כגון פלסטלינה קלה, בצק משחק או כדור ספוג.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18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מטרת משימה זו היא להביא את התלמידים למודעות ולהבנת החשיבות שיש לחוש המגע. בעזרת חוש המגע אנחנו </a:t>
            </a:r>
            <a:r>
              <a:rPr lang="he-IL" sz="1800" b="1" i="0" u="none" strike="noStrike" baseline="0" dirty="0">
                <a:latin typeface="FontbitDavid-Bold"/>
              </a:rPr>
              <a:t>קולטים מידע </a:t>
            </a:r>
            <a:r>
              <a:rPr lang="he-IL" sz="1800" b="0" i="0" u="none" strike="noStrike" baseline="0" dirty="0">
                <a:latin typeface="FontbitDavid"/>
              </a:rPr>
              <a:t>(רואים) ובעקבות קליטת המידע אנחנו </a:t>
            </a:r>
            <a:r>
              <a:rPr lang="he-IL" sz="1800" b="1" i="0" u="none" strike="noStrike" baseline="0" dirty="0">
                <a:latin typeface="FontbitDavid-Bold"/>
              </a:rPr>
              <a:t>מגיבים</a:t>
            </a:r>
            <a:r>
              <a:rPr lang="he-IL" sz="1800" b="0" i="0" u="none" strike="noStrike" baseline="0" dirty="0">
                <a:latin typeface="FontbitDavid"/>
              </a:rPr>
              <a:t>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מומלץ לשחק עם התלמידים במשחק.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לדוגמה: רואים רמזור אדום (קליטת מידע) - עוצרים באדום (תגובה), רואים גשם בחוץ (קליטת מידע) - לוקחים מטרייה (תגובה).</a:t>
            </a:r>
          </a:p>
          <a:p>
            <a:pPr algn="r"/>
            <a:r>
              <a:rPr lang="he-IL" sz="1800" b="1" i="0" u="none" strike="noStrike" baseline="0" dirty="0">
                <a:latin typeface="FontbitDavid-Bold"/>
              </a:rPr>
              <a:t>למידה בתנועה: </a:t>
            </a:r>
            <a:r>
              <a:rPr lang="he-IL" sz="1800" b="0" i="0" u="none" strike="noStrike" baseline="0" dirty="0">
                <a:latin typeface="FontbitDavid"/>
              </a:rPr>
              <a:t>מבקשים מהתלמידים לעקוב בעזרת העיניים אחרי תנועות הגוף שהמורה מבצע/ת (ללא דיבור) ולחקות את התנועה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(קלטנו תנועה והגבנו).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תשובות</a:t>
            </a:r>
            <a:r>
              <a:rPr lang="he-IL" sz="1800" b="0" i="0" u="none" strike="noStrike" baseline="0" dirty="0">
                <a:latin typeface="FontbitDavid"/>
              </a:rPr>
              <a:t>: כוס מים – ילד שותה מים, קערת פירות - ילדה אוכלת פרי, יורד גשם - ילד עם מטרייה, רמזור ירוק - ילד על מעבר חצייה, ספר – ילדה קוראת ספר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786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חוש המגע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27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2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62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04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6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85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CB60-3FAE-4989-9875-39020804EAE7}" type="datetimeFigureOut">
              <a:rPr lang="x-none" smtClean="0"/>
              <a:t>כ'/תשרי/תשפ"ד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5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mabat.tau.ac.il/app/?gameName=pointToPointTouchGa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>
                <a:cs typeface="+mn-cs"/>
              </a:rPr>
              <a:t>عارِضَةٌ مُرافِقَةٌ لِلدُّروسِ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نَتَعَلَّمُ الْعُلُوْمَ وَالتِّكْنُولُوجيا</a:t>
            </a:r>
          </a:p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الصَّفُّ الأوَّلُ </a:t>
            </a:r>
          </a:p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حَواسُّنا</a:t>
            </a:r>
          </a:p>
          <a:p>
            <a:pPr marL="0" indent="0" algn="ctr" rtl="1">
              <a:buNone/>
            </a:pPr>
            <a:endParaRPr lang="he-IL" sz="4800" b="1" dirty="0">
              <a:solidFill>
                <a:srgbClr val="00A9EA"/>
              </a:solidFill>
              <a:latin typeface="EnzoagadaMF-Bold"/>
            </a:endParaRPr>
          </a:p>
          <a:p>
            <a:pPr marL="0" indent="0" algn="ctr" rtl="1">
              <a:buNone/>
            </a:pPr>
            <a:r>
              <a:rPr lang="ar-SA" sz="2400" b="1" dirty="0">
                <a:latin typeface="EnzoagadaMF-Bold"/>
              </a:rPr>
              <a:t>حاسة اللمس </a:t>
            </a:r>
            <a:r>
              <a:rPr lang="he-IL" sz="2400" b="1" dirty="0">
                <a:latin typeface="EnzoagadaMF-Bold"/>
              </a:rPr>
              <a:t>(</a:t>
            </a:r>
            <a:r>
              <a:rPr lang="ar-SA" sz="2400" b="1" dirty="0">
                <a:latin typeface="EnzoagadaMF-Bold"/>
              </a:rPr>
              <a:t>الصفحات</a:t>
            </a:r>
            <a:r>
              <a:rPr lang="he-IL" sz="2400" b="1" dirty="0">
                <a:latin typeface="EnzoagadaMF-Bold"/>
              </a:rPr>
              <a:t>44-37)</a:t>
            </a:r>
          </a:p>
          <a:p>
            <a:pPr marL="0" indent="0" algn="ctr" rtl="1">
              <a:buNone/>
            </a:pPr>
            <a:r>
              <a:rPr lang="ar-SA" sz="2400" b="1" dirty="0">
                <a:latin typeface="EnzoagadaMF-Bold"/>
              </a:rPr>
              <a:t>الصور برعاية </a:t>
            </a:r>
            <a:r>
              <a:rPr lang="en-US" sz="2400" b="1" dirty="0" err="1">
                <a:latin typeface="EnzoagadaMF-Bold"/>
              </a:rPr>
              <a:t>Pixabay</a:t>
            </a:r>
            <a:endParaRPr lang="en-US" sz="2400" b="1" dirty="0">
              <a:latin typeface="EnzoagadaMF-Bold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92"/>
            <a:ext cx="1688260" cy="95581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8F60409-AEE4-68BD-B94C-C3BDDD5DB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182" y="365126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dirty="0"/>
              <a:t> </a:t>
            </a:r>
            <a:r>
              <a:rPr lang="he-IL" b="1" dirty="0"/>
              <a:t> </a:t>
            </a:r>
            <a:br>
              <a:rPr lang="he-IL" b="1" dirty="0"/>
            </a:br>
            <a:r>
              <a:rPr lang="he-IL" b="1" dirty="0"/>
              <a:t> </a:t>
            </a:r>
            <a:r>
              <a:rPr lang="ar-SA" b="1" dirty="0">
                <a:cs typeface="+mn-cs"/>
              </a:rPr>
              <a:t> بِأَيِّ حاسَّةٍ نَسْتَوْعِبُ أَنَّ...؟</a:t>
            </a:r>
            <a:br>
              <a:rPr lang="he-IL" dirty="0">
                <a:cs typeface="+mn-cs"/>
              </a:rPr>
            </a:br>
            <a:r>
              <a:rPr lang="he-IL" sz="3200" dirty="0">
                <a:cs typeface="+mn-cs"/>
              </a:rPr>
              <a:t> </a:t>
            </a:r>
            <a:r>
              <a:rPr lang="ar-SA" sz="3200" b="1" dirty="0">
                <a:cs typeface="+mn-cs"/>
              </a:rPr>
              <a:t>فَعاليَّةٌ في اَلْكُراسِ الْمُحَوسَبِ: صَفْحَة</a:t>
            </a:r>
            <a:r>
              <a:rPr lang="he-IL" sz="3200" b="1" dirty="0">
                <a:cs typeface="+mn-cs"/>
              </a:rPr>
              <a:t> </a:t>
            </a:r>
            <a:r>
              <a:rPr lang="he-IL" sz="2700" b="1" dirty="0">
                <a:cs typeface="+mn-cs"/>
              </a:rPr>
              <a:t>44</a:t>
            </a:r>
            <a:br>
              <a:rPr lang="he-IL" b="1" dirty="0">
                <a:cs typeface="+mn-cs"/>
              </a:rPr>
            </a:br>
            <a:endParaRPr lang="en-US" b="1" dirty="0">
              <a:cs typeface="+mn-cs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03B6E0C-F859-1F74-D091-A4A52DBF5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40" y="442133"/>
            <a:ext cx="1353429" cy="86570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3D4EE73-40E5-077D-2C6E-4E9DB470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67" y="4618475"/>
            <a:ext cx="7535916" cy="1762125"/>
          </a:xfrm>
          <a:prstGeom prst="rect">
            <a:avLst/>
          </a:prstGeom>
        </p:spPr>
      </p:pic>
      <p:pic>
        <p:nvPicPr>
          <p:cNvPr id="11" name="מציין מיקום תוכן 10">
            <a:extLst>
              <a:ext uri="{FF2B5EF4-FFF2-40B4-BE49-F238E27FC236}">
                <a16:creationId xmlns:a16="http://schemas.microsoft.com/office/drawing/2014/main" id="{66052FD4-7703-BBFC-B781-3E4971D3C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93077" y="2133600"/>
            <a:ext cx="7052440" cy="1944907"/>
          </a:xfrm>
        </p:spPr>
      </p:pic>
    </p:spTree>
    <p:extLst>
      <p:ext uri="{BB962C8B-B14F-4D97-AF65-F5344CB8AC3E}">
        <p14:creationId xmlns:p14="http://schemas.microsoft.com/office/powerpoint/2010/main" val="174061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5400" b="1">
                <a:cs typeface="+mn-cs"/>
              </a:rPr>
              <a:t>خَطُّ بِرَايْل</a:t>
            </a:r>
            <a:r>
              <a:rPr lang="he-IL" sz="2800" b="1" dirty="0">
                <a:cs typeface="+mn-cs"/>
              </a:rPr>
              <a:t>(</a:t>
            </a:r>
            <a:r>
              <a:rPr lang="ar-SA" sz="2800" b="1" dirty="0">
                <a:cs typeface="+mn-cs"/>
              </a:rPr>
              <a:t>صَفْحَةُ </a:t>
            </a:r>
            <a:r>
              <a:rPr lang="he-IL" sz="2800" b="1" dirty="0">
                <a:cs typeface="+mn-cs"/>
              </a:rPr>
              <a:t> 43)</a:t>
            </a:r>
            <a:r>
              <a:rPr lang="en-GB" sz="2800" b="1" dirty="0">
                <a:cs typeface="+mn-cs"/>
              </a:rPr>
              <a:t> </a:t>
            </a:r>
            <a:endParaRPr lang="en-US" sz="2800" b="1" dirty="0">
              <a:cs typeface="+mn-cs"/>
            </a:endParaRPr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041" y="1825626"/>
            <a:ext cx="7208128" cy="480354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B4A5B2C-58FB-D960-6104-9A09FA1D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95" y="365126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5400" b="1" dirty="0">
                <a:cs typeface="+mn-cs"/>
              </a:rPr>
              <a:t>تَلْخيصٌ</a:t>
            </a:r>
            <a:r>
              <a:rPr lang="he-IL" sz="5400" b="1" dirty="0">
                <a:cs typeface="+mn-cs"/>
              </a:rPr>
              <a:t> </a:t>
            </a:r>
            <a:r>
              <a:rPr lang="he-IL" sz="2800" b="1" dirty="0">
                <a:cs typeface="+mn-cs"/>
              </a:rPr>
              <a:t>(</a:t>
            </a:r>
            <a:r>
              <a:rPr lang="ar-SA" sz="2800" b="1" dirty="0">
                <a:cs typeface="+mn-cs"/>
              </a:rPr>
              <a:t> صَفْحَةُ </a:t>
            </a:r>
            <a:r>
              <a:rPr lang="he-IL" sz="2800" b="1" dirty="0">
                <a:cs typeface="+mn-cs"/>
              </a:rPr>
              <a:t> 44)</a:t>
            </a:r>
            <a:endParaRPr lang="en-US" sz="2800" b="1" dirty="0">
              <a:cs typeface="+mn-cs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4" y="211628"/>
            <a:ext cx="1086416" cy="61507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3F0C46A-AEDB-9C40-9778-B691B5DF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2" y="205963"/>
            <a:ext cx="1243692" cy="859611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0ABC7A42-6485-1578-6296-CCEDC92F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39614" y="1975945"/>
            <a:ext cx="5959365" cy="4288221"/>
          </a:xfrm>
        </p:spPr>
      </p:pic>
    </p:spTree>
    <p:extLst>
      <p:ext uri="{BB962C8B-B14F-4D97-AF65-F5344CB8AC3E}">
        <p14:creationId xmlns:p14="http://schemas.microsoft.com/office/powerpoint/2010/main" val="256221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4000" b="1" dirty="0">
                <a:solidFill>
                  <a:prstClr val="black"/>
                </a:solidFill>
                <a:cs typeface="Arial" panose="020B0604020202020204" pitchFamily="34" charset="0"/>
              </a:rPr>
              <a:t>مَهَمَّةٌ فِي اَلْوِحداتِ اَلْمُحَوْسَبَةِ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8A8E4CF-0EF8-28AE-A130-DF8799DB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1" y="365126"/>
            <a:ext cx="1353429" cy="865707"/>
          </a:xfrm>
          <a:prstGeom prst="rect">
            <a:avLst/>
          </a:prstGeom>
        </p:spPr>
      </p:pic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B2701C75-EE35-FAEE-BDB9-F9CB111CC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1958" y="1825625"/>
            <a:ext cx="5906813" cy="4351338"/>
          </a:xfrm>
        </p:spPr>
      </p:pic>
    </p:spTree>
    <p:extLst>
      <p:ext uri="{BB962C8B-B14F-4D97-AF65-F5344CB8AC3E}">
        <p14:creationId xmlns:p14="http://schemas.microsoft.com/office/powerpoint/2010/main" val="42607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3652866A-37F4-408E-9A83-5C7D868FA49D}"/>
              </a:ext>
            </a:extLst>
          </p:cNvPr>
          <p:cNvSpPr/>
          <p:nvPr/>
        </p:nvSpPr>
        <p:spPr>
          <a:xfrm>
            <a:off x="749588" y="1196961"/>
            <a:ext cx="6584735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8000" b="1" dirty="0">
                <a:ln w="22225">
                  <a:noFill/>
                  <a:prstDash val="solid"/>
                </a:ln>
                <a:solidFill>
                  <a:srgbClr val="0067A7"/>
                </a:solidFill>
              </a:rPr>
              <a:t>   </a:t>
            </a:r>
            <a:endParaRPr lang="he-IL" sz="8000" b="1" cap="none" spc="0" dirty="0">
              <a:ln w="22225">
                <a:noFill/>
                <a:prstDash val="solid"/>
              </a:ln>
              <a:solidFill>
                <a:srgbClr val="0067A7"/>
              </a:solidFill>
              <a:effectLst/>
            </a:endParaRPr>
          </a:p>
        </p:txBody>
      </p:sp>
      <p:pic>
        <p:nvPicPr>
          <p:cNvPr id="9" name="גרפיקה 8" descr="פרח ללא גבעול">
            <a:extLst>
              <a:ext uri="{FF2B5EF4-FFF2-40B4-BE49-F238E27FC236}">
                <a16:creationId xmlns:a16="http://schemas.microsoft.com/office/drawing/2014/main" id="{3D4CC3AC-0D15-4E3A-9512-BC0AC42D9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579" y="4001204"/>
            <a:ext cx="914400" cy="914400"/>
          </a:xfrm>
          <a:prstGeom prst="rect">
            <a:avLst/>
          </a:prstGeom>
        </p:spPr>
      </p:pic>
      <p:pic>
        <p:nvPicPr>
          <p:cNvPr id="10" name="גרפיקה 9" descr="פרח ללא גבעול">
            <a:extLst>
              <a:ext uri="{FF2B5EF4-FFF2-40B4-BE49-F238E27FC236}">
                <a16:creationId xmlns:a16="http://schemas.microsoft.com/office/drawing/2014/main" id="{44D24E6F-090E-44F5-961B-6283637F8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427511">
            <a:off x="405606" y="4778265"/>
            <a:ext cx="687964" cy="687964"/>
          </a:xfrm>
          <a:prstGeom prst="rect">
            <a:avLst/>
          </a:prstGeom>
        </p:spPr>
      </p:pic>
      <p:pic>
        <p:nvPicPr>
          <p:cNvPr id="11" name="גרפיקה 10" descr="פרח ללא גבעול">
            <a:extLst>
              <a:ext uri="{FF2B5EF4-FFF2-40B4-BE49-F238E27FC236}">
                <a16:creationId xmlns:a16="http://schemas.microsoft.com/office/drawing/2014/main" id="{306B8901-845A-4489-8524-3562717A5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427511">
            <a:off x="1268800" y="4216278"/>
            <a:ext cx="646779" cy="6467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774" y="820342"/>
            <a:ext cx="675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b="1"/>
              <a:t>تَمَّ وَلَمْ يَكْتَمِلْ</a:t>
            </a:r>
            <a:endParaRPr lang="ar-SA" sz="5400" b="1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3"/>
            <a:ext cx="1409037" cy="79773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5159" y="2637278"/>
            <a:ext cx="2871465" cy="35055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278578-81F2-88E7-EEBB-342ABA9FDC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3310" y="337350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BB69E2AE-CB91-4BB0-887D-266A32CB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1577624"/>
            <a:ext cx="8329188" cy="1011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n-cs"/>
              </a:rPr>
              <a:t>حاسَّةُ اللَّمْسِ</a:t>
            </a:r>
            <a:endParaRPr lang="x-none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29" y="-81481"/>
            <a:ext cx="1981204" cy="1121666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311" y="2854199"/>
            <a:ext cx="2874230" cy="350133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B80A14E-3D74-F0E8-8D2D-C5A199FD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651" y="361098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5400" b="1">
                <a:solidFill>
                  <a:prstClr val="black"/>
                </a:solidFill>
                <a:cs typeface="Arial" panose="020B0604020202020204" pitchFamily="34" charset="0"/>
              </a:rPr>
              <a:t>حَواسُّنا</a:t>
            </a:r>
            <a:endParaRPr lang="ar-SA" sz="5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016" y="2211026"/>
            <a:ext cx="8591738" cy="256920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" y="38733"/>
            <a:ext cx="1533809" cy="86837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51FFB93-BB58-A595-DA86-D1EFD9DFE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795" y="365126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08895" y="365126"/>
            <a:ext cx="7886700" cy="1325563"/>
          </a:xfrm>
        </p:spPr>
        <p:txBody>
          <a:bodyPr/>
          <a:lstStyle/>
          <a:p>
            <a:pPr algn="ctr"/>
            <a:r>
              <a:rPr lang="ar-SA" b="1" dirty="0">
                <a:latin typeface="MF_FrankRuhl-Regular"/>
                <a:cs typeface="+mn-cs"/>
              </a:rPr>
              <a:t>نَسْتَقْبِلُ مَعْلوماتٍ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A" b="1" dirty="0">
                <a:latin typeface="MF_FrankRuhl-Bold"/>
              </a:rPr>
              <a:t>مَهَمَّةٌ</a:t>
            </a:r>
            <a:r>
              <a:rPr lang="he-IL" b="1" dirty="0">
                <a:latin typeface="MF_FrankRuhl-Bold"/>
              </a:rPr>
              <a:t>: </a:t>
            </a:r>
            <a:r>
              <a:rPr lang="ar-SA" b="1" dirty="0">
                <a:latin typeface="MF_FrankRuhl-Regular"/>
              </a:rPr>
              <a:t>مَاذَا نَسْتَقْبِلُ بِمُساعَدَةِ حاسَّةِ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اللَّمْسِ؟  </a:t>
            </a:r>
            <a:r>
              <a:rPr lang="he-IL" b="1" dirty="0">
                <a:latin typeface="MF_FrankRuhl-Regular"/>
              </a:rPr>
              <a:t>(</a:t>
            </a:r>
            <a:r>
              <a:rPr lang="ar-SA" b="1" dirty="0">
                <a:latin typeface="MF_FrankRuhl-Regular"/>
              </a:rPr>
              <a:t>صَفْحَة</a:t>
            </a:r>
            <a:r>
              <a:rPr lang="he-IL" b="1" dirty="0">
                <a:latin typeface="MF_FrankRuhl-Regular"/>
              </a:rPr>
              <a:t> 37)</a:t>
            </a:r>
            <a:endParaRPr lang="en-US" b="1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98"/>
            <a:ext cx="1981204" cy="112166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24" y="2298967"/>
            <a:ext cx="3646613" cy="445421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35F9237-5089-FBE6-C376-9C6AFBD4A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658" y="506135"/>
            <a:ext cx="124369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271604" y="1059256"/>
            <a:ext cx="9297909" cy="1066000"/>
          </a:xfrm>
        </p:spPr>
        <p:txBody>
          <a:bodyPr>
            <a:normAutofit fontScale="90000"/>
          </a:bodyPr>
          <a:lstStyle/>
          <a:p>
            <a:pPr algn="r"/>
            <a:r>
              <a:rPr lang="ar-SA" b="1" dirty="0">
                <a:solidFill>
                  <a:srgbClr val="446AB2"/>
                </a:solidFill>
                <a:latin typeface="MF_FrankRuhl-Bold"/>
                <a:cs typeface="+mn-cs"/>
              </a:rPr>
              <a:t>مَهَمَّةٌ</a:t>
            </a:r>
            <a:r>
              <a:rPr lang="he-IL" sz="3600" b="1" dirty="0">
                <a:solidFill>
                  <a:srgbClr val="446AB2"/>
                </a:solidFill>
                <a:latin typeface="MF_FrankRuhl-Bold"/>
                <a:cs typeface="+mn-cs"/>
              </a:rPr>
              <a:t>: </a:t>
            </a:r>
            <a:r>
              <a:rPr lang="ar-SA" sz="3600" b="1" dirty="0">
                <a:solidFill>
                  <a:srgbClr val="000000"/>
                </a:solidFill>
                <a:latin typeface="MF_FrankRuhl-Regular"/>
                <a:cs typeface="+mn-cs"/>
              </a:rPr>
              <a:t>مَاذَا نَسْتَقْبِلُ أيضًا بِمُساعَدَةِ حاسَّةِ اللَّمْسِ؟ </a:t>
            </a:r>
            <a:r>
              <a:rPr lang="he-IL" sz="3600" b="1" dirty="0">
                <a:solidFill>
                  <a:srgbClr val="000000"/>
                </a:solidFill>
                <a:latin typeface="MF_FrankRuhl-Regular"/>
                <a:cs typeface="+mn-cs"/>
              </a:rPr>
              <a:t>(</a:t>
            </a:r>
            <a:r>
              <a:rPr lang="ar-SA" sz="3600" b="1" dirty="0">
                <a:solidFill>
                  <a:srgbClr val="000000"/>
                </a:solidFill>
                <a:latin typeface="MF_FrankRuhl-Regular"/>
                <a:cs typeface="+mn-cs"/>
              </a:rPr>
              <a:t>صَفْحَة</a:t>
            </a:r>
            <a:r>
              <a:rPr lang="he-IL" sz="3600" b="1" dirty="0">
                <a:solidFill>
                  <a:srgbClr val="000000"/>
                </a:solidFill>
                <a:latin typeface="MF_FrankRuhl-Regular"/>
                <a:cs typeface="+mn-cs"/>
              </a:rPr>
              <a:t> 38)</a:t>
            </a:r>
            <a:endParaRPr lang="en-US" sz="3600" b="1" dirty="0">
              <a:cs typeface="+mn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0161"/>
            <a:ext cx="1408298" cy="79864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A21C377-0092-E92C-74DD-A77DA6C4A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223" y="5929195"/>
            <a:ext cx="1243692" cy="859611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53C709BE-5170-8616-DE0E-67F7844E9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28737" y="2939256"/>
            <a:ext cx="6486525" cy="2124075"/>
          </a:xfrm>
        </p:spPr>
      </p:pic>
    </p:spTree>
    <p:extLst>
      <p:ext uri="{BB962C8B-B14F-4D97-AF65-F5344CB8AC3E}">
        <p14:creationId xmlns:p14="http://schemas.microsoft.com/office/powerpoint/2010/main" val="47767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>
                <a:cs typeface="+mn-cs"/>
              </a:rPr>
              <a:t>تَذويتُ مُصْطَلَحاتٍ</a:t>
            </a:r>
            <a:r>
              <a:rPr lang="he-IL" b="1" dirty="0">
                <a:cs typeface="+mn-cs"/>
              </a:rPr>
              <a:t>: </a:t>
            </a:r>
            <a:r>
              <a:rPr lang="ar-SA" sz="2000" b="1" dirty="0">
                <a:cs typeface="+mn-cs"/>
              </a:rPr>
              <a:t>صَفْحَة</a:t>
            </a:r>
            <a:r>
              <a:rPr lang="he-IL" sz="2000" b="1" dirty="0">
                <a:cs typeface="+mn-cs"/>
              </a:rPr>
              <a:t> </a:t>
            </a:r>
            <a:r>
              <a:rPr lang="he-IL" sz="2000" dirty="0">
                <a:cs typeface="+mn-cs"/>
              </a:rPr>
              <a:t>40</a:t>
            </a:r>
            <a:endParaRPr lang="en-US" sz="2000" dirty="0">
              <a:cs typeface="+mn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9" y="93460"/>
            <a:ext cx="1408298" cy="79864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445D0BB-3728-E03F-7524-62BA02F4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202" y="365126"/>
            <a:ext cx="1243692" cy="859611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638712A4-C19A-61EF-6CE7-258961443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61241" y="1690689"/>
            <a:ext cx="7041931" cy="4562966"/>
          </a:xfrm>
        </p:spPr>
      </p:pic>
    </p:spTree>
    <p:extLst>
      <p:ext uri="{BB962C8B-B14F-4D97-AF65-F5344CB8AC3E}">
        <p14:creationId xmlns:p14="http://schemas.microsoft.com/office/powerpoint/2010/main" val="1467943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solidFill>
                  <a:srgbClr val="446AB2"/>
                </a:solidFill>
                <a:latin typeface="MF_FrankRuhl-Bold"/>
                <a:cs typeface="+mn-cs"/>
              </a:rPr>
              <a:t>مَهَمَّةٌ</a:t>
            </a:r>
            <a:r>
              <a:rPr lang="he-IL" b="1" dirty="0">
                <a:solidFill>
                  <a:srgbClr val="446AB2"/>
                </a:solidFill>
                <a:latin typeface="MF_FrankRuhl-Bold"/>
                <a:cs typeface="+mn-cs"/>
              </a:rPr>
              <a:t>: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نُجَهِّزُ " طَابَةُ حاسَّةِ اللَّمْسِ "</a:t>
            </a:r>
            <a:b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</a:br>
            <a:r>
              <a:rPr lang="ar-SA" sz="3200" b="1" dirty="0">
                <a:solidFill>
                  <a:srgbClr val="000000"/>
                </a:solidFill>
                <a:latin typeface="MF_FrankRuhl-Regular"/>
                <a:cs typeface="+mn-cs"/>
              </a:rPr>
              <a:t>صَفْحَة</a:t>
            </a:r>
            <a:r>
              <a:rPr lang="he-IL" sz="3200" b="1" dirty="0">
                <a:solidFill>
                  <a:srgbClr val="000000"/>
                </a:solidFill>
                <a:latin typeface="MF_FrankRuhl-Regular"/>
                <a:cs typeface="+mn-cs"/>
              </a:rPr>
              <a:t> </a:t>
            </a:r>
            <a:r>
              <a:rPr lang="he-IL" sz="2800" b="1" dirty="0">
                <a:solidFill>
                  <a:srgbClr val="000000"/>
                </a:solidFill>
                <a:latin typeface="MF_FrankRuhl-Regular"/>
                <a:cs typeface="+mn-cs"/>
              </a:rPr>
              <a:t>41</a:t>
            </a:r>
            <a:endParaRPr lang="en-US" sz="2800" b="1" dirty="0">
              <a:cs typeface="+mn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3" y="6021016"/>
            <a:ext cx="1408298" cy="79864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45AB291-569F-E334-BEC6-21765BCB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645" y="5882093"/>
            <a:ext cx="1243692" cy="859611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5F7D9988-1401-E4BA-DA03-4C7E7438A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33425" y="2301767"/>
            <a:ext cx="7677150" cy="3018740"/>
          </a:xfrm>
        </p:spPr>
      </p:pic>
    </p:spTree>
    <p:extLst>
      <p:ext uri="{BB962C8B-B14F-4D97-AF65-F5344CB8AC3E}">
        <p14:creationId xmlns:p14="http://schemas.microsoft.com/office/powerpoint/2010/main" val="328192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8642" y="365126"/>
            <a:ext cx="8736594" cy="1325563"/>
          </a:xfrm>
        </p:spPr>
        <p:txBody>
          <a:bodyPr/>
          <a:lstStyle/>
          <a:p>
            <a:pPr algn="r"/>
            <a:r>
              <a:rPr lang="ar-SA" b="1" dirty="0">
                <a:solidFill>
                  <a:srgbClr val="446AB2"/>
                </a:solidFill>
                <a:latin typeface="MF_FrankRuhl-Regular"/>
                <a:cs typeface="+mn-cs"/>
              </a:rPr>
              <a:t>مَهَمَّةٌ</a:t>
            </a:r>
            <a:r>
              <a:rPr lang="he-IL" b="1" dirty="0">
                <a:solidFill>
                  <a:srgbClr val="446AB2"/>
                </a:solidFill>
                <a:latin typeface="MF_FrankRuhl-Regular"/>
                <a:cs typeface="+mn-cs"/>
              </a:rPr>
              <a:t>: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نَسْتَقْبِلُ مَعْلُومَاتٍ ونَسْتَجيبُ لَهَا</a:t>
            </a:r>
            <a:r>
              <a:rPr lang="he-IL" sz="2800" b="1" dirty="0">
                <a:solidFill>
                  <a:srgbClr val="000000"/>
                </a:solidFill>
                <a:latin typeface="MF_FrankRuhl-Regular"/>
                <a:cs typeface="+mn-cs"/>
              </a:rPr>
              <a:t>(</a:t>
            </a:r>
            <a:r>
              <a:rPr lang="ar-SA" sz="2800" b="1" dirty="0">
                <a:solidFill>
                  <a:srgbClr val="000000"/>
                </a:solidFill>
                <a:latin typeface="MF_FrankRuhl-Regular"/>
                <a:cs typeface="+mn-cs"/>
              </a:rPr>
              <a:t>صَفْحَة</a:t>
            </a:r>
            <a:r>
              <a:rPr lang="he-IL" sz="2800" b="1" dirty="0">
                <a:solidFill>
                  <a:srgbClr val="000000"/>
                </a:solidFill>
                <a:latin typeface="MF_FrankRuhl-Regular"/>
                <a:cs typeface="+mn-cs"/>
              </a:rPr>
              <a:t> 42)</a:t>
            </a:r>
            <a:endParaRPr lang="en-US" sz="2800" b="1" dirty="0">
              <a:cs typeface="+mn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13" y="5799631"/>
            <a:ext cx="1349687" cy="76413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61" y="2993098"/>
            <a:ext cx="1621677" cy="871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978B65D-4F2E-7286-E677-F22B7A510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5" y="5990506"/>
            <a:ext cx="1243692" cy="859611"/>
          </a:xfrm>
          <a:prstGeom prst="rect">
            <a:avLst/>
          </a:prstGeom>
        </p:spPr>
      </p:pic>
      <p:pic>
        <p:nvPicPr>
          <p:cNvPr id="14" name="מציין מיקום תוכן 13" descr="תמונה שמכילה טקסט, סרט מצויר, פני אדם, צילום מסך&#10;&#10;התיאור נוצר באופן אוטומטי">
            <a:extLst>
              <a:ext uri="{FF2B5EF4-FFF2-40B4-BE49-F238E27FC236}">
                <a16:creationId xmlns:a16="http://schemas.microsoft.com/office/drawing/2014/main" id="{5713DC8E-038D-1EF1-5D57-867839F5E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5" y="1587062"/>
            <a:ext cx="5759669" cy="4589901"/>
          </a:xfrm>
        </p:spPr>
      </p:pic>
    </p:spTree>
    <p:extLst>
      <p:ext uri="{BB962C8B-B14F-4D97-AF65-F5344CB8AC3E}">
        <p14:creationId xmlns:p14="http://schemas.microsoft.com/office/powerpoint/2010/main" val="208385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51" y="3029677"/>
            <a:ext cx="1408298" cy="7986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3200" b="1" dirty="0">
                <a:cs typeface="+mn-cs"/>
              </a:rPr>
              <a:t>فَعاليَّةٌ مُحَوْسَبَةٌ في اَلْكُراسِ الْمُحَوسَبِ</a:t>
            </a:r>
            <a:endParaRPr lang="en-US" sz="3200" b="1" dirty="0">
              <a:cs typeface="+mn-cs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628650" y="4103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F79EFFF-B68C-2C62-C394-EA4D65F96C1E}"/>
              </a:ext>
            </a:extLst>
          </p:cNvPr>
          <p:cNvSpPr txBox="1"/>
          <p:nvPr/>
        </p:nvSpPr>
        <p:spPr>
          <a:xfrm>
            <a:off x="2543175" y="6367088"/>
            <a:ext cx="5886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رابط الفعالية </a:t>
            </a:r>
            <a:r>
              <a:rPr lang="he-IL" dirty="0"/>
              <a:t> </a:t>
            </a:r>
            <a:r>
              <a:rPr lang="he-IL" dirty="0">
                <a:hlinkClick r:id="rId4"/>
              </a:rPr>
              <a:t>קוֹלְטִים וּמְגִיבִים בְּעֶזְרַת חוּשׁ הַמַּגָּע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2F0D2D0-35C0-F5A6-AD7A-B21F5A5A0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0" y="109007"/>
            <a:ext cx="1353429" cy="865707"/>
          </a:xfrm>
          <a:prstGeom prst="rect">
            <a:avLst/>
          </a:prstGeom>
        </p:spPr>
      </p:pic>
      <p:pic>
        <p:nvPicPr>
          <p:cNvPr id="11" name="מציין מיקום תוכן 10">
            <a:extLst>
              <a:ext uri="{FF2B5EF4-FFF2-40B4-BE49-F238E27FC236}">
                <a16:creationId xmlns:a16="http://schemas.microsoft.com/office/drawing/2014/main" id="{76AA6323-896F-CDC7-1D10-0D60DA202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01301" y="1825625"/>
            <a:ext cx="6741397" cy="4351338"/>
          </a:xfrm>
        </p:spPr>
      </p:pic>
    </p:spTree>
    <p:extLst>
      <p:ext uri="{BB962C8B-B14F-4D97-AF65-F5344CB8AC3E}">
        <p14:creationId xmlns:p14="http://schemas.microsoft.com/office/powerpoint/2010/main" val="329709511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1" tIns="149353" rIns="149352" bIns="495276" numCol="1" spcCol="1270" anchor="ctr" anchorCtr="0">
        <a:noAutofit/>
      </a:bodyPr>
      <a:lstStyle>
        <a:defPPr marL="0" indent="0" algn="ctr" defTabSz="933450" rtl="1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2100" b="1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</TotalTime>
  <Words>866</Words>
  <Application>Microsoft Office PowerPoint</Application>
  <PresentationFormat>‫הצגה על המסך (4:3)</PresentationFormat>
  <Paragraphs>72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6" baseType="lpstr">
      <vt:lpstr>Almoni Neue DL 4.0 AAA</vt:lpstr>
      <vt:lpstr>Arial</vt:lpstr>
      <vt:lpstr>Assistant</vt:lpstr>
      <vt:lpstr>Calibri</vt:lpstr>
      <vt:lpstr>Calibri Light</vt:lpstr>
      <vt:lpstr>EnzoagadaMF-Bold</vt:lpstr>
      <vt:lpstr>FontbitDavid</vt:lpstr>
      <vt:lpstr>FontbitDavid-Bold</vt:lpstr>
      <vt:lpstr>MF_FrankRuhl-Bold</vt:lpstr>
      <vt:lpstr>MF_FrankRuhl-Regular</vt:lpstr>
      <vt:lpstr>NarkisimMFO</vt:lpstr>
      <vt:lpstr>ערכת נושא Office</vt:lpstr>
      <vt:lpstr>عارِضَةٌ مُرافِقَةٌ لِلدُّروسِ</vt:lpstr>
      <vt:lpstr>حاسَّةُ اللَّمْسِ</vt:lpstr>
      <vt:lpstr>حَواسُّنا</vt:lpstr>
      <vt:lpstr>نَسْتَقْبِلُ مَعْلوماتٍ</vt:lpstr>
      <vt:lpstr>مَهَمَّةٌ: مَاذَا نَسْتَقْبِلُ أيضًا بِمُساعَدَةِ حاسَّةِ اللَّمْسِ؟ (صَفْحَة 38)</vt:lpstr>
      <vt:lpstr>تَذويتُ مُصْطَلَحاتٍ: صَفْحَة 40</vt:lpstr>
      <vt:lpstr>مَهَمَّةٌ: نُجَهِّزُ " طَابَةُ حاسَّةِ اللَّمْسِ " صَفْحَة 41</vt:lpstr>
      <vt:lpstr>مَهَمَّةٌ: نَسْتَقْبِلُ مَعْلُومَاتٍ ونَسْتَجيبُ لَهَا(صَفْحَة 42)</vt:lpstr>
      <vt:lpstr>فَعاليَّةٌ مُحَوْسَبَةٌ في اَلْكُراسِ الْمُحَوسَبِ</vt:lpstr>
      <vt:lpstr>     بِأَيِّ حاسَّةٍ نَسْتَوْعِبُ أَنَّ...؟  فَعاليَّةٌ في اَلْكُراسِ الْمُحَوسَبِ: صَفْحَة 44 </vt:lpstr>
      <vt:lpstr>خَطُّ بِرَايْل(صَفْحَةُ  43) </vt:lpstr>
      <vt:lpstr>تَلْخيصٌ ( صَفْحَةُ  44)</vt:lpstr>
      <vt:lpstr>مَهَمَّةٌ فِي اَلْوِحداتِ اَلْمُحَوْسَبَةِ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"החושים שלנו"</dc:title>
  <dc:creator>Tamar Levy</dc:creator>
  <cp:lastModifiedBy>noga mishan</cp:lastModifiedBy>
  <cp:revision>183</cp:revision>
  <dcterms:created xsi:type="dcterms:W3CDTF">2019-05-25T18:59:51Z</dcterms:created>
  <dcterms:modified xsi:type="dcterms:W3CDTF">2023-10-05T11:36:44Z</dcterms:modified>
</cp:coreProperties>
</file>