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29"/>
  </p:notesMasterIdLst>
  <p:sldIdLst>
    <p:sldId id="329" r:id="rId2"/>
    <p:sldId id="289" r:id="rId3"/>
    <p:sldId id="310" r:id="rId4"/>
    <p:sldId id="333" r:id="rId5"/>
    <p:sldId id="351" r:id="rId6"/>
    <p:sldId id="352" r:id="rId7"/>
    <p:sldId id="350" r:id="rId8"/>
    <p:sldId id="353" r:id="rId9"/>
    <p:sldId id="354" r:id="rId10"/>
    <p:sldId id="360" r:id="rId11"/>
    <p:sldId id="367" r:id="rId12"/>
    <p:sldId id="345" r:id="rId13"/>
    <p:sldId id="361" r:id="rId14"/>
    <p:sldId id="362" r:id="rId15"/>
    <p:sldId id="357" r:id="rId16"/>
    <p:sldId id="355" r:id="rId17"/>
    <p:sldId id="359" r:id="rId18"/>
    <p:sldId id="363" r:id="rId19"/>
    <p:sldId id="368" r:id="rId20"/>
    <p:sldId id="369" r:id="rId21"/>
    <p:sldId id="364" r:id="rId22"/>
    <p:sldId id="365" r:id="rId23"/>
    <p:sldId id="366" r:id="rId24"/>
    <p:sldId id="349" r:id="rId25"/>
    <p:sldId id="370" r:id="rId26"/>
    <p:sldId id="356" r:id="rId27"/>
    <p:sldId id="286"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0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114"/>
    <a:srgbClr val="5A5EAE"/>
    <a:srgbClr val="6EB14D"/>
    <a:srgbClr val="F6FAFE"/>
    <a:srgbClr val="0066A6"/>
    <a:srgbClr val="0067A3"/>
    <a:srgbClr val="6FB14D"/>
    <a:srgbClr val="B31013"/>
    <a:srgbClr val="F6CCB4"/>
    <a:srgbClr val="F5C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474" autoAdjust="0"/>
    <p:restoredTop sz="87511" autoAdjust="0"/>
  </p:normalViewPr>
  <p:slideViewPr>
    <p:cSldViewPr snapToGrid="0" showGuides="1">
      <p:cViewPr varScale="1">
        <p:scale>
          <a:sx n="97" d="100"/>
          <a:sy n="97" d="100"/>
        </p:scale>
        <p:origin x="2070" y="84"/>
      </p:cViewPr>
      <p:guideLst>
        <p:guide orient="horz" pos="2184"/>
        <p:guide pos="3072"/>
      </p:guideLst>
    </p:cSldViewPr>
  </p:slideViewPr>
  <p:notesTextViewPr>
    <p:cViewPr>
      <p:scale>
        <a:sx n="1" d="1"/>
        <a:sy n="1" d="1"/>
      </p:scale>
      <p:origin x="0" y="0"/>
    </p:cViewPr>
  </p:notesTextViewPr>
  <p:sorterViewPr>
    <p:cViewPr>
      <p:scale>
        <a:sx n="100" d="100"/>
        <a:sy n="100" d="100"/>
      </p:scale>
      <p:origin x="0" y="-280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כ"ה/תשרי/תשפ"ד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y6LvVTdSyjQ&amp;t=1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sz="1400"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3193515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הרמקולים</a:t>
            </a:r>
            <a:r>
              <a:rPr lang="he-IL" baseline="0" dirty="0"/>
              <a:t> מגבירים את יכולתנו לשמוע קולות</a:t>
            </a:r>
          </a:p>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10</a:t>
            </a:fld>
            <a:endParaRPr lang="x-none"/>
          </a:p>
        </p:txBody>
      </p:sp>
    </p:spTree>
    <p:extLst>
      <p:ext uri="{BB962C8B-B14F-4D97-AF65-F5344CB8AC3E}">
        <p14:creationId xmlns:p14="http://schemas.microsoft.com/office/powerpoint/2010/main" val="81710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רמקול מגביר את הקולות ומסייע להעביר קולות וצלילים למרחק.</a:t>
            </a:r>
          </a:p>
          <a:p>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11</a:t>
            </a:fld>
            <a:endParaRPr lang="x-none"/>
          </a:p>
        </p:txBody>
      </p:sp>
    </p:spTree>
    <p:extLst>
      <p:ext uri="{BB962C8B-B14F-4D97-AF65-F5344CB8AC3E}">
        <p14:creationId xmlns:p14="http://schemas.microsoft.com/office/powerpoint/2010/main" val="721002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קוראים בקול את קטעי המידע הקצרים.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12</a:t>
            </a:fld>
            <a:endParaRPr lang="x-none"/>
          </a:p>
        </p:txBody>
      </p:sp>
    </p:spTree>
    <p:extLst>
      <p:ext uri="{BB962C8B-B14F-4D97-AF65-F5344CB8AC3E}">
        <p14:creationId xmlns:p14="http://schemas.microsoft.com/office/powerpoint/2010/main" val="1573444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במשימה זו התלמידים ימסרו מידע זה לזה באמצעות טלפון שיבנו. כאשר אנחנו מדברים אנחנו מייצרים גלי קול שעוברים בחוט. הכוסות</a:t>
            </a:r>
          </a:p>
          <a:p>
            <a:pPr algn="r"/>
            <a:r>
              <a:rPr lang="he-IL" sz="1200" b="0" i="0" u="none" strike="noStrike" baseline="0" dirty="0">
                <a:latin typeface="FontbitDavid"/>
              </a:rPr>
              <a:t>הן כמו אפרכסות שמגבירות את הצלילים.</a:t>
            </a:r>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13</a:t>
            </a:fld>
            <a:endParaRPr lang="x-none"/>
          </a:p>
        </p:txBody>
      </p:sp>
    </p:spTree>
    <p:extLst>
      <p:ext uri="{BB962C8B-B14F-4D97-AF65-F5344CB8AC3E}">
        <p14:creationId xmlns:p14="http://schemas.microsoft.com/office/powerpoint/2010/main" val="2373801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קיימת הפניה לסרטון גם מהחוברת הדיגיטלית בעמוד 32 או מאתר במבט חדש מדור סרטונים.</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14</a:t>
            </a:fld>
            <a:endParaRPr lang="x-none"/>
          </a:p>
        </p:txBody>
      </p:sp>
    </p:spTree>
    <p:extLst>
      <p:ext uri="{BB962C8B-B14F-4D97-AF65-F5344CB8AC3E}">
        <p14:creationId xmlns:p14="http://schemas.microsoft.com/office/powerpoint/2010/main" val="2837075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כדי להעביר מידע לאנשים שנמצאים רחוק אנו נעזרים בטלפון.</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15</a:t>
            </a:fld>
            <a:endParaRPr lang="x-none"/>
          </a:p>
        </p:txBody>
      </p:sp>
    </p:spTree>
    <p:extLst>
      <p:ext uri="{BB962C8B-B14F-4D97-AF65-F5344CB8AC3E}">
        <p14:creationId xmlns:p14="http://schemas.microsoft.com/office/powerpoint/2010/main" val="2394655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טלפון חוגה</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16</a:t>
            </a:fld>
            <a:endParaRPr lang="x-none"/>
          </a:p>
        </p:txBody>
      </p:sp>
    </p:spTree>
    <p:extLst>
      <p:ext uri="{BB962C8B-B14F-4D97-AF65-F5344CB8AC3E}">
        <p14:creationId xmlns:p14="http://schemas.microsoft.com/office/powerpoint/2010/main" val="4113870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17</a:t>
            </a:fld>
            <a:endParaRPr lang="x-none"/>
          </a:p>
        </p:txBody>
      </p:sp>
    </p:spTree>
    <p:extLst>
      <p:ext uri="{BB962C8B-B14F-4D97-AF65-F5344CB8AC3E}">
        <p14:creationId xmlns:p14="http://schemas.microsoft.com/office/powerpoint/2010/main" val="3890571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מכשיר שמיעה היא כלי טכנולוגי</a:t>
            </a:r>
            <a:r>
              <a:rPr lang="he-IL" baseline="0" dirty="0"/>
              <a:t> שמגביר את יכולת השמיעה של בעלי לקות שמיעה. הפעילו את התלמידים בהתאם להנחיות שבעמוד 33.</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18</a:t>
            </a:fld>
            <a:endParaRPr lang="x-none"/>
          </a:p>
        </p:txBody>
      </p:sp>
    </p:spTree>
    <p:extLst>
      <p:ext uri="{BB962C8B-B14F-4D97-AF65-F5344CB8AC3E}">
        <p14:creationId xmlns:p14="http://schemas.microsoft.com/office/powerpoint/2010/main" val="1155519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מומלץ לתת את המשימה כעבודת</a:t>
            </a:r>
            <a:r>
              <a:rPr lang="he-IL" baseline="0" dirty="0"/>
              <a:t> בית.</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19</a:t>
            </a:fld>
            <a:endParaRPr lang="x-none"/>
          </a:p>
        </p:txBody>
      </p:sp>
    </p:spTree>
    <p:extLst>
      <p:ext uri="{BB962C8B-B14F-4D97-AF65-F5344CB8AC3E}">
        <p14:creationId xmlns:p14="http://schemas.microsoft.com/office/powerpoint/2010/main" val="3495351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a:t>
            </a:r>
            <a:r>
              <a:rPr lang="he-IL" sz="1200" b="0" i="0" u="none" strike="noStrike" baseline="0" dirty="0">
                <a:latin typeface="FontbitDavid"/>
              </a:rPr>
              <a:t>פרק זה עוסק בחוש השמיעה ובתפקודו בבני אדם. חוש הראייה הוא החשוב מבין החושים. באמצעות חוש הראייה אנו קולטים </a:t>
            </a:r>
            <a:r>
              <a:rPr lang="he-IL" sz="1200" b="1" i="0" u="none" strike="noStrike" baseline="0" dirty="0">
                <a:latin typeface="FontbitDavid-Bold"/>
              </a:rPr>
              <a:t>מידע חזותי</a:t>
            </a:r>
            <a:r>
              <a:rPr lang="he-IL" sz="1200" b="0" i="0" u="none" strike="noStrike" baseline="0" dirty="0">
                <a:latin typeface="FontbitDavid"/>
              </a:rPr>
              <a:t>, אנו רואים </a:t>
            </a:r>
            <a:r>
              <a:rPr lang="he-IL" sz="1200" b="1" i="0" u="none" strike="noStrike" baseline="0" dirty="0">
                <a:latin typeface="FontbitDavid-Bold"/>
              </a:rPr>
              <a:t>אור </a:t>
            </a:r>
            <a:r>
              <a:rPr lang="he-IL" sz="1200" b="0" i="0" u="none" strike="noStrike" baseline="0" dirty="0">
                <a:latin typeface="FontbitDavid"/>
              </a:rPr>
              <a:t>ו</a:t>
            </a:r>
            <a:r>
              <a:rPr lang="he-IL" sz="1200" b="1" i="0" u="none" strike="noStrike" baseline="0" dirty="0">
                <a:latin typeface="FontbitDavid-Bold"/>
              </a:rPr>
              <a:t>צבעים</a:t>
            </a:r>
            <a:r>
              <a:rPr lang="he-IL" sz="1200" b="0" i="0" u="none" strike="noStrike" baseline="0" dirty="0">
                <a:latin typeface="FontbitDavid"/>
              </a:rPr>
              <a:t>, </a:t>
            </a:r>
            <a:r>
              <a:rPr lang="he-IL" sz="1200" b="1" i="0" u="none" strike="noStrike" baseline="0" dirty="0">
                <a:latin typeface="FontbitDavid-Bold"/>
              </a:rPr>
              <a:t>גודל וצורה </a:t>
            </a:r>
            <a:r>
              <a:rPr lang="he-IL" sz="1200" b="0" i="0" u="none" strike="noStrike" baseline="0" dirty="0">
                <a:latin typeface="FontbitDavid"/>
              </a:rPr>
              <a:t>ומבחינים ב</a:t>
            </a:r>
            <a:r>
              <a:rPr lang="he-IL" sz="1200" b="1" i="0" u="none" strike="noStrike" baseline="0" dirty="0">
                <a:latin typeface="FontbitDavid-Bold"/>
              </a:rPr>
              <a:t>תנועה</a:t>
            </a:r>
            <a:r>
              <a:rPr lang="he-IL" sz="1200" b="0" i="0" u="none" strike="noStrike" baseline="0" dirty="0">
                <a:latin typeface="FontbitDavid"/>
              </a:rPr>
              <a:t>. בעזרת חוש הראייה אנו יכולים לאמוד מרחקים ולראות את הסביבה באופן תלת ממדי. העיניים הן איברים של חוש הראייה. </a:t>
            </a:r>
          </a:p>
          <a:p>
            <a:pPr algn="r"/>
            <a:endParaRPr lang="he-IL" dirty="0"/>
          </a:p>
          <a:p>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a:t>
            </a:fld>
            <a:endParaRPr lang="x-none"/>
          </a:p>
        </p:txBody>
      </p:sp>
    </p:spTree>
    <p:extLst>
      <p:ext uri="{BB962C8B-B14F-4D97-AF65-F5344CB8AC3E}">
        <p14:creationId xmlns:p14="http://schemas.microsoft.com/office/powerpoint/2010/main" val="6867192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מומלץ</a:t>
            </a:r>
            <a:r>
              <a:rPr lang="he-IL" baseline="0" dirty="0"/>
              <a:t> לתת את המשימה כעבודות בית.</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20</a:t>
            </a:fld>
            <a:endParaRPr lang="x-none"/>
          </a:p>
        </p:txBody>
      </p:sp>
    </p:spTree>
    <p:extLst>
      <p:ext uri="{BB962C8B-B14F-4D97-AF65-F5344CB8AC3E}">
        <p14:creationId xmlns:p14="http://schemas.microsoft.com/office/powerpoint/2010/main" val="1754612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משימה זו מציגה פתרון שאינו מכשיר לאנשים חירשים: "שפת הסימנים".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מפעילים</a:t>
            </a:r>
            <a:r>
              <a:rPr lang="he-IL" baseline="0" dirty="0"/>
              <a:t> את התלמידים בהתאם להנחיות שבעמוד  35-34. מסכמים: מדוע ולמי חשובה שפת הסימנים. חשוב לציין שאנו משלבים את שפת הסימנים בשפה המילולית. חרשים משתמשים רק בשפת הסימנים.</a:t>
            </a:r>
          </a:p>
          <a:p>
            <a:pPr algn="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21</a:t>
            </a:fld>
            <a:endParaRPr lang="x-none"/>
          </a:p>
        </p:txBody>
      </p:sp>
    </p:spTree>
    <p:extLst>
      <p:ext uri="{BB962C8B-B14F-4D97-AF65-F5344CB8AC3E}">
        <p14:creationId xmlns:p14="http://schemas.microsoft.com/office/powerpoint/2010/main" val="1750829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מפעילים</a:t>
            </a:r>
            <a:r>
              <a:rPr lang="he-IL" baseline="0" dirty="0"/>
              <a:t> את התלמידים בהתאם להנחיות שבעמוד 35 בחוברת.</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i="0" u="none" strike="noStrike" baseline="0" dirty="0">
                <a:latin typeface="FontbitDavid"/>
              </a:rPr>
              <a:t>מוצע להרחיב את הלמידה וללמוד כמה מילים משפת הסימנים ולהשתמש בהן בכיתה לצרכים שונים של תקשורת.</a:t>
            </a:r>
            <a:endParaRPr lang="he-IL" baseline="0" dirty="0"/>
          </a:p>
          <a:p>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22</a:t>
            </a:fld>
            <a:endParaRPr lang="x-none"/>
          </a:p>
        </p:txBody>
      </p:sp>
    </p:spTree>
    <p:extLst>
      <p:ext uri="{BB962C8B-B14F-4D97-AF65-F5344CB8AC3E}">
        <p14:creationId xmlns:p14="http://schemas.microsoft.com/office/powerpoint/2010/main" val="700610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שפת "האצבעות".</a:t>
            </a:r>
            <a:r>
              <a:rPr lang="he-IL" baseline="0" dirty="0"/>
              <a:t> חשוב לציין ששפה זו מוסמכת על ידי תרבויות. ייתכן וחלק מהסמלים יתפרשו אחרת בתרבויות שונות. </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23</a:t>
            </a:fld>
            <a:endParaRPr lang="x-none"/>
          </a:p>
        </p:txBody>
      </p:sp>
    </p:spTree>
    <p:extLst>
      <p:ext uri="{BB962C8B-B14F-4D97-AF65-F5344CB8AC3E}">
        <p14:creationId xmlns:p14="http://schemas.microsoft.com/office/powerpoint/2010/main" val="2328663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0" i="0" dirty="0">
                <a:effectLst/>
                <a:latin typeface="Almoni Neue DL 4.0 AAA"/>
              </a:rPr>
              <a:t>המשימה עוסקת בקליטת מידע על ידי חוש השמיעה. התלמידים קולטים מידע בעזרת חוש השמיעה: הם מאזינים לכלי נגינה שונים, ועליהם לזהות מהו כלי הנגינה ששמעו. </a:t>
            </a:r>
            <a:r>
              <a:rPr lang="he-IL" dirty="0"/>
              <a:t>מומלץ לסכם</a:t>
            </a:r>
            <a:r>
              <a:rPr lang="he-IL" baseline="0" dirty="0"/>
              <a:t> את הנושא עם המשימה. להתחיל בהקרנה בכיתה ולהמשיך בבית.</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24</a:t>
            </a:fld>
            <a:endParaRPr lang="x-none"/>
          </a:p>
        </p:txBody>
      </p:sp>
    </p:spTree>
    <p:extLst>
      <p:ext uri="{BB962C8B-B14F-4D97-AF65-F5344CB8AC3E}">
        <p14:creationId xmlns:p14="http://schemas.microsoft.com/office/powerpoint/2010/main" val="37242546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0" i="0" dirty="0">
                <a:effectLst/>
                <a:latin typeface="Almoni Neue DL 4.0 AAA"/>
              </a:rPr>
              <a:t>משחק שבו התלמידים מאזינים לקולות של בעלי חיים שונים ומזהים קולות בעלי החיים בעזרת חוש השמיעה.</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25</a:t>
            </a:fld>
            <a:endParaRPr lang="x-none"/>
          </a:p>
        </p:txBody>
      </p:sp>
    </p:spTree>
    <p:extLst>
      <p:ext uri="{BB962C8B-B14F-4D97-AF65-F5344CB8AC3E}">
        <p14:creationId xmlns:p14="http://schemas.microsoft.com/office/powerpoint/2010/main" val="2383429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מפעילים את התלמידים בהתאם להוראות שבעמוד 30 בחוברת.</a:t>
            </a:r>
          </a:p>
          <a:p>
            <a:pPr algn="r"/>
            <a:r>
              <a:rPr lang="he-IL" sz="1800" b="0" i="0" u="none" strike="noStrike" baseline="0" dirty="0">
                <a:latin typeface="FontbitDavid"/>
              </a:rPr>
              <a:t>מטרת נושא זה היא להעלות את המודעות בקרב תלמידים אודות המגבלות של חוש השמיעה בקליטת קולות חלשים ולפתרונות הטכנולוגיים</a:t>
            </a:r>
          </a:p>
          <a:p>
            <a:pPr algn="r"/>
            <a:r>
              <a:rPr lang="he-IL" sz="1800" b="0" i="0" u="none" strike="noStrike" baseline="0" dirty="0">
                <a:latin typeface="FontbitDavid"/>
              </a:rPr>
              <a:t>המסייעים להתגבר על מגבלה זו.</a:t>
            </a:r>
          </a:p>
          <a:p>
            <a:pPr algn="r"/>
            <a:r>
              <a:rPr lang="he-IL" sz="1800" b="0" i="0" u="none" strike="noStrike" baseline="0" dirty="0">
                <a:latin typeface="FontbitDavid"/>
              </a:rPr>
              <a:t>לפני ביצוע המשימה מוצע לברר ידע מוקדם אודות פעימות הלב (האם שמעו את פעימות הלב?).</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a:t>
            </a:fld>
            <a:endParaRPr lang="x-none"/>
          </a:p>
        </p:txBody>
      </p:sp>
    </p:spTree>
    <p:extLst>
      <p:ext uri="{BB962C8B-B14F-4D97-AF65-F5344CB8AC3E}">
        <p14:creationId xmlns:p14="http://schemas.microsoft.com/office/powerpoint/2010/main" val="3658634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במשימה שני שלבים: בשלב הראשון מתוודעים למגבלות של חוש השמיעה ומזהים בעיה.</a:t>
            </a:r>
          </a:p>
          <a:p>
            <a:pPr algn="r"/>
            <a:r>
              <a:rPr lang="he-IL" sz="1200" b="0" i="0" u="none" strike="noStrike" baseline="0" dirty="0">
                <a:latin typeface="FontbitDavid"/>
              </a:rPr>
              <a:t>ובשלב הבא מציעים פתרונות לבעיה ומתנסים בפתרון הבעיה.</a:t>
            </a:r>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4</a:t>
            </a:fld>
            <a:endParaRPr lang="x-none"/>
          </a:p>
        </p:txBody>
      </p:sp>
    </p:spTree>
    <p:extLst>
      <p:ext uri="{BB962C8B-B14F-4D97-AF65-F5344CB8AC3E}">
        <p14:creationId xmlns:p14="http://schemas.microsoft.com/office/powerpoint/2010/main" val="1617519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מטרת המשימה היא להכיר את המסכת (סטטוסקופ) ככלי טכנולוגי המגביר את יכולת הקליטה של חוש השמיעה. מוצע גם לדון במשמעות המילה "מסכת" (המילה "הסכת" פירושה "הקשב") ובהקשר זה אפשר לשוחח על מילים נרדפות לשמיעה: הקשבה, האזנה. </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5</a:t>
            </a:fld>
            <a:endParaRPr lang="x-none"/>
          </a:p>
        </p:txBody>
      </p:sp>
    </p:spTree>
    <p:extLst>
      <p:ext uri="{BB962C8B-B14F-4D97-AF65-F5344CB8AC3E}">
        <p14:creationId xmlns:p14="http://schemas.microsoft.com/office/powerpoint/2010/main" val="1896695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מומלץ לדון עם התלמידים בשאלות: האם ראו פעם מסכת? האם ראו פעם מכשיר שמיעה? גם כאן אפשר לציין את מגבלות החושים בקליטת</a:t>
            </a:r>
          </a:p>
          <a:p>
            <a:pPr algn="r"/>
            <a:r>
              <a:rPr lang="he-IL" sz="1200" b="0" i="0" u="none" strike="noStrike" baseline="0" dirty="0">
                <a:latin typeface="FontbitDavid"/>
              </a:rPr>
              <a:t>קולות ואת היכולת של האדם למצוא פתרונות להתגברות על המגבלות.</a:t>
            </a:r>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6</a:t>
            </a:fld>
            <a:endParaRPr lang="x-none"/>
          </a:p>
        </p:txBody>
      </p:sp>
    </p:spTree>
    <p:extLst>
      <p:ext uri="{BB962C8B-B14F-4D97-AF65-F5344CB8AC3E}">
        <p14:creationId xmlns:p14="http://schemas.microsoft.com/office/powerpoint/2010/main" val="1208425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סביר להניח שכל הילדים ראו מסכת כשביקרו במרפאה בשעת מחלה</a:t>
            </a:r>
          </a:p>
          <a:p>
            <a:r>
              <a:rPr lang="he-IL" dirty="0"/>
              <a:t>המסכת עוזר לרופאה/ה לשמוע ברור את קולות הלב (פעימות) וגם להאזין לראות ולבדוק שנושמים היטב.</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7</a:t>
            </a:fld>
            <a:endParaRPr lang="x-none"/>
          </a:p>
        </p:txBody>
      </p:sp>
    </p:spTree>
    <p:extLst>
      <p:ext uri="{BB962C8B-B14F-4D97-AF65-F5344CB8AC3E}">
        <p14:creationId xmlns:p14="http://schemas.microsoft.com/office/powerpoint/2010/main" val="686174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מטרת המשימה היא להתנסות בבניית כלי טכנולוגי המגביר את יכולת הקליטה של חוש השמיעה ולהשתמש בו כדי לשמוע טוב יותר</a:t>
            </a:r>
          </a:p>
          <a:p>
            <a:pPr algn="r"/>
            <a:r>
              <a:rPr lang="he-IL" sz="1800" b="0" i="0" u="none" strike="noStrike" baseline="0" dirty="0">
                <a:latin typeface="FontbitDavid"/>
              </a:rPr>
              <a:t>את פעימות הלב.</a:t>
            </a:r>
          </a:p>
          <a:p>
            <a:pPr algn="r"/>
            <a:r>
              <a:rPr lang="he-IL" dirty="0"/>
              <a:t>מפעילים</a:t>
            </a:r>
            <a:r>
              <a:rPr lang="he-IL" baseline="0" dirty="0"/>
              <a:t> את התלמידים בהתאם להנחיות שמופיעות בעמוד 31. בשקופית הבאה מופיע סרטון הדגמה. לסרטון אפשר להגיע גם מהחוברת הדיגיטלית בעמוד 31.</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8</a:t>
            </a:fld>
            <a:endParaRPr lang="x-none"/>
          </a:p>
        </p:txBody>
      </p:sp>
    </p:spTree>
    <p:extLst>
      <p:ext uri="{BB962C8B-B14F-4D97-AF65-F5344CB8AC3E}">
        <p14:creationId xmlns:p14="http://schemas.microsoft.com/office/powerpoint/2010/main" val="420900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קיימת</a:t>
            </a:r>
            <a:r>
              <a:rPr lang="he-IL" baseline="0" dirty="0"/>
              <a:t> הפנייה לסרטון גם מהחוברת הדיגיטלית בעמוד 31 או מאתר במבט חדש במדור סרטונים.</a:t>
            </a:r>
          </a:p>
          <a:p>
            <a:r>
              <a:rPr lang="he-IL" baseline="0" dirty="0"/>
              <a:t>כניסה לסרטון באמצעות הקישור הבא </a:t>
            </a:r>
            <a:r>
              <a:rPr lang="he-IL" dirty="0">
                <a:hlinkClick r:id="rId3"/>
              </a:rPr>
              <a:t>מכינים מסכת - </a:t>
            </a:r>
            <a:r>
              <a:rPr lang="en-US" dirty="0">
                <a:hlinkClick r:id="rId3"/>
              </a:rPr>
              <a:t>YouTube</a:t>
            </a:r>
            <a:endParaRPr lang="he-IL" baseline="0" dirty="0"/>
          </a:p>
          <a:p>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9</a:t>
            </a:fld>
            <a:endParaRPr lang="x-none"/>
          </a:p>
        </p:txBody>
      </p:sp>
    </p:spTree>
    <p:extLst>
      <p:ext uri="{BB962C8B-B14F-4D97-AF65-F5344CB8AC3E}">
        <p14:creationId xmlns:p14="http://schemas.microsoft.com/office/powerpoint/2010/main" val="2532897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כ"ה/תשרי/תשפ"ד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כ"ה/תשרי/תשפ"ד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8lO4-u-HfFI&amp;t=2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sv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svg"/><Relationship Id="rId10" Type="http://schemas.openxmlformats.org/officeDocument/2006/relationships/image" Target="../media/image3.png"/><Relationship Id="rId4" Type="http://schemas.openxmlformats.org/officeDocument/2006/relationships/image" Target="../media/image40.png"/><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y6LvVTdSyjQ&amp;t=5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ar-SA" b="1">
                <a:cs typeface="+mn-cs"/>
              </a:rPr>
              <a:t>عارِضَةٌ مُرافِقَةٌ لِلدُّروسِ</a:t>
            </a:r>
            <a:endParaRPr lang="en-US" b="1" dirty="0">
              <a:cs typeface="+mn-cs"/>
            </a:endParaRPr>
          </a:p>
        </p:txBody>
      </p:sp>
      <p:sp>
        <p:nvSpPr>
          <p:cNvPr id="3" name="מציין מיקום תוכן 2"/>
          <p:cNvSpPr>
            <a:spLocks noGrp="1"/>
          </p:cNvSpPr>
          <p:nvPr>
            <p:ph idx="1"/>
          </p:nvPr>
        </p:nvSpPr>
        <p:spPr/>
        <p:txBody>
          <a:bodyPr>
            <a:normAutofit/>
          </a:bodyPr>
          <a:lstStyle/>
          <a:p>
            <a:pPr marL="0" indent="0" algn="ctr" rtl="1">
              <a:buNone/>
            </a:pPr>
            <a:r>
              <a:rPr lang="ar-SA" sz="4800" b="1" dirty="0">
                <a:solidFill>
                  <a:srgbClr val="00A9EA"/>
                </a:solidFill>
                <a:latin typeface="EnzoagadaMF-Bold"/>
              </a:rPr>
              <a:t>نَتَعَلَّمُ الْعُلُوْمَ وَالتِّكْنُولُوجيا</a:t>
            </a:r>
          </a:p>
          <a:p>
            <a:pPr marL="0" indent="0" algn="ctr" rtl="1">
              <a:buNone/>
            </a:pPr>
            <a:r>
              <a:rPr lang="ar-SA" sz="4800" b="1" dirty="0">
                <a:solidFill>
                  <a:srgbClr val="00A9EA"/>
                </a:solidFill>
                <a:latin typeface="EnzoagadaMF-Bold"/>
              </a:rPr>
              <a:t>الصَّفُّ الأوَّلُ </a:t>
            </a:r>
          </a:p>
          <a:p>
            <a:pPr marL="0" indent="0" algn="ctr" rtl="1">
              <a:buNone/>
            </a:pPr>
            <a:r>
              <a:rPr lang="ar-SA" sz="4800" b="1" dirty="0">
                <a:solidFill>
                  <a:srgbClr val="00A9EA"/>
                </a:solidFill>
                <a:latin typeface="EnzoagadaMF-Bold"/>
              </a:rPr>
              <a:t>حَواسُّنا</a:t>
            </a:r>
          </a:p>
          <a:p>
            <a:pPr marL="0" indent="0" algn="ctr" rtl="1">
              <a:buNone/>
            </a:pPr>
            <a:endParaRPr lang="he-IL" sz="4800" b="1" dirty="0">
              <a:solidFill>
                <a:srgbClr val="00A9EA"/>
              </a:solidFill>
              <a:latin typeface="EnzoagadaMF-Bold"/>
            </a:endParaRPr>
          </a:p>
          <a:p>
            <a:pPr marL="0" indent="0" algn="ctr" rtl="1">
              <a:buNone/>
            </a:pPr>
            <a:r>
              <a:rPr lang="ar-SA" sz="2400" b="1" dirty="0">
                <a:latin typeface="EnzoagadaMF-Bold"/>
              </a:rPr>
              <a:t>حاسة السمع الجزء الثاني </a:t>
            </a:r>
            <a:r>
              <a:rPr lang="he-IL" sz="2400" b="1" dirty="0">
                <a:latin typeface="EnzoagadaMF-Bold"/>
              </a:rPr>
              <a:t>(</a:t>
            </a:r>
            <a:r>
              <a:rPr lang="ar-SA" sz="2400" b="1" dirty="0">
                <a:latin typeface="EnzoagadaMF-Bold"/>
              </a:rPr>
              <a:t>الصفحات</a:t>
            </a:r>
            <a:r>
              <a:rPr lang="he-IL" sz="2400" b="1" dirty="0">
                <a:latin typeface="EnzoagadaMF-Bold"/>
              </a:rPr>
              <a:t> 36-30)</a:t>
            </a:r>
          </a:p>
          <a:p>
            <a:pPr marL="0" indent="0" algn="ctr" rtl="1">
              <a:buNone/>
            </a:pPr>
            <a:r>
              <a:rPr lang="ar-SA" sz="2400" b="1" dirty="0">
                <a:latin typeface="EnzoagadaMF-Bold"/>
              </a:rPr>
              <a:t>الصور برعاية </a:t>
            </a:r>
            <a:r>
              <a:rPr lang="en-US" sz="2400" b="1" dirty="0" err="1">
                <a:latin typeface="EnzoagadaMF-Bold"/>
              </a:rPr>
              <a:t>Pixabay</a:t>
            </a:r>
            <a:endParaRPr lang="en-US" sz="2400" b="1" dirty="0">
              <a:latin typeface="EnzoagadaMF-Bold"/>
            </a:endParaRPr>
          </a:p>
        </p:txBody>
      </p:sp>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092"/>
            <a:ext cx="1688260" cy="955815"/>
          </a:xfrm>
          <a:prstGeom prst="rect">
            <a:avLst/>
          </a:prstGeom>
        </p:spPr>
      </p:pic>
      <p:pic>
        <p:nvPicPr>
          <p:cNvPr id="4" name="תמונה 3">
            <a:extLst>
              <a:ext uri="{FF2B5EF4-FFF2-40B4-BE49-F238E27FC236}">
                <a16:creationId xmlns:a16="http://schemas.microsoft.com/office/drawing/2014/main" id="{DCF43F1A-194C-10B9-3963-D193815A6C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6223" y="230190"/>
            <a:ext cx="1243692" cy="859611"/>
          </a:xfrm>
          <a:prstGeom prst="rect">
            <a:avLst/>
          </a:prstGeom>
        </p:spPr>
      </p:pic>
    </p:spTree>
    <p:extLst>
      <p:ext uri="{BB962C8B-B14F-4D97-AF65-F5344CB8AC3E}">
        <p14:creationId xmlns:p14="http://schemas.microsoft.com/office/powerpoint/2010/main" val="2839982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ar-SA" sz="5400" b="1" dirty="0">
                <a:cs typeface="+mn-cs"/>
              </a:rPr>
              <a:t>مُكَبِّرُ الصَّوْتِ</a:t>
            </a:r>
            <a:endParaRPr lang="en-US" sz="5400" b="1" dirty="0">
              <a:cs typeface="+mn-cs"/>
            </a:endParaRPr>
          </a:p>
        </p:txBody>
      </p:sp>
      <p:pic>
        <p:nvPicPr>
          <p:cNvPr id="4" name="מציין מיקום תוכן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39757" y="1774221"/>
            <a:ext cx="3951843" cy="5083779"/>
          </a:xfrm>
          <a:prstGeom prst="rect">
            <a:avLst/>
          </a:prstGeom>
        </p:spPr>
      </p:pic>
      <p:pic>
        <p:nvPicPr>
          <p:cNvPr id="5" name="תמונה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93" y="2879050"/>
            <a:ext cx="5086350" cy="3083600"/>
          </a:xfrm>
          <a:prstGeom prst="rect">
            <a:avLst/>
          </a:prstGeom>
        </p:spPr>
      </p:pic>
      <p:pic>
        <p:nvPicPr>
          <p:cNvPr id="6" name="תמונה 5">
            <a:extLst>
              <a:ext uri="{FF2B5EF4-FFF2-40B4-BE49-F238E27FC236}">
                <a16:creationId xmlns:a16="http://schemas.microsoft.com/office/drawing/2014/main" id="{4FB9AC26-0A7C-9E4A-4E66-CAD10D4F68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6223" y="365126"/>
            <a:ext cx="1243692" cy="859611"/>
          </a:xfrm>
          <a:prstGeom prst="rect">
            <a:avLst/>
          </a:prstGeom>
        </p:spPr>
      </p:pic>
    </p:spTree>
    <p:extLst>
      <p:ext uri="{BB962C8B-B14F-4D97-AF65-F5344CB8AC3E}">
        <p14:creationId xmlns:p14="http://schemas.microsoft.com/office/powerpoint/2010/main" val="3140119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ar-SA" sz="5400" b="1" dirty="0">
                <a:solidFill>
                  <a:prstClr val="black"/>
                </a:solidFill>
                <a:cs typeface="Arial" panose="020B0604020202020204" pitchFamily="34" charset="0"/>
              </a:rPr>
              <a:t>مُكَبِّراتِ الصَّوْتِ</a:t>
            </a:r>
            <a:endParaRPr lang="en-US" dirty="0"/>
          </a:p>
        </p:txBody>
      </p:sp>
      <p:pic>
        <p:nvPicPr>
          <p:cNvPr id="6" name="מציין מיקום תוכן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50" y="2409824"/>
            <a:ext cx="7855774" cy="4105275"/>
          </a:xfrm>
          <a:prstGeom prst="rect">
            <a:avLst/>
          </a:prstGeom>
        </p:spPr>
      </p:pic>
      <p:pic>
        <p:nvPicPr>
          <p:cNvPr id="4" name="תמונה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48" y="0"/>
            <a:ext cx="1688738" cy="957155"/>
          </a:xfrm>
          <a:prstGeom prst="rect">
            <a:avLst/>
          </a:prstGeom>
        </p:spPr>
      </p:pic>
      <p:pic>
        <p:nvPicPr>
          <p:cNvPr id="5" name="תמונה 4">
            <a:extLst>
              <a:ext uri="{FF2B5EF4-FFF2-40B4-BE49-F238E27FC236}">
                <a16:creationId xmlns:a16="http://schemas.microsoft.com/office/drawing/2014/main" id="{924BD8CB-3C5A-8277-F897-7CEA60209E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1327" y="365126"/>
            <a:ext cx="1243692" cy="859611"/>
          </a:xfrm>
          <a:prstGeom prst="rect">
            <a:avLst/>
          </a:prstGeom>
        </p:spPr>
      </p:pic>
    </p:spTree>
    <p:extLst>
      <p:ext uri="{BB962C8B-B14F-4D97-AF65-F5344CB8AC3E}">
        <p14:creationId xmlns:p14="http://schemas.microsoft.com/office/powerpoint/2010/main" val="1480900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28650" y="365126"/>
            <a:ext cx="8031914" cy="1325563"/>
          </a:xfrm>
        </p:spPr>
        <p:txBody>
          <a:bodyPr/>
          <a:lstStyle/>
          <a:p>
            <a:pPr algn="r"/>
            <a:r>
              <a:rPr lang="ar-SA" b="1" dirty="0" err="1">
                <a:solidFill>
                  <a:prstClr val="black"/>
                </a:solidFill>
                <a:cs typeface="Arial" panose="020B0604020202020204" pitchFamily="34" charset="0"/>
              </a:rPr>
              <a:t>تَذوِيتُ</a:t>
            </a:r>
            <a:r>
              <a:rPr lang="ar-SA" b="1" dirty="0">
                <a:solidFill>
                  <a:prstClr val="black"/>
                </a:solidFill>
                <a:cs typeface="Arial" panose="020B0604020202020204" pitchFamily="34" charset="0"/>
              </a:rPr>
              <a:t> مُصْطَلَحاتٍ</a:t>
            </a:r>
            <a:r>
              <a:rPr lang="he-IL" b="1" dirty="0">
                <a:solidFill>
                  <a:prstClr val="black"/>
                </a:solidFill>
                <a:cs typeface="Arial" panose="020B0604020202020204" pitchFamily="34" charset="0"/>
              </a:rPr>
              <a:t>: </a:t>
            </a:r>
            <a:r>
              <a:rPr lang="ar-SA" sz="2800" b="1" dirty="0">
                <a:solidFill>
                  <a:prstClr val="black"/>
                </a:solidFill>
                <a:cs typeface="Arial" panose="020B0604020202020204" pitchFamily="34" charset="0"/>
              </a:rPr>
              <a:t>صَفْحَة</a:t>
            </a:r>
            <a:r>
              <a:rPr lang="he-IL" sz="2800" b="1" dirty="0">
                <a:solidFill>
                  <a:prstClr val="black"/>
                </a:solidFill>
                <a:cs typeface="Arial" panose="020B0604020202020204" pitchFamily="34" charset="0"/>
              </a:rPr>
              <a:t> 31</a:t>
            </a:r>
            <a:endParaRPr lang="en-US" sz="2800" dirty="0"/>
          </a:p>
        </p:txBody>
      </p:sp>
      <p:sp>
        <p:nvSpPr>
          <p:cNvPr id="3" name="מציין מיקום תוכן 2"/>
          <p:cNvSpPr>
            <a:spLocks noGrp="1"/>
          </p:cNvSpPr>
          <p:nvPr>
            <p:ph idx="1"/>
          </p:nvPr>
        </p:nvSpPr>
        <p:spPr>
          <a:xfrm>
            <a:off x="628650" y="1600200"/>
            <a:ext cx="7886700" cy="4576763"/>
          </a:xfrm>
        </p:spPr>
        <p:txBody>
          <a:bodyPr>
            <a:normAutofit/>
          </a:bodyPr>
          <a:lstStyle/>
          <a:p>
            <a:pPr marL="0" indent="0" algn="r">
              <a:buNone/>
            </a:pPr>
            <a:r>
              <a:rPr lang="ar-SA" sz="4000" dirty="0"/>
              <a:t>بِمُساعَدَةِ حاسَّةِ السَّمْعِ مِنْ الصَّعْبِ سَماعِ الأَصْواتِ المُنْخَفِضَةِ وَالأَصْوَاتِ البَعيدَةِ .</a:t>
            </a:r>
          </a:p>
          <a:p>
            <a:pPr marL="0" indent="0" algn="r">
              <a:buNone/>
            </a:pPr>
            <a:r>
              <a:rPr lang="ar-SA" sz="4000" dirty="0"/>
              <a:t> </a:t>
            </a:r>
            <a:r>
              <a:rPr lang="ar-SA" sz="4000" dirty="0">
                <a:solidFill>
                  <a:srgbClr val="FF0000"/>
                </a:solidFill>
              </a:rPr>
              <a:t>سَمّاعَةُ الطَّبيبِ </a:t>
            </a:r>
            <a:r>
              <a:rPr lang="ar-SA" sz="4000" dirty="0"/>
              <a:t>تَزيدُ مِنْ قُدْرَتِنا عَلَى سَماعِ الأَصْواتِ المُنْخَفِضَةِ بِشَكْلٍ أَفْضَل.</a:t>
            </a:r>
          </a:p>
          <a:p>
            <a:pPr marL="0" indent="0" algn="r">
              <a:buNone/>
            </a:pPr>
            <a:r>
              <a:rPr lang="ar-SA" sz="4000" dirty="0"/>
              <a:t> </a:t>
            </a:r>
            <a:r>
              <a:rPr lang="ar-SA" sz="4000" dirty="0">
                <a:solidFill>
                  <a:srgbClr val="FF0000"/>
                </a:solidFill>
              </a:rPr>
              <a:t>مُكَبِّرُ الصَّوْتِ </a:t>
            </a:r>
            <a:r>
              <a:rPr lang="ar-SA" sz="4000" dirty="0"/>
              <a:t>يَكْبُرُ الأَصْوات. </a:t>
            </a:r>
          </a:p>
          <a:p>
            <a:pPr marL="0" indent="0" algn="r">
              <a:buNone/>
            </a:pPr>
            <a:r>
              <a:rPr lang="ar-SA" sz="4000" dirty="0"/>
              <a:t>سَمّاعَةُ الطَّبيبِ وَمُكَبِّرُ الصَّوْتِ هُمَا </a:t>
            </a:r>
            <a:r>
              <a:rPr lang="ar-SA" sz="4000" b="1" dirty="0"/>
              <a:t>أَدَواتٌ تِكْنولوجيَّةٌ</a:t>
            </a:r>
            <a:endParaRPr lang="he-IL" sz="4000" b="1" dirty="0">
              <a:latin typeface="MF_FrankRuhl-Regular"/>
            </a:endParaRPr>
          </a:p>
        </p:txBody>
      </p:sp>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0190" y="0"/>
            <a:ext cx="1688738" cy="957155"/>
          </a:xfrm>
          <a:prstGeom prst="rect">
            <a:avLst/>
          </a:prstGeom>
        </p:spPr>
      </p:pic>
      <p:pic>
        <p:nvPicPr>
          <p:cNvPr id="6" name="תמונה 5">
            <a:extLst>
              <a:ext uri="{FF2B5EF4-FFF2-40B4-BE49-F238E27FC236}">
                <a16:creationId xmlns:a16="http://schemas.microsoft.com/office/drawing/2014/main" id="{A54BD994-F471-5B56-9357-A4098DCD71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436" y="294181"/>
            <a:ext cx="1243692" cy="859611"/>
          </a:xfrm>
          <a:prstGeom prst="rect">
            <a:avLst/>
          </a:prstGeom>
        </p:spPr>
      </p:pic>
    </p:spTree>
    <p:extLst>
      <p:ext uri="{BB962C8B-B14F-4D97-AF65-F5344CB8AC3E}">
        <p14:creationId xmlns:p14="http://schemas.microsoft.com/office/powerpoint/2010/main" val="2776815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ar-SA" b="1" dirty="0">
                <a:solidFill>
                  <a:srgbClr val="446AB2"/>
                </a:solidFill>
                <a:latin typeface="MF_FrankRuhl-Regular"/>
                <a:cs typeface="+mn-cs"/>
              </a:rPr>
              <a:t>مَهَمَّةٌ</a:t>
            </a:r>
            <a:r>
              <a:rPr lang="he-IL" b="1" dirty="0">
                <a:solidFill>
                  <a:srgbClr val="446AB2"/>
                </a:solidFill>
                <a:latin typeface="MF_FrankRuhl-Regular"/>
                <a:cs typeface="+mn-cs"/>
              </a:rPr>
              <a:t>: </a:t>
            </a:r>
            <a:r>
              <a:rPr lang="ar-SA" b="1" dirty="0">
                <a:solidFill>
                  <a:srgbClr val="000000"/>
                </a:solidFill>
                <a:latin typeface="MF_FrankRuhl-Regular"/>
                <a:cs typeface="+mn-cs"/>
              </a:rPr>
              <a:t>نُحْضِرُ هَاتِفًا </a:t>
            </a:r>
            <a:r>
              <a:rPr lang="he-IL" sz="2400" b="1" dirty="0">
                <a:solidFill>
                  <a:srgbClr val="000000"/>
                </a:solidFill>
                <a:latin typeface="MF_FrankRuhl-Regular"/>
                <a:cs typeface="+mn-cs"/>
              </a:rPr>
              <a:t>(</a:t>
            </a:r>
            <a:r>
              <a:rPr lang="ar-SA" sz="2400" b="1" dirty="0">
                <a:solidFill>
                  <a:srgbClr val="000000"/>
                </a:solidFill>
                <a:latin typeface="MF_FrankRuhl-Regular"/>
                <a:cs typeface="+mn-cs"/>
              </a:rPr>
              <a:t>صَفْحَةُ </a:t>
            </a:r>
            <a:r>
              <a:rPr lang="he-IL" sz="2400" b="1" dirty="0">
                <a:solidFill>
                  <a:srgbClr val="000000"/>
                </a:solidFill>
                <a:latin typeface="MF_FrankRuhl-Regular"/>
                <a:cs typeface="+mn-cs"/>
              </a:rPr>
              <a:t> 32)</a:t>
            </a:r>
            <a:endParaRPr lang="en-US" sz="2400" b="1" dirty="0">
              <a:cs typeface="+mn-cs"/>
            </a:endParaRPr>
          </a:p>
        </p:txBody>
      </p:sp>
      <p:pic>
        <p:nvPicPr>
          <p:cNvPr id="4" name="מציין מיקום תוכן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92150" y="2214009"/>
            <a:ext cx="7886700" cy="1511890"/>
          </a:xfrm>
          <a:prstGeom prst="rect">
            <a:avLst/>
          </a:prstGeom>
        </p:spPr>
      </p:pic>
      <p:pic>
        <p:nvPicPr>
          <p:cNvPr id="5" name="תמונה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6899" y="4006025"/>
            <a:ext cx="6203950" cy="1755724"/>
          </a:xfrm>
          <a:prstGeom prst="rect">
            <a:avLst/>
          </a:prstGeom>
        </p:spPr>
      </p:pic>
      <p:pic>
        <p:nvPicPr>
          <p:cNvPr id="6" name="תמונה 5">
            <a:extLst>
              <a:ext uri="{FF2B5EF4-FFF2-40B4-BE49-F238E27FC236}">
                <a16:creationId xmlns:a16="http://schemas.microsoft.com/office/drawing/2014/main" id="{9EC072C8-871B-9D99-2976-508DB907E9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145" y="287525"/>
            <a:ext cx="1243692" cy="859611"/>
          </a:xfrm>
          <a:prstGeom prst="rect">
            <a:avLst/>
          </a:prstGeom>
        </p:spPr>
      </p:pic>
    </p:spTree>
    <p:extLst>
      <p:ext uri="{BB962C8B-B14F-4D97-AF65-F5344CB8AC3E}">
        <p14:creationId xmlns:p14="http://schemas.microsoft.com/office/powerpoint/2010/main" val="3987929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he-IL" sz="4000" b="1" dirty="0">
                <a:cs typeface="+mn-cs"/>
                <a:hlinkClick r:id="rId3"/>
              </a:rPr>
              <a:t>קישור לסרטון</a:t>
            </a:r>
            <a:endParaRPr lang="en-US" sz="4000" b="1" dirty="0">
              <a:cs typeface="+mn-cs"/>
            </a:endParaRPr>
          </a:p>
        </p:txBody>
      </p:sp>
      <p:pic>
        <p:nvPicPr>
          <p:cNvPr id="4" name="מציין מיקום תוכן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22739" y="1825625"/>
            <a:ext cx="7698521" cy="4351338"/>
          </a:xfrm>
          <a:prstGeom prst="rect">
            <a:avLst/>
          </a:prstGeom>
        </p:spPr>
      </p:pic>
      <p:pic>
        <p:nvPicPr>
          <p:cNvPr id="5" name="תמונה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0601" y="0"/>
            <a:ext cx="1688738" cy="957155"/>
          </a:xfrm>
          <a:prstGeom prst="rect">
            <a:avLst/>
          </a:prstGeom>
        </p:spPr>
      </p:pic>
      <p:pic>
        <p:nvPicPr>
          <p:cNvPr id="6" name="תמונה 5">
            <a:extLst>
              <a:ext uri="{FF2B5EF4-FFF2-40B4-BE49-F238E27FC236}">
                <a16:creationId xmlns:a16="http://schemas.microsoft.com/office/drawing/2014/main" id="{493DAB54-CBEB-B2DE-BCDF-590A8A78EB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7451" y="168296"/>
            <a:ext cx="1243692" cy="859611"/>
          </a:xfrm>
          <a:prstGeom prst="rect">
            <a:avLst/>
          </a:prstGeom>
        </p:spPr>
      </p:pic>
    </p:spTree>
    <p:extLst>
      <p:ext uri="{BB962C8B-B14F-4D97-AF65-F5344CB8AC3E}">
        <p14:creationId xmlns:p14="http://schemas.microsoft.com/office/powerpoint/2010/main" val="341171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ar-SA" b="1" dirty="0">
                <a:cs typeface="+mn-cs"/>
              </a:rPr>
              <a:t> الهاتِفُ فِي الْمَاضِي</a:t>
            </a:r>
            <a:endParaRPr lang="en-US" b="1" dirty="0">
              <a:cs typeface="+mn-cs"/>
            </a:endParaRPr>
          </a:p>
        </p:txBody>
      </p:sp>
      <p:pic>
        <p:nvPicPr>
          <p:cNvPr id="4" name="מציין מיקום תוכן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6100" y="1618655"/>
            <a:ext cx="7886700" cy="3696890"/>
          </a:xfrm>
          <a:prstGeom prst="rect">
            <a:avLst/>
          </a:prstGeom>
        </p:spPr>
      </p:pic>
      <p:pic>
        <p:nvPicPr>
          <p:cNvPr id="5" name="תמונה 4">
            <a:extLst>
              <a:ext uri="{FF2B5EF4-FFF2-40B4-BE49-F238E27FC236}">
                <a16:creationId xmlns:a16="http://schemas.microsoft.com/office/drawing/2014/main" id="{54CB5DF0-6E58-3861-224F-990DC86C18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968" y="365126"/>
            <a:ext cx="1243692" cy="859611"/>
          </a:xfrm>
          <a:prstGeom prst="rect">
            <a:avLst/>
          </a:prstGeom>
        </p:spPr>
      </p:pic>
    </p:spTree>
    <p:extLst>
      <p:ext uri="{BB962C8B-B14F-4D97-AF65-F5344CB8AC3E}">
        <p14:creationId xmlns:p14="http://schemas.microsoft.com/office/powerpoint/2010/main" val="3736573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ar-SA" b="1" dirty="0">
                <a:solidFill>
                  <a:prstClr val="black"/>
                </a:solidFill>
                <a:cs typeface="Arial" panose="020B0604020202020204" pitchFamily="34" charset="0"/>
              </a:rPr>
              <a:t>الهاتِفُ فِي الْمَاضِي</a:t>
            </a:r>
            <a:endParaRPr lang="en-US" dirty="0"/>
          </a:p>
        </p:txBody>
      </p:sp>
      <p:pic>
        <p:nvPicPr>
          <p:cNvPr id="4" name="מציין מיקום תוכן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5921" y="1639889"/>
            <a:ext cx="6732040" cy="4486274"/>
          </a:xfrm>
          <a:prstGeom prst="rect">
            <a:avLst/>
          </a:prstGeom>
        </p:spPr>
      </p:pic>
    </p:spTree>
    <p:extLst>
      <p:ext uri="{BB962C8B-B14F-4D97-AF65-F5344CB8AC3E}">
        <p14:creationId xmlns:p14="http://schemas.microsoft.com/office/powerpoint/2010/main" val="3895227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ar-SA" b="1" dirty="0">
                <a:solidFill>
                  <a:prstClr val="black"/>
                </a:solidFill>
                <a:cs typeface="Arial" panose="020B0604020202020204" pitchFamily="34" charset="0"/>
              </a:rPr>
              <a:t>الهاتِفُ فِي أَيَّامِنَا</a:t>
            </a:r>
            <a:endParaRPr lang="en-US" dirty="0"/>
          </a:p>
        </p:txBody>
      </p:sp>
      <p:pic>
        <p:nvPicPr>
          <p:cNvPr id="4" name="מציין מיקום תוכן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27781" y="1952625"/>
            <a:ext cx="3688438" cy="4351338"/>
          </a:xfrm>
          <a:prstGeom prst="rect">
            <a:avLst/>
          </a:prstGeom>
        </p:spPr>
      </p:pic>
      <p:pic>
        <p:nvPicPr>
          <p:cNvPr id="5" name="תמונה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31" y="0"/>
            <a:ext cx="1688738" cy="957155"/>
          </a:xfrm>
          <a:prstGeom prst="rect">
            <a:avLst/>
          </a:prstGeom>
        </p:spPr>
      </p:pic>
      <p:pic>
        <p:nvPicPr>
          <p:cNvPr id="6" name="תמונה 5">
            <a:extLst>
              <a:ext uri="{FF2B5EF4-FFF2-40B4-BE49-F238E27FC236}">
                <a16:creationId xmlns:a16="http://schemas.microsoft.com/office/drawing/2014/main" id="{8FD4DBFA-0CC4-5AA1-AE0F-4308216F77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6761" y="124231"/>
            <a:ext cx="1243692" cy="859611"/>
          </a:xfrm>
          <a:prstGeom prst="rect">
            <a:avLst/>
          </a:prstGeom>
        </p:spPr>
      </p:pic>
    </p:spTree>
    <p:extLst>
      <p:ext uri="{BB962C8B-B14F-4D97-AF65-F5344CB8AC3E}">
        <p14:creationId xmlns:p14="http://schemas.microsoft.com/office/powerpoint/2010/main" val="3199598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br>
              <a:rPr lang="he-IL" b="1" dirty="0">
                <a:cs typeface="+mn-cs"/>
              </a:rPr>
            </a:br>
            <a:r>
              <a:rPr lang="ar-SA" b="1" dirty="0">
                <a:cs typeface="+mn-cs"/>
              </a:rPr>
              <a:t>جِهازُ سَمَعٍ ( سَمّاعَةٌ )- </a:t>
            </a:r>
            <a:r>
              <a:rPr lang="ar-SA" sz="2800" b="1" dirty="0">
                <a:cs typeface="+mn-cs"/>
              </a:rPr>
              <a:t>صَفْحَة </a:t>
            </a:r>
            <a:r>
              <a:rPr lang="he-IL" sz="2800" b="1" dirty="0">
                <a:cs typeface="+mn-cs"/>
              </a:rPr>
              <a:t> 33</a:t>
            </a:r>
            <a:endParaRPr lang="en-US" sz="2800" b="1" dirty="0">
              <a:cs typeface="+mn-cs"/>
            </a:endParaRPr>
          </a:p>
        </p:txBody>
      </p:sp>
      <p:pic>
        <p:nvPicPr>
          <p:cNvPr id="4" name="מציין מיקום תוכן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50" y="2068381"/>
            <a:ext cx="7886700" cy="4220546"/>
          </a:xfrm>
          <a:prstGeom prst="rect">
            <a:avLst/>
          </a:prstGeom>
        </p:spPr>
      </p:pic>
      <p:pic>
        <p:nvPicPr>
          <p:cNvPr id="3" name="תמונה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0587"/>
            <a:ext cx="1471455" cy="834002"/>
          </a:xfrm>
          <a:prstGeom prst="rect">
            <a:avLst/>
          </a:prstGeom>
        </p:spPr>
      </p:pic>
      <p:pic>
        <p:nvPicPr>
          <p:cNvPr id="6" name="תמונה 5">
            <a:extLst>
              <a:ext uri="{FF2B5EF4-FFF2-40B4-BE49-F238E27FC236}">
                <a16:creationId xmlns:a16="http://schemas.microsoft.com/office/drawing/2014/main" id="{9BF95E05-1A04-9A67-50AF-1DF7F9A617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4517" y="110587"/>
            <a:ext cx="1243692" cy="859611"/>
          </a:xfrm>
          <a:prstGeom prst="rect">
            <a:avLst/>
          </a:prstGeom>
        </p:spPr>
      </p:pic>
    </p:spTree>
    <p:extLst>
      <p:ext uri="{BB962C8B-B14F-4D97-AF65-F5344CB8AC3E}">
        <p14:creationId xmlns:p14="http://schemas.microsoft.com/office/powerpoint/2010/main" val="3195840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he-IL" b="1" dirty="0">
                <a:cs typeface="+mn-cs"/>
              </a:rPr>
              <a:t>      </a:t>
            </a:r>
            <a:r>
              <a:rPr lang="ar-SA" b="1" dirty="0">
                <a:cs typeface="+mn-cs"/>
              </a:rPr>
              <a:t>نُحَسِّنُ حاسَّة السَّمَعِ</a:t>
            </a:r>
            <a:endParaRPr lang="en-US" dirty="0">
              <a:cs typeface="+mn-cs"/>
            </a:endParaRPr>
          </a:p>
        </p:txBody>
      </p:sp>
      <p:sp>
        <p:nvSpPr>
          <p:cNvPr id="3" name="מציין מיקום תוכן 2"/>
          <p:cNvSpPr>
            <a:spLocks noGrp="1"/>
          </p:cNvSpPr>
          <p:nvPr>
            <p:ph idx="1"/>
          </p:nvPr>
        </p:nvSpPr>
        <p:spPr/>
        <p:txBody>
          <a:bodyPr/>
          <a:lstStyle/>
          <a:p>
            <a:pPr marL="0" indent="0" algn="ctr">
              <a:buNone/>
            </a:pPr>
            <a:r>
              <a:rPr lang="ar-SA" b="1" dirty="0"/>
              <a:t>فَعاليَّةٌ مُحَوْسَبَةٌ في اَلْكُراسِ الْمُحَوسَبِ: صَفْحَةُ </a:t>
            </a:r>
            <a:r>
              <a:rPr lang="he-IL" b="1" dirty="0"/>
              <a:t> 36</a:t>
            </a:r>
            <a:endParaRPr lang="en-US" b="1" dirty="0"/>
          </a:p>
        </p:txBody>
      </p:sp>
      <p:pic>
        <p:nvPicPr>
          <p:cNvPr id="6" name="תמונה 5">
            <a:extLst>
              <a:ext uri="{FF2B5EF4-FFF2-40B4-BE49-F238E27FC236}">
                <a16:creationId xmlns:a16="http://schemas.microsoft.com/office/drawing/2014/main" id="{6DC61E0B-07E7-63C5-83B1-2D5F700E8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72" y="162200"/>
            <a:ext cx="1353429" cy="865707"/>
          </a:xfrm>
          <a:prstGeom prst="rect">
            <a:avLst/>
          </a:prstGeom>
        </p:spPr>
      </p:pic>
      <p:pic>
        <p:nvPicPr>
          <p:cNvPr id="7" name="תמונה 6">
            <a:extLst>
              <a:ext uri="{FF2B5EF4-FFF2-40B4-BE49-F238E27FC236}">
                <a16:creationId xmlns:a16="http://schemas.microsoft.com/office/drawing/2014/main" id="{A041E721-D116-ACF2-D0C1-C13127698B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48882"/>
            <a:ext cx="9144000" cy="3728081"/>
          </a:xfrm>
          <a:prstGeom prst="rect">
            <a:avLst/>
          </a:prstGeom>
        </p:spPr>
      </p:pic>
    </p:spTree>
    <p:extLst>
      <p:ext uri="{BB962C8B-B14F-4D97-AF65-F5344CB8AC3E}">
        <p14:creationId xmlns:p14="http://schemas.microsoft.com/office/powerpoint/2010/main" val="2778781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a:extLst>
              <a:ext uri="{FF2B5EF4-FFF2-40B4-BE49-F238E27FC236}">
                <a16:creationId xmlns:a16="http://schemas.microsoft.com/office/drawing/2014/main" id="{BB69E2AE-CB91-4BB0-887D-266A32CB38FE}"/>
              </a:ext>
            </a:extLst>
          </p:cNvPr>
          <p:cNvSpPr>
            <a:spLocks noGrp="1"/>
          </p:cNvSpPr>
          <p:nvPr>
            <p:ph type="ctrTitle"/>
          </p:nvPr>
        </p:nvSpPr>
        <p:spPr>
          <a:xfrm>
            <a:off x="307819" y="1577624"/>
            <a:ext cx="8329188" cy="1011667"/>
          </a:xfrm>
          <a:effectLst>
            <a:outerShdw blurRad="50800" dist="38100" dir="2700000" algn="tl" rotWithShape="0">
              <a:prstClr val="black">
                <a:alpha val="40000"/>
              </a:prstClr>
            </a:outerShdw>
          </a:effectLst>
        </p:spPr>
        <p:txBody>
          <a:bodyPr>
            <a:normAutofit/>
          </a:bodyPr>
          <a:lstStyle/>
          <a:p>
            <a:r>
              <a:rPr lang="ar-SA" b="1" dirty="0">
                <a:solidFill>
                  <a:srgbClr val="0070C0"/>
                </a:solidFill>
                <a:cs typeface="+mn-cs"/>
              </a:rPr>
              <a:t>حاسَّةُ السَّمْعِ </a:t>
            </a:r>
            <a:r>
              <a:rPr lang="ar-SA" sz="2800" b="1" dirty="0">
                <a:solidFill>
                  <a:srgbClr val="0070C0"/>
                </a:solidFill>
                <a:cs typeface="+mn-cs"/>
              </a:rPr>
              <a:t>( الجُزْءُ الثَّانِي )</a:t>
            </a:r>
            <a:endParaRPr lang="x-none" sz="2800" dirty="0"/>
          </a:p>
        </p:txBody>
      </p:sp>
      <p:pic>
        <p:nvPicPr>
          <p:cNvPr id="4" name="תמונה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9129" y="-81481"/>
            <a:ext cx="1981204" cy="1121666"/>
          </a:xfrm>
          <a:prstGeom prst="rect">
            <a:avLst/>
          </a:prstGeom>
        </p:spPr>
      </p:pic>
      <p:pic>
        <p:nvPicPr>
          <p:cNvPr id="5" name="תמונה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8300" y="2589291"/>
            <a:ext cx="3340898" cy="3993226"/>
          </a:xfrm>
          <a:prstGeom prst="rect">
            <a:avLst/>
          </a:prstGeom>
        </p:spPr>
      </p:pic>
      <p:pic>
        <p:nvPicPr>
          <p:cNvPr id="2" name="תמונה 1">
            <a:extLst>
              <a:ext uri="{FF2B5EF4-FFF2-40B4-BE49-F238E27FC236}">
                <a16:creationId xmlns:a16="http://schemas.microsoft.com/office/drawing/2014/main" id="{DCC5D7F6-4E8A-C265-5ADE-1FD3553147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2857" y="308546"/>
            <a:ext cx="1243692" cy="859611"/>
          </a:xfrm>
          <a:prstGeom prst="rect">
            <a:avLst/>
          </a:prstGeom>
        </p:spPr>
      </p:pic>
    </p:spTree>
    <p:extLst>
      <p:ext uri="{BB962C8B-B14F-4D97-AF65-F5344CB8AC3E}">
        <p14:creationId xmlns:p14="http://schemas.microsoft.com/office/powerpoint/2010/main" val="29052656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ar-SA" b="1" dirty="0">
                <a:cs typeface="+mn-cs"/>
              </a:rPr>
              <a:t>أَدَواتٌ تِكْنولوجيَّةٌ</a:t>
            </a:r>
            <a:endParaRPr lang="en-US" dirty="0">
              <a:cs typeface="+mn-cs"/>
            </a:endParaRPr>
          </a:p>
        </p:txBody>
      </p:sp>
      <p:sp>
        <p:nvSpPr>
          <p:cNvPr id="3" name="מציין מיקום תוכן 2"/>
          <p:cNvSpPr>
            <a:spLocks noGrp="1"/>
          </p:cNvSpPr>
          <p:nvPr>
            <p:ph idx="1"/>
          </p:nvPr>
        </p:nvSpPr>
        <p:spPr/>
        <p:txBody>
          <a:bodyPr/>
          <a:lstStyle/>
          <a:p>
            <a:pPr marL="0" lvl="0" indent="0" algn="ctr">
              <a:buNone/>
            </a:pPr>
            <a:r>
              <a:rPr lang="ar-SA" b="1" dirty="0">
                <a:solidFill>
                  <a:prstClr val="black"/>
                </a:solidFill>
              </a:rPr>
              <a:t>فَعاليَّةٌ مُحَوْسَبَةٌ في اَلْكُراسِ الْمُحَوسِبِ: صَفْحَة </a:t>
            </a:r>
            <a:r>
              <a:rPr lang="he-IL" b="1" dirty="0">
                <a:solidFill>
                  <a:prstClr val="black"/>
                </a:solidFill>
              </a:rPr>
              <a:t>36</a:t>
            </a:r>
            <a:endParaRPr lang="en-US" b="1" dirty="0">
              <a:solidFill>
                <a:prstClr val="black"/>
              </a:solidFill>
            </a:endParaRPr>
          </a:p>
          <a:p>
            <a:pPr marL="0" indent="0" algn="r">
              <a:buNone/>
            </a:pPr>
            <a:endParaRPr lang="en-US" dirty="0"/>
          </a:p>
        </p:txBody>
      </p:sp>
      <p:pic>
        <p:nvPicPr>
          <p:cNvPr id="6" name="תמונה 5">
            <a:extLst>
              <a:ext uri="{FF2B5EF4-FFF2-40B4-BE49-F238E27FC236}">
                <a16:creationId xmlns:a16="http://schemas.microsoft.com/office/drawing/2014/main" id="{03D8D1A2-7604-CEDB-C8D1-9959DAD8C9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423" y="270503"/>
            <a:ext cx="1353429" cy="865707"/>
          </a:xfrm>
          <a:prstGeom prst="rect">
            <a:avLst/>
          </a:prstGeom>
        </p:spPr>
      </p:pic>
      <p:pic>
        <p:nvPicPr>
          <p:cNvPr id="7" name="תמונה 6">
            <a:extLst>
              <a:ext uri="{FF2B5EF4-FFF2-40B4-BE49-F238E27FC236}">
                <a16:creationId xmlns:a16="http://schemas.microsoft.com/office/drawing/2014/main" id="{DE4142FF-35E4-FC13-AEE6-3060AB1701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21645"/>
            <a:ext cx="9144000" cy="3054324"/>
          </a:xfrm>
          <a:prstGeom prst="rect">
            <a:avLst/>
          </a:prstGeom>
        </p:spPr>
      </p:pic>
    </p:spTree>
    <p:extLst>
      <p:ext uri="{BB962C8B-B14F-4D97-AF65-F5344CB8AC3E}">
        <p14:creationId xmlns:p14="http://schemas.microsoft.com/office/powerpoint/2010/main" val="2037054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ar-SA" b="1" dirty="0">
                <a:cs typeface="+mn-cs"/>
              </a:rPr>
              <a:t>لُغَةُ الإِشَارَاتِ </a:t>
            </a:r>
            <a:r>
              <a:rPr lang="he-IL" sz="2000" b="1" dirty="0">
                <a:cs typeface="+mn-cs"/>
              </a:rPr>
              <a:t>(</a:t>
            </a:r>
            <a:r>
              <a:rPr lang="ar-SA" sz="2000" b="1" dirty="0">
                <a:cs typeface="+mn-cs"/>
              </a:rPr>
              <a:t> صَفْحَةُ </a:t>
            </a:r>
            <a:r>
              <a:rPr lang="he-IL" sz="2000" b="1" dirty="0">
                <a:cs typeface="+mn-cs"/>
              </a:rPr>
              <a:t> 34)</a:t>
            </a:r>
            <a:endParaRPr lang="en-US" sz="2000" dirty="0">
              <a:cs typeface="+mn-cs"/>
            </a:endParaRPr>
          </a:p>
        </p:txBody>
      </p:sp>
      <p:sp>
        <p:nvSpPr>
          <p:cNvPr id="3" name="מציין מיקום תוכן 2"/>
          <p:cNvSpPr>
            <a:spLocks noGrp="1"/>
          </p:cNvSpPr>
          <p:nvPr>
            <p:ph idx="1"/>
          </p:nvPr>
        </p:nvSpPr>
        <p:spPr>
          <a:xfrm>
            <a:off x="628650" y="1825624"/>
            <a:ext cx="7886700" cy="4501603"/>
          </a:xfrm>
        </p:spPr>
        <p:txBody>
          <a:bodyPr>
            <a:normAutofit/>
          </a:bodyPr>
          <a:lstStyle/>
          <a:p>
            <a:pPr marL="0" indent="0" algn="r" rtl="1">
              <a:buNone/>
            </a:pPr>
            <a:r>
              <a:rPr lang="he-IL" dirty="0">
                <a:latin typeface="MF_FrankRuhl-Regular"/>
              </a:rPr>
              <a:t>"</a:t>
            </a:r>
            <a:r>
              <a:rPr lang="ar-SA" dirty="0">
                <a:latin typeface="MF_FrankRuhl-Regular"/>
              </a:rPr>
              <a:t>تحدثوا</a:t>
            </a:r>
            <a:r>
              <a:rPr lang="he-IL" dirty="0">
                <a:latin typeface="MF_FrankRuhl-Regular"/>
              </a:rPr>
              <a:t>" </a:t>
            </a:r>
            <a:r>
              <a:rPr lang="ar-SA" dirty="0">
                <a:latin typeface="MF_FrankRuhl-Regular"/>
              </a:rPr>
              <a:t>بلُغَةِ الإِشَارَاتِ </a:t>
            </a:r>
            <a:r>
              <a:rPr lang="he-IL" dirty="0">
                <a:latin typeface="MF_FrankRuhl-Regular"/>
              </a:rPr>
              <a:t>:</a:t>
            </a:r>
          </a:p>
          <a:p>
            <a:pPr algn="r" rtl="1"/>
            <a:r>
              <a:rPr lang="ar-SA" dirty="0">
                <a:latin typeface="MF_FrankRuhl-Regular"/>
              </a:rPr>
              <a:t>قُومُوا بِحَرَكَةٍ </a:t>
            </a:r>
            <a:r>
              <a:rPr lang="ar-SA" b="1" dirty="0">
                <a:latin typeface="MF_FrankRuhl-Regular"/>
              </a:rPr>
              <a:t>نَعَمْ </a:t>
            </a:r>
            <a:r>
              <a:rPr lang="ar-SA" dirty="0">
                <a:latin typeface="MF_FrankRuhl-Regular"/>
              </a:rPr>
              <a:t>.</a:t>
            </a:r>
          </a:p>
          <a:p>
            <a:pPr algn="r" rtl="1"/>
            <a:r>
              <a:rPr lang="ar-SA" dirty="0">
                <a:latin typeface="MF_FrankRuhl-Regular"/>
              </a:rPr>
              <a:t> قُومُوا بِحَرَكَةٍ</a:t>
            </a:r>
            <a:r>
              <a:rPr lang="ar-SA" b="1" dirty="0">
                <a:latin typeface="MF_FrankRuhl-Regular"/>
              </a:rPr>
              <a:t> لَا </a:t>
            </a:r>
            <a:r>
              <a:rPr lang="ar-SA" dirty="0">
                <a:latin typeface="MF_FrankRuhl-Regular"/>
              </a:rPr>
              <a:t>.</a:t>
            </a:r>
          </a:p>
          <a:p>
            <a:pPr algn="r" rtl="1"/>
            <a:r>
              <a:rPr lang="ar-SA" dirty="0">
                <a:latin typeface="MF_FrankRuhl-Regular"/>
              </a:rPr>
              <a:t> قُومُوا بِحَرَكَةِ </a:t>
            </a:r>
            <a:r>
              <a:rPr lang="ar-SA" b="1" dirty="0">
                <a:latin typeface="MF_FrankRuhl-Regular"/>
              </a:rPr>
              <a:t>انَا بِرَدّانِ </a:t>
            </a:r>
            <a:r>
              <a:rPr lang="ar-SA" dirty="0">
                <a:latin typeface="MF_FrankRuhl-Regular"/>
              </a:rPr>
              <a:t>. </a:t>
            </a:r>
          </a:p>
          <a:p>
            <a:pPr algn="r" rtl="1"/>
            <a:r>
              <a:rPr lang="ar-SA" dirty="0">
                <a:latin typeface="MF_FrankRuhl-Regular"/>
              </a:rPr>
              <a:t>قُومُوا بِحَرَكَةِ </a:t>
            </a:r>
            <a:r>
              <a:rPr lang="ar-SA" b="1" dirty="0">
                <a:latin typeface="MF_FrankRuhl-Regular"/>
              </a:rPr>
              <a:t>انَا تَعْبَان </a:t>
            </a:r>
            <a:r>
              <a:rPr lang="ar-SA" dirty="0">
                <a:latin typeface="MF_FrankRuhl-Regular"/>
              </a:rPr>
              <a:t>.</a:t>
            </a:r>
          </a:p>
          <a:p>
            <a:pPr algn="r" rtl="1"/>
            <a:r>
              <a:rPr lang="ar-SA" dirty="0">
                <a:latin typeface="MF_FrankRuhl-Regular"/>
              </a:rPr>
              <a:t> قُومُوا بِحَرَكَةِ </a:t>
            </a:r>
            <a:r>
              <a:rPr lang="ar-SA" b="1" dirty="0">
                <a:latin typeface="MF_FrankRuhl-Regular"/>
              </a:rPr>
              <a:t>انَا حَزين </a:t>
            </a:r>
            <a:r>
              <a:rPr lang="ar-SA" dirty="0">
                <a:latin typeface="MF_FrankRuhl-Regular"/>
              </a:rPr>
              <a:t>.</a:t>
            </a:r>
            <a:endParaRPr lang="he-IL" b="1" dirty="0">
              <a:latin typeface="MF_FrankRuhl-Bold"/>
            </a:endParaRPr>
          </a:p>
        </p:txBody>
      </p:sp>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5262" y="0"/>
            <a:ext cx="1688738" cy="957155"/>
          </a:xfrm>
          <a:prstGeom prst="rect">
            <a:avLst/>
          </a:prstGeom>
        </p:spPr>
      </p:pic>
      <p:pic>
        <p:nvPicPr>
          <p:cNvPr id="6" name="תמונה 5">
            <a:extLst>
              <a:ext uri="{FF2B5EF4-FFF2-40B4-BE49-F238E27FC236}">
                <a16:creationId xmlns:a16="http://schemas.microsoft.com/office/drawing/2014/main" id="{FF735AA1-3CF6-5D37-03DF-77941865F9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492" y="97544"/>
            <a:ext cx="1243692" cy="859611"/>
          </a:xfrm>
          <a:prstGeom prst="rect">
            <a:avLst/>
          </a:prstGeom>
        </p:spPr>
      </p:pic>
    </p:spTree>
    <p:extLst>
      <p:ext uri="{BB962C8B-B14F-4D97-AF65-F5344CB8AC3E}">
        <p14:creationId xmlns:p14="http://schemas.microsoft.com/office/powerpoint/2010/main" val="1201389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ar-SA" b="1" dirty="0">
                <a:solidFill>
                  <a:prstClr val="black"/>
                </a:solidFill>
                <a:cs typeface="Arial" panose="020B0604020202020204" pitchFamily="34" charset="0"/>
              </a:rPr>
              <a:t>لُغَةُ الإِشَارَاتِ </a:t>
            </a:r>
            <a:r>
              <a:rPr lang="he-IL" sz="2800" b="1" dirty="0">
                <a:solidFill>
                  <a:prstClr val="black"/>
                </a:solidFill>
                <a:cs typeface="Arial" panose="020B0604020202020204" pitchFamily="34" charset="0"/>
              </a:rPr>
              <a:t>(</a:t>
            </a:r>
            <a:r>
              <a:rPr lang="ar-SA" sz="2800" b="1" dirty="0">
                <a:solidFill>
                  <a:prstClr val="black"/>
                </a:solidFill>
                <a:cs typeface="Arial" panose="020B0604020202020204" pitchFamily="34" charset="0"/>
              </a:rPr>
              <a:t> </a:t>
            </a:r>
            <a:r>
              <a:rPr lang="ar-SA" sz="2000" b="1" dirty="0">
                <a:solidFill>
                  <a:prstClr val="black"/>
                </a:solidFill>
                <a:cs typeface="Arial" panose="020B0604020202020204" pitchFamily="34" charset="0"/>
              </a:rPr>
              <a:t>صَفْحَةُ </a:t>
            </a:r>
            <a:r>
              <a:rPr lang="he-IL" sz="2000" b="1" dirty="0">
                <a:solidFill>
                  <a:prstClr val="black"/>
                </a:solidFill>
                <a:cs typeface="Arial" panose="020B0604020202020204" pitchFamily="34" charset="0"/>
              </a:rPr>
              <a:t>35</a:t>
            </a:r>
            <a:r>
              <a:rPr lang="he-IL" sz="2800" b="1" dirty="0">
                <a:solidFill>
                  <a:prstClr val="black"/>
                </a:solidFill>
                <a:cs typeface="Arial" panose="020B0604020202020204" pitchFamily="34" charset="0"/>
              </a:rPr>
              <a:t>)</a:t>
            </a:r>
            <a:endParaRPr lang="en-US" sz="2800" dirty="0"/>
          </a:p>
        </p:txBody>
      </p:sp>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5262" y="0"/>
            <a:ext cx="1688738" cy="957155"/>
          </a:xfrm>
          <a:prstGeom prst="rect">
            <a:avLst/>
          </a:prstGeom>
        </p:spPr>
      </p:pic>
      <p:pic>
        <p:nvPicPr>
          <p:cNvPr id="6" name="תמונה 5">
            <a:extLst>
              <a:ext uri="{FF2B5EF4-FFF2-40B4-BE49-F238E27FC236}">
                <a16:creationId xmlns:a16="http://schemas.microsoft.com/office/drawing/2014/main" id="{6EF9CAEA-1AC7-834D-E8CD-CE4EEF5369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609530"/>
            <a:ext cx="1243692" cy="859611"/>
          </a:xfrm>
          <a:prstGeom prst="rect">
            <a:avLst/>
          </a:prstGeom>
        </p:spPr>
      </p:pic>
      <p:pic>
        <p:nvPicPr>
          <p:cNvPr id="9" name="מציין מיקום תוכן 8">
            <a:extLst>
              <a:ext uri="{FF2B5EF4-FFF2-40B4-BE49-F238E27FC236}">
                <a16:creationId xmlns:a16="http://schemas.microsoft.com/office/drawing/2014/main" id="{EB0B1840-798F-6E29-90FA-DA6CEAF7AE62}"/>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396092" y="2406869"/>
            <a:ext cx="6665341" cy="3352799"/>
          </a:xfrm>
        </p:spPr>
      </p:pic>
    </p:spTree>
    <p:extLst>
      <p:ext uri="{BB962C8B-B14F-4D97-AF65-F5344CB8AC3E}">
        <p14:creationId xmlns:p14="http://schemas.microsoft.com/office/powerpoint/2010/main" val="10854252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657350" y="1384300"/>
            <a:ext cx="7886700" cy="1325563"/>
          </a:xfrm>
        </p:spPr>
        <p:txBody>
          <a:bodyPr/>
          <a:lstStyle/>
          <a:p>
            <a:endParaRPr lang="en-US" dirty="0"/>
          </a:p>
        </p:txBody>
      </p:sp>
      <p:pic>
        <p:nvPicPr>
          <p:cNvPr id="7" name="תמונה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260" y="3536379"/>
            <a:ext cx="3571875" cy="2380320"/>
          </a:xfrm>
          <a:prstGeom prst="rect">
            <a:avLst/>
          </a:prstGeom>
        </p:spPr>
      </p:pic>
      <p:pic>
        <p:nvPicPr>
          <p:cNvPr id="8" name="תמונה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23" y="72157"/>
            <a:ext cx="3800475" cy="2532660"/>
          </a:xfrm>
          <a:prstGeom prst="rect">
            <a:avLst/>
          </a:prstGeom>
        </p:spPr>
      </p:pic>
      <p:pic>
        <p:nvPicPr>
          <p:cNvPr id="9" name="תמונה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978" y="3391648"/>
            <a:ext cx="3764655" cy="2508789"/>
          </a:xfrm>
          <a:prstGeom prst="rect">
            <a:avLst/>
          </a:prstGeom>
        </p:spPr>
      </p:pic>
      <p:pic>
        <p:nvPicPr>
          <p:cNvPr id="10" name="תמונה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2079" y="3157985"/>
            <a:ext cx="4139687" cy="2758714"/>
          </a:xfrm>
          <a:prstGeom prst="rect">
            <a:avLst/>
          </a:prstGeom>
        </p:spPr>
      </p:pic>
      <p:pic>
        <p:nvPicPr>
          <p:cNvPr id="11" name="תמונה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4180" y="-215685"/>
            <a:ext cx="4550943" cy="3032777"/>
          </a:xfrm>
          <a:prstGeom prst="rect">
            <a:avLst/>
          </a:prstGeom>
        </p:spPr>
      </p:pic>
      <p:pic>
        <p:nvPicPr>
          <p:cNvPr id="12" name="תמונה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5457824" y="361950"/>
            <a:ext cx="3619342" cy="1981200"/>
          </a:xfrm>
          <a:prstGeom prst="rect">
            <a:avLst/>
          </a:prstGeom>
        </p:spPr>
      </p:pic>
      <p:sp>
        <p:nvSpPr>
          <p:cNvPr id="13" name="מציין מיקום תוכן 12"/>
          <p:cNvSpPr>
            <a:spLocks noGrp="1"/>
          </p:cNvSpPr>
          <p:nvPr>
            <p:ph idx="1"/>
          </p:nvPr>
        </p:nvSpPr>
        <p:spPr/>
        <p:txBody>
          <a:bodyPr/>
          <a:lstStyle/>
          <a:p>
            <a:endParaRPr lang="en-US"/>
          </a:p>
        </p:txBody>
      </p:sp>
    </p:spTree>
    <p:extLst>
      <p:ext uri="{BB962C8B-B14F-4D97-AF65-F5344CB8AC3E}">
        <p14:creationId xmlns:p14="http://schemas.microsoft.com/office/powerpoint/2010/main" val="16132036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ar-SA" sz="4000" b="1" dirty="0">
                <a:cs typeface="+mn-cs"/>
              </a:rPr>
              <a:t>مَهَمَّةٌ فِي اَلْوِحداتِ اَلْمُحَوْسَبَةِ</a:t>
            </a:r>
            <a:endParaRPr lang="en-US" sz="3200" b="1" dirty="0">
              <a:solidFill>
                <a:srgbClr val="FF0000"/>
              </a:solidFill>
              <a:cs typeface="+mn-cs"/>
            </a:endParaRPr>
          </a:p>
        </p:txBody>
      </p:sp>
      <p:pic>
        <p:nvPicPr>
          <p:cNvPr id="4" name="תמונה 3">
            <a:extLst>
              <a:ext uri="{FF2B5EF4-FFF2-40B4-BE49-F238E27FC236}">
                <a16:creationId xmlns:a16="http://schemas.microsoft.com/office/drawing/2014/main" id="{541C97AF-56BF-D268-C6E0-289CC6A6C7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954" y="225011"/>
            <a:ext cx="1353429" cy="865707"/>
          </a:xfrm>
          <a:prstGeom prst="rect">
            <a:avLst/>
          </a:prstGeom>
        </p:spPr>
      </p:pic>
      <p:pic>
        <p:nvPicPr>
          <p:cNvPr id="8" name="מציין מיקום תוכן 7">
            <a:extLst>
              <a:ext uri="{FF2B5EF4-FFF2-40B4-BE49-F238E27FC236}">
                <a16:creationId xmlns:a16="http://schemas.microsoft.com/office/drawing/2014/main" id="{A52AED3D-5881-9DED-3B53-BA9C491AB68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864383" y="1830804"/>
            <a:ext cx="5419286" cy="3739679"/>
          </a:xfrm>
        </p:spPr>
      </p:pic>
    </p:spTree>
    <p:extLst>
      <p:ext uri="{BB962C8B-B14F-4D97-AF65-F5344CB8AC3E}">
        <p14:creationId xmlns:p14="http://schemas.microsoft.com/office/powerpoint/2010/main" val="1852491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B19C1D99-8649-B56B-CBC3-7F111B0055B3}"/>
              </a:ext>
            </a:extLst>
          </p:cNvPr>
          <p:cNvSpPr txBox="1"/>
          <p:nvPr/>
        </p:nvSpPr>
        <p:spPr>
          <a:xfrm>
            <a:off x="1842570" y="477102"/>
            <a:ext cx="6296496" cy="646331"/>
          </a:xfrm>
          <a:prstGeom prst="rect">
            <a:avLst/>
          </a:prstGeom>
          <a:noFill/>
        </p:spPr>
        <p:txBody>
          <a:bodyPr wrap="square" rtlCol="1">
            <a:spAutoFit/>
          </a:bodyPr>
          <a:lstStyle/>
          <a:p>
            <a:r>
              <a:rPr lang="ar-SA" sz="3600" b="1" dirty="0"/>
              <a:t>مَهَمَّةٌ فِي اَلْوِحداتِ اَلْمُحَوْسَبَةِ</a:t>
            </a:r>
            <a:endParaRPr lang="he-IL" sz="3600" dirty="0"/>
          </a:p>
        </p:txBody>
      </p:sp>
      <p:pic>
        <p:nvPicPr>
          <p:cNvPr id="5" name="תמונה 4">
            <a:extLst>
              <a:ext uri="{FF2B5EF4-FFF2-40B4-BE49-F238E27FC236}">
                <a16:creationId xmlns:a16="http://schemas.microsoft.com/office/drawing/2014/main" id="{C88C809D-8BB0-5F16-A0F1-6B5D23A9F6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112" y="197292"/>
            <a:ext cx="1353429" cy="865707"/>
          </a:xfrm>
          <a:prstGeom prst="rect">
            <a:avLst/>
          </a:prstGeom>
        </p:spPr>
      </p:pic>
      <p:pic>
        <p:nvPicPr>
          <p:cNvPr id="6" name="תמונה 5">
            <a:extLst>
              <a:ext uri="{FF2B5EF4-FFF2-40B4-BE49-F238E27FC236}">
                <a16:creationId xmlns:a16="http://schemas.microsoft.com/office/drawing/2014/main" id="{AD1545D6-7B80-F9DD-68BB-DD4B268390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3393" y="1902372"/>
            <a:ext cx="5738648" cy="4204138"/>
          </a:xfrm>
          <a:prstGeom prst="rect">
            <a:avLst/>
          </a:prstGeom>
        </p:spPr>
      </p:pic>
    </p:spTree>
    <p:extLst>
      <p:ext uri="{BB962C8B-B14F-4D97-AF65-F5344CB8AC3E}">
        <p14:creationId xmlns:p14="http://schemas.microsoft.com/office/powerpoint/2010/main" val="21206112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ar-SA" b="1" dirty="0">
                <a:cs typeface="+mn-cs"/>
              </a:rPr>
              <a:t>ماذا تَرَوْنَ هُنا ؟</a:t>
            </a:r>
            <a:endParaRPr lang="en-US" b="1" dirty="0">
              <a:cs typeface="+mn-cs"/>
            </a:endParaRPr>
          </a:p>
        </p:txBody>
      </p:sp>
      <p:pic>
        <p:nvPicPr>
          <p:cNvPr id="4" name="מציין מיקום תוכן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0" y="2058988"/>
            <a:ext cx="4351338" cy="4351338"/>
          </a:xfrm>
          <a:prstGeom prst="rect">
            <a:avLst/>
          </a:prstGeom>
        </p:spPr>
      </p:pic>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75" y="2058988"/>
            <a:ext cx="4343400" cy="4343400"/>
          </a:xfrm>
          <a:prstGeom prst="rect">
            <a:avLst/>
          </a:prstGeom>
        </p:spPr>
      </p:pic>
      <p:pic>
        <p:nvPicPr>
          <p:cNvPr id="6" name="תמונה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4811" y="-3173"/>
            <a:ext cx="1688738" cy="957155"/>
          </a:xfrm>
          <a:prstGeom prst="rect">
            <a:avLst/>
          </a:prstGeom>
        </p:spPr>
      </p:pic>
      <p:pic>
        <p:nvPicPr>
          <p:cNvPr id="7" name="תמונה 6">
            <a:extLst>
              <a:ext uri="{FF2B5EF4-FFF2-40B4-BE49-F238E27FC236}">
                <a16:creationId xmlns:a16="http://schemas.microsoft.com/office/drawing/2014/main" id="{2F8AAF4D-1BC7-79CC-F639-46109BE31B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75" y="395178"/>
            <a:ext cx="1243692" cy="859611"/>
          </a:xfrm>
          <a:prstGeom prst="rect">
            <a:avLst/>
          </a:prstGeom>
        </p:spPr>
      </p:pic>
    </p:spTree>
    <p:extLst>
      <p:ext uri="{BB962C8B-B14F-4D97-AF65-F5344CB8AC3E}">
        <p14:creationId xmlns:p14="http://schemas.microsoft.com/office/powerpoint/2010/main" val="9753286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id="{3652866A-37F4-408E-9A83-5C7D868FA49D}"/>
              </a:ext>
            </a:extLst>
          </p:cNvPr>
          <p:cNvSpPr/>
          <p:nvPr/>
        </p:nvSpPr>
        <p:spPr>
          <a:xfrm>
            <a:off x="749588" y="1196961"/>
            <a:ext cx="6584735" cy="1323439"/>
          </a:xfrm>
          <a:prstGeom prst="rect">
            <a:avLst/>
          </a:prstGeom>
          <a:noFill/>
          <a:effectLst>
            <a:outerShdw blurRad="50800" dist="38100" algn="l" rotWithShape="0">
              <a:prstClr val="black">
                <a:alpha val="40000"/>
              </a:prstClr>
            </a:outerShdw>
          </a:effectLst>
        </p:spPr>
        <p:txBody>
          <a:bodyPr wrap="square" lIns="91440" tIns="45720" rIns="91440" bIns="45720">
            <a:spAutoFit/>
          </a:bodyPr>
          <a:lstStyle/>
          <a:p>
            <a:pPr algn="r"/>
            <a:r>
              <a:rPr lang="he-IL" sz="8000" b="1" dirty="0">
                <a:ln w="22225">
                  <a:noFill/>
                  <a:prstDash val="solid"/>
                </a:ln>
                <a:solidFill>
                  <a:srgbClr val="0067A7"/>
                </a:solidFill>
              </a:rPr>
              <a:t>   </a:t>
            </a:r>
            <a:endParaRPr lang="he-IL" sz="8000" b="1" cap="none" spc="0" dirty="0">
              <a:ln w="22225">
                <a:noFill/>
                <a:prstDash val="solid"/>
              </a:ln>
              <a:solidFill>
                <a:srgbClr val="0067A7"/>
              </a:solidFill>
              <a:effectLst/>
            </a:endParaRPr>
          </a:p>
        </p:txBody>
      </p:sp>
      <p:pic>
        <p:nvPicPr>
          <p:cNvPr id="9" name="גרפיקה 8" descr="פרח ללא גבעול">
            <a:extLst>
              <a:ext uri="{FF2B5EF4-FFF2-40B4-BE49-F238E27FC236}">
                <a16:creationId xmlns:a16="http://schemas.microsoft.com/office/drawing/2014/main" id="{3D4CC3AC-0D15-4E3A-9512-BC0AC42D9F6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1579" y="4001204"/>
            <a:ext cx="914400" cy="914400"/>
          </a:xfrm>
          <a:prstGeom prst="rect">
            <a:avLst/>
          </a:prstGeom>
        </p:spPr>
      </p:pic>
      <p:pic>
        <p:nvPicPr>
          <p:cNvPr id="10" name="גרפיקה 9" descr="פרח ללא גבעול">
            <a:extLst>
              <a:ext uri="{FF2B5EF4-FFF2-40B4-BE49-F238E27FC236}">
                <a16:creationId xmlns:a16="http://schemas.microsoft.com/office/drawing/2014/main" id="{44D24E6F-090E-44F5-961B-6283637F8A8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7427511">
            <a:off x="405606" y="4778265"/>
            <a:ext cx="687964" cy="687964"/>
          </a:xfrm>
          <a:prstGeom prst="rect">
            <a:avLst/>
          </a:prstGeom>
        </p:spPr>
      </p:pic>
      <p:pic>
        <p:nvPicPr>
          <p:cNvPr id="11" name="גרפיקה 10" descr="פרח ללא גבעול">
            <a:extLst>
              <a:ext uri="{FF2B5EF4-FFF2-40B4-BE49-F238E27FC236}">
                <a16:creationId xmlns:a16="http://schemas.microsoft.com/office/drawing/2014/main" id="{306B8901-845A-4489-8524-3562717A573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427511">
            <a:off x="1268800" y="4216278"/>
            <a:ext cx="646779" cy="646779"/>
          </a:xfrm>
          <a:prstGeom prst="rect">
            <a:avLst/>
          </a:prstGeom>
        </p:spPr>
      </p:pic>
      <p:sp>
        <p:nvSpPr>
          <p:cNvPr id="17" name="TextBox 16"/>
          <p:cNvSpPr txBox="1"/>
          <p:nvPr/>
        </p:nvSpPr>
        <p:spPr>
          <a:xfrm>
            <a:off x="1226774" y="820342"/>
            <a:ext cx="6758382" cy="923330"/>
          </a:xfrm>
          <a:prstGeom prst="rect">
            <a:avLst/>
          </a:prstGeom>
          <a:noFill/>
        </p:spPr>
        <p:txBody>
          <a:bodyPr wrap="square" rtlCol="0">
            <a:spAutoFit/>
          </a:bodyPr>
          <a:lstStyle/>
          <a:p>
            <a:pPr algn="ctr"/>
            <a:r>
              <a:rPr lang="ar-SA" sz="5400" b="1"/>
              <a:t>تَمَّ وَلَمْ يَكْتَمِلْ</a:t>
            </a:r>
            <a:endParaRPr lang="ar-SA" sz="5400" b="1" dirty="0"/>
          </a:p>
        </p:txBody>
      </p:sp>
      <p:pic>
        <p:nvPicPr>
          <p:cNvPr id="3" name="תמונה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585" y="77300"/>
            <a:ext cx="1409037" cy="797732"/>
          </a:xfrm>
          <a:prstGeom prst="rect">
            <a:avLst/>
          </a:prstGeom>
        </p:spPr>
      </p:pic>
      <p:pic>
        <p:nvPicPr>
          <p:cNvPr id="5" name="תמונה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49201" y="2094435"/>
            <a:ext cx="3340898" cy="3993226"/>
          </a:xfrm>
          <a:prstGeom prst="rect">
            <a:avLst/>
          </a:prstGeom>
        </p:spPr>
      </p:pic>
      <p:pic>
        <p:nvPicPr>
          <p:cNvPr id="4" name="תמונה 3">
            <a:extLst>
              <a:ext uri="{FF2B5EF4-FFF2-40B4-BE49-F238E27FC236}">
                <a16:creationId xmlns:a16="http://schemas.microsoft.com/office/drawing/2014/main" id="{EF97A70D-764A-B6CD-0C5A-570151D6D1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20723" y="476166"/>
            <a:ext cx="1243692" cy="859611"/>
          </a:xfrm>
          <a:prstGeom prst="rect">
            <a:avLst/>
          </a:prstGeom>
        </p:spPr>
      </p:pic>
    </p:spTree>
    <p:extLst>
      <p:ext uri="{BB962C8B-B14F-4D97-AF65-F5344CB8AC3E}">
        <p14:creationId xmlns:p14="http://schemas.microsoft.com/office/powerpoint/2010/main" val="3121509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008895" y="365126"/>
            <a:ext cx="7886700" cy="1325563"/>
          </a:xfrm>
        </p:spPr>
        <p:txBody>
          <a:bodyPr/>
          <a:lstStyle/>
          <a:p>
            <a:pPr algn="ctr"/>
            <a:r>
              <a:rPr lang="ar-SA" b="1" dirty="0">
                <a:latin typeface="MF_FrankRuhl-Regular"/>
                <a:cs typeface="+mn-cs"/>
              </a:rPr>
              <a:t>نَسْمَعُ بِشَكْلٍ أَفْضَلٍ</a:t>
            </a:r>
            <a:endParaRPr lang="en-US" b="1" dirty="0">
              <a:cs typeface="+mn-cs"/>
            </a:endParaRPr>
          </a:p>
        </p:txBody>
      </p:sp>
      <p:sp>
        <p:nvSpPr>
          <p:cNvPr id="3" name="מציין מיקום תוכן 2"/>
          <p:cNvSpPr>
            <a:spLocks noGrp="1"/>
          </p:cNvSpPr>
          <p:nvPr>
            <p:ph idx="1"/>
          </p:nvPr>
        </p:nvSpPr>
        <p:spPr/>
        <p:txBody>
          <a:bodyPr>
            <a:normAutofit/>
          </a:bodyPr>
          <a:lstStyle/>
          <a:p>
            <a:pPr marL="0" indent="0" algn="r">
              <a:buNone/>
            </a:pPr>
            <a:r>
              <a:rPr lang="ar-SA" sz="4000" b="1" dirty="0"/>
              <a:t>مَهَمَّةٌ</a:t>
            </a:r>
            <a:r>
              <a:rPr lang="he-IL" sz="4000" b="1" dirty="0"/>
              <a:t>: </a:t>
            </a:r>
            <a:r>
              <a:rPr lang="ar-SA" sz="4000" b="1" dirty="0"/>
              <a:t>كَيْفَ يُمْكِنُنَا أَنْ نَسْمَعَ بِوُضُوحٍ نَبَضاتِ اَلْقَلْبِ </a:t>
            </a:r>
            <a:r>
              <a:rPr lang="ar-SA" sz="1800" b="1" dirty="0"/>
              <a:t>( صَفْحَةُ 30 )</a:t>
            </a:r>
            <a:endParaRPr lang="en-US" sz="1800" b="1" dirty="0"/>
          </a:p>
        </p:txBody>
      </p:sp>
      <p:pic>
        <p:nvPicPr>
          <p:cNvPr id="6" name="תמונה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86" y="126539"/>
            <a:ext cx="1592091" cy="901368"/>
          </a:xfrm>
          <a:prstGeom prst="rect">
            <a:avLst/>
          </a:prstGeom>
        </p:spPr>
      </p:pic>
      <p:pic>
        <p:nvPicPr>
          <p:cNvPr id="4" name="תמונה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9899" y="3023221"/>
            <a:ext cx="3343951" cy="3691903"/>
          </a:xfrm>
          <a:prstGeom prst="rect">
            <a:avLst/>
          </a:prstGeom>
        </p:spPr>
      </p:pic>
      <p:pic>
        <p:nvPicPr>
          <p:cNvPr id="7" name="תמונה 6">
            <a:extLst>
              <a:ext uri="{FF2B5EF4-FFF2-40B4-BE49-F238E27FC236}">
                <a16:creationId xmlns:a16="http://schemas.microsoft.com/office/drawing/2014/main" id="{FBEDD3EB-6CB3-DB38-88EF-093332197D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7222" y="8404"/>
            <a:ext cx="1243692" cy="859611"/>
          </a:xfrm>
          <a:prstGeom prst="rect">
            <a:avLst/>
          </a:prstGeom>
        </p:spPr>
      </p:pic>
    </p:spTree>
    <p:extLst>
      <p:ext uri="{BB962C8B-B14F-4D97-AF65-F5344CB8AC3E}">
        <p14:creationId xmlns:p14="http://schemas.microsoft.com/office/powerpoint/2010/main" val="3527224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pPr algn="ctr"/>
            <a:r>
              <a:rPr lang="ar-SA" sz="6600" b="1" dirty="0">
                <a:solidFill>
                  <a:srgbClr val="000000"/>
                </a:solidFill>
                <a:latin typeface="MF_FrankRuhl-Regular"/>
                <a:cs typeface="+mn-cs"/>
              </a:rPr>
              <a:t>لَدَيْنَا مُشْكِلَةٌ</a:t>
            </a:r>
            <a:br>
              <a:rPr lang="he-IL" dirty="0">
                <a:solidFill>
                  <a:srgbClr val="000000"/>
                </a:solidFill>
                <a:latin typeface="MF_FrankRuhl-Regular"/>
              </a:rPr>
            </a:br>
            <a:endParaRPr lang="en-US" dirty="0"/>
          </a:p>
        </p:txBody>
      </p:sp>
      <p:sp>
        <p:nvSpPr>
          <p:cNvPr id="3" name="מציין מיקום תוכן 2"/>
          <p:cNvSpPr>
            <a:spLocks noGrp="1"/>
          </p:cNvSpPr>
          <p:nvPr>
            <p:ph idx="1"/>
          </p:nvPr>
        </p:nvSpPr>
        <p:spPr>
          <a:xfrm>
            <a:off x="0" y="1825625"/>
            <a:ext cx="8727541" cy="4351338"/>
          </a:xfrm>
        </p:spPr>
        <p:txBody>
          <a:bodyPr>
            <a:normAutofit/>
          </a:bodyPr>
          <a:lstStyle/>
          <a:p>
            <a:pPr marL="0" indent="0" algn="r" rtl="1">
              <a:buNone/>
            </a:pPr>
            <a:r>
              <a:rPr lang="ar-SA" sz="4400" b="1" dirty="0">
                <a:solidFill>
                  <a:srgbClr val="000000"/>
                </a:solidFill>
                <a:latin typeface="MF_FrankRuhl-Regular"/>
              </a:rPr>
              <a:t>كَيْفَ يُمْكِنُنَا اَنْ نَسْتَقْبِلَ بِوُضُوحٍ نَبَضاتِ القَلْبِ ؟ اعَطوَا حُلُولًا لِهَذِهِ المُشْكِلَةِ .</a:t>
            </a:r>
            <a:endParaRPr lang="he-IL" sz="4400" b="1" dirty="0">
              <a:solidFill>
                <a:srgbClr val="000000"/>
              </a:solidFill>
              <a:latin typeface="MF_FrankRuhl-Regular"/>
            </a:endParaRPr>
          </a:p>
        </p:txBody>
      </p:sp>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76" y="0"/>
            <a:ext cx="1688738" cy="957155"/>
          </a:xfrm>
          <a:prstGeom prst="rect">
            <a:avLst/>
          </a:prstGeom>
        </p:spPr>
      </p:pic>
      <p:pic>
        <p:nvPicPr>
          <p:cNvPr id="6" name="תמונה 5">
            <a:extLst>
              <a:ext uri="{FF2B5EF4-FFF2-40B4-BE49-F238E27FC236}">
                <a16:creationId xmlns:a16="http://schemas.microsoft.com/office/drawing/2014/main" id="{4CF2626A-545D-BD8E-14AA-6C9BB8A2EE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1658" y="365126"/>
            <a:ext cx="1243692" cy="859611"/>
          </a:xfrm>
          <a:prstGeom prst="rect">
            <a:avLst/>
          </a:prstGeom>
        </p:spPr>
      </p:pic>
    </p:spTree>
    <p:extLst>
      <p:ext uri="{BB962C8B-B14F-4D97-AF65-F5344CB8AC3E}">
        <p14:creationId xmlns:p14="http://schemas.microsoft.com/office/powerpoint/2010/main" val="1200476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533292"/>
            <a:ext cx="8763000" cy="1325563"/>
          </a:xfrm>
        </p:spPr>
        <p:txBody>
          <a:bodyPr>
            <a:normAutofit fontScale="90000"/>
          </a:bodyPr>
          <a:lstStyle/>
          <a:p>
            <a:pPr algn="r"/>
            <a:r>
              <a:rPr lang="ar-SA" b="1" dirty="0">
                <a:latin typeface="MF_FrankRuhl-Bold"/>
                <a:cs typeface="+mn-cs"/>
              </a:rPr>
              <a:t>لَدَيْنَا حَلٌّ</a:t>
            </a:r>
            <a:br>
              <a:rPr lang="en-GB" b="1" dirty="0">
                <a:latin typeface="MF_FrankRuhl-Bold"/>
                <a:cs typeface="+mn-cs"/>
              </a:rPr>
            </a:br>
            <a:r>
              <a:rPr lang="ar-SA" dirty="0">
                <a:latin typeface="MF_FrankRuhl-Regular"/>
                <a:cs typeface="+mn-cs"/>
              </a:rPr>
              <a:t>بِمُساعَدَةِ سَمّاعَةِ الطَّبيبِ نَسْمَعُ دَقّاتِ القَلْبِ بِوُضُوحٍ .</a:t>
            </a:r>
            <a:br>
              <a:rPr lang="en-US" dirty="0">
                <a:latin typeface="MF_FrankRuhl-Regular"/>
                <a:cs typeface="+mn-cs"/>
              </a:rPr>
            </a:br>
            <a:endParaRPr lang="en-US" dirty="0"/>
          </a:p>
        </p:txBody>
      </p:sp>
      <p:pic>
        <p:nvPicPr>
          <p:cNvPr id="4" name="מציין מיקום תוכן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87612" y="1943320"/>
            <a:ext cx="7378614" cy="4779404"/>
          </a:xfrm>
          <a:prstGeom prst="rect">
            <a:avLst/>
          </a:prstGeom>
        </p:spPr>
      </p:pic>
      <p:pic>
        <p:nvPicPr>
          <p:cNvPr id="5" name="תמונה 4">
            <a:extLst>
              <a:ext uri="{FF2B5EF4-FFF2-40B4-BE49-F238E27FC236}">
                <a16:creationId xmlns:a16="http://schemas.microsoft.com/office/drawing/2014/main" id="{33A31430-EF52-3B0F-3D87-D52055AB0C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10" y="-64680"/>
            <a:ext cx="1243692" cy="859611"/>
          </a:xfrm>
          <a:prstGeom prst="rect">
            <a:avLst/>
          </a:prstGeom>
        </p:spPr>
      </p:pic>
    </p:spTree>
    <p:extLst>
      <p:ext uri="{BB962C8B-B14F-4D97-AF65-F5344CB8AC3E}">
        <p14:creationId xmlns:p14="http://schemas.microsoft.com/office/powerpoint/2010/main" val="1157342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ar-SA" sz="7200" b="1" dirty="0">
                <a:latin typeface="MF_FrankRuhl-Regular"/>
                <a:cs typeface="+mn-cs"/>
              </a:rPr>
              <a:t>سَمّاعَةُ الطَّبيبِ</a:t>
            </a:r>
            <a:endParaRPr lang="en-US" sz="7200" b="1" dirty="0">
              <a:cs typeface="+mn-cs"/>
            </a:endParaRPr>
          </a:p>
        </p:txBody>
      </p:sp>
      <p:pic>
        <p:nvPicPr>
          <p:cNvPr id="4" name="מציין מיקום תוכן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73250" y="1690689"/>
            <a:ext cx="4797499" cy="4808770"/>
          </a:xfrm>
          <a:prstGeom prst="rect">
            <a:avLst/>
          </a:prstGeom>
        </p:spPr>
      </p:pic>
      <p:pic>
        <p:nvPicPr>
          <p:cNvPr id="5" name="תמונה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484"/>
            <a:ext cx="1688738" cy="957155"/>
          </a:xfrm>
          <a:prstGeom prst="rect">
            <a:avLst/>
          </a:prstGeom>
        </p:spPr>
      </p:pic>
      <p:pic>
        <p:nvPicPr>
          <p:cNvPr id="6" name="תמונה 5">
            <a:extLst>
              <a:ext uri="{FF2B5EF4-FFF2-40B4-BE49-F238E27FC236}">
                <a16:creationId xmlns:a16="http://schemas.microsoft.com/office/drawing/2014/main" id="{564EED3E-F836-7A0D-8732-F82C20558C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4692" y="266505"/>
            <a:ext cx="1243692" cy="859611"/>
          </a:xfrm>
          <a:prstGeom prst="rect">
            <a:avLst/>
          </a:prstGeom>
        </p:spPr>
      </p:pic>
    </p:spTree>
    <p:extLst>
      <p:ext uri="{BB962C8B-B14F-4D97-AF65-F5344CB8AC3E}">
        <p14:creationId xmlns:p14="http://schemas.microsoft.com/office/powerpoint/2010/main" val="3085021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ar-SA" sz="6600" b="1" dirty="0">
                <a:cs typeface="+mn-cs"/>
              </a:rPr>
              <a:t>طَبيبَةٌ</a:t>
            </a:r>
            <a:endParaRPr lang="en-US" sz="6600" b="1" dirty="0">
              <a:cs typeface="+mn-cs"/>
            </a:endParaRPr>
          </a:p>
        </p:txBody>
      </p:sp>
      <p:pic>
        <p:nvPicPr>
          <p:cNvPr id="4" name="מציין מיקום תוכן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7958" y="1879945"/>
            <a:ext cx="7271642" cy="4851549"/>
          </a:xfrm>
          <a:prstGeom prst="rect">
            <a:avLst/>
          </a:prstGeom>
        </p:spPr>
      </p:pic>
      <p:pic>
        <p:nvPicPr>
          <p:cNvPr id="5" name="תמונה 4">
            <a:extLst>
              <a:ext uri="{FF2B5EF4-FFF2-40B4-BE49-F238E27FC236}">
                <a16:creationId xmlns:a16="http://schemas.microsoft.com/office/drawing/2014/main" id="{30104452-6F07-5FD1-E20C-08BAD9A955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8567" y="168296"/>
            <a:ext cx="1243692" cy="859611"/>
          </a:xfrm>
          <a:prstGeom prst="rect">
            <a:avLst/>
          </a:prstGeom>
        </p:spPr>
      </p:pic>
    </p:spTree>
    <p:extLst>
      <p:ext uri="{BB962C8B-B14F-4D97-AF65-F5344CB8AC3E}">
        <p14:creationId xmlns:p14="http://schemas.microsoft.com/office/powerpoint/2010/main" val="3322378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ar-SA" b="1" dirty="0">
                <a:cs typeface="+mn-cs"/>
              </a:rPr>
              <a:t>مَهَمَّةٌ</a:t>
            </a:r>
            <a:r>
              <a:rPr lang="he-IL" b="1" dirty="0">
                <a:cs typeface="+mn-cs"/>
              </a:rPr>
              <a:t>: </a:t>
            </a:r>
            <a:r>
              <a:rPr lang="ar-SA" b="1" dirty="0">
                <a:cs typeface="+mn-cs"/>
              </a:rPr>
              <a:t>نَصْنَعُ سَمّاعَةَ طَبيبٍ </a:t>
            </a:r>
            <a:r>
              <a:rPr lang="he-IL" sz="2800" dirty="0">
                <a:cs typeface="+mn-cs"/>
              </a:rPr>
              <a:t>(</a:t>
            </a:r>
            <a:r>
              <a:rPr lang="ar-SA" sz="2800" dirty="0">
                <a:cs typeface="+mn-cs"/>
              </a:rPr>
              <a:t>صَفْحَةُ</a:t>
            </a:r>
            <a:r>
              <a:rPr lang="he-IL" sz="2800" dirty="0">
                <a:cs typeface="+mn-cs"/>
              </a:rPr>
              <a:t> 31) </a:t>
            </a:r>
            <a:endParaRPr lang="en-US" sz="2800" dirty="0">
              <a:cs typeface="+mn-cs"/>
            </a:endParaRPr>
          </a:p>
        </p:txBody>
      </p:sp>
      <p:pic>
        <p:nvPicPr>
          <p:cNvPr id="4" name="מציין מיקום תוכן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8300" y="2206737"/>
            <a:ext cx="8407400" cy="2178050"/>
          </a:xfrm>
          <a:prstGeom prst="rect">
            <a:avLst/>
          </a:prstGeom>
        </p:spPr>
      </p:pic>
      <p:pic>
        <p:nvPicPr>
          <p:cNvPr id="5" name="תמונה 4">
            <a:extLst>
              <a:ext uri="{FF2B5EF4-FFF2-40B4-BE49-F238E27FC236}">
                <a16:creationId xmlns:a16="http://schemas.microsoft.com/office/drawing/2014/main" id="{2A914CEB-119C-4764-2216-7D9B05A797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8775" y="5633263"/>
            <a:ext cx="1243692" cy="859611"/>
          </a:xfrm>
          <a:prstGeom prst="rect">
            <a:avLst/>
          </a:prstGeom>
        </p:spPr>
      </p:pic>
    </p:spTree>
    <p:extLst>
      <p:ext uri="{BB962C8B-B14F-4D97-AF65-F5344CB8AC3E}">
        <p14:creationId xmlns:p14="http://schemas.microsoft.com/office/powerpoint/2010/main" val="2278235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he-IL" sz="3200" b="1" dirty="0">
                <a:cs typeface="+mn-cs"/>
                <a:hlinkClick r:id="rId3"/>
              </a:rPr>
              <a:t>קישור לסרטון</a:t>
            </a:r>
            <a:endParaRPr lang="en-US" sz="3200" b="1" dirty="0">
              <a:cs typeface="+mn-cs"/>
            </a:endParaRPr>
          </a:p>
        </p:txBody>
      </p:sp>
      <p:pic>
        <p:nvPicPr>
          <p:cNvPr id="4" name="מציין מיקום תוכן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38409" y="1339851"/>
            <a:ext cx="6800692" cy="3799170"/>
          </a:xfrm>
          <a:prstGeom prst="rect">
            <a:avLst/>
          </a:prstGeom>
        </p:spPr>
      </p:pic>
    </p:spTree>
    <p:extLst>
      <p:ext uri="{BB962C8B-B14F-4D97-AF65-F5344CB8AC3E}">
        <p14:creationId xmlns:p14="http://schemas.microsoft.com/office/powerpoint/2010/main" val="509872275"/>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1916</TotalTime>
  <Words>848</Words>
  <Application>Microsoft Office PowerPoint</Application>
  <PresentationFormat>‫הצגה על המסך (4:3)</PresentationFormat>
  <Paragraphs>107</Paragraphs>
  <Slides>27</Slides>
  <Notes>25</Notes>
  <HiddenSlides>0</HiddenSlides>
  <MMClips>0</MMClips>
  <ScaleCrop>false</ScaleCrop>
  <HeadingPairs>
    <vt:vector size="6" baseType="variant">
      <vt:variant>
        <vt:lpstr>גופנים בשימוש</vt:lpstr>
      </vt:variant>
      <vt:variant>
        <vt:i4>9</vt:i4>
      </vt:variant>
      <vt:variant>
        <vt:lpstr>ערכת נושא</vt:lpstr>
      </vt:variant>
      <vt:variant>
        <vt:i4>1</vt:i4>
      </vt:variant>
      <vt:variant>
        <vt:lpstr>כותרות שקופיות</vt:lpstr>
      </vt:variant>
      <vt:variant>
        <vt:i4>27</vt:i4>
      </vt:variant>
    </vt:vector>
  </HeadingPairs>
  <TitlesOfParts>
    <vt:vector size="37" baseType="lpstr">
      <vt:lpstr>Almoni Neue DL 4.0 AAA</vt:lpstr>
      <vt:lpstr>Arial</vt:lpstr>
      <vt:lpstr>Calibri</vt:lpstr>
      <vt:lpstr>Calibri Light</vt:lpstr>
      <vt:lpstr>EnzoagadaMF-Bold</vt:lpstr>
      <vt:lpstr>FontbitDavid</vt:lpstr>
      <vt:lpstr>FontbitDavid-Bold</vt:lpstr>
      <vt:lpstr>MF_FrankRuhl-Bold</vt:lpstr>
      <vt:lpstr>MF_FrankRuhl-Regular</vt:lpstr>
      <vt:lpstr>ערכת נושא Office</vt:lpstr>
      <vt:lpstr>عارِضَةٌ مُرافِقَةٌ لِلدُّروسِ</vt:lpstr>
      <vt:lpstr>حاسَّةُ السَّمْعِ ( الجُزْءُ الثَّانِي )</vt:lpstr>
      <vt:lpstr>نَسْمَعُ بِشَكْلٍ أَفْضَلٍ</vt:lpstr>
      <vt:lpstr>لَدَيْنَا مُشْكِلَةٌ </vt:lpstr>
      <vt:lpstr>لَدَيْنَا حَلٌّ بِمُساعَدَةِ سَمّاعَةِ الطَّبيبِ نَسْمَعُ دَقّاتِ القَلْبِ بِوُضُوحٍ . </vt:lpstr>
      <vt:lpstr>سَمّاعَةُ الطَّبيبِ</vt:lpstr>
      <vt:lpstr>طَبيبَةٌ</vt:lpstr>
      <vt:lpstr>مَهَمَّةٌ: نَصْنَعُ سَمّاعَةَ طَبيبٍ (صَفْحَةُ 31) </vt:lpstr>
      <vt:lpstr>קישור לסרטון</vt:lpstr>
      <vt:lpstr>مُكَبِّرُ الصَّوْتِ</vt:lpstr>
      <vt:lpstr>مُكَبِّراتِ الصَّوْتِ</vt:lpstr>
      <vt:lpstr>تَذوِيتُ مُصْطَلَحاتٍ: صَفْحَة 31</vt:lpstr>
      <vt:lpstr>مَهَمَّةٌ: نُحْضِرُ هَاتِفًا (صَفْحَةُ  32)</vt:lpstr>
      <vt:lpstr>קישור לסרטון</vt:lpstr>
      <vt:lpstr> الهاتِفُ فِي الْمَاضِي</vt:lpstr>
      <vt:lpstr>الهاتِفُ فِي الْمَاضِي</vt:lpstr>
      <vt:lpstr>الهاتِفُ فِي أَيَّامِنَا</vt:lpstr>
      <vt:lpstr> جِهازُ سَمَعٍ ( سَمّاعَةٌ )- صَفْحَة  33</vt:lpstr>
      <vt:lpstr>      نُحَسِّنُ حاسَّة السَّمَعِ</vt:lpstr>
      <vt:lpstr>أَدَواتٌ تِكْنولوجيَّةٌ</vt:lpstr>
      <vt:lpstr>لُغَةُ الإِشَارَاتِ ( صَفْحَةُ  34)</vt:lpstr>
      <vt:lpstr>لُغَةُ الإِشَارَاتِ ( صَفْحَةُ 35)</vt:lpstr>
      <vt:lpstr>מצגת של PowerPoint‏</vt:lpstr>
      <vt:lpstr>مَهَمَّةٌ فِي اَلْوِحداتِ اَلْمُحَوْسَبَةِ</vt:lpstr>
      <vt:lpstr>מצגת של PowerPoint‏</vt:lpstr>
      <vt:lpstr>ماذا تَرَوْنَ هُنا ؟</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shlomi sh shlomish</cp:lastModifiedBy>
  <cp:revision>216</cp:revision>
  <dcterms:created xsi:type="dcterms:W3CDTF">2019-05-25T18:59:51Z</dcterms:created>
  <dcterms:modified xsi:type="dcterms:W3CDTF">2023-10-10T07:14:54Z</dcterms:modified>
</cp:coreProperties>
</file>