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9"/>
  </p:notesMasterIdLst>
  <p:sldIdLst>
    <p:sldId id="289" r:id="rId2"/>
    <p:sldId id="312" r:id="rId3"/>
    <p:sldId id="316" r:id="rId4"/>
    <p:sldId id="324" r:id="rId5"/>
    <p:sldId id="320" r:id="rId6"/>
    <p:sldId id="317" r:id="rId7"/>
    <p:sldId id="325"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93474" autoAdjust="0"/>
  </p:normalViewPr>
  <p:slideViewPr>
    <p:cSldViewPr snapToGrid="0" showGuides="1">
      <p:cViewPr varScale="1">
        <p:scale>
          <a:sx n="72" d="100"/>
          <a:sy n="72" d="100"/>
        </p:scale>
        <p:origin x="704" y="52"/>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כ"א/תשרי/תשפ"ד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800" b="0" i="0" u="none" strike="noStrike" baseline="0" dirty="0">
                <a:latin typeface="FontbitDavid"/>
              </a:rPr>
              <a:t>תת פרק זה עוסק בצורך החיוני </a:t>
            </a:r>
            <a:r>
              <a:rPr lang="he-IL" sz="1800" b="1" i="0" u="none" strike="noStrike" baseline="0" dirty="0">
                <a:latin typeface="FontbitDavid"/>
              </a:rPr>
              <a:t>אוויר </a:t>
            </a:r>
            <a:r>
              <a:rPr lang="he-IL" sz="1800" b="0" i="0" u="none" strike="noStrike" baseline="0" dirty="0">
                <a:latin typeface="FontbitDavid"/>
              </a:rPr>
              <a:t>ובמאפיין החיים </a:t>
            </a:r>
            <a:r>
              <a:rPr lang="he-IL" sz="1800" b="1" i="0" u="none" strike="noStrike" baseline="0" dirty="0">
                <a:latin typeface="FontbitDavid"/>
              </a:rPr>
              <a:t>נשימה</a:t>
            </a:r>
            <a:r>
              <a:rPr lang="he-IL" sz="1800" b="0" i="0" u="none" strike="noStrike" baseline="0" dirty="0">
                <a:latin typeface="FontbitDavid"/>
              </a:rPr>
              <a:t>. </a:t>
            </a:r>
          </a:p>
          <a:p>
            <a:pPr algn="r"/>
            <a:r>
              <a:rPr lang="he-IL" sz="1800" b="0" i="0" u="none" strike="noStrike" baseline="0" dirty="0">
                <a:latin typeface="FontbitDavid"/>
              </a:rPr>
              <a:t>בתת פרק זה נלמד </a:t>
            </a:r>
            <a:r>
              <a:rPr lang="he-IL" sz="1800" b="0" i="0" u="sng" strike="noStrike" baseline="0" dirty="0">
                <a:latin typeface="FontbitDavid"/>
              </a:rPr>
              <a:t>הצורך החיוני </a:t>
            </a:r>
            <a:r>
              <a:rPr lang="he-IL" sz="1800" b="0" i="0" u="none" strike="noStrike" baseline="0" dirty="0">
                <a:latin typeface="FontbitDavid"/>
              </a:rPr>
              <a:t>בצמידות </a:t>
            </a:r>
            <a:r>
              <a:rPr lang="he-IL" sz="1800" b="0" i="0" u="sng" strike="noStrike" baseline="0" dirty="0">
                <a:latin typeface="FontbitDavid"/>
              </a:rPr>
              <a:t>למאפיין החיים</a:t>
            </a:r>
            <a:r>
              <a:rPr lang="he-IL" sz="1800" b="0" i="0" u="none" strike="noStrike" baseline="0" dirty="0">
                <a:latin typeface="FontbitDavid"/>
              </a:rPr>
              <a:t>.</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מומלץ לקרוא בקול רם את הסיפור ולדון בעזרת השאלות בשיח במה שאמרה איה: "נגמר לי האוויר, אני חייבת לנוח".</a:t>
            </a:r>
          </a:p>
          <a:p>
            <a:pPr algn="r"/>
            <a:r>
              <a:rPr lang="he-IL" sz="1200" b="0" i="0" u="none" strike="noStrike" baseline="0" dirty="0">
                <a:latin typeface="FontbitDavid"/>
              </a:rPr>
              <a:t>(שאלות 4-1 בשיח למה התכוונה איה בדבריה? מהו האוויר? היכן נמצא האוויר? מדוע חייבים לנשום אוויר?)</a:t>
            </a:r>
          </a:p>
          <a:p>
            <a:pPr algn="r"/>
            <a:r>
              <a:rPr lang="he-IL" sz="1200" b="0" i="0" u="none" strike="noStrike" baseline="0" dirty="0">
                <a:latin typeface="FontbitDavid"/>
              </a:rPr>
              <a:t>בשלב הזה להשאיר את התשובות לשאלות עמומות.</a:t>
            </a:r>
          </a:p>
          <a:p>
            <a:pPr algn="r"/>
            <a:r>
              <a:rPr lang="he-IL" sz="1200" b="0" i="0" u="none" strike="noStrike" baseline="0" dirty="0">
                <a:latin typeface="FontbitDavid"/>
              </a:rPr>
              <a:t>לאחר הדיון מומלץ לערוך הדמיה של הסיטואציה המתוארת בפתיח (ריצה במקום) ולערוך דיון חוזר בעקבות ההתנסות.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מה הרגשתם בעקבות הפעילות? האם יכולתם להמשיך לרוץ לאורך זמן?</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חוזרים לשאלות שבשיח ומסכמים.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במשימה מתוודעים הילדים לנוכחות האוויר בסביבה.</a:t>
            </a:r>
          </a:p>
          <a:p>
            <a:pPr algn="r"/>
            <a:r>
              <a:rPr lang="he-IL" sz="1800" b="0" i="0" u="none" strike="noStrike" baseline="0" dirty="0">
                <a:latin typeface="FontbitDavid"/>
              </a:rPr>
              <a:t>הציוד המוצע בפניהם נועד לאפשר להם להציע התנסויות כדי להוכיח שהאוויר נמצא בסביבה למרות שלא רואים אותו.</a:t>
            </a:r>
          </a:p>
          <a:p>
            <a:pPr algn="r"/>
            <a:endParaRPr lang="he-IL" sz="1800" b="0" i="0" u="none" strike="noStrike" baseline="0" dirty="0">
              <a:latin typeface="FontbitDavid"/>
            </a:endParaRPr>
          </a:p>
          <a:p>
            <a:pPr algn="r"/>
            <a:r>
              <a:rPr lang="he-IL" sz="1800" b="0" i="0" u="none" strike="noStrike" baseline="0" dirty="0">
                <a:latin typeface="FontbitDavid"/>
              </a:rPr>
              <a:t>אפשר לבקש מהתלמידים להציע התנסויות נוספות או דוגמאות על אילו שהוצעו בספר לנוכחות האוויר בסביבה..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0106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במשימה מתוודעים התלמידים לפעולת הנשימה (שאיפה ונשיפה) וכן לאוויר שמשתתף בפעולת הנשימה. מומלץ לשלב במשימה דמיון מודרך. מבקשים לעצום עיניים ולהתרכז בפעולת הנשימה: חשבו רק על האף, הניעו את הנחיריים, סגרו את הפה והניחו את היד על בית החזה. שאפו (הכניסו) אוויר לאט דרך הנחיריים ונשפו (הוציאו) את האוויר לאט החוצה. בפעולת השאיפה אנו קולטים אוויר עשיר</a:t>
            </a:r>
          </a:p>
          <a:p>
            <a:pPr algn="r"/>
            <a:r>
              <a:rPr lang="he-IL" sz="1800" b="0" i="0" u="none" strike="noStrike" baseline="0" dirty="0">
                <a:latin typeface="FontbitDavid"/>
              </a:rPr>
              <a:t>בחמצן לתוך הריאות ובפעולת הנשיפה אנו פולטים אוויר עשיר בפחמן דו חמצני מתוך הריאות. החמצן שנקלט אל תוך הגוף משתתף בתהליכים בגוף. </a:t>
            </a:r>
          </a:p>
          <a:p>
            <a:pPr algn="r"/>
            <a:r>
              <a:rPr lang="he-IL" sz="1800" b="0" i="0" u="none" strike="noStrike" baseline="0" dirty="0">
                <a:latin typeface="FontbitDavid"/>
              </a:rPr>
              <a:t>הדיון שיתקיים בכיתה בעזרת השאלות שבתבנית שיח נועד להדגיש את חשיבות האוויר (צורך חיוני) ותפקיד הנשימה (מאפיין חיים) בכניסתו לגוף.</a:t>
            </a:r>
          </a:p>
          <a:p>
            <a:pPr algn="r"/>
            <a:r>
              <a:rPr lang="he-IL" sz="1800" b="1" i="0" u="none" strike="noStrike" baseline="0" dirty="0">
                <a:latin typeface="FontbitDavid"/>
              </a:rPr>
              <a:t>ללא אוויר יצורים חיים לא יכולים לחיות. </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מטרת המשימה בחלק זה היא לגרום להבנה שבאמצעות פתרונות טכנולוגיים בני אדם יכולים לנשום אוויר גם במקומות שבהם הוא חסר.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ואיור הפרח נועדו להמשגה של המושגים והתהליכים (</a:t>
            </a:r>
            <a:r>
              <a:rPr lang="he-IL" b="1" dirty="0"/>
              <a:t>צורך חיוני: אוויר מאפיין חיים: נשימה</a:t>
            </a:r>
            <a:r>
              <a:rPr lang="he-IL" dirty="0"/>
              <a:t>) שנלמדו בתת פרק זה.</a:t>
            </a:r>
          </a:p>
          <a:p>
            <a:r>
              <a:rPr lang="he-IL" dirty="0"/>
              <a:t>להסב את תשומת לב הילדים לעלה הכותרת המודגש ולמושגים המודגשים בקטע המידע.</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05868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ואיור הפרח נועדו להמשגה של המושגים והתהליכים (</a:t>
            </a:r>
            <a:r>
              <a:rPr lang="he-IL" b="1" dirty="0"/>
              <a:t>צורך חיוני: אוויר מאפיין חיים: נשימה</a:t>
            </a:r>
            <a:r>
              <a:rPr lang="he-IL" dirty="0"/>
              <a:t>) שנלמדו בתת פרק זה.</a:t>
            </a:r>
          </a:p>
          <a:p>
            <a:r>
              <a:rPr lang="he-IL" dirty="0"/>
              <a:t>להסב את תשומת לב הילדים לעלה הכותרת המודגש ולמושגים המודגשים בקטע המידע.</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037236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513666"/>
            <a:ext cx="8266686" cy="1699318"/>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b="1" dirty="0">
                <a:latin typeface="MF_FrankRuhl-Regular"/>
                <a:cs typeface="+mn-cs"/>
              </a:rPr>
              <a:t>הָבוּ לָנוּ אֲוִיר</a:t>
            </a:r>
            <a:br>
              <a:rPr lang="he-IL" b="1" dirty="0">
                <a:latin typeface="MF_FrankRuhl-Regular"/>
                <a:cs typeface="+mn-cs"/>
              </a:rPr>
            </a:br>
            <a:r>
              <a:rPr lang="he-IL" sz="4400" b="1" dirty="0">
                <a:solidFill>
                  <a:srgbClr val="0070C0"/>
                </a:solidFill>
                <a:cs typeface="+mn-cs"/>
              </a:rPr>
              <a:t> </a:t>
            </a:r>
            <a:endParaRPr lang="x-none" sz="4400" dirty="0"/>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921" y="75168"/>
            <a:ext cx="1763612" cy="948012"/>
          </a:xfrm>
          <a:prstGeom prst="rect">
            <a:avLst/>
          </a:prstGeom>
        </p:spPr>
      </p:pic>
      <p:pic>
        <p:nvPicPr>
          <p:cNvPr id="6" name="תמונה 5"/>
          <p:cNvPicPr>
            <a:picLocks noChangeAspect="1"/>
          </p:cNvPicPr>
          <p:nvPr/>
        </p:nvPicPr>
        <p:blipFill>
          <a:blip r:embed="rId4"/>
          <a:stretch>
            <a:fillRect/>
          </a:stretch>
        </p:blipFill>
        <p:spPr>
          <a:xfrm>
            <a:off x="2063691" y="2796466"/>
            <a:ext cx="5513580" cy="3872291"/>
          </a:xfrm>
          <a:prstGeom prst="rect">
            <a:avLst/>
          </a:prstGeom>
          <a:ln w="57150">
            <a:solidFill>
              <a:schemeClr val="accent2">
                <a:lumMod val="50000"/>
              </a:schemeClr>
            </a:solidFill>
          </a:ln>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87" y="75168"/>
            <a:ext cx="1981204" cy="1121666"/>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0674" y="365125"/>
            <a:ext cx="8721665" cy="1325563"/>
          </a:xfrm>
        </p:spPr>
        <p:txBody>
          <a:bodyPr>
            <a:normAutofit/>
          </a:bodyPr>
          <a:lstStyle/>
          <a:p>
            <a:pPr algn="ctr"/>
            <a:r>
              <a:rPr lang="he-IL" sz="7200" b="1" dirty="0">
                <a:cs typeface="+mn-cs"/>
              </a:rPr>
              <a:t> </a:t>
            </a:r>
            <a:endParaRPr lang="en-US" sz="7200" b="1" dirty="0">
              <a:cs typeface="+mn-cs"/>
            </a:endParaRPr>
          </a:p>
        </p:txBody>
      </p:sp>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456601" y="859786"/>
            <a:ext cx="8449810" cy="646331"/>
          </a:xfrm>
          <a:prstGeom prst="rect">
            <a:avLst/>
          </a:prstGeom>
        </p:spPr>
        <p:txBody>
          <a:bodyPr wrap="square">
            <a:spAutoFit/>
          </a:bodyPr>
          <a:lstStyle/>
          <a:p>
            <a:pPr algn="r"/>
            <a:r>
              <a:rPr lang="he-IL" sz="3600" b="1" dirty="0">
                <a:solidFill>
                  <a:srgbClr val="437BBE"/>
                </a:solidFill>
                <a:latin typeface="MF_FrankRuhl-Regular"/>
              </a:rPr>
              <a:t>אָוִיר לִנְשִימָה </a:t>
            </a:r>
            <a:r>
              <a:rPr lang="he-IL" sz="2800" b="1" dirty="0">
                <a:latin typeface="MF_FrankRuhl-Regular"/>
              </a:rPr>
              <a:t>(עמוד 28)</a:t>
            </a:r>
            <a:endParaRPr lang="en-US" sz="2800" b="1" dirty="0"/>
          </a:p>
        </p:txBody>
      </p:sp>
      <p:sp>
        <p:nvSpPr>
          <p:cNvPr id="4" name="מציין מיקום תוכן 3"/>
          <p:cNvSpPr>
            <a:spLocks noGrp="1"/>
          </p:cNvSpPr>
          <p:nvPr>
            <p:ph idx="1"/>
          </p:nvPr>
        </p:nvSpPr>
        <p:spPr>
          <a:xfrm>
            <a:off x="628649" y="1825625"/>
            <a:ext cx="8413689" cy="4351338"/>
          </a:xfrm>
        </p:spPr>
        <p:txBody>
          <a:bodyPr>
            <a:normAutofit fontScale="85000" lnSpcReduction="20000"/>
          </a:bodyPr>
          <a:lstStyle/>
          <a:p>
            <a:pPr marL="0" indent="0" algn="r" rtl="1">
              <a:buNone/>
            </a:pPr>
            <a:r>
              <a:rPr lang="he-IL" sz="3200" dirty="0">
                <a:latin typeface="MF_FrankRuhl-Regular"/>
              </a:rPr>
              <a:t>ליאוֹר וְאַיָּה שִׁחֲקוּ תּוֹפֶסֶת בֶּחָצֵר. </a:t>
            </a:r>
          </a:p>
          <a:p>
            <a:pPr marL="0" indent="0" algn="r" rtl="1">
              <a:buNone/>
            </a:pPr>
            <a:r>
              <a:rPr lang="he-IL" sz="3200" dirty="0">
                <a:latin typeface="MF_FrankRuhl-Regular"/>
              </a:rPr>
              <a:t>הֵן רָדְפוּ זוֹ אַחַר זוֹ.</a:t>
            </a:r>
          </a:p>
          <a:p>
            <a:pPr marL="0" indent="0" algn="r" rtl="1">
              <a:buNone/>
            </a:pPr>
            <a:r>
              <a:rPr lang="he-IL" sz="3200" dirty="0">
                <a:latin typeface="MF_FrankRuhl-Regular"/>
              </a:rPr>
              <a:t>אַחֲרֵי עֶשֶׂר דַּקּוֹת...</a:t>
            </a:r>
          </a:p>
          <a:p>
            <a:pPr marL="0" indent="0" algn="r" rtl="1">
              <a:buNone/>
            </a:pPr>
            <a:r>
              <a:rPr lang="he-IL" sz="3200" dirty="0">
                <a:latin typeface="MF_FrankRuhl-Regular"/>
              </a:rPr>
              <a:t> הֵן </a:t>
            </a:r>
            <a:r>
              <a:rPr lang="he-IL" sz="3200" dirty="0" err="1">
                <a:latin typeface="MF_FrankRuhl-Regular"/>
              </a:rPr>
              <a:t>הִתְעַיְּפו</a:t>
            </a:r>
            <a:r>
              <a:rPr lang="he-IL" sz="3200" dirty="0">
                <a:latin typeface="MF_FrankRuhl-Regular"/>
              </a:rPr>
              <a:t>ּ מְאוֹד.</a:t>
            </a:r>
          </a:p>
          <a:p>
            <a:pPr marL="0" indent="0" algn="r" rtl="1">
              <a:buNone/>
            </a:pPr>
            <a:r>
              <a:rPr lang="he-IL" sz="3200" dirty="0">
                <a:latin typeface="MF_FrankRuhl-Regular"/>
              </a:rPr>
              <a:t>אַיָּה אָמְרָה: </a:t>
            </a:r>
          </a:p>
          <a:p>
            <a:pPr marL="0" indent="0" algn="r" rtl="1">
              <a:buNone/>
            </a:pPr>
            <a:r>
              <a:rPr lang="he-IL" sz="3200" dirty="0">
                <a:latin typeface="MF_FrankRuhl-Regular"/>
              </a:rPr>
              <a:t>"נִגְמַר לִי </a:t>
            </a:r>
            <a:r>
              <a:rPr lang="he-IL" sz="3200" dirty="0" err="1">
                <a:latin typeface="MF_FrankRuhl-Regular"/>
              </a:rPr>
              <a:t>הָאֲוִיר</a:t>
            </a:r>
            <a:r>
              <a:rPr lang="he-IL" sz="3200" dirty="0">
                <a:latin typeface="MF_FrankRuhl-Regular"/>
              </a:rPr>
              <a:t>, אֲנִי חַיֶּבֶת לָנוּחַ".</a:t>
            </a:r>
          </a:p>
          <a:p>
            <a:pPr marL="0" indent="0" algn="r" rtl="1">
              <a:buNone/>
            </a:pPr>
            <a:endParaRPr lang="he-IL" sz="3200" dirty="0">
              <a:latin typeface="MF_FrankRuhl-Regular"/>
            </a:endParaRPr>
          </a:p>
          <a:p>
            <a:pPr marL="0" indent="0" algn="r" rtl="1">
              <a:buNone/>
            </a:pPr>
            <a:endParaRPr lang="he-IL" sz="3200" b="1" dirty="0"/>
          </a:p>
          <a:p>
            <a:pPr marL="0" indent="0" algn="r" rtl="1">
              <a:buNone/>
            </a:pPr>
            <a:endParaRPr lang="he-IL" sz="3200" b="1" dirty="0"/>
          </a:p>
          <a:p>
            <a:pPr marL="0" indent="0" algn="r" rtl="1">
              <a:buNone/>
            </a:pPr>
            <a:r>
              <a:rPr lang="he-IL" sz="3200" b="1" dirty="0">
                <a:solidFill>
                  <a:srgbClr val="FF0000"/>
                </a:solidFill>
              </a:rPr>
              <a:t>שאלות לשיח בעמוד 28</a:t>
            </a:r>
            <a:endParaRPr lang="en-US" sz="3200" b="1" dirty="0">
              <a:solidFill>
                <a:srgbClr val="FF0000"/>
              </a:solidFill>
            </a:endParaRPr>
          </a:p>
        </p:txBody>
      </p:sp>
      <p:pic>
        <p:nvPicPr>
          <p:cNvPr id="5" name="תמונה 4"/>
          <p:cNvPicPr>
            <a:picLocks noChangeAspect="1"/>
          </p:cNvPicPr>
          <p:nvPr/>
        </p:nvPicPr>
        <p:blipFill>
          <a:blip r:embed="rId5"/>
          <a:stretch>
            <a:fillRect/>
          </a:stretch>
        </p:blipFill>
        <p:spPr>
          <a:xfrm>
            <a:off x="456601" y="5003555"/>
            <a:ext cx="1445410" cy="1308345"/>
          </a:xfrm>
          <a:prstGeom prst="rect">
            <a:avLst/>
          </a:prstGeom>
          <a:ln w="38100">
            <a:solidFill>
              <a:schemeClr val="accent6">
                <a:lumMod val="50000"/>
              </a:schemeClr>
            </a:solidFill>
          </a:ln>
        </p:spPr>
      </p:pic>
      <p:pic>
        <p:nvPicPr>
          <p:cNvPr id="6" name="תמונה 5"/>
          <p:cNvPicPr>
            <a:picLocks noChangeAspect="1"/>
          </p:cNvPicPr>
          <p:nvPr/>
        </p:nvPicPr>
        <p:blipFill>
          <a:blip r:embed="rId6"/>
          <a:stretch>
            <a:fillRect/>
          </a:stretch>
        </p:blipFill>
        <p:spPr>
          <a:xfrm flipH="1">
            <a:off x="397784" y="1305361"/>
            <a:ext cx="3008453" cy="2268511"/>
          </a:xfrm>
          <a:prstGeom prst="rect">
            <a:avLst/>
          </a:prstGeom>
          <a:ln w="57150">
            <a:solidFill>
              <a:schemeClr val="accent6">
                <a:lumMod val="50000"/>
              </a:schemeClr>
            </a:solidFill>
          </a:ln>
        </p:spPr>
      </p:pic>
    </p:spTree>
    <p:extLst>
      <p:ext uri="{BB962C8B-B14F-4D97-AF65-F5344CB8AC3E}">
        <p14:creationId xmlns:p14="http://schemas.microsoft.com/office/powerpoint/2010/main" val="83230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      </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pic>
        <p:nvPicPr>
          <p:cNvPr id="10" name="מציין מיקום תוכן 9"/>
          <p:cNvPicPr>
            <a:picLocks noGrp="1" noChangeAspect="1"/>
          </p:cNvPicPr>
          <p:nvPr>
            <p:ph idx="1"/>
          </p:nvPr>
        </p:nvPicPr>
        <p:blipFill>
          <a:blip r:embed="rId5"/>
          <a:stretch>
            <a:fillRect/>
          </a:stretch>
        </p:blipFill>
        <p:spPr>
          <a:xfrm>
            <a:off x="1459930" y="1690689"/>
            <a:ext cx="2206059" cy="5101514"/>
          </a:xfrm>
          <a:prstGeom prst="rect">
            <a:avLst/>
          </a:prstGeom>
          <a:ln w="57150">
            <a:solidFill>
              <a:srgbClr val="B31114"/>
            </a:solidFill>
          </a:ln>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מְשִׂימָה: </a:t>
            </a:r>
            <a:r>
              <a:rPr lang="he-IL" sz="4400" b="1" dirty="0">
                <a:solidFill>
                  <a:srgbClr val="000000"/>
                </a:solidFill>
                <a:latin typeface="MF_FrankRuhl-Regular"/>
              </a:rPr>
              <a:t>הֵיכָן נִמְצָא </a:t>
            </a:r>
            <a:r>
              <a:rPr lang="he-IL" sz="4400" b="1" dirty="0" err="1">
                <a:solidFill>
                  <a:srgbClr val="000000"/>
                </a:solidFill>
                <a:latin typeface="MF_FrankRuhl-Regular"/>
              </a:rPr>
              <a:t>הָאֲוִיר</a:t>
            </a:r>
            <a:r>
              <a:rPr lang="he-IL" sz="4400" b="1" dirty="0">
                <a:solidFill>
                  <a:srgbClr val="000000"/>
                </a:solidFill>
                <a:latin typeface="MF_FrankRuhl-Regular"/>
              </a:rPr>
              <a:t>?</a:t>
            </a:r>
            <a:r>
              <a:rPr lang="he-IL" sz="2800" b="1" dirty="0">
                <a:solidFill>
                  <a:srgbClr val="000000"/>
                </a:solidFill>
                <a:latin typeface="MF_FrankRuhl-Regular"/>
              </a:rPr>
              <a:t> </a:t>
            </a:r>
            <a:r>
              <a:rPr lang="he-IL" sz="2400" b="1" dirty="0">
                <a:solidFill>
                  <a:srgbClr val="000000"/>
                </a:solidFill>
                <a:latin typeface="MF_FrankRuhl-Regular"/>
              </a:rPr>
              <a:t>(עמוד 29)</a:t>
            </a:r>
            <a:endParaRPr lang="en-US" sz="4400" b="1" dirty="0"/>
          </a:p>
        </p:txBody>
      </p:sp>
      <p:sp>
        <p:nvSpPr>
          <p:cNvPr id="11" name="מלבן 10"/>
          <p:cNvSpPr/>
          <p:nvPr/>
        </p:nvSpPr>
        <p:spPr>
          <a:xfrm>
            <a:off x="3313650" y="2533475"/>
            <a:ext cx="4102217" cy="2123658"/>
          </a:xfrm>
          <a:prstGeom prst="rect">
            <a:avLst/>
          </a:prstGeom>
        </p:spPr>
        <p:txBody>
          <a:bodyPr wrap="square">
            <a:spAutoFit/>
          </a:bodyPr>
          <a:lstStyle/>
          <a:p>
            <a:pPr algn="r" rtl="1"/>
            <a:r>
              <a:rPr lang="he-IL" sz="4400" b="1" dirty="0">
                <a:latin typeface="MF_FrankRuhl-Bold"/>
              </a:rPr>
              <a:t>צִיּוּד</a:t>
            </a:r>
            <a:r>
              <a:rPr lang="he-IL" sz="4400" dirty="0">
                <a:latin typeface="MF_FrankRuhl-Regular"/>
              </a:rPr>
              <a:t>: </a:t>
            </a:r>
            <a:r>
              <a:rPr lang="he-IL" sz="4400" dirty="0">
                <a:solidFill>
                  <a:srgbClr val="000000"/>
                </a:solidFill>
                <a:latin typeface="MF_FrankRuhl-Regular"/>
              </a:rPr>
              <a:t>בָּלוֹנִים, מַזְרֵקִים, שַׂקִּיּוֹת </a:t>
            </a:r>
            <a:r>
              <a:rPr lang="he-IL" sz="4400" dirty="0" err="1">
                <a:solidFill>
                  <a:srgbClr val="000000"/>
                </a:solidFill>
                <a:latin typeface="MF_FrankRuhl-Regular"/>
              </a:rPr>
              <a:t>נַיְלוֹן</a:t>
            </a:r>
            <a:r>
              <a:rPr lang="he-IL" sz="4400" dirty="0">
                <a:solidFill>
                  <a:srgbClr val="000000"/>
                </a:solidFill>
                <a:latin typeface="MF_FrankRuhl-Regular"/>
              </a:rPr>
              <a:t>, מְנִיפָה</a:t>
            </a:r>
            <a:r>
              <a:rPr lang="he-IL" dirty="0">
                <a:solidFill>
                  <a:srgbClr val="000000"/>
                </a:solidFill>
                <a:latin typeface="MF_FrankRuhl-Regular"/>
              </a:rPr>
              <a:t>.</a:t>
            </a:r>
            <a:endParaRPr lang="en-US" dirty="0"/>
          </a:p>
        </p:txBody>
      </p:sp>
    </p:spTree>
    <p:extLst>
      <p:ext uri="{BB962C8B-B14F-4D97-AF65-F5344CB8AC3E}">
        <p14:creationId xmlns:p14="http://schemas.microsoft.com/office/powerpoint/2010/main" val="333255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a:ln>
            <a:solidFill>
              <a:srgbClr val="B31114"/>
            </a:solidFill>
          </a:ln>
        </p:spPr>
        <p:txBody>
          <a:bodyPr wrap="square">
            <a:spAutoFit/>
          </a:bodyPr>
          <a:lstStyle/>
          <a:p>
            <a:pPr algn="r" rtl="1"/>
            <a:r>
              <a:rPr lang="he-IL" sz="4400" b="1" dirty="0">
                <a:solidFill>
                  <a:srgbClr val="437BBE"/>
                </a:solidFill>
                <a:latin typeface="MF_FrankRuhl-Regular"/>
              </a:rPr>
              <a:t>מְשִׂימָה: </a:t>
            </a:r>
            <a:r>
              <a:rPr lang="he-IL" sz="4400" b="1" dirty="0">
                <a:latin typeface="MF_FrankRuhl-Regular"/>
              </a:rPr>
              <a:t>חָשִׁים אֶת הַנְּשִׁימָה </a:t>
            </a:r>
            <a:r>
              <a:rPr lang="he-IL" sz="2400" b="1" dirty="0">
                <a:solidFill>
                  <a:srgbClr val="000000"/>
                </a:solidFill>
                <a:latin typeface="MF_FrankRuhl-Regular"/>
              </a:rPr>
              <a:t>(עמוד 30)</a:t>
            </a:r>
            <a:endParaRPr lang="en-US" sz="4400" b="1" dirty="0">
              <a:solidFill>
                <a:prstClr val="black"/>
              </a:solidFill>
            </a:endParaRPr>
          </a:p>
        </p:txBody>
      </p:sp>
      <p:pic>
        <p:nvPicPr>
          <p:cNvPr id="4" name="מציין מיקום תוכן 3"/>
          <p:cNvPicPr>
            <a:picLocks noGrp="1" noChangeAspect="1"/>
          </p:cNvPicPr>
          <p:nvPr>
            <p:ph idx="1"/>
          </p:nvPr>
        </p:nvPicPr>
        <p:blipFill>
          <a:blip r:embed="rId5"/>
          <a:stretch>
            <a:fillRect/>
          </a:stretch>
        </p:blipFill>
        <p:spPr>
          <a:xfrm>
            <a:off x="1291905" y="1690688"/>
            <a:ext cx="2172748" cy="5238617"/>
          </a:xfrm>
          <a:prstGeom prst="rect">
            <a:avLst/>
          </a:prstGeom>
          <a:ln w="38100">
            <a:solidFill>
              <a:srgbClr val="B31114"/>
            </a:solidFill>
          </a:ln>
        </p:spPr>
      </p:pic>
      <p:sp>
        <p:nvSpPr>
          <p:cNvPr id="5" name="מלבן 4"/>
          <p:cNvSpPr/>
          <p:nvPr/>
        </p:nvSpPr>
        <p:spPr>
          <a:xfrm>
            <a:off x="4365817" y="3161235"/>
            <a:ext cx="4434234" cy="535531"/>
          </a:xfrm>
          <a:prstGeom prst="rect">
            <a:avLst/>
          </a:prstGeom>
        </p:spPr>
        <p:txBody>
          <a:bodyPr wrap="square">
            <a:spAutoFit/>
          </a:bodyPr>
          <a:lstStyle/>
          <a:p>
            <a:pPr lvl="0" algn="r" defTabSz="914400" rtl="1">
              <a:lnSpc>
                <a:spcPct val="90000"/>
              </a:lnSpc>
              <a:spcBef>
                <a:spcPts val="1000"/>
              </a:spcBef>
            </a:pPr>
            <a:r>
              <a:rPr lang="he-IL" sz="3200" b="1" dirty="0">
                <a:solidFill>
                  <a:prstClr val="black"/>
                </a:solidFill>
              </a:rPr>
              <a:t>שאלות לשיח בעמוד 30</a:t>
            </a:r>
            <a:endParaRPr lang="en-US" sz="3200" b="1" dirty="0">
              <a:solidFill>
                <a:prstClr val="black"/>
              </a:solidFill>
            </a:endParaRPr>
          </a:p>
        </p:txBody>
      </p:sp>
      <p:pic>
        <p:nvPicPr>
          <p:cNvPr id="6" name="תמונה 5"/>
          <p:cNvPicPr>
            <a:picLocks noChangeAspect="1"/>
          </p:cNvPicPr>
          <p:nvPr/>
        </p:nvPicPr>
        <p:blipFill>
          <a:blip r:embed="rId6"/>
          <a:stretch>
            <a:fillRect/>
          </a:stretch>
        </p:blipFill>
        <p:spPr>
          <a:xfrm>
            <a:off x="5872294" y="4183594"/>
            <a:ext cx="1724256" cy="1562309"/>
          </a:xfrm>
          <a:prstGeom prst="rect">
            <a:avLst/>
          </a:prstGeom>
          <a:ln w="38100">
            <a:solidFill>
              <a:srgbClr val="B31114"/>
            </a:solidFill>
          </a:ln>
        </p:spPr>
      </p:pic>
      <p:sp>
        <p:nvSpPr>
          <p:cNvPr id="10" name="כותרת 9"/>
          <p:cNvSpPr>
            <a:spLocks noGrp="1"/>
          </p:cNvSpPr>
          <p:nvPr>
            <p:ph type="title"/>
          </p:nvPr>
        </p:nvSpPr>
        <p:spPr/>
        <p:txBody>
          <a:bodyPr/>
          <a:lstStyle/>
          <a:p>
            <a:endParaRPr lang="en-US"/>
          </a:p>
        </p:txBody>
      </p:sp>
    </p:spTree>
    <p:extLst>
      <p:ext uri="{BB962C8B-B14F-4D97-AF65-F5344CB8AC3E}">
        <p14:creationId xmlns:p14="http://schemas.microsoft.com/office/powerpoint/2010/main" val="152980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4000" b="1" dirty="0">
                <a:solidFill>
                  <a:srgbClr val="437BBE"/>
                </a:solidFill>
                <a:latin typeface="MF_FrankRuhl-Regular"/>
                <a:cs typeface="+mn-cs"/>
              </a:rPr>
              <a:t>מְשִׂימָה: </a:t>
            </a:r>
            <a:r>
              <a:rPr lang="he-IL" sz="4000" b="1" dirty="0" err="1">
                <a:latin typeface="MF_FrankRuhl-Regular"/>
                <a:cs typeface="+mn-cs"/>
              </a:rPr>
              <a:t>לִנְשֹׁם</a:t>
            </a:r>
            <a:r>
              <a:rPr lang="he-IL" sz="4000" b="1" dirty="0">
                <a:latin typeface="MF_FrankRuhl-Regular"/>
                <a:cs typeface="+mn-cs"/>
              </a:rPr>
              <a:t> בַּמַּיִם וּבֶחָלָל?</a:t>
            </a:r>
            <a:r>
              <a:rPr lang="he-IL" sz="4000" b="1" dirty="0">
                <a:solidFill>
                  <a:srgbClr val="437BBE"/>
                </a:solidFill>
                <a:latin typeface="MF_FrankRuhl-Regular"/>
                <a:cs typeface="+mn-cs"/>
              </a:rPr>
              <a:t>  </a:t>
            </a:r>
            <a:r>
              <a:rPr lang="he-IL" sz="2000" b="1" dirty="0">
                <a:latin typeface="MF_FrankRuhl-Regular"/>
                <a:cs typeface="+mn-cs"/>
              </a:rPr>
              <a:t>(עמודים 32-31) </a:t>
            </a:r>
            <a:endParaRPr lang="en-US" sz="28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7" name="תמונה 6"/>
          <p:cNvPicPr>
            <a:picLocks noChangeAspect="1"/>
          </p:cNvPicPr>
          <p:nvPr/>
        </p:nvPicPr>
        <p:blipFill>
          <a:blip r:embed="rId5"/>
          <a:stretch>
            <a:fillRect/>
          </a:stretch>
        </p:blipFill>
        <p:spPr>
          <a:xfrm>
            <a:off x="2357307" y="1396373"/>
            <a:ext cx="4844995" cy="5402903"/>
          </a:xfrm>
          <a:prstGeom prst="rect">
            <a:avLst/>
          </a:prstGeom>
          <a:ln w="38100">
            <a:solidFill>
              <a:srgbClr val="B31114"/>
            </a:solidFill>
          </a:ln>
        </p:spPr>
      </p:pic>
    </p:spTree>
    <p:extLst>
      <p:ext uri="{BB962C8B-B14F-4D97-AF65-F5344CB8AC3E}">
        <p14:creationId xmlns:p14="http://schemas.microsoft.com/office/powerpoint/2010/main" val="2049708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sz="4000" b="1" dirty="0">
                <a:solidFill>
                  <a:srgbClr val="437BBE"/>
                </a:solidFill>
                <a:latin typeface="MF_FrankRuhl-Regular"/>
                <a:cs typeface="+mn-cs"/>
              </a:rPr>
              <a:t>המשגה </a:t>
            </a:r>
            <a:r>
              <a:rPr lang="he-IL" sz="2800" b="1" dirty="0">
                <a:latin typeface="MF_FrankRuhl-Regular"/>
                <a:cs typeface="+mn-cs"/>
              </a:rPr>
              <a:t>(עמוד 33)</a:t>
            </a:r>
            <a:endParaRPr lang="en-US" sz="2800" b="1" dirty="0">
              <a:cs typeface="+mn-cs"/>
            </a:endParaRPr>
          </a:p>
        </p:txBody>
      </p:sp>
      <p:sp>
        <p:nvSpPr>
          <p:cNvPr id="3" name="מציין מיקום תוכן 2"/>
          <p:cNvSpPr>
            <a:spLocks noGrp="1"/>
          </p:cNvSpPr>
          <p:nvPr>
            <p:ph idx="1"/>
          </p:nvPr>
        </p:nvSpPr>
        <p:spPr>
          <a:xfrm>
            <a:off x="628650" y="1825625"/>
            <a:ext cx="8134350" cy="4351338"/>
          </a:xfrm>
        </p:spPr>
        <p:txBody>
          <a:bodyPr/>
          <a:lstStyle/>
          <a:p>
            <a:pPr marL="0" indent="0" algn="r">
              <a:buNone/>
            </a:pPr>
            <a:r>
              <a:rPr lang="he-IL" b="1" dirty="0"/>
              <a:t> </a:t>
            </a:r>
            <a:endParaRPr lang="he-IL" dirty="0">
              <a:solidFill>
                <a:srgbClr val="000000"/>
              </a:solidFill>
              <a:latin typeface="MF_FrankRuhl-Regular"/>
            </a:endParaRPr>
          </a:p>
          <a:p>
            <a:pPr marL="0" indent="0" algn="r" rtl="1">
              <a:buNone/>
            </a:pPr>
            <a:r>
              <a:rPr lang="he-IL" b="1" dirty="0">
                <a:latin typeface="MF_FrankRuhl-Bold"/>
              </a:rPr>
              <a:t>יְצוּרִים חַיִּים – </a:t>
            </a:r>
          </a:p>
          <a:p>
            <a:pPr marL="0" indent="0" algn="r" rtl="1">
              <a:buNone/>
            </a:pPr>
            <a:r>
              <a:rPr lang="he-IL" b="1" dirty="0">
                <a:latin typeface="MF_FrankRuhl-Bold"/>
              </a:rPr>
              <a:t>צְמָחִים, </a:t>
            </a:r>
          </a:p>
          <a:p>
            <a:pPr marL="0" indent="0" algn="r" rtl="1">
              <a:buNone/>
            </a:pPr>
            <a:r>
              <a:rPr lang="he-IL" b="1" dirty="0">
                <a:latin typeface="MF_FrankRuhl-Bold"/>
              </a:rPr>
              <a:t>בַּעֲלֵי חַיִּים</a:t>
            </a:r>
          </a:p>
          <a:p>
            <a:pPr marL="0" indent="0" algn="r" rtl="1">
              <a:buNone/>
            </a:pPr>
            <a:r>
              <a:rPr lang="he-IL" b="1" dirty="0">
                <a:latin typeface="MF_FrankRuhl-Bold"/>
              </a:rPr>
              <a:t>וּבְנֵי אָדָם נוֹשְׁמִים אֲוִיר.</a:t>
            </a:r>
          </a:p>
          <a:p>
            <a:pPr marL="0" indent="0" algn="r" rtl="1">
              <a:buNone/>
            </a:pPr>
            <a:endParaRPr lang="he-IL" b="1" dirty="0">
              <a:solidFill>
                <a:srgbClr val="FF0000"/>
              </a:solidFill>
              <a:latin typeface="MF_FrankRuhl-Bold"/>
            </a:endParaRPr>
          </a:p>
          <a:p>
            <a:pPr marL="0" indent="0" algn="r" rtl="1">
              <a:buNone/>
            </a:pPr>
            <a:r>
              <a:rPr lang="he-IL" b="1" dirty="0">
                <a:solidFill>
                  <a:srgbClr val="FF0000"/>
                </a:solidFill>
                <a:latin typeface="MF_FrankRuhl-Regular"/>
              </a:rPr>
              <a:t>נְשִׁימָה הִיא מְאַפְיֵן חַיִּים </a:t>
            </a:r>
            <a:endParaRPr lang="en-US" b="1" dirty="0">
              <a:solidFill>
                <a:srgbClr val="FF0000"/>
              </a:solidFill>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תמונה 5"/>
          <p:cNvPicPr>
            <a:picLocks noChangeAspect="1"/>
          </p:cNvPicPr>
          <p:nvPr/>
        </p:nvPicPr>
        <p:blipFill>
          <a:blip r:embed="rId5"/>
          <a:stretch>
            <a:fillRect/>
          </a:stretch>
        </p:blipFill>
        <p:spPr>
          <a:xfrm>
            <a:off x="252433" y="749614"/>
            <a:ext cx="4191000" cy="4398386"/>
          </a:xfrm>
          <a:prstGeom prst="rect">
            <a:avLst/>
          </a:prstGeom>
        </p:spPr>
      </p:pic>
      <p:pic>
        <p:nvPicPr>
          <p:cNvPr id="7" name="תמונה 6">
            <a:extLst>
              <a:ext uri="{FF2B5EF4-FFF2-40B4-BE49-F238E27FC236}">
                <a16:creationId xmlns:a16="http://schemas.microsoft.com/office/drawing/2014/main" id="{2A015EA2-EC93-E05A-DCDE-1871B1E4E7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101" y="104175"/>
            <a:ext cx="1527888" cy="510504"/>
          </a:xfrm>
          <a:prstGeom prst="rect">
            <a:avLst/>
          </a:prstGeom>
        </p:spPr>
      </p:pic>
    </p:spTree>
    <p:extLst>
      <p:ext uri="{BB962C8B-B14F-4D97-AF65-F5344CB8AC3E}">
        <p14:creationId xmlns:p14="http://schemas.microsoft.com/office/powerpoint/2010/main" val="86725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sz="4000" b="1" dirty="0">
                <a:latin typeface="MF_FrankRuhl-Regular"/>
                <a:cs typeface="+mn-cs"/>
              </a:rPr>
              <a:t>מָה לָמַדְנוּ?</a:t>
            </a:r>
            <a:endParaRPr lang="en-US" sz="2800" b="1" dirty="0">
              <a:cs typeface="+mn-cs"/>
            </a:endParaRPr>
          </a:p>
        </p:txBody>
      </p:sp>
      <p:sp>
        <p:nvSpPr>
          <p:cNvPr id="3" name="מציין מיקום תוכן 2"/>
          <p:cNvSpPr>
            <a:spLocks noGrp="1"/>
          </p:cNvSpPr>
          <p:nvPr>
            <p:ph idx="1"/>
          </p:nvPr>
        </p:nvSpPr>
        <p:spPr>
          <a:xfrm>
            <a:off x="757217" y="1616454"/>
            <a:ext cx="8134350" cy="2564930"/>
          </a:xfrm>
          <a:ln w="38100">
            <a:solidFill>
              <a:schemeClr val="accent6">
                <a:lumMod val="75000"/>
              </a:schemeClr>
            </a:solidFill>
          </a:ln>
        </p:spPr>
        <p:txBody>
          <a:bodyPr>
            <a:normAutofit/>
          </a:bodyPr>
          <a:lstStyle/>
          <a:p>
            <a:pPr algn="r" rtl="1"/>
            <a:r>
              <a:rPr lang="he-IL" i="0" u="none" strike="noStrike" baseline="0" dirty="0">
                <a:latin typeface="MF_FrankRuhl-Bold"/>
              </a:rPr>
              <a:t>יְצוּרִים חַיִּים - צְמָחִים, </a:t>
            </a:r>
            <a:r>
              <a:rPr lang="he-IL" dirty="0">
                <a:latin typeface="MF_FrankRuhl-Bold"/>
              </a:rPr>
              <a:t>בַּעֲלֵי חַיִּים וּבְנֵי אָדָם נוֹשְׁמִים אֲוִיר.</a:t>
            </a:r>
            <a:endParaRPr lang="he-IL" i="0" u="none" strike="noStrike" baseline="0" dirty="0">
              <a:latin typeface="MF_FrankRuhl-Bold"/>
            </a:endParaRPr>
          </a:p>
          <a:p>
            <a:pPr algn="r" rtl="1"/>
            <a:r>
              <a:rPr lang="he-IL" b="0" i="0" u="none" strike="noStrike" baseline="0" dirty="0">
                <a:latin typeface="MF_FrankRuhl-Regular"/>
              </a:rPr>
              <a:t>בָּאֲוִיר יֵשׁ חַמְצָן. </a:t>
            </a:r>
          </a:p>
          <a:p>
            <a:pPr algn="r" rtl="1"/>
            <a:r>
              <a:rPr lang="he-IL" b="0" i="0" u="none" strike="noStrike" baseline="0" dirty="0">
                <a:latin typeface="MF_FrankRuhl-Regular"/>
              </a:rPr>
              <a:t>אִי אֶפְשָׁר לִחְיוֹת בְּלִי חַמְצָן.</a:t>
            </a:r>
          </a:p>
          <a:p>
            <a:pPr algn="r" rtl="1"/>
            <a:r>
              <a:rPr lang="he-IL" b="0" i="0" u="none" strike="noStrike" baseline="0" dirty="0">
                <a:latin typeface="MF_FrankRuhl-Regular"/>
              </a:rPr>
              <a:t>הַחַמְצָן </a:t>
            </a:r>
            <a:r>
              <a:rPr lang="he-IL" b="0" i="0" u="none" strike="noStrike" baseline="0" dirty="0" err="1">
                <a:latin typeface="MF_FrankRuhl-Regular"/>
              </a:rPr>
              <a:t>שֶׁבָּאֲוִיר</a:t>
            </a:r>
            <a:r>
              <a:rPr lang="he-IL" b="0" i="0" u="none" strike="noStrike" baseline="0" dirty="0">
                <a:latin typeface="MF_FrankRuhl-Regular"/>
              </a:rPr>
              <a:t> הוּא </a:t>
            </a:r>
            <a:r>
              <a:rPr lang="he-IL" b="1" i="0" u="none" strike="noStrike" baseline="0" dirty="0">
                <a:latin typeface="MF_FrankRuhl-Bold"/>
              </a:rPr>
              <a:t>צֹרֶךְ חִיּוּנִי </a:t>
            </a:r>
            <a:r>
              <a:rPr lang="he-IL" dirty="0">
                <a:latin typeface="MF_FrankRuhl-Regular"/>
              </a:rPr>
              <a:t>שֶׁל כֹּל הַיְּצוּרִים הַחַיּיִם.</a:t>
            </a:r>
            <a:endParaRPr lang="he-IL" b="0" i="0" u="none" strike="noStrike" baseline="0" dirty="0">
              <a:latin typeface="MF_FrankRuhl-Regular"/>
            </a:endParaRPr>
          </a:p>
          <a:p>
            <a:pPr algn="r" rtl="1"/>
            <a:r>
              <a:rPr lang="he-IL" dirty="0">
                <a:latin typeface="MF_FrankRuhl-Regular"/>
              </a:rPr>
              <a:t>נְשִׁימָה הִיא </a:t>
            </a:r>
            <a:r>
              <a:rPr lang="he-IL" dirty="0" err="1">
                <a:latin typeface="MF_FrankRuhl-Regular"/>
              </a:rPr>
              <a:t>מְאַפְיֵן</a:t>
            </a:r>
            <a:r>
              <a:rPr lang="he-IL" dirty="0">
                <a:latin typeface="MF_FrankRuhl-Regular"/>
              </a:rPr>
              <a:t> חַיִּים. </a:t>
            </a:r>
            <a:endParaRPr lang="en-US" dirty="0"/>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8" name="תיבת טקסט 7">
            <a:extLst>
              <a:ext uri="{FF2B5EF4-FFF2-40B4-BE49-F238E27FC236}">
                <a16:creationId xmlns:a16="http://schemas.microsoft.com/office/drawing/2014/main" id="{DAD39D0E-E924-3F31-6B8D-D6CBA97FFCCF}"/>
              </a:ext>
            </a:extLst>
          </p:cNvPr>
          <p:cNvSpPr txBox="1"/>
          <p:nvPr/>
        </p:nvSpPr>
        <p:spPr>
          <a:xfrm>
            <a:off x="4123677" y="4403810"/>
            <a:ext cx="4572000" cy="523220"/>
          </a:xfrm>
          <a:prstGeom prst="rect">
            <a:avLst/>
          </a:prstGeom>
          <a:noFill/>
        </p:spPr>
        <p:txBody>
          <a:bodyPr wrap="square">
            <a:spAutoFit/>
          </a:bodyPr>
          <a:lstStyle/>
          <a:p>
            <a:pPr marL="0" indent="0" algn="r" rtl="1">
              <a:buNone/>
            </a:pPr>
            <a:r>
              <a:rPr lang="he-IL" sz="2800" b="1" dirty="0">
                <a:latin typeface="MF_FrankRuhl-Regular"/>
              </a:rPr>
              <a:t>מֻשָּׂגִים שֶׁלָּמַדְנוּ</a:t>
            </a:r>
          </a:p>
        </p:txBody>
      </p:sp>
      <p:sp>
        <p:nvSpPr>
          <p:cNvPr id="16" name="תיבת טקסט 15">
            <a:extLst>
              <a:ext uri="{FF2B5EF4-FFF2-40B4-BE49-F238E27FC236}">
                <a16:creationId xmlns:a16="http://schemas.microsoft.com/office/drawing/2014/main" id="{A29562DA-C80E-2C86-8869-8DBB460BA8A6}"/>
              </a:ext>
            </a:extLst>
          </p:cNvPr>
          <p:cNvSpPr txBox="1"/>
          <p:nvPr/>
        </p:nvSpPr>
        <p:spPr>
          <a:xfrm>
            <a:off x="2885244" y="5010242"/>
            <a:ext cx="6006324" cy="461665"/>
          </a:xfrm>
          <a:prstGeom prst="rect">
            <a:avLst/>
          </a:prstGeom>
          <a:noFill/>
          <a:ln w="38100">
            <a:solidFill>
              <a:schemeClr val="accent6">
                <a:lumMod val="75000"/>
              </a:schemeClr>
            </a:solidFill>
          </a:ln>
        </p:spPr>
        <p:txBody>
          <a:bodyPr wrap="square">
            <a:spAutoFit/>
          </a:bodyPr>
          <a:lstStyle/>
          <a:p>
            <a:pPr algn="r"/>
            <a:r>
              <a:rPr lang="he-IL" sz="2400" b="0" i="0" u="none" strike="noStrike" baseline="0" dirty="0">
                <a:solidFill>
                  <a:srgbClr val="000000"/>
                </a:solidFill>
                <a:latin typeface="MF_FrankRuhl-Regular"/>
              </a:rPr>
              <a:t>פִּתְרוֹן טֶכְנוֹלוֹגִי </a:t>
            </a:r>
            <a:r>
              <a:rPr lang="he-IL" sz="2400" b="0" i="0" u="none" strike="noStrike" baseline="0" dirty="0">
                <a:solidFill>
                  <a:srgbClr val="FFFFFF"/>
                </a:solidFill>
                <a:latin typeface="MF_FrankRuhl-Regular"/>
              </a:rPr>
              <a:t>•</a:t>
            </a:r>
            <a:r>
              <a:rPr lang="he-IL" sz="2400" b="0" i="0" u="none" strike="noStrike" baseline="0" dirty="0">
                <a:latin typeface="MF_FrankRuhl-Regular"/>
              </a:rPr>
              <a:t>מְכָלֵי אֲוִיר</a:t>
            </a:r>
            <a:r>
              <a:rPr lang="he-IL" sz="2400" b="0" i="0" u="none" strike="noStrike" baseline="0" dirty="0">
                <a:solidFill>
                  <a:srgbClr val="000000"/>
                </a:solidFill>
                <a:latin typeface="MF_FrankRuhl-Regular"/>
              </a:rPr>
              <a:t> </a:t>
            </a:r>
            <a:r>
              <a:rPr lang="he-IL" sz="2400" b="0" i="0" u="none" strike="noStrike" baseline="0" dirty="0">
                <a:solidFill>
                  <a:srgbClr val="FFFFFF"/>
                </a:solidFill>
                <a:latin typeface="MF_FrankRuhl-Regular"/>
              </a:rPr>
              <a:t>• </a:t>
            </a:r>
            <a:r>
              <a:rPr lang="he-IL" sz="2400" b="0" i="0" u="none" strike="noStrike" baseline="0" dirty="0">
                <a:latin typeface="MF_FrankRuhl-Regular"/>
              </a:rPr>
              <a:t>חַמְצָן </a:t>
            </a:r>
            <a:r>
              <a:rPr lang="he-IL" sz="2400" b="0" i="0" u="none" strike="noStrike" baseline="0" dirty="0">
                <a:solidFill>
                  <a:srgbClr val="FFFFFF"/>
                </a:solidFill>
                <a:latin typeface="MF_FrankRuhl-Regular"/>
              </a:rPr>
              <a:t>• </a:t>
            </a:r>
            <a:r>
              <a:rPr lang="he-IL" sz="2400" b="0" i="0" u="none" strike="noStrike" baseline="0" dirty="0">
                <a:solidFill>
                  <a:srgbClr val="000000"/>
                </a:solidFill>
                <a:latin typeface="MF_FrankRuhl-Regular"/>
              </a:rPr>
              <a:t>נְשִׁימָה  </a:t>
            </a:r>
            <a:r>
              <a:rPr lang="he-IL" sz="2400" dirty="0"/>
              <a:t>קֹשִׁי</a:t>
            </a:r>
          </a:p>
        </p:txBody>
      </p:sp>
      <p:pic>
        <p:nvPicPr>
          <p:cNvPr id="1026" name="Picture 2" descr="וקטור ספר ילד אסטרונאוט חינם">
            <a:extLst>
              <a:ext uri="{FF2B5EF4-FFF2-40B4-BE49-F238E27FC236}">
                <a16:creationId xmlns:a16="http://schemas.microsoft.com/office/drawing/2014/main" id="{427D2248-0126-67B7-D73F-F9D0D2AE34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6" y="4927030"/>
            <a:ext cx="2722600" cy="189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665194"/>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1093</TotalTime>
  <Words>551</Words>
  <Application>Microsoft Office PowerPoint</Application>
  <PresentationFormat>‫הצגה על המסך (4:3)</PresentationFormat>
  <Paragraphs>64</Paragraphs>
  <Slides>7</Slides>
  <Notes>7</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7</vt:i4>
      </vt:variant>
    </vt:vector>
  </HeadingPairs>
  <TitlesOfParts>
    <vt:vector size="14" baseType="lpstr">
      <vt:lpstr>Arial</vt:lpstr>
      <vt:lpstr>Calibri</vt:lpstr>
      <vt:lpstr>Calibri Light</vt:lpstr>
      <vt:lpstr>FontbitDavid</vt:lpstr>
      <vt:lpstr>MF_FrankRuhl-Bold</vt:lpstr>
      <vt:lpstr>MF_FrankRuhl-Regular</vt:lpstr>
      <vt:lpstr>ערכת נושא Office</vt:lpstr>
      <vt:lpstr>  הָבוּ לָנוּ אֲוִיר  </vt:lpstr>
      <vt:lpstr> </vt:lpstr>
      <vt:lpstr>      </vt:lpstr>
      <vt:lpstr>מצגת של PowerPoint‏</vt:lpstr>
      <vt:lpstr>מְשִׂימָה: לִנְשֹׁם בַּמַּיִם וּבֶחָלָל?  (עמודים 32-31) </vt:lpstr>
      <vt:lpstr>המשגה (עמוד 33)</vt:lpstr>
      <vt:lpstr>מָה לָמַדְנוּ?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146</cp:revision>
  <dcterms:created xsi:type="dcterms:W3CDTF">2019-05-25T18:59:51Z</dcterms:created>
  <dcterms:modified xsi:type="dcterms:W3CDTF">2023-10-06T11:59:42Z</dcterms:modified>
</cp:coreProperties>
</file>