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6"/>
  </p:notesMasterIdLst>
  <p:sldIdLst>
    <p:sldId id="329" r:id="rId2"/>
    <p:sldId id="289" r:id="rId3"/>
    <p:sldId id="309" r:id="rId4"/>
    <p:sldId id="310" r:id="rId5"/>
    <p:sldId id="333" r:id="rId6"/>
    <p:sldId id="331" r:id="rId7"/>
    <p:sldId id="332" r:id="rId8"/>
    <p:sldId id="322" r:id="rId9"/>
    <p:sldId id="323" r:id="rId10"/>
    <p:sldId id="321" r:id="rId11"/>
    <p:sldId id="330" r:id="rId12"/>
    <p:sldId id="327" r:id="rId13"/>
    <p:sldId id="326" r:id="rId14"/>
    <p:sldId id="28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7511" autoAdjust="0"/>
  </p:normalViewPr>
  <p:slideViewPr>
    <p:cSldViewPr snapToGrid="0" showGuides="1">
      <p:cViewPr varScale="1">
        <p:scale>
          <a:sx n="97" d="100"/>
          <a:sy n="97" d="100"/>
        </p:scale>
        <p:origin x="1986" y="78"/>
      </p:cViewPr>
      <p:guideLst>
        <p:guide orient="horz" pos="22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כ"ה/תשרי/תשפ"ד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C2x6_0vLvsw&amp;t=4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פרק זה עוסק </a:t>
            </a:r>
            <a:r>
              <a:rPr lang="he-IL" sz="1800" b="1" i="0" u="none" strike="noStrike" baseline="0" dirty="0">
                <a:latin typeface="FontbitDavid-Bold"/>
              </a:rPr>
              <a:t>בחוש השמיעה ובתִפקודו</a:t>
            </a:r>
            <a:r>
              <a:rPr lang="he-IL" sz="1800" b="0" i="0" u="none" strike="noStrike" baseline="0" dirty="0">
                <a:latin typeface="FontbitDavid"/>
              </a:rPr>
              <a:t>. </a:t>
            </a:r>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 מטרת משימה זו היא להביא את התלמידים למודעות ולהבנת החשיבות שיש לחוש השמיעה.  בעזרת חוש השמיעה אנחנו </a:t>
            </a:r>
            <a:r>
              <a:rPr lang="he-IL" sz="1800" b="1" i="0" u="none" strike="noStrike" baseline="0" dirty="0">
                <a:latin typeface="FontbitDavid-Bold"/>
              </a:rPr>
              <a:t>קולטים מידע </a:t>
            </a:r>
            <a:r>
              <a:rPr lang="he-IL" sz="1800" b="0" i="0" u="none" strike="noStrike" baseline="0" dirty="0">
                <a:latin typeface="FontbitDavid"/>
              </a:rPr>
              <a:t>(שומעים) ובעקבות קליטת המידע אנחנו </a:t>
            </a:r>
            <a:r>
              <a:rPr lang="he-IL" sz="1800" b="1" i="0" u="none" strike="noStrike" baseline="0" dirty="0">
                <a:latin typeface="FontbitDavid-Bold"/>
              </a:rPr>
              <a:t>מגיבים</a:t>
            </a:r>
            <a:r>
              <a:rPr lang="he-IL" sz="1800" b="0" i="0" u="none" strike="noStrike" baseline="0" dirty="0">
                <a:latin typeface="FontbitDavid"/>
              </a:rPr>
              <a:t>. מפנים את התלמידים לעמוד 29 לביצוע המשימה.</a:t>
            </a:r>
          </a:p>
          <a:p>
            <a:pPr algn="r"/>
            <a:r>
              <a:rPr lang="he-IL" sz="1800" b="0" i="0" u="none" strike="noStrike" baseline="0" dirty="0">
                <a:latin typeface="FontbitDavid"/>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3293786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פעילות דומה לזו שבשקופית</a:t>
            </a:r>
            <a:r>
              <a:rPr lang="he-IL" baseline="0" dirty="0"/>
              <a:t> 10 (קולטים ומגיבים) מופיעה בחוברת הדיגיטלית בעמוד 29. אפשר לתת את המשימה כעבודת בית.</a:t>
            </a:r>
            <a:r>
              <a:rPr lang="he-IL" dirty="0"/>
              <a:t> </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3356333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solidFill>
                  <a:srgbClr val="202122"/>
                </a:solidFill>
                <a:effectLst/>
                <a:latin typeface="Arial" panose="020B0604020202020204" pitchFamily="34" charset="0"/>
              </a:rPr>
              <a:t>העשרה:</a:t>
            </a:r>
            <a:r>
              <a:rPr lang="he-IL" b="0" i="0" baseline="0" dirty="0">
                <a:solidFill>
                  <a:srgbClr val="202122"/>
                </a:solidFill>
                <a:effectLst/>
                <a:latin typeface="Arial" panose="020B0604020202020204" pitchFamily="34" charset="0"/>
              </a:rPr>
              <a:t> חוש השמיעה נמצא גם אצל בעלי חיים. ח</a:t>
            </a:r>
            <a:r>
              <a:rPr lang="he-IL" b="0" i="0" dirty="0">
                <a:solidFill>
                  <a:srgbClr val="040C28"/>
                </a:solidFill>
                <a:effectLst/>
                <a:latin typeface="Google Sans"/>
              </a:rPr>
              <a:t>וש השמיעה</a:t>
            </a:r>
            <a:r>
              <a:rPr lang="he-IL" b="0" i="0" dirty="0">
                <a:solidFill>
                  <a:srgbClr val="202124"/>
                </a:solidFill>
                <a:effectLst/>
                <a:latin typeface="Google Sans"/>
              </a:rPr>
              <a:t> אצל מרבית הלטאות טוב, וחד אף יותר אצל </a:t>
            </a:r>
            <a:r>
              <a:rPr lang="he-IL" b="0" i="0" dirty="0" err="1">
                <a:solidFill>
                  <a:srgbClr val="202124"/>
                </a:solidFill>
                <a:effectLst/>
                <a:latin typeface="Google Sans"/>
              </a:rPr>
              <a:t>תנינאים</a:t>
            </a:r>
            <a:r>
              <a:rPr lang="he-IL" b="0" i="0" dirty="0">
                <a:solidFill>
                  <a:srgbClr val="202124"/>
                </a:solidFill>
                <a:effectLst/>
                <a:latin typeface="Google Sans"/>
              </a:rPr>
              <a:t>. לעומתם נחשים, צבים ולטאות תת-קרקעיות קולטים קולות המועברים דרך הקרקע. לנחשים אין כלל עור תוף, וכתוצאה מכך הם אינם מסוגלים בדרך-כלל לשמוע קולות, אפילו חזקים למדי, אשר מועברים דרך האוויר. </a:t>
            </a:r>
          </a:p>
          <a:p>
            <a:r>
              <a:rPr lang="he-IL" b="0" i="0" baseline="0" dirty="0">
                <a:solidFill>
                  <a:srgbClr val="202122"/>
                </a:solidFill>
                <a:effectLst/>
                <a:latin typeface="Arial" panose="020B0604020202020204" pitchFamily="34" charset="0"/>
              </a:rPr>
              <a:t>חוש השמיעה אצל החגב הוא ברגלים. </a:t>
            </a:r>
            <a:r>
              <a:rPr lang="he-IL" b="0" i="0" dirty="0">
                <a:solidFill>
                  <a:srgbClr val="848484"/>
                </a:solidFill>
                <a:effectLst/>
                <a:latin typeface="openSans"/>
              </a:rPr>
              <a:t>לעופות כושר זיהוי והבחנה בין צלילים חד מזה של האדם, הם רגישים במיוחד לשינויים בגובה הצליל, בטון ובקצב ונעזרים בשינויים אלה על מנת לזהות עופות אחרים ולפענח התראותיהם. העופות </a:t>
            </a:r>
            <a:r>
              <a:rPr lang="he-IL" b="0" i="0" dirty="0" err="1">
                <a:solidFill>
                  <a:srgbClr val="848484"/>
                </a:solidFill>
                <a:effectLst/>
                <a:latin typeface="openSans"/>
              </a:rPr>
              <a:t>והתוכאים</a:t>
            </a:r>
            <a:r>
              <a:rPr lang="he-IL" b="0" i="0" dirty="0">
                <a:solidFill>
                  <a:srgbClr val="848484"/>
                </a:solidFill>
                <a:effectLst/>
                <a:latin typeface="openSans"/>
              </a:rPr>
              <a:t> משתמשים בשירים, קריאות וצלילים שונים במצבים שונים על מנת להתריע בפני סכנה, לסמן ולתבוע שטחים טריטוריאליים ואף להציע שיתוף מזון עם עוף אחר.</a:t>
            </a:r>
            <a:r>
              <a:rPr lang="he-IL" b="0" i="0" baseline="0" dirty="0">
                <a:solidFill>
                  <a:srgbClr val="202122"/>
                </a:solidFill>
                <a:effectLst/>
                <a:latin typeface="Arial" panose="020B0604020202020204" pitchFamily="34" charset="0"/>
              </a:rPr>
              <a:t> לעופות יש אוזן פנימית (חסרה להן האפרכסת). פילים קולטים תנודות בקרקע באמצעות עצב הנמצא בכף רגליהם וזה ויכול לתרגם </a:t>
            </a:r>
            <a:r>
              <a:rPr lang="he-IL" b="0" i="0" baseline="0">
                <a:solidFill>
                  <a:srgbClr val="202122"/>
                </a:solidFill>
                <a:effectLst/>
                <a:latin typeface="Arial" panose="020B0604020202020204" pitchFamily="34" charset="0"/>
              </a:rPr>
              <a:t>את התנודות </a:t>
            </a:r>
            <a:r>
              <a:rPr lang="he-IL" b="0" i="0" baseline="0" dirty="0">
                <a:solidFill>
                  <a:srgbClr val="202122"/>
                </a:solidFill>
                <a:effectLst/>
                <a:latin typeface="Arial" panose="020B0604020202020204" pitchFamily="34" charset="0"/>
              </a:rPr>
              <a:t>לקולות.</a:t>
            </a:r>
            <a:endParaRPr lang="he-IL" b="0" i="0" dirty="0">
              <a:solidFill>
                <a:srgbClr val="202122"/>
              </a:solidFill>
              <a:effectLst/>
              <a:latin typeface="Arial" panose="020B0604020202020204" pitchFamily="34" charset="0"/>
            </a:endParaRPr>
          </a:p>
          <a:p>
            <a:r>
              <a:rPr lang="he-IL" b="1" i="0" u="none" strike="noStrike" dirty="0">
                <a:solidFill>
                  <a:srgbClr val="3366CC"/>
                </a:solidFill>
                <a:effectLst/>
                <a:latin typeface="Arial" panose="020B0604020202020204" pitchFamily="34" charset="0"/>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171607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סיכום ביניים.</a:t>
            </a:r>
          </a:p>
          <a:p>
            <a:r>
              <a:rPr lang="he-IL" dirty="0"/>
              <a:t>תפקודו של חוש השמיעה</a:t>
            </a:r>
          </a:p>
          <a:p>
            <a:r>
              <a:rPr lang="he-IL" dirty="0"/>
              <a:t>לעזור לנו להתמצא בסביבה וליצור קשר עם הסביבה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290869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פרק זה עוסק בחוש הראייה ובתפקודו בבני אדם. חוש השמיעה  הוא החשוב מבין החושים. באמצעות חוש השמיעה אנו קולטים </a:t>
            </a:r>
            <a:r>
              <a:rPr lang="he-IL" sz="1200" b="1" i="0" u="none" strike="noStrike" baseline="0" dirty="0">
                <a:latin typeface="FontbitDavid-Bold"/>
              </a:rPr>
              <a:t>מידע קולי</a:t>
            </a:r>
            <a:r>
              <a:rPr lang="he-IL" sz="1200" b="0" i="0" u="none" strike="noStrike" baseline="0" dirty="0">
                <a:latin typeface="FontbitDavid"/>
              </a:rPr>
              <a:t>.  בעזרת חוש השמיעה אנו יכולים להתמצא בסביבה. האוזניים </a:t>
            </a:r>
            <a:r>
              <a:rPr lang="he-IL" sz="1200" b="0" i="0" u="none" strike="noStrike" baseline="0" dirty="0">
                <a:latin typeface="FontbitDavid"/>
                <a:cs typeface="+mj-cs"/>
              </a:rPr>
              <a:t>הן</a:t>
            </a:r>
            <a:r>
              <a:rPr lang="he-IL" sz="1200" b="0" i="0" u="none" strike="noStrike" baseline="0" dirty="0">
                <a:latin typeface="FontbitDavid"/>
              </a:rPr>
              <a:t> איברים של חוש השמיעה.  הפרק מרחיב את משמעות המושג "לשמוע" למושג "לקלוט מידע" ומתמקד בחשיבות חוש הראייה</a:t>
            </a:r>
          </a:p>
          <a:p>
            <a:pPr algn="r"/>
            <a:r>
              <a:rPr lang="he-IL" sz="1200" b="0" i="0" u="none" strike="noStrike" baseline="0" dirty="0">
                <a:latin typeface="FontbitDavid"/>
              </a:rPr>
              <a:t>ובִתִפקודו. חשוב להשתמש בשני המושגים הללו בסמיכות לצורך הבניית המשמעות. </a:t>
            </a:r>
          </a:p>
          <a:p>
            <a:pPr algn="r"/>
            <a:endParaRPr lang="he-IL" sz="1200" b="0" i="0" u="none" strike="noStrike" baseline="0" dirty="0">
              <a:latin typeface="FontbitDavid"/>
            </a:endParaRPr>
          </a:p>
          <a:p>
            <a:pPr algn="r"/>
            <a:endParaRPr lang="he-IL"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בפתיחת נושא החושים התלמידים למדו שאנו קולטים מידע על ידי כל החושים (פעילות המרשמלו או התפוח במצגת הפותחת). מקרינים שוב את השקופית ומזכירים את החושים. בשיעור זה נתמקד בחוש השמיעה.  </a:t>
            </a: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2522243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מטרת המשימה היא להבין שבעזרת חוש השמיעה קולטים מידע: קולות וצלילים. </a:t>
            </a:r>
          </a:p>
          <a:p>
            <a:pPr algn="r"/>
            <a:r>
              <a:rPr lang="he-IL" sz="1800" b="0" i="0" u="none" strike="noStrike" baseline="0" dirty="0">
                <a:latin typeface="FontbitDavid"/>
              </a:rPr>
              <a:t>מקרינים את השקופית ושואלים: מה קולטים בעזרת חוש שמיעה? </a:t>
            </a:r>
          </a:p>
          <a:p>
            <a:pPr algn="r"/>
            <a:r>
              <a:rPr lang="he-IL" sz="1800" b="0" i="0" u="none" strike="noStrike" baseline="0" dirty="0">
                <a:latin typeface="FontbitDavid"/>
              </a:rPr>
              <a:t>לפני ביצוע המשימה, מוצע לשאול: אילו קולות אנו קולטים מהסביבה? מבקשים מהילדים להקיף את הקולות ששמעו.</a:t>
            </a:r>
          </a:p>
          <a:p>
            <a:pPr algn="r"/>
            <a:r>
              <a:rPr lang="he-IL" sz="1800" b="0" i="0" u="none" strike="noStrike" baseline="0" dirty="0">
                <a:latin typeface="FontbitDavid"/>
              </a:rPr>
              <a:t>יש להניח שבעת ביצוע המשימה הילדים יגלו קולות נוספים. מבקשים לצייר את המקור להם במלבנים. </a:t>
            </a:r>
          </a:p>
          <a:p>
            <a:pPr algn="r"/>
            <a:r>
              <a:rPr lang="he-IL" sz="1800" b="0" i="0" u="none" strike="noStrike" baseline="0" dirty="0">
                <a:latin typeface="FontbitDavid"/>
              </a:rPr>
              <a:t>. </a:t>
            </a:r>
          </a:p>
          <a:p>
            <a:pPr algn="r"/>
            <a:endParaRPr lang="he-IL" sz="1800" b="0" i="0" u="none" strike="noStrike" baseline="0" dirty="0">
              <a:latin typeface="FontbitDavid"/>
            </a:endParaRPr>
          </a:p>
          <a:p>
            <a:pPr algn="r"/>
            <a:endParaRPr lang="he-IL" sz="1800" b="0" i="0" u="none" strike="noStrike" baseline="0" dirty="0">
              <a:latin typeface="FontbitDavid"/>
            </a:endParaRPr>
          </a:p>
          <a:p>
            <a:pPr algn="l"/>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65863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לאחר ביצוע המשימה, מומלץ להקרין את הסרטון "קולות". הסרטון מציג מגוון קולות. מבקשים מהתלמידים לזהות את הקולות. הסרטון נמצא באתר במבט חדש, כיתה א, מדור סרטונים. </a:t>
            </a:r>
            <a:r>
              <a:rPr lang="he-IL" dirty="0"/>
              <a:t>אפשר להגיע לסרטון גם מעמוד 25 בחוברת</a:t>
            </a:r>
            <a:r>
              <a:rPr lang="he-IL" baseline="0" dirty="0"/>
              <a:t> הדיגיטלית.</a:t>
            </a:r>
          </a:p>
          <a:p>
            <a:pPr algn="r"/>
            <a:r>
              <a:rPr lang="he-IL" baseline="0" dirty="0"/>
              <a:t>קישור לסרטון </a:t>
            </a:r>
            <a:r>
              <a:rPr lang="he-IL" dirty="0">
                <a:hlinkClick r:id="rId3"/>
              </a:rPr>
              <a:t>סרטון קולות מהסביבה - </a:t>
            </a:r>
            <a:r>
              <a:rPr lang="en-US" dirty="0">
                <a:hlinkClick r:id="rId3"/>
              </a:rPr>
              <a:t>YouTube</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9072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מפעילים</a:t>
            </a:r>
            <a:r>
              <a:rPr lang="he-IL" baseline="0" dirty="0"/>
              <a:t> את התלמידים באמצעות ההנחיות שבעמוד 26.</a:t>
            </a:r>
          </a:p>
          <a:p>
            <a:pPr algn="r"/>
            <a:r>
              <a:rPr lang="he-IL" sz="1800" b="0" i="0" u="none" strike="noStrike" baseline="0" dirty="0">
                <a:latin typeface="FontbitDavid"/>
              </a:rPr>
              <a:t>מכינים ששה בקבוקי זכוכית זהים בצורתם ובגודלם, למשל בקבוקי בירה (אפשר לערוך את ההתנסות גם עם גביעי יין) ממלאים</a:t>
            </a:r>
          </a:p>
          <a:p>
            <a:pPr algn="r"/>
            <a:r>
              <a:rPr lang="he-IL" sz="1800" b="0" i="0" u="none" strike="noStrike" baseline="0" dirty="0">
                <a:latin typeface="FontbitDavid"/>
              </a:rPr>
              <a:t>אותם בכמויות שונות של מים צבועים בצבע מאכל. כאשר מקישים על הבקבוקים מפיקים קולות שונים.</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303250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קטע המידע נועד להמשגה: מה קולטים בעזרת חוש השמיעה ומהו איבר חוש השמיעה? מומלץ להקריא את קטע המידע ולבקש מהתלמידים להשלים בקול רם את המילים המודגשות. לאחר ההקראה שואלים: מה אנו שומעים? רושמים על הלוח (או מדביקים בכרטיסיות) את סוגי המידע: לחישות, צעקות, ציוצים ונביחות – כל אלה הם קולות.</a:t>
            </a:r>
          </a:p>
          <a:p>
            <a:pPr algn="r"/>
            <a:endParaRPr lang="he-IL" sz="1800" b="0" i="0" u="none" strike="noStrike" baseline="0" dirty="0">
              <a:latin typeface="FontbitDavid"/>
            </a:endParaRPr>
          </a:p>
          <a:p>
            <a:pPr algn="r"/>
            <a:r>
              <a:rPr lang="he-IL" sz="1800" b="0" i="0" u="none" strike="noStrike" baseline="0" dirty="0">
                <a:latin typeface="FontbitDavid"/>
              </a:rPr>
              <a:t>מומלץ לשחק את משחק הקולות: מזמינים תלמידים לחקות קולות של בעלי חיים, אנשים, של מכונות, של תופעות טבע (רוח, גשם, רעם) וכדומה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47074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תת פרק זה מתמקד בחשיבות שיש לחוש השמיעה להתמצאות בסביבה. בעזרת חוש השמיעה אנו קולטים מידע על מצבים שיכולים לסכן אותנו ומידע שעוזר לנו ליהנות ולתפקד היטב בסביבה. לפני ביצוע המשימה מומלץ לפתוח בשיח לאיתור ידע: מדוע חוש השמיעה חשוב?</a:t>
            </a:r>
          </a:p>
          <a:p>
            <a:pPr algn="r"/>
            <a:r>
              <a:rPr lang="he-IL" sz="1800" b="0" i="0" u="none" strike="noStrike" baseline="0" dirty="0">
                <a:latin typeface="FontbitDavid"/>
              </a:rPr>
              <a:t>מוצע לבקש מהתלמידים לתאר מצבים שבהם חוש השמיעה סייע להם להתרחק מסכנה ומצבים שבהם חוש השמיעה סייע להם ליהנות. </a:t>
            </a:r>
          </a:p>
          <a:p>
            <a:pPr algn="r"/>
            <a:r>
              <a:rPr lang="he-IL" sz="1800" b="0" i="0" u="none" strike="noStrike" baseline="0" dirty="0">
                <a:latin typeface="FontbitDavid"/>
              </a:rPr>
              <a:t>מפעילים את התלמידים בהתאם להנחיות שבעמוד 28.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2948770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בסיום המשחק חוזרים לכיתה לשיח. מומלץ לחזור לתשובות התלמידים ביחס לשאלה שנשאלה לפני הפעילות (מדוע חוש השמיעה חשוב?) ולבחון את תהליך הלמידה.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05630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hyperlink" Target="https://www.classe.world/teacher/#!/arb/session/157867/playLesson/134798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3.png"/><Relationship Id="rId4" Type="http://schemas.openxmlformats.org/officeDocument/2006/relationships/image" Target="../media/image31.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youtube.com/watch?v=C2x6_0vLvsw&amp;t=4s"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a:cs typeface="+mn-cs"/>
              </a:rPr>
              <a:t>عارِضَةٌ مُرافِقَةٌ لِلدُّروسِ</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ctr" rtl="1">
              <a:buNone/>
            </a:pPr>
            <a:r>
              <a:rPr lang="ar-SA" sz="4800" b="1" dirty="0">
                <a:solidFill>
                  <a:srgbClr val="00A9EA"/>
                </a:solidFill>
                <a:latin typeface="EnzoagadaMF-Bold"/>
              </a:rPr>
              <a:t>نَتَعَلَّمُ الْعُلُوْمَ وَالتِّكْنُولُوجيا</a:t>
            </a:r>
          </a:p>
          <a:p>
            <a:pPr marL="0" indent="0" algn="ctr" rtl="1">
              <a:buNone/>
            </a:pPr>
            <a:r>
              <a:rPr lang="ar-SA" sz="4800" b="1" dirty="0">
                <a:solidFill>
                  <a:srgbClr val="00A9EA"/>
                </a:solidFill>
                <a:latin typeface="EnzoagadaMF-Bold"/>
              </a:rPr>
              <a:t>الصَّفُّ الأوَّلُ </a:t>
            </a:r>
          </a:p>
          <a:p>
            <a:pPr marL="0" indent="0" algn="ctr" rtl="1">
              <a:buNone/>
            </a:pPr>
            <a:r>
              <a:rPr lang="ar-SA" sz="4800" b="1" dirty="0">
                <a:solidFill>
                  <a:srgbClr val="00A9EA"/>
                </a:solidFill>
                <a:latin typeface="EnzoagadaMF-Bold"/>
              </a:rPr>
              <a:t>حَواسُّنا</a:t>
            </a:r>
          </a:p>
          <a:p>
            <a:pPr marL="0" indent="0" algn="ctr" rtl="1">
              <a:buNone/>
            </a:pPr>
            <a:endParaRPr lang="he-IL" sz="4800" b="1" dirty="0">
              <a:solidFill>
                <a:srgbClr val="00A9EA"/>
              </a:solidFill>
              <a:latin typeface="EnzoagadaMF-Bold"/>
            </a:endParaRPr>
          </a:p>
          <a:p>
            <a:pPr marL="0" indent="0" algn="ctr" rtl="1">
              <a:buNone/>
            </a:pPr>
            <a:r>
              <a:rPr lang="ar-SA" sz="2400" b="1" dirty="0">
                <a:latin typeface="EnzoagadaMF-Bold"/>
              </a:rPr>
              <a:t>حاسة السمع - الجزء الأول </a:t>
            </a:r>
            <a:r>
              <a:rPr lang="he-IL" sz="2400" b="1" dirty="0">
                <a:latin typeface="EnzoagadaMF-Bold"/>
              </a:rPr>
              <a:t>(</a:t>
            </a:r>
            <a:r>
              <a:rPr lang="ar-SA" sz="2400" b="1" dirty="0">
                <a:latin typeface="EnzoagadaMF-Bold"/>
              </a:rPr>
              <a:t>الصفحات</a:t>
            </a:r>
            <a:r>
              <a:rPr lang="he-IL" sz="2400" b="1" dirty="0">
                <a:latin typeface="EnzoagadaMF-Bold"/>
              </a:rPr>
              <a:t> 29-25)</a:t>
            </a:r>
          </a:p>
          <a:p>
            <a:pPr marL="0" indent="0" algn="ctr" rtl="1">
              <a:buNone/>
            </a:pPr>
            <a:r>
              <a:rPr lang="ar-SA" sz="2400" b="1" dirty="0">
                <a:latin typeface="EnzoagadaMF-Bold"/>
              </a:rPr>
              <a:t>الصور برعاية </a:t>
            </a:r>
            <a:r>
              <a:rPr lang="en-US" sz="2400" b="1" dirty="0" err="1">
                <a:latin typeface="EnzoagadaMF-Bold"/>
              </a:rPr>
              <a:t>Pixabay</a:t>
            </a:r>
            <a:endParaRPr lang="en-US" sz="2400" b="1" dirty="0">
              <a:latin typeface="EnzoagadaMF-Bold"/>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092"/>
            <a:ext cx="1688260" cy="955815"/>
          </a:xfrm>
          <a:prstGeom prst="rect">
            <a:avLst/>
          </a:prstGeom>
        </p:spPr>
      </p:pic>
      <p:pic>
        <p:nvPicPr>
          <p:cNvPr id="4" name="תמונה 3">
            <a:extLst>
              <a:ext uri="{FF2B5EF4-FFF2-40B4-BE49-F238E27FC236}">
                <a16:creationId xmlns:a16="http://schemas.microsoft.com/office/drawing/2014/main" id="{2CAB0958-2140-D2D6-AD3B-5D69A04D17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7961" y="230190"/>
            <a:ext cx="1243692" cy="859611"/>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8642" y="365126"/>
            <a:ext cx="8736594" cy="1325563"/>
          </a:xfrm>
        </p:spPr>
        <p:txBody>
          <a:bodyPr/>
          <a:lstStyle/>
          <a:p>
            <a:pPr algn="r"/>
            <a:r>
              <a:rPr lang="ar-SA" b="1" dirty="0">
                <a:solidFill>
                  <a:srgbClr val="446AB2"/>
                </a:solidFill>
                <a:latin typeface="MF_FrankRuhl-Regular"/>
                <a:cs typeface="+mn-cs"/>
              </a:rPr>
              <a:t>مَهَمَّةٌ</a:t>
            </a:r>
            <a:r>
              <a:rPr lang="he-IL" b="1" dirty="0">
                <a:solidFill>
                  <a:srgbClr val="446AB2"/>
                </a:solidFill>
                <a:latin typeface="MF_FrankRuhl-Regular"/>
                <a:cs typeface="+mn-cs"/>
              </a:rPr>
              <a:t>: </a:t>
            </a:r>
            <a:r>
              <a:rPr lang="ar-SA" b="1" dirty="0">
                <a:solidFill>
                  <a:srgbClr val="000000"/>
                </a:solidFill>
                <a:latin typeface="MF_FrankRuhl-Regular"/>
                <a:cs typeface="+mn-cs"/>
              </a:rPr>
              <a:t>نَسْتَقْبِلُ المَعْلُومَاتِ ونَسْتَجيبُ لَهَا</a:t>
            </a:r>
            <a:br>
              <a:rPr lang="ar-SA" b="1" dirty="0">
                <a:solidFill>
                  <a:srgbClr val="000000"/>
                </a:solidFill>
                <a:latin typeface="MF_FrankRuhl-Regular"/>
                <a:cs typeface="+mn-cs"/>
              </a:rPr>
            </a:br>
            <a:r>
              <a:rPr lang="he-IL" sz="2000" b="1" dirty="0">
                <a:solidFill>
                  <a:srgbClr val="000000"/>
                </a:solidFill>
                <a:latin typeface="MF_FrankRuhl-Regular"/>
                <a:cs typeface="+mn-cs"/>
              </a:rPr>
              <a:t>(</a:t>
            </a:r>
            <a:r>
              <a:rPr lang="ar-SA" sz="2000" b="1" dirty="0">
                <a:solidFill>
                  <a:srgbClr val="000000"/>
                </a:solidFill>
                <a:latin typeface="MF_FrankRuhl-Regular"/>
                <a:cs typeface="+mn-cs"/>
              </a:rPr>
              <a:t>صَفْحَة </a:t>
            </a:r>
            <a:r>
              <a:rPr lang="he-IL" sz="2000" b="1" dirty="0">
                <a:solidFill>
                  <a:srgbClr val="000000"/>
                </a:solidFill>
                <a:latin typeface="MF_FrankRuhl-Regular"/>
                <a:cs typeface="+mn-cs"/>
              </a:rPr>
              <a:t> 29)</a:t>
            </a:r>
            <a:endParaRPr lang="en-US" sz="2000" b="1" dirty="0">
              <a:cs typeface="+mn-cs"/>
            </a:endParaRPr>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939" y="6093869"/>
            <a:ext cx="1349687" cy="764131"/>
          </a:xfrm>
          <a:prstGeom prst="rect">
            <a:avLst/>
          </a:prstGeom>
        </p:spPr>
      </p:pic>
      <p:pic>
        <p:nvPicPr>
          <p:cNvPr id="4" name="תמונה 3">
            <a:extLst>
              <a:ext uri="{FF2B5EF4-FFF2-40B4-BE49-F238E27FC236}">
                <a16:creationId xmlns:a16="http://schemas.microsoft.com/office/drawing/2014/main" id="{82429F5A-5657-6528-914E-AF5170A84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71" y="5416573"/>
            <a:ext cx="1243692" cy="859611"/>
          </a:xfrm>
          <a:prstGeom prst="rect">
            <a:avLst/>
          </a:prstGeom>
        </p:spPr>
      </p:pic>
      <p:pic>
        <p:nvPicPr>
          <p:cNvPr id="9" name="מציין מיקום תוכן 8">
            <a:extLst>
              <a:ext uri="{FF2B5EF4-FFF2-40B4-BE49-F238E27FC236}">
                <a16:creationId xmlns:a16="http://schemas.microsoft.com/office/drawing/2014/main" id="{BBF9FB7B-86BC-4BCB-EB2A-B41F7D846D0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12580" y="1587062"/>
            <a:ext cx="4876800" cy="4589901"/>
          </a:xfrm>
        </p:spPr>
      </p:pic>
    </p:spTree>
    <p:extLst>
      <p:ext uri="{BB962C8B-B14F-4D97-AF65-F5344CB8AC3E}">
        <p14:creationId xmlns:p14="http://schemas.microsoft.com/office/powerpoint/2010/main" val="2083855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49" y="365126"/>
            <a:ext cx="8660205" cy="1325563"/>
          </a:xfrm>
        </p:spPr>
        <p:txBody>
          <a:bodyPr>
            <a:normAutofit/>
          </a:bodyPr>
          <a:lstStyle/>
          <a:p>
            <a:pPr algn="ctr"/>
            <a:br>
              <a:rPr lang="he-IL" b="1" dirty="0"/>
            </a:br>
            <a:r>
              <a:rPr lang="ar-SA" sz="3600" b="1" dirty="0">
                <a:cs typeface="+mn-cs"/>
              </a:rPr>
              <a:t>فَعاليَّةٌ مُحَوْسَبَةٌ في اَلْكُراسِ الْمُحَوسَبِ</a:t>
            </a:r>
            <a:endParaRPr lang="en-US" sz="3600" b="1" dirty="0">
              <a:cs typeface="+mn-cs"/>
            </a:endParaRPr>
          </a:p>
        </p:txBody>
      </p:sp>
      <p:sp>
        <p:nvSpPr>
          <p:cNvPr id="4" name="תיבת טקסט 3">
            <a:extLst>
              <a:ext uri="{FF2B5EF4-FFF2-40B4-BE49-F238E27FC236}">
                <a16:creationId xmlns:a16="http://schemas.microsoft.com/office/drawing/2014/main" id="{6716719C-C3DA-4230-F77C-5FF4ABFB6A70}"/>
              </a:ext>
            </a:extLst>
          </p:cNvPr>
          <p:cNvSpPr txBox="1"/>
          <p:nvPr/>
        </p:nvSpPr>
        <p:spPr>
          <a:xfrm>
            <a:off x="2209800" y="6420535"/>
            <a:ext cx="6372225" cy="369332"/>
          </a:xfrm>
          <a:prstGeom prst="rect">
            <a:avLst/>
          </a:prstGeom>
          <a:noFill/>
        </p:spPr>
        <p:txBody>
          <a:bodyPr wrap="square">
            <a:spAutoFit/>
          </a:bodyPr>
          <a:lstStyle/>
          <a:p>
            <a:r>
              <a:rPr lang="ar-SA" dirty="0">
                <a:hlinkClick r:id="rId3">
                  <a:extLst>
                    <a:ext uri="{A12FA001-AC4F-418D-AE19-62706E023703}">
                      <ahyp:hlinkClr xmlns:ahyp="http://schemas.microsoft.com/office/drawing/2018/hyperlinkcolor" val="tx"/>
                    </a:ext>
                  </a:extLst>
                </a:hlinkClick>
              </a:rPr>
              <a:t>رابط الفعالية       </a:t>
            </a:r>
            <a:r>
              <a:rPr lang="ar-SA" dirty="0">
                <a:solidFill>
                  <a:srgbClr val="0563C1"/>
                </a:solidFill>
                <a:hlinkClick r:id="rId3">
                  <a:extLst>
                    <a:ext uri="{A12FA001-AC4F-418D-AE19-62706E023703}">
                      <ahyp:hlinkClr xmlns:ahyp="http://schemas.microsoft.com/office/drawing/2018/hyperlinkcolor" val="tx"/>
                    </a:ext>
                  </a:extLst>
                </a:hlinkClick>
              </a:rPr>
              <a:t>نَسْتَوْعِبُ وَنَسْتَجيبُ بِمُساعَدَةِ حاسَّةِ السَّمَعِ</a:t>
            </a:r>
            <a:endParaRPr lang="en-US" dirty="0"/>
          </a:p>
        </p:txBody>
      </p:sp>
      <p:pic>
        <p:nvPicPr>
          <p:cNvPr id="5" name="תמונה 4">
            <a:extLst>
              <a:ext uri="{FF2B5EF4-FFF2-40B4-BE49-F238E27FC236}">
                <a16:creationId xmlns:a16="http://schemas.microsoft.com/office/drawing/2014/main" id="{E5161F8B-82F9-A69B-D488-418A76853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09" y="346733"/>
            <a:ext cx="1243692" cy="859611"/>
          </a:xfrm>
          <a:prstGeom prst="rect">
            <a:avLst/>
          </a:prstGeom>
        </p:spPr>
      </p:pic>
      <p:pic>
        <p:nvPicPr>
          <p:cNvPr id="9" name="מציין מיקום תוכן 8" descr="תמונה שמכילה טקסט, צילום מסך, תוכנה, סרט מצויר&#10;&#10;התיאור נוצר באופן אוטומטי">
            <a:extLst>
              <a:ext uri="{FF2B5EF4-FFF2-40B4-BE49-F238E27FC236}">
                <a16:creationId xmlns:a16="http://schemas.microsoft.com/office/drawing/2014/main" id="{26A3C783-A784-1C73-BB1F-02F3708C92D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54803" y="1825625"/>
            <a:ext cx="6834394" cy="4351338"/>
          </a:xfrm>
        </p:spPr>
      </p:pic>
    </p:spTree>
    <p:extLst>
      <p:ext uri="{BB962C8B-B14F-4D97-AF65-F5344CB8AC3E}">
        <p14:creationId xmlns:p14="http://schemas.microsoft.com/office/powerpoint/2010/main" val="181752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378521"/>
            <a:ext cx="7886700" cy="1325563"/>
          </a:xfrm>
        </p:spPr>
        <p:txBody>
          <a:bodyPr/>
          <a:lstStyle/>
          <a:p>
            <a:pPr algn="ctr"/>
            <a:r>
              <a:rPr lang="ar-SA" b="1" dirty="0">
                <a:cs typeface="+mn-cs"/>
              </a:rPr>
              <a:t>حاسَّةُ السَّمْعِ لَدَى الحَيَوَانَاتِ</a:t>
            </a:r>
            <a:endParaRPr lang="en-US"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88" y="0"/>
            <a:ext cx="1461382" cy="827367"/>
          </a:xfrm>
          <a:prstGeom prst="rect">
            <a:avLst/>
          </a:prstGeom>
        </p:spPr>
      </p:pic>
      <p:pic>
        <p:nvPicPr>
          <p:cNvPr id="10" name="תמונה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5777" y="4040693"/>
            <a:ext cx="4336610" cy="2628862"/>
          </a:xfrm>
          <a:prstGeom prst="rect">
            <a:avLst/>
          </a:prstGeom>
        </p:spPr>
      </p:pic>
      <p:pic>
        <p:nvPicPr>
          <p:cNvPr id="11" name="תמונה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088" y="4040693"/>
            <a:ext cx="4188737" cy="2628862"/>
          </a:xfrm>
          <a:prstGeom prst="rect">
            <a:avLst/>
          </a:prstGeom>
        </p:spPr>
      </p:pic>
      <p:pic>
        <p:nvPicPr>
          <p:cNvPr id="12" name="תמונה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5908" y="1502876"/>
            <a:ext cx="4336610" cy="2383605"/>
          </a:xfrm>
          <a:prstGeom prst="rect">
            <a:avLst/>
          </a:prstGeom>
        </p:spPr>
      </p:pic>
      <p:pic>
        <p:nvPicPr>
          <p:cNvPr id="13" name="תמונה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8" y="1618490"/>
            <a:ext cx="4319539" cy="2002324"/>
          </a:xfrm>
          <a:prstGeom prst="rect">
            <a:avLst/>
          </a:prstGeom>
        </p:spPr>
      </p:pic>
      <p:pic>
        <p:nvPicPr>
          <p:cNvPr id="5" name="תמונה 4">
            <a:extLst>
              <a:ext uri="{FF2B5EF4-FFF2-40B4-BE49-F238E27FC236}">
                <a16:creationId xmlns:a16="http://schemas.microsoft.com/office/drawing/2014/main" id="{3A6F4482-99C2-D213-E565-3FF3D7612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9225" y="119113"/>
            <a:ext cx="1243692" cy="859611"/>
          </a:xfrm>
          <a:prstGeom prst="rect">
            <a:avLst/>
          </a:prstGeom>
        </p:spPr>
      </p:pic>
    </p:spTree>
    <p:extLst>
      <p:ext uri="{BB962C8B-B14F-4D97-AF65-F5344CB8AC3E}">
        <p14:creationId xmlns:p14="http://schemas.microsoft.com/office/powerpoint/2010/main" val="274973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5400" b="1" dirty="0">
                <a:cs typeface="+mn-cs"/>
              </a:rPr>
              <a:t>تَلْخيصٌ</a:t>
            </a:r>
            <a:endParaRPr lang="en-US" sz="5400" b="1" dirty="0">
              <a:cs typeface="+mn-cs"/>
            </a:endParaRPr>
          </a:p>
        </p:txBody>
      </p:sp>
      <p:sp>
        <p:nvSpPr>
          <p:cNvPr id="3" name="מציין מיקום תוכן 2"/>
          <p:cNvSpPr>
            <a:spLocks noGrp="1"/>
          </p:cNvSpPr>
          <p:nvPr>
            <p:ph idx="1"/>
          </p:nvPr>
        </p:nvSpPr>
        <p:spPr>
          <a:xfrm>
            <a:off x="0" y="1825625"/>
            <a:ext cx="8999145" cy="4351338"/>
          </a:xfrm>
        </p:spPr>
        <p:txBody>
          <a:bodyPr>
            <a:normAutofit/>
          </a:bodyPr>
          <a:lstStyle/>
          <a:p>
            <a:pPr algn="r" rtl="1"/>
            <a:r>
              <a:rPr lang="ar-SA" sz="3600" dirty="0">
                <a:latin typeface="MF_FrankRuhl-Regular"/>
              </a:rPr>
              <a:t>بِمُساعَدَةِ حاسَّةُ السَّمْعِ </a:t>
            </a:r>
            <a:r>
              <a:rPr lang="ar-SA" sz="3600" b="1" dirty="0">
                <a:latin typeface="MF_FrankRuhl-Regular"/>
              </a:rPr>
              <a:t>نَسْتَقْبِلُ المَعْلُومَاتِ ونَسْتَجيبُ لَهَا</a:t>
            </a:r>
            <a:endParaRPr lang="he-IL" sz="3600" b="1" dirty="0">
              <a:latin typeface="MF_FrankRuhl-Regular"/>
            </a:endParaRPr>
          </a:p>
          <a:p>
            <a:pPr algn="r" rtl="1"/>
            <a:r>
              <a:rPr lang="ar-SA" sz="3600" dirty="0">
                <a:latin typeface="MF_FrankRuhl-Regular"/>
              </a:rPr>
              <a:t>المَعْلُومَاتُ اَلَّتِي نَسْتَقْبِلُها تُساعِدُنا عَلَى </a:t>
            </a:r>
            <a:r>
              <a:rPr lang="ar-SA" sz="3600" b="1" dirty="0">
                <a:latin typeface="MF_FrankRuhl-Regular"/>
              </a:rPr>
              <a:t>التَّواجُدِ فِي البيئَةِ </a:t>
            </a:r>
            <a:r>
              <a:rPr lang="ar-SA" sz="3600" dirty="0">
                <a:latin typeface="MF_FrankRuhl-Regular"/>
              </a:rPr>
              <a:t>. </a:t>
            </a:r>
          </a:p>
          <a:p>
            <a:pPr algn="r" rtl="1"/>
            <a:r>
              <a:rPr lang="ar-SA" sz="3600" dirty="0">
                <a:latin typeface="MF_FrankRuhl-Regular"/>
              </a:rPr>
              <a:t>نَحْنُ </a:t>
            </a:r>
            <a:r>
              <a:rPr lang="ar-SA" sz="3600" b="1" dirty="0">
                <a:latin typeface="MF_FrankRuhl-Regular"/>
              </a:rPr>
              <a:t>نَتَواصَلُ مَعَ بَعْضِنا البَعْضِ </a:t>
            </a:r>
            <a:r>
              <a:rPr lang="ar-SA" sz="3600" dirty="0">
                <a:latin typeface="MF_FrankRuhl-Regular"/>
              </a:rPr>
              <a:t>بِمُساعَدَةِ حاسَّةُ السَّمْعِ.</a:t>
            </a:r>
            <a:endParaRPr lang="en-US" sz="3600" dirty="0"/>
          </a:p>
        </p:txBody>
      </p:sp>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914" y="211628"/>
            <a:ext cx="1086416" cy="615078"/>
          </a:xfrm>
          <a:prstGeom prst="rect">
            <a:avLst/>
          </a:prstGeom>
        </p:spPr>
      </p:pic>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4111624"/>
            <a:ext cx="4572000" cy="2657475"/>
          </a:xfrm>
          <a:prstGeom prst="rect">
            <a:avLst/>
          </a:prstGeom>
        </p:spPr>
      </p:pic>
      <p:pic>
        <p:nvPicPr>
          <p:cNvPr id="5" name="תמונה 4">
            <a:extLst>
              <a:ext uri="{FF2B5EF4-FFF2-40B4-BE49-F238E27FC236}">
                <a16:creationId xmlns:a16="http://schemas.microsoft.com/office/drawing/2014/main" id="{0B964927-3A1C-000B-A129-130C5E900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22" y="346733"/>
            <a:ext cx="1243692" cy="859611"/>
          </a:xfrm>
          <a:prstGeom prst="rect">
            <a:avLst/>
          </a:prstGeom>
        </p:spPr>
      </p:pic>
    </p:spTree>
    <p:extLst>
      <p:ext uri="{BB962C8B-B14F-4D97-AF65-F5344CB8AC3E}">
        <p14:creationId xmlns:p14="http://schemas.microsoft.com/office/powerpoint/2010/main" val="2562210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3652866A-37F4-408E-9A83-5C7D868FA49D}"/>
              </a:ext>
            </a:extLst>
          </p:cNvPr>
          <p:cNvSpPr/>
          <p:nvPr/>
        </p:nvSpPr>
        <p:spPr>
          <a:xfrm>
            <a:off x="749588" y="1196961"/>
            <a:ext cx="6584735" cy="1323439"/>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r"/>
            <a:r>
              <a:rPr lang="he-IL" sz="8000" b="1" dirty="0">
                <a:ln w="22225">
                  <a:noFill/>
                  <a:prstDash val="solid"/>
                </a:ln>
                <a:solidFill>
                  <a:srgbClr val="0067A7"/>
                </a:solidFill>
              </a:rPr>
              <a:t>   </a:t>
            </a:r>
            <a:endParaRPr lang="he-IL" sz="8000" b="1" cap="none" spc="0" dirty="0">
              <a:ln w="22225">
                <a:noFill/>
                <a:prstDash val="solid"/>
              </a:ln>
              <a:solidFill>
                <a:srgbClr val="0067A7"/>
              </a:solidFill>
              <a:effectLst/>
            </a:endParaRPr>
          </a:p>
        </p:txBody>
      </p:sp>
      <p:pic>
        <p:nvPicPr>
          <p:cNvPr id="9" name="גרפיקה 8" descr="פרח ללא גבעול">
            <a:extLst>
              <a:ext uri="{FF2B5EF4-FFF2-40B4-BE49-F238E27FC236}">
                <a16:creationId xmlns:a16="http://schemas.microsoft.com/office/drawing/2014/main" id="{3D4CC3AC-0D15-4E3A-9512-BC0AC42D9F6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579" y="4001204"/>
            <a:ext cx="914400" cy="914400"/>
          </a:xfrm>
          <a:prstGeom prst="rect">
            <a:avLst/>
          </a:prstGeom>
        </p:spPr>
      </p:pic>
      <p:pic>
        <p:nvPicPr>
          <p:cNvPr id="10" name="גרפיקה 9" descr="פרח ללא גבעול">
            <a:extLst>
              <a:ext uri="{FF2B5EF4-FFF2-40B4-BE49-F238E27FC236}">
                <a16:creationId xmlns:a16="http://schemas.microsoft.com/office/drawing/2014/main" id="{44D24E6F-090E-44F5-961B-6283637F8A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427511">
            <a:off x="405606" y="4778265"/>
            <a:ext cx="687964" cy="687964"/>
          </a:xfrm>
          <a:prstGeom prst="rect">
            <a:avLst/>
          </a:prstGeom>
        </p:spPr>
      </p:pic>
      <p:pic>
        <p:nvPicPr>
          <p:cNvPr id="11" name="גרפיקה 10" descr="פרח ללא גבעול">
            <a:extLst>
              <a:ext uri="{FF2B5EF4-FFF2-40B4-BE49-F238E27FC236}">
                <a16:creationId xmlns:a16="http://schemas.microsoft.com/office/drawing/2014/main" id="{306B8901-845A-4489-8524-3562717A57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427511">
            <a:off x="1268800" y="4216278"/>
            <a:ext cx="646779" cy="646779"/>
          </a:xfrm>
          <a:prstGeom prst="rect">
            <a:avLst/>
          </a:prstGeom>
        </p:spPr>
      </p:pic>
      <p:sp>
        <p:nvSpPr>
          <p:cNvPr id="17" name="TextBox 16"/>
          <p:cNvSpPr txBox="1"/>
          <p:nvPr/>
        </p:nvSpPr>
        <p:spPr>
          <a:xfrm>
            <a:off x="1226774" y="820342"/>
            <a:ext cx="6758382" cy="923330"/>
          </a:xfrm>
          <a:prstGeom prst="rect">
            <a:avLst/>
          </a:prstGeom>
          <a:noFill/>
        </p:spPr>
        <p:txBody>
          <a:bodyPr wrap="square" rtlCol="0">
            <a:spAutoFit/>
          </a:bodyPr>
          <a:lstStyle/>
          <a:p>
            <a:pPr algn="ctr"/>
            <a:r>
              <a:rPr lang="ar-SA" sz="5400" b="1" dirty="0"/>
              <a:t>تَمَّ وَلَمْ يَكْتَمِلْ</a:t>
            </a:r>
          </a:p>
        </p:txBody>
      </p:sp>
      <p:pic>
        <p:nvPicPr>
          <p:cNvPr id="3" name="תמונה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85" y="77300"/>
            <a:ext cx="1409037" cy="797732"/>
          </a:xfrm>
          <a:prstGeom prst="rect">
            <a:avLst/>
          </a:prstGeom>
        </p:spPr>
      </p:pic>
      <p:pic>
        <p:nvPicPr>
          <p:cNvPr id="6" name="תמונה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7995" y="1743672"/>
            <a:ext cx="4178165" cy="4984204"/>
          </a:xfrm>
          <a:prstGeom prst="rect">
            <a:avLst/>
          </a:prstGeom>
        </p:spPr>
      </p:pic>
      <p:pic>
        <p:nvPicPr>
          <p:cNvPr id="4" name="תמונה 3">
            <a:extLst>
              <a:ext uri="{FF2B5EF4-FFF2-40B4-BE49-F238E27FC236}">
                <a16:creationId xmlns:a16="http://schemas.microsoft.com/office/drawing/2014/main" id="{887D2E08-0EA5-4B9C-2ACC-E0A60A7E47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18650" y="255994"/>
            <a:ext cx="1243692" cy="859611"/>
          </a:xfrm>
          <a:prstGeom prst="rect">
            <a:avLst/>
          </a:prstGeom>
        </p:spPr>
      </p:pic>
    </p:spTree>
    <p:extLst>
      <p:ext uri="{BB962C8B-B14F-4D97-AF65-F5344CB8AC3E}">
        <p14:creationId xmlns:p14="http://schemas.microsoft.com/office/powerpoint/2010/main" val="3121509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7819" y="1577624"/>
            <a:ext cx="8329188" cy="1011667"/>
          </a:xfrm>
          <a:effectLst>
            <a:outerShdw blurRad="50800" dist="38100" dir="2700000" algn="tl" rotWithShape="0">
              <a:prstClr val="black">
                <a:alpha val="40000"/>
              </a:prstClr>
            </a:outerShdw>
          </a:effectLst>
        </p:spPr>
        <p:txBody>
          <a:bodyPr>
            <a:normAutofit/>
          </a:bodyPr>
          <a:lstStyle/>
          <a:p>
            <a:r>
              <a:rPr lang="ar-SA" b="1" dirty="0">
                <a:solidFill>
                  <a:srgbClr val="0070C0"/>
                </a:solidFill>
                <a:cs typeface="+mn-cs"/>
              </a:rPr>
              <a:t>حاسَّةُ السَّمْعِ </a:t>
            </a:r>
            <a:r>
              <a:rPr lang="ar-SA" sz="2800" b="1" dirty="0">
                <a:solidFill>
                  <a:srgbClr val="0070C0"/>
                </a:solidFill>
                <a:cs typeface="+mn-cs"/>
              </a:rPr>
              <a:t>( الجُزْءُ الأَوَّلُ )</a:t>
            </a:r>
            <a:endParaRPr lang="x-none" sz="2800" dirty="0"/>
          </a:p>
        </p:txBody>
      </p:sp>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61" y="157306"/>
            <a:ext cx="1597185" cy="904252"/>
          </a:xfrm>
          <a:prstGeom prst="rect">
            <a:avLst/>
          </a:prstGeom>
        </p:spPr>
      </p:pic>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377" y="2688879"/>
            <a:ext cx="3345246" cy="3990601"/>
          </a:xfrm>
          <a:prstGeom prst="rect">
            <a:avLst/>
          </a:prstGeom>
        </p:spPr>
      </p:pic>
      <p:pic>
        <p:nvPicPr>
          <p:cNvPr id="2" name="תמונה 1">
            <a:extLst>
              <a:ext uri="{FF2B5EF4-FFF2-40B4-BE49-F238E27FC236}">
                <a16:creationId xmlns:a16="http://schemas.microsoft.com/office/drawing/2014/main" id="{59B6DB76-9CB5-F4B8-092B-D96BB8848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2139" y="277015"/>
            <a:ext cx="1326039" cy="859611"/>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5400" b="1">
                <a:solidFill>
                  <a:prstClr val="black"/>
                </a:solidFill>
                <a:cs typeface="Arial" panose="020B0604020202020204" pitchFamily="34" charset="0"/>
              </a:rPr>
              <a:t>حَواسُّنا</a:t>
            </a:r>
            <a:endParaRPr lang="ar-SA" sz="5400" b="1" dirty="0">
              <a:solidFill>
                <a:prstClr val="black"/>
              </a:solidFill>
              <a:cs typeface="Arial" panose="020B0604020202020204" pitchFamily="34" charset="0"/>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016" y="2211026"/>
            <a:ext cx="8591738" cy="2569203"/>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5" y="38733"/>
            <a:ext cx="1533809" cy="868372"/>
          </a:xfrm>
          <a:prstGeom prst="rect">
            <a:avLst/>
          </a:prstGeom>
        </p:spPr>
      </p:pic>
      <p:pic>
        <p:nvPicPr>
          <p:cNvPr id="6" name="תמונה 5">
            <a:extLst>
              <a:ext uri="{FF2B5EF4-FFF2-40B4-BE49-F238E27FC236}">
                <a16:creationId xmlns:a16="http://schemas.microsoft.com/office/drawing/2014/main" id="{F4F50E30-5F84-154B-84C6-FCE1E0EA9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1658" y="477299"/>
            <a:ext cx="1243692" cy="859611"/>
          </a:xfrm>
          <a:prstGeom prst="rect">
            <a:avLst/>
          </a:prstGeom>
        </p:spPr>
      </p:pic>
    </p:spTree>
    <p:extLst>
      <p:ext uri="{BB962C8B-B14F-4D97-AF65-F5344CB8AC3E}">
        <p14:creationId xmlns:p14="http://schemas.microsoft.com/office/powerpoint/2010/main" val="165121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08895" y="365126"/>
            <a:ext cx="7886700" cy="1325563"/>
          </a:xfrm>
        </p:spPr>
        <p:txBody>
          <a:bodyPr/>
          <a:lstStyle/>
          <a:p>
            <a:pPr algn="ctr"/>
            <a:r>
              <a:rPr lang="ar-SA" b="1" dirty="0">
                <a:latin typeface="MF_FrankRuhl-Regular"/>
                <a:cs typeface="+mn-cs"/>
              </a:rPr>
              <a:t>نَسْتَقْبِلُ مَعْلوماتٍ</a:t>
            </a:r>
            <a:endParaRPr lang="en-US" b="1" dirty="0">
              <a:cs typeface="+mn-cs"/>
            </a:endParaRPr>
          </a:p>
        </p:txBody>
      </p:sp>
      <p:sp>
        <p:nvSpPr>
          <p:cNvPr id="3" name="מציין מיקום תוכן 2"/>
          <p:cNvSpPr>
            <a:spLocks noGrp="1"/>
          </p:cNvSpPr>
          <p:nvPr>
            <p:ph idx="1"/>
          </p:nvPr>
        </p:nvSpPr>
        <p:spPr>
          <a:xfrm>
            <a:off x="628649" y="1690689"/>
            <a:ext cx="7990249" cy="4486274"/>
          </a:xfrm>
        </p:spPr>
        <p:txBody>
          <a:bodyPr/>
          <a:lstStyle/>
          <a:p>
            <a:pPr marL="0" indent="0" algn="r">
              <a:buNone/>
            </a:pPr>
            <a:r>
              <a:rPr lang="ar-SA" sz="3200" b="1" dirty="0">
                <a:latin typeface="MF_FrankRuhl-Bold"/>
              </a:rPr>
              <a:t>مَهَمَّةٌ</a:t>
            </a:r>
            <a:r>
              <a:rPr lang="he-IL" sz="3200" b="1" dirty="0">
                <a:latin typeface="MF_FrankRuhl-Bold"/>
              </a:rPr>
              <a:t>: </a:t>
            </a:r>
            <a:r>
              <a:rPr lang="ar-SA" sz="3200" b="1" dirty="0">
                <a:latin typeface="MF_FrankRuhl-Bold"/>
              </a:rPr>
              <a:t>مَاذَا نَسْتَقْبِلُ بِمُساعَدَةِ حاسَّةِ السَّمْعِ ؟ </a:t>
            </a:r>
            <a:r>
              <a:rPr lang="ar-SA" sz="2400" b="1" dirty="0">
                <a:latin typeface="MF_FrankRuhl-Bold"/>
              </a:rPr>
              <a:t>( صَفْحَةُ 25 )</a:t>
            </a:r>
            <a:endParaRPr lang="en-US" sz="2400" b="1" dirty="0"/>
          </a:p>
        </p:txBody>
      </p:sp>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63" y="156103"/>
            <a:ext cx="1483263" cy="839755"/>
          </a:xfrm>
          <a:prstGeom prst="rect">
            <a:avLst/>
          </a:prstGeom>
        </p:spPr>
      </p:pic>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97110"/>
            <a:ext cx="9144000" cy="2399168"/>
          </a:xfrm>
          <a:prstGeom prst="rect">
            <a:avLst/>
          </a:prstGeom>
        </p:spPr>
      </p:pic>
      <p:pic>
        <p:nvPicPr>
          <p:cNvPr id="4" name="תמונה 3">
            <a:extLst>
              <a:ext uri="{FF2B5EF4-FFF2-40B4-BE49-F238E27FC236}">
                <a16:creationId xmlns:a16="http://schemas.microsoft.com/office/drawing/2014/main" id="{95C578B5-7C70-FEE3-D7F7-5986866B9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5206" y="483662"/>
            <a:ext cx="1243692" cy="859611"/>
          </a:xfrm>
          <a:prstGeom prst="rect">
            <a:avLst/>
          </a:prstGeom>
        </p:spPr>
      </p:pic>
    </p:spTree>
    <p:extLst>
      <p:ext uri="{BB962C8B-B14F-4D97-AF65-F5344CB8AC3E}">
        <p14:creationId xmlns:p14="http://schemas.microsoft.com/office/powerpoint/2010/main" val="3527224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a:solidFill>
                  <a:srgbClr val="0059A9"/>
                </a:solidFill>
                <a:latin typeface="MF_FrankRuhl-Bold"/>
                <a:cs typeface="Arial" panose="020B0604020202020204" pitchFamily="34" charset="0"/>
              </a:rPr>
              <a:t>مَهَمَّةٌ</a:t>
            </a:r>
            <a:r>
              <a:rPr lang="he-IL" b="1" dirty="0">
                <a:solidFill>
                  <a:srgbClr val="0059A9"/>
                </a:solidFill>
                <a:latin typeface="MF_FrankRuhl-Bold"/>
                <a:cs typeface="Arial" panose="020B0604020202020204" pitchFamily="34" charset="0"/>
              </a:rPr>
              <a:t>:  </a:t>
            </a:r>
            <a:r>
              <a:rPr lang="ar-SA" b="1" dirty="0">
                <a:latin typeface="MF_FrankRuhl-Bold"/>
                <a:cs typeface="Arial" panose="020B0604020202020204" pitchFamily="34" charset="0"/>
              </a:rPr>
              <a:t>نُمَيِّزُ الأَصْواتِ</a:t>
            </a:r>
            <a:endParaRPr lang="en-US" dirty="0"/>
          </a:p>
        </p:txBody>
      </p:sp>
      <p:sp>
        <p:nvSpPr>
          <p:cNvPr id="3" name="מציין מיקום תוכן 2"/>
          <p:cNvSpPr>
            <a:spLocks noGrp="1"/>
          </p:cNvSpPr>
          <p:nvPr>
            <p:ph idx="1"/>
          </p:nvPr>
        </p:nvSpPr>
        <p:spPr/>
        <p:txBody>
          <a:bodyPr/>
          <a:lstStyle/>
          <a:p>
            <a:pPr marL="0" indent="0" algn="r">
              <a:buNone/>
            </a:pPr>
            <a:r>
              <a:rPr lang="he-IL" dirty="0"/>
              <a:t> </a:t>
            </a:r>
          </a:p>
          <a:p>
            <a:pPr marL="0" indent="0" algn="r">
              <a:buNone/>
            </a:pPr>
            <a:endParaRPr lang="en-US" dirty="0"/>
          </a:p>
        </p:txBody>
      </p:sp>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05" y="2128293"/>
            <a:ext cx="6781800" cy="4010025"/>
          </a:xfrm>
          <a:prstGeom prst="rect">
            <a:avLst/>
          </a:prstGeom>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405" y="160496"/>
            <a:ext cx="2603250" cy="1734822"/>
          </a:xfrm>
          <a:prstGeom prst="rect">
            <a:avLst/>
          </a:prstGeom>
        </p:spPr>
      </p:pic>
      <p:sp>
        <p:nvSpPr>
          <p:cNvPr id="7" name="תיבת טקסט 6">
            <a:extLst>
              <a:ext uri="{FF2B5EF4-FFF2-40B4-BE49-F238E27FC236}">
                <a16:creationId xmlns:a16="http://schemas.microsoft.com/office/drawing/2014/main" id="{B6655851-4BCD-E66C-F5B2-DC0EB92E8D06}"/>
              </a:ext>
            </a:extLst>
          </p:cNvPr>
          <p:cNvSpPr txBox="1"/>
          <p:nvPr/>
        </p:nvSpPr>
        <p:spPr>
          <a:xfrm>
            <a:off x="2476500" y="6311899"/>
            <a:ext cx="4572000" cy="369332"/>
          </a:xfrm>
          <a:prstGeom prst="rect">
            <a:avLst/>
          </a:prstGeom>
          <a:noFill/>
        </p:spPr>
        <p:txBody>
          <a:bodyPr wrap="square">
            <a:spAutoFit/>
          </a:bodyPr>
          <a:lstStyle/>
          <a:p>
            <a:pPr algn="r"/>
            <a:r>
              <a:rPr lang="he-IL" baseline="0" dirty="0"/>
              <a:t>קישור לסרטון </a:t>
            </a:r>
            <a:r>
              <a:rPr lang="he-IL" dirty="0">
                <a:hlinkClick r:id="rId5"/>
              </a:rPr>
              <a:t>סרטון קולות מהסביבה</a:t>
            </a:r>
            <a:endParaRPr lang="en-US" dirty="0"/>
          </a:p>
        </p:txBody>
      </p:sp>
      <p:pic>
        <p:nvPicPr>
          <p:cNvPr id="8" name="תמונה 7">
            <a:extLst>
              <a:ext uri="{FF2B5EF4-FFF2-40B4-BE49-F238E27FC236}">
                <a16:creationId xmlns:a16="http://schemas.microsoft.com/office/drawing/2014/main" id="{54AAE855-D652-293C-8064-F00D2EFE04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85" y="598101"/>
            <a:ext cx="1243692" cy="859611"/>
          </a:xfrm>
          <a:prstGeom prst="rect">
            <a:avLst/>
          </a:prstGeom>
        </p:spPr>
      </p:pic>
    </p:spTree>
    <p:extLst>
      <p:ext uri="{BB962C8B-B14F-4D97-AF65-F5344CB8AC3E}">
        <p14:creationId xmlns:p14="http://schemas.microsoft.com/office/powerpoint/2010/main" val="680856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a:solidFill>
                  <a:srgbClr val="000000"/>
                </a:solidFill>
                <a:latin typeface="MF_FrankRuhl-Regular"/>
                <a:cs typeface="+mn-cs"/>
              </a:rPr>
              <a:t>نُمَيِّزُ الأَصْواتِ</a:t>
            </a:r>
            <a:r>
              <a:rPr lang="he-IL" b="1" dirty="0">
                <a:solidFill>
                  <a:srgbClr val="000000"/>
                </a:solidFill>
                <a:latin typeface="MF_FrankRuhl-Regular"/>
                <a:cs typeface="+mn-cs"/>
              </a:rPr>
              <a:t> </a:t>
            </a:r>
            <a:r>
              <a:rPr lang="he-IL" sz="2800" b="1" dirty="0">
                <a:solidFill>
                  <a:srgbClr val="000000"/>
                </a:solidFill>
                <a:latin typeface="MF_FrankRuhl-Regular"/>
                <a:cs typeface="+mn-cs"/>
              </a:rPr>
              <a:t>(</a:t>
            </a:r>
            <a:r>
              <a:rPr lang="ar-SA" sz="2800" b="1" dirty="0">
                <a:solidFill>
                  <a:srgbClr val="000000"/>
                </a:solidFill>
                <a:latin typeface="MF_FrankRuhl-Regular"/>
                <a:cs typeface="+mn-cs"/>
              </a:rPr>
              <a:t>صَفْحَةُ</a:t>
            </a:r>
            <a:r>
              <a:rPr lang="he-IL" sz="2800" b="1" dirty="0">
                <a:solidFill>
                  <a:srgbClr val="000000"/>
                </a:solidFill>
                <a:latin typeface="MF_FrankRuhl-Regular"/>
                <a:cs typeface="+mn-cs"/>
              </a:rPr>
              <a:t> 26)</a:t>
            </a:r>
            <a:endParaRPr lang="en-US" sz="2800"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5925" y="3650055"/>
            <a:ext cx="8372150" cy="2585012"/>
          </a:xfrm>
          <a:prstGeom prst="rect">
            <a:avLst/>
          </a:prstGeom>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25" y="1690689"/>
            <a:ext cx="2806574" cy="1872511"/>
          </a:xfrm>
          <a:prstGeom prst="rect">
            <a:avLst/>
          </a:prstGeom>
        </p:spPr>
      </p:pic>
      <p:pic>
        <p:nvPicPr>
          <p:cNvPr id="6" name="תמונה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571" y="78936"/>
            <a:ext cx="1236950" cy="698735"/>
          </a:xfrm>
          <a:prstGeom prst="rect">
            <a:avLst/>
          </a:prstGeom>
        </p:spPr>
      </p:pic>
      <p:pic>
        <p:nvPicPr>
          <p:cNvPr id="7" name="תמונה 6">
            <a:extLst>
              <a:ext uri="{FF2B5EF4-FFF2-40B4-BE49-F238E27FC236}">
                <a16:creationId xmlns:a16="http://schemas.microsoft.com/office/drawing/2014/main" id="{AA29A8F5-C1BC-AE6F-E769-A134CBC18D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4" y="278271"/>
            <a:ext cx="1243692" cy="859611"/>
          </a:xfrm>
          <a:prstGeom prst="rect">
            <a:avLst/>
          </a:prstGeom>
        </p:spPr>
      </p:pic>
    </p:spTree>
    <p:extLst>
      <p:ext uri="{BB962C8B-B14F-4D97-AF65-F5344CB8AC3E}">
        <p14:creationId xmlns:p14="http://schemas.microsoft.com/office/powerpoint/2010/main" val="896523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err="1">
                <a:cs typeface="+mn-cs"/>
              </a:rPr>
              <a:t>تَذوِيتُ</a:t>
            </a:r>
            <a:r>
              <a:rPr lang="ar-SA" b="1" dirty="0">
                <a:cs typeface="+mn-cs"/>
              </a:rPr>
              <a:t> مُصْطَلَحاتٍ </a:t>
            </a:r>
            <a:r>
              <a:rPr lang="he-IL" b="1" dirty="0">
                <a:cs typeface="+mn-cs"/>
              </a:rPr>
              <a:t>: </a:t>
            </a:r>
            <a:r>
              <a:rPr lang="ar-SA" sz="2800" b="1" dirty="0">
                <a:cs typeface="+mn-cs"/>
              </a:rPr>
              <a:t>صَفْحَة</a:t>
            </a:r>
            <a:r>
              <a:rPr lang="he-IL" sz="2800" b="1" dirty="0">
                <a:cs typeface="+mn-cs"/>
              </a:rPr>
              <a:t> 27</a:t>
            </a:r>
            <a:endParaRPr lang="en-US" sz="2800" b="1" dirty="0">
              <a:cs typeface="+mn-cs"/>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536" y="77057"/>
            <a:ext cx="1259265" cy="711341"/>
          </a:xfrm>
          <a:prstGeom prst="rect">
            <a:avLst/>
          </a:prstGeom>
        </p:spPr>
      </p:pic>
      <p:pic>
        <p:nvPicPr>
          <p:cNvPr id="6" name="תמונה 5">
            <a:extLst>
              <a:ext uri="{FF2B5EF4-FFF2-40B4-BE49-F238E27FC236}">
                <a16:creationId xmlns:a16="http://schemas.microsoft.com/office/drawing/2014/main" id="{72534B9E-37AB-E84F-F177-CD26CA3B9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51" y="788398"/>
            <a:ext cx="1243692" cy="859611"/>
          </a:xfrm>
          <a:prstGeom prst="rect">
            <a:avLst/>
          </a:prstGeom>
        </p:spPr>
      </p:pic>
      <p:pic>
        <p:nvPicPr>
          <p:cNvPr id="9" name="מציין מיקום תוכן 8">
            <a:extLst>
              <a:ext uri="{FF2B5EF4-FFF2-40B4-BE49-F238E27FC236}">
                <a16:creationId xmlns:a16="http://schemas.microsoft.com/office/drawing/2014/main" id="{1CE3C790-F05F-9445-D9F9-35832C53AA6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76275" y="2113961"/>
            <a:ext cx="7791450" cy="4097653"/>
          </a:xfrm>
        </p:spPr>
      </p:pic>
    </p:spTree>
    <p:extLst>
      <p:ext uri="{BB962C8B-B14F-4D97-AF65-F5344CB8AC3E}">
        <p14:creationId xmlns:p14="http://schemas.microsoft.com/office/powerpoint/2010/main" val="158486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49" y="365126"/>
            <a:ext cx="8424815" cy="1325563"/>
          </a:xfrm>
        </p:spPr>
        <p:txBody>
          <a:bodyPr>
            <a:normAutofit/>
          </a:bodyPr>
          <a:lstStyle/>
          <a:p>
            <a:pPr algn="r"/>
            <a:r>
              <a:rPr lang="ar-SA" sz="4000" b="1" dirty="0">
                <a:solidFill>
                  <a:srgbClr val="446AB2"/>
                </a:solidFill>
                <a:latin typeface="MF_FrankRuhl-Regular"/>
                <a:cs typeface="+mn-cs"/>
              </a:rPr>
              <a:t>مَهَمَّةٌ</a:t>
            </a:r>
            <a:r>
              <a:rPr lang="he-IL" sz="4000" b="1" dirty="0">
                <a:solidFill>
                  <a:srgbClr val="446AB2"/>
                </a:solidFill>
                <a:latin typeface="MF_FrankRuhl-Regular"/>
                <a:cs typeface="+mn-cs"/>
              </a:rPr>
              <a:t>: </a:t>
            </a:r>
            <a:r>
              <a:rPr lang="ar-SA" sz="4000" b="1" dirty="0">
                <a:solidFill>
                  <a:srgbClr val="000000"/>
                </a:solidFill>
                <a:latin typeface="MF_FrankRuhl-Regular"/>
                <a:cs typeface="+mn-cs"/>
              </a:rPr>
              <a:t>لِمَاذَا حاسَّةُ السَّمْعِ مُهِمَّةٌ بِالنِّسْبَةِ لَنَا ؟ </a:t>
            </a:r>
            <a:br>
              <a:rPr lang="ar-SA" sz="4000" b="1" dirty="0">
                <a:solidFill>
                  <a:srgbClr val="000000"/>
                </a:solidFill>
                <a:latin typeface="MF_FrankRuhl-Regular"/>
                <a:cs typeface="+mn-cs"/>
              </a:rPr>
            </a:br>
            <a:r>
              <a:rPr lang="ar-SA" sz="2400" b="1" dirty="0">
                <a:solidFill>
                  <a:srgbClr val="000000"/>
                </a:solidFill>
                <a:latin typeface="MF_FrankRuhl-Regular"/>
                <a:cs typeface="+mn-cs"/>
              </a:rPr>
              <a:t>( صَفْحَةُ 28 ) </a:t>
            </a:r>
            <a:r>
              <a:rPr lang="ar-SA" sz="2800" b="1" dirty="0">
                <a:solidFill>
                  <a:srgbClr val="000000"/>
                </a:solidFill>
                <a:latin typeface="MF_FrankRuhl-Regular"/>
                <a:cs typeface="+mn-cs"/>
              </a:rPr>
              <a:t>- لُعْبَةٌ</a:t>
            </a:r>
            <a:endParaRPr lang="en-US" sz="2800" b="1" dirty="0">
              <a:cs typeface="+mn-cs"/>
            </a:endParaRPr>
          </a:p>
        </p:txBody>
      </p:sp>
      <p:pic>
        <p:nvPicPr>
          <p:cNvPr id="6" name="מציין מיקום תוכן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3965" y="1802200"/>
            <a:ext cx="5336070" cy="4351338"/>
          </a:xfrm>
          <a:prstGeom prst="rect">
            <a:avLst/>
          </a:prstGeom>
        </p:spPr>
      </p:pic>
      <p:pic>
        <p:nvPicPr>
          <p:cNvPr id="4" name="תמונה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712" y="6065302"/>
            <a:ext cx="1403287" cy="792697"/>
          </a:xfrm>
          <a:prstGeom prst="rect">
            <a:avLst/>
          </a:prstGeom>
        </p:spPr>
      </p:pic>
      <p:pic>
        <p:nvPicPr>
          <p:cNvPr id="5" name="תמונה 4">
            <a:extLst>
              <a:ext uri="{FF2B5EF4-FFF2-40B4-BE49-F238E27FC236}">
                <a16:creationId xmlns:a16="http://schemas.microsoft.com/office/drawing/2014/main" id="{26A3B734-6239-D9DD-A0FD-3EC161C47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96" y="5633263"/>
            <a:ext cx="1243692" cy="859611"/>
          </a:xfrm>
          <a:prstGeom prst="rect">
            <a:avLst/>
          </a:prstGeom>
        </p:spPr>
      </p:pic>
    </p:spTree>
    <p:extLst>
      <p:ext uri="{BB962C8B-B14F-4D97-AF65-F5344CB8AC3E}">
        <p14:creationId xmlns:p14="http://schemas.microsoft.com/office/powerpoint/2010/main" val="271498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075" y="284957"/>
            <a:ext cx="2190750" cy="1485900"/>
          </a:xfrm>
          <a:prstGeom prst="rect">
            <a:avLst/>
          </a:prstGeom>
        </p:spPr>
      </p:pic>
      <p:sp>
        <p:nvSpPr>
          <p:cNvPr id="3" name="מציין מיקום תוכן 2"/>
          <p:cNvSpPr>
            <a:spLocks noGrp="1"/>
          </p:cNvSpPr>
          <p:nvPr>
            <p:ph idx="1"/>
          </p:nvPr>
        </p:nvSpPr>
        <p:spPr>
          <a:xfrm>
            <a:off x="36214" y="1825625"/>
            <a:ext cx="9107786" cy="4351338"/>
          </a:xfrm>
        </p:spPr>
        <p:txBody>
          <a:bodyPr>
            <a:normAutofit/>
          </a:bodyPr>
          <a:lstStyle/>
          <a:p>
            <a:pPr marL="742950" indent="-742950" algn="r" rtl="1">
              <a:buFont typeface="+mj-lt"/>
              <a:buAutoNum type="arabicPeriod"/>
            </a:pPr>
            <a:endParaRPr lang="he-IL" sz="4000" b="1" dirty="0">
              <a:solidFill>
                <a:srgbClr val="000000"/>
              </a:solidFill>
              <a:latin typeface="MF_FrankRuhl-Regular"/>
            </a:endParaRPr>
          </a:p>
          <a:p>
            <a:pPr marL="0" indent="0" algn="r" rtl="1">
              <a:buNone/>
            </a:pPr>
            <a:r>
              <a:rPr lang="ar-SA" sz="4000" b="1" dirty="0">
                <a:solidFill>
                  <a:srgbClr val="000000"/>
                </a:solidFill>
                <a:latin typeface="MF_FrankRuhl-Regular"/>
              </a:rPr>
              <a:t>1 . هَلْ مِنَ السَّهْلِ أَنْ نَتَعَرَّفَ عَلَى الغَرَضِ عَنْ طَريقِ الْاشَارَاتِ ؟ </a:t>
            </a:r>
          </a:p>
          <a:p>
            <a:pPr marL="0" indent="0" algn="r" rtl="1">
              <a:buNone/>
            </a:pPr>
            <a:r>
              <a:rPr lang="ar-SA" sz="4000" b="1" dirty="0">
                <a:solidFill>
                  <a:srgbClr val="000000"/>
                </a:solidFill>
                <a:latin typeface="MF_FrankRuhl-Regular"/>
              </a:rPr>
              <a:t>2 . مَاذَا ساعَدَكُمْ فِي اكْتِشافِ الغَرَضِ ؟</a:t>
            </a:r>
          </a:p>
          <a:p>
            <a:pPr marL="0" indent="0" algn="r" rtl="1">
              <a:buNone/>
            </a:pPr>
            <a:r>
              <a:rPr lang="ar-SA" sz="4000" b="1" dirty="0">
                <a:solidFill>
                  <a:srgbClr val="000000"/>
                </a:solidFill>
                <a:latin typeface="MF_FrankRuhl-Regular"/>
              </a:rPr>
              <a:t> 3 . لِمَاذَا حاسَّةُ السَّمْعِ مُهِمَّةٌ بِالنِّسْبَةِ لَنَا ؟ </a:t>
            </a:r>
          </a:p>
          <a:p>
            <a:pPr marL="0" indent="0" algn="r" rtl="1">
              <a:buNone/>
            </a:pPr>
            <a:r>
              <a:rPr lang="ar-SA" sz="4000" b="1" dirty="0">
                <a:solidFill>
                  <a:srgbClr val="000000"/>
                </a:solidFill>
                <a:latin typeface="MF_FrankRuhl-Regular"/>
              </a:rPr>
              <a:t>4 . لِمَاذَا مُهِمٌّ أَنْ نَنْقُلَ المَعْلُومَاتِ بِمُساعَدَةِ الكَلامِ ؟</a:t>
            </a:r>
            <a:endParaRPr lang="he-IL" sz="4000" b="1" dirty="0">
              <a:solidFill>
                <a:srgbClr val="000000"/>
              </a:solidFill>
              <a:latin typeface="MF_FrankRuhl-Regular"/>
            </a:endParaRPr>
          </a:p>
        </p:txBody>
      </p:sp>
      <p:pic>
        <p:nvPicPr>
          <p:cNvPr id="7" name="תמונה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888" y="6131354"/>
            <a:ext cx="1167897" cy="661209"/>
          </a:xfrm>
          <a:prstGeom prst="rect">
            <a:avLst/>
          </a:prstGeom>
        </p:spPr>
      </p:pic>
      <p:pic>
        <p:nvPicPr>
          <p:cNvPr id="5" name="תמונה 4">
            <a:extLst>
              <a:ext uri="{FF2B5EF4-FFF2-40B4-BE49-F238E27FC236}">
                <a16:creationId xmlns:a16="http://schemas.microsoft.com/office/drawing/2014/main" id="{7B9C1F87-A266-3F60-F7E1-E7762B43F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458" y="5882093"/>
            <a:ext cx="1243692" cy="859611"/>
          </a:xfrm>
          <a:prstGeom prst="rect">
            <a:avLst/>
          </a:prstGeom>
        </p:spPr>
      </p:pic>
    </p:spTree>
    <p:extLst>
      <p:ext uri="{BB962C8B-B14F-4D97-AF65-F5344CB8AC3E}">
        <p14:creationId xmlns:p14="http://schemas.microsoft.com/office/powerpoint/2010/main" val="3621069770"/>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1596</TotalTime>
  <Words>876</Words>
  <Application>Microsoft Office PowerPoint</Application>
  <PresentationFormat>‫הצגה על המסך (4:3)</PresentationFormat>
  <Paragraphs>77</Paragraphs>
  <Slides>14</Slides>
  <Notes>13</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14</vt:i4>
      </vt:variant>
    </vt:vector>
  </HeadingPairs>
  <TitlesOfParts>
    <vt:vector size="25" baseType="lpstr">
      <vt:lpstr>Arial</vt:lpstr>
      <vt:lpstr>Calibri</vt:lpstr>
      <vt:lpstr>Calibri Light</vt:lpstr>
      <vt:lpstr>EnzoagadaMF-Bold</vt:lpstr>
      <vt:lpstr>FontbitDavid</vt:lpstr>
      <vt:lpstr>FontbitDavid-Bold</vt:lpstr>
      <vt:lpstr>Google Sans</vt:lpstr>
      <vt:lpstr>MF_FrankRuhl-Bold</vt:lpstr>
      <vt:lpstr>MF_FrankRuhl-Regular</vt:lpstr>
      <vt:lpstr>openSans</vt:lpstr>
      <vt:lpstr>ערכת נושא Office</vt:lpstr>
      <vt:lpstr>عارِضَةٌ مُرافِقَةٌ لِلدُّروسِ</vt:lpstr>
      <vt:lpstr>حاسَّةُ السَّمْعِ ( الجُزْءُ الأَوَّلُ )</vt:lpstr>
      <vt:lpstr>حَواسُّنا</vt:lpstr>
      <vt:lpstr>نَسْتَقْبِلُ مَعْلوماتٍ</vt:lpstr>
      <vt:lpstr>مَهَمَّةٌ:  نُمَيِّزُ الأَصْواتِ</vt:lpstr>
      <vt:lpstr>نُمَيِّزُ الأَصْواتِ (صَفْحَةُ 26)</vt:lpstr>
      <vt:lpstr>تَذوِيتُ مُصْطَلَحاتٍ : صَفْحَة 27</vt:lpstr>
      <vt:lpstr>مَهَمَّةٌ: لِمَاذَا حاسَّةُ السَّمْعِ مُهِمَّةٌ بِالنِّسْبَةِ لَنَا ؟  ( صَفْحَةُ 28 ) - لُعْبَةٌ</vt:lpstr>
      <vt:lpstr>מצגת של PowerPoint‏</vt:lpstr>
      <vt:lpstr>مَهَمَّةٌ: نَسْتَقْبِلُ المَعْلُومَاتِ ونَسْتَجيبُ لَهَا (صَفْحَة  29)</vt:lpstr>
      <vt:lpstr> فَعاليَّةٌ مُحَوْسَبَةٌ في اَلْكُراسِ الْمُحَوسَبِ</vt:lpstr>
      <vt:lpstr>حاسَّةُ السَّمْعِ لَدَى الحَيَوَانَاتِ</vt:lpstr>
      <vt:lpstr>تَلْخيصٌ</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shlomi sh shlomish</cp:lastModifiedBy>
  <cp:revision>182</cp:revision>
  <dcterms:created xsi:type="dcterms:W3CDTF">2019-05-25T18:59:51Z</dcterms:created>
  <dcterms:modified xsi:type="dcterms:W3CDTF">2023-10-10T07:15:25Z</dcterms:modified>
</cp:coreProperties>
</file>