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6"/>
  </p:notesMasterIdLst>
  <p:sldIdLst>
    <p:sldId id="329" r:id="rId2"/>
    <p:sldId id="289" r:id="rId3"/>
    <p:sldId id="310" r:id="rId4"/>
    <p:sldId id="333" r:id="rId5"/>
    <p:sldId id="331" r:id="rId6"/>
    <p:sldId id="332" r:id="rId7"/>
    <p:sldId id="318" r:id="rId8"/>
    <p:sldId id="334" r:id="rId9"/>
    <p:sldId id="335" r:id="rId10"/>
    <p:sldId id="338" r:id="rId11"/>
    <p:sldId id="341" r:id="rId12"/>
    <p:sldId id="342" r:id="rId13"/>
    <p:sldId id="347" r:id="rId14"/>
    <p:sldId id="346" r:id="rId15"/>
    <p:sldId id="336" r:id="rId16"/>
    <p:sldId id="337" r:id="rId17"/>
    <p:sldId id="348" r:id="rId18"/>
    <p:sldId id="339" r:id="rId19"/>
    <p:sldId id="340" r:id="rId20"/>
    <p:sldId id="350" r:id="rId21"/>
    <p:sldId id="345" r:id="rId22"/>
    <p:sldId id="343" r:id="rId23"/>
    <p:sldId id="349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114"/>
    <a:srgbClr val="5A5EAE"/>
    <a:srgbClr val="6EB14D"/>
    <a:srgbClr val="F6FAFE"/>
    <a:srgbClr val="0066A6"/>
    <a:srgbClr val="0067A3"/>
    <a:srgbClr val="6FB14D"/>
    <a:srgbClr val="B31013"/>
    <a:srgbClr val="F6CCB4"/>
    <a:srgbClr val="F5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74" autoAdjust="0"/>
    <p:restoredTop sz="87511" autoAdjust="0"/>
  </p:normalViewPr>
  <p:slideViewPr>
    <p:cSldViewPr snapToGrid="0" showGuides="1">
      <p:cViewPr varScale="1">
        <p:scale>
          <a:sx n="97" d="100"/>
          <a:sy n="97" d="100"/>
        </p:scale>
        <p:origin x="2070" y="78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699FE938-EB2A-473A-97ED-1CBD33704278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x-none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x-none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992BE40-C229-4611-BA02-460BF42066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5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15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מִיקְרוֹסְקוֹפְּ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הוא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מכשיר 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המשמש לראייה של עצמים קטנים מכדי להיראות על ידי ה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עין</a:t>
            </a:r>
            <a:r>
              <a:rPr lang="he-IL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ללא הגדלה.</a:t>
            </a:r>
          </a:p>
          <a:p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מכשיר אופטי זה מכיל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עדשה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אחת או יותר, ויוצר תמונה מוגדלת של עצם המונח על משטח מול העדשות. 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9957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556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MF_FrankRuhl-Bold"/>
              </a:rPr>
              <a:t>חיידקים הם יצורים חיים קטנים מאד</a:t>
            </a:r>
            <a:r>
              <a:rPr lang="he-IL" sz="1800" b="0" i="0" u="none" strike="noStrike" baseline="0" dirty="0">
                <a:latin typeface="MF_FrankRuhl-Regular"/>
              </a:rPr>
              <a:t>. חיידקים אי אפשר לראות בעיניים וגם לא בעזרת מגדלת.</a:t>
            </a:r>
          </a:p>
          <a:p>
            <a:pPr algn="r"/>
            <a:r>
              <a:rPr lang="he-IL" sz="1800" b="0" i="0" u="none" strike="noStrike" baseline="0" dirty="0">
                <a:latin typeface="MF_FrankRuhl-Bold"/>
              </a:rPr>
              <a:t>נגיפים קטנים יותר מחיידקים</a:t>
            </a:r>
            <a:r>
              <a:rPr lang="he-IL" sz="1800" b="0" i="0" u="none" strike="noStrike" baseline="0" dirty="0">
                <a:latin typeface="MF_FrankRuhl-Regular"/>
              </a:rPr>
              <a:t>. לנגיפים קוראים וירוסים.</a:t>
            </a:r>
          </a:p>
          <a:p>
            <a:pPr algn="r"/>
            <a:r>
              <a:rPr lang="he-IL" sz="1800" b="0" i="0" u="none" strike="noStrike" baseline="0" dirty="0">
                <a:latin typeface="MF_FrankRuhl-Regular"/>
              </a:rPr>
              <a:t>חיידקים אפשר לראות רק במיקרוסקופ. וירוסים אפשר לראות רק במיקרוסקופ משוכלל.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חיידקים ונגיפים מצויים סביבנו כל הזמן. יש חיידקים מחוללי מחלות. גם נגיפים מחוללים מחלות (כגון: שפעת, קורונה), יש חיידקים ש"עוזרים"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לאדם בתהליך העיכול, בהכנת מזונות כגון: גבינות, ירקות כבושים ועוד.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139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לסכם את מה שלמדו על פתרונות טכנולוגיים שמגבירים את חוש הראיה (המגדלת) בעזרת פעילות מתוקשבת. </a:t>
            </a:r>
          </a:p>
          <a:p>
            <a:r>
              <a:rPr lang="he-IL" dirty="0"/>
              <a:t>שימו לב חשוב בשלב ראשון להכיר את ההנחיות לפעילות באמצעות הכפתורים בחלק התחתון של המסך.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506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קוראים את קטע המידע על המיקרוסקופ שבעמוד 23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912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יוצאים לחצר מבקשים להתבונן סביב ושואלים: האם אתם מצליחים לראות דברים רחוקים?, למה לא רואים דברים רחוקים?, העלו רעיונות, כיצד אפשר לראות דברים רחוקים?</a:t>
            </a:r>
          </a:p>
          <a:p>
            <a:pPr algn="r"/>
            <a:r>
              <a:rPr lang="he-IL" sz="1800" b="0" i="0" u="none" strike="noStrike" baseline="0" dirty="0">
                <a:latin typeface="MF_FrankRuhl-Bold"/>
              </a:rPr>
              <a:t>המשקפת מגבירה את היכולת שלנו לראות טוב יותר (ברור יותר, מדויק יותר, פרטים קטנים) דברים רחוקים</a:t>
            </a:r>
            <a:r>
              <a:rPr lang="he-IL" sz="1800" b="0" i="0" u="none" strike="noStrike" baseline="0" dirty="0">
                <a:latin typeface="MF_FrankRuhl-Regular"/>
              </a:rPr>
              <a:t>.</a:t>
            </a:r>
          </a:p>
          <a:p>
            <a:pPr algn="r"/>
            <a:r>
              <a:rPr lang="he-IL" sz="1800" b="0" i="0" u="none" strike="noStrike" baseline="0" dirty="0">
                <a:latin typeface="MF_FrankRuhl-Regular"/>
              </a:rPr>
              <a:t>משקפת היא כלי טכנולוגי</a:t>
            </a:r>
            <a:r>
              <a:rPr lang="he-IL" sz="1800" b="0" i="0" u="none" strike="noStrike" baseline="0" dirty="0">
                <a:latin typeface="MF_FrankRuhl-Bold"/>
              </a:rPr>
              <a:t>.</a:t>
            </a:r>
            <a:endParaRPr lang="he-IL" sz="1800" b="0" i="0" u="none" strike="noStrike" baseline="0" dirty="0">
              <a:latin typeface="FontbitDavid"/>
            </a:endParaRP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חשוב לשים לב לתפיסה חלופית ולפיה המשקפת מגדילה את הגופים.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הגוף נשאר באותו הגודל. המשקפת מגדילה את המראה של הגוף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ומאפשרת לנו להתגבר על מגבלה של חוש הראייה ולהבחין בפרטים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של דברים רחוקים.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2838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בחרו בעץ שנמצא במרחק 2-3 מטרים מכם.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ציירו את העץ בתוך המלבן הימני.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התבוננו בעץ עם משקפת.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ציירו את העץ בתוך המלבן השמאלי.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מה ההבדל בין שני הציורים?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מסכמים: </a:t>
            </a:r>
            <a:r>
              <a:rPr lang="he-IL" sz="1200" b="0" i="0" u="none" strike="noStrike" baseline="0" dirty="0">
                <a:latin typeface="MF_FrankRuhl-Regular"/>
              </a:rPr>
              <a:t>בעזרת חוש הראיה קשה לראות ברור דברים שנמצאים רחוק.</a:t>
            </a:r>
          </a:p>
          <a:p>
            <a:pPr algn="r"/>
            <a:r>
              <a:rPr lang="he-IL" sz="1200" b="0" i="0" u="none" strike="noStrike" baseline="0" dirty="0">
                <a:latin typeface="MF_FrankRuhl-Bold"/>
              </a:rPr>
              <a:t>המשקפת מגבירה את היכולת שלנו לראות טוב יותר (ברור יותר, מדויק יותר, פרטים קטנים) דברים רחוקים</a:t>
            </a:r>
            <a:r>
              <a:rPr lang="he-IL" sz="1200" b="0" i="0" u="none" strike="noStrike" baseline="0" dirty="0">
                <a:latin typeface="MF_FrankRuhl-Regular"/>
              </a:rPr>
              <a:t>.</a:t>
            </a:r>
          </a:p>
          <a:p>
            <a:pPr algn="r"/>
            <a:r>
              <a:rPr lang="he-IL" sz="1200" b="0" i="0" u="none" strike="noStrike" baseline="0" dirty="0">
                <a:latin typeface="MF_FrankRuhl-Regular"/>
              </a:rPr>
              <a:t>משקפת היא כלי טכנולוגי</a:t>
            </a:r>
            <a:r>
              <a:rPr lang="he-IL" sz="1200" b="0" i="0" u="none" strike="noStrike" baseline="0" dirty="0">
                <a:latin typeface="MF_FrankRuhl-Bold"/>
              </a:rPr>
              <a:t>.</a:t>
            </a:r>
            <a:endParaRPr lang="he-IL" sz="1200" b="0" i="0" u="none" strike="noStrike" baseline="0" dirty="0">
              <a:latin typeface="FontbitDavid"/>
            </a:endParaRP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חשוב לשים לב לתפיסה חלופית ולפיה המשקפת מגדילה את הגופים.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הגוף נשאר באותו הגודל. המשקפת מגדילה את המראה של הגוף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ומאפשרת לנו להתגבר על מגבלה של חוש הראייה ולהבחין בפרטים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של דברים רחוקים.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7716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לסכם את מה שלמדו על פתרונות טכנולוגיים שמגבירים את חוש הראיה (משקפת) בעזרת פעילות מתוקשבת. </a:t>
            </a:r>
          </a:p>
          <a:p>
            <a:r>
              <a:rPr lang="he-IL" dirty="0"/>
              <a:t>שימו לב חשוב בשלב ראשון להכיר את ההנחיות לפעילות באמצעות הכפתורים בחלק התחתון של המסך.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8509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טֵלֶסְקוֹפּ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הוא מכשיר לצפייה בעצמים רחוקים. בצורתו הפשוטה ביותר הטלסקופ הוא צינור שבכל אחד מקצותיו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עדשה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3041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טלסקופים משמשים בעיקר לצפייה בעצמים רחוקים בחלל (כוכבים, ערפיליות, כוכבי לכת) והגדולים שבהם ממוקמים במבנה מיוחד להם, </a:t>
            </a:r>
            <a:r>
              <a:rPr lang="he-IL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מצפה כוכבים</a:t>
            </a:r>
            <a:r>
              <a:rPr lang="he-I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טלסקופים משמשים גם לצפייה בציפורים וכן יש להם שימושים צבאיים.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201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 </a:t>
            </a:r>
            <a:r>
              <a:rPr lang="he-IL" sz="1200" b="0" i="0" u="none" strike="noStrike" baseline="0" dirty="0">
                <a:latin typeface="FontbitDavid"/>
              </a:rPr>
              <a:t>פרק זה עוסק בחוש הראייה ובתפקודו בבני אדם. חוש הראייה הוא החשוב מבין החושים. באמצעות חוש הראייה אנו קולטים </a:t>
            </a:r>
            <a:r>
              <a:rPr lang="he-IL" sz="1200" b="1" i="0" u="none" strike="noStrike" baseline="0" dirty="0">
                <a:latin typeface="FontbitDavid-Bold"/>
              </a:rPr>
              <a:t>מידע חזותי</a:t>
            </a:r>
            <a:r>
              <a:rPr lang="he-IL" sz="1200" b="0" i="0" u="none" strike="noStrike" baseline="0" dirty="0">
                <a:latin typeface="FontbitDavid"/>
              </a:rPr>
              <a:t>, אנו רואים </a:t>
            </a:r>
            <a:r>
              <a:rPr lang="he-IL" sz="1200" b="1" i="0" u="none" strike="noStrike" baseline="0" dirty="0">
                <a:latin typeface="FontbitDavid-Bold"/>
              </a:rPr>
              <a:t>אור </a:t>
            </a:r>
            <a:r>
              <a:rPr lang="he-IL" sz="1200" b="0" i="0" u="none" strike="noStrike" baseline="0" dirty="0">
                <a:latin typeface="FontbitDavid"/>
              </a:rPr>
              <a:t>ו</a:t>
            </a:r>
            <a:r>
              <a:rPr lang="he-IL" sz="1200" b="1" i="0" u="none" strike="noStrike" baseline="0" dirty="0">
                <a:latin typeface="FontbitDavid-Bold"/>
              </a:rPr>
              <a:t>צבעים</a:t>
            </a:r>
            <a:r>
              <a:rPr lang="he-IL" sz="1200" b="0" i="0" u="none" strike="noStrike" baseline="0" dirty="0">
                <a:latin typeface="FontbitDavid"/>
              </a:rPr>
              <a:t>, </a:t>
            </a:r>
            <a:r>
              <a:rPr lang="he-IL" sz="1200" b="1" i="0" u="none" strike="noStrike" baseline="0" dirty="0">
                <a:latin typeface="FontbitDavid-Bold"/>
              </a:rPr>
              <a:t>גודל וצורה </a:t>
            </a:r>
            <a:r>
              <a:rPr lang="he-IL" sz="1200" b="0" i="0" u="none" strike="noStrike" baseline="0" dirty="0">
                <a:latin typeface="FontbitDavid"/>
              </a:rPr>
              <a:t>ומבחינים ב</a:t>
            </a:r>
            <a:r>
              <a:rPr lang="he-IL" sz="1200" b="1" i="0" u="none" strike="noStrike" baseline="0" dirty="0">
                <a:latin typeface="FontbitDavid-Bold"/>
              </a:rPr>
              <a:t>תנועה</a:t>
            </a:r>
            <a:r>
              <a:rPr lang="he-IL" sz="1200" b="0" i="0" u="none" strike="noStrike" baseline="0" dirty="0">
                <a:latin typeface="FontbitDavid"/>
              </a:rPr>
              <a:t>. בעזרת חוש הראייה אנו יכולים לאמוד מרחקים ולראות את הסביבה באופן תלת ממדי. העיניים הן איברים של חוש הראייה. </a:t>
            </a:r>
          </a:p>
          <a:p>
            <a:pPr algn="r"/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6719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לתרגול, מפנים את התלמידים לחוברת הדיגיטלית, עמוד 23 </a:t>
            </a:r>
            <a:r>
              <a:rPr lang="he-IL"/>
              <a:t>לביצוע המשימה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2019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הסיכום נועד </a:t>
            </a:r>
            <a:r>
              <a:rPr lang="he-IL" sz="1200" b="1" i="0" u="none" strike="noStrike" baseline="0" dirty="0">
                <a:latin typeface="FontbitDavid-Bold"/>
              </a:rPr>
              <a:t>להמשגה </a:t>
            </a:r>
            <a:r>
              <a:rPr lang="he-IL" sz="1200" b="0" i="0" u="none" strike="noStrike" baseline="0" dirty="0">
                <a:latin typeface="FontbitDavid"/>
              </a:rPr>
              <a:t>של התכנים שנלמדו בפרק "חוש הראייה". מומלץ להקריא בקול רם את קטעי המידע ולבקש מהתלמידים להשלים בקול רם את המילים המודגשות. מומלץ ללוות את ההקראה בשאלות מנחות: מה דרוש לראייה? מהו איבר חוש הראייה? איזה מידע קולטים בעזרת העיניים? מהו תפקידם של כלים טכנולוגיים (מיקרוסקופ, מגדלת, משקפת)? כיצד הם מסייעים לראייה?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7342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אם יש בכיתה ילדים המרכיבים משקפיים אפשר לבקש מהם לספר כיצד המשקפיים מגבירים את היכולת שלהם לראות ברור.</a:t>
            </a:r>
          </a:p>
          <a:p>
            <a:r>
              <a:rPr lang="he-IL" dirty="0"/>
              <a:t>אפשר לבקש מהילדים לראיין מבוגרים (הורים, סבא סבתא) מרכיבי משקפיים, שיספרו מה הם רואים ללא המשקפיים ומה המשקפיים מאפשרים להם לראות.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7062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effectLst/>
                <a:latin typeface="Almoni Neue DL 4.0 AAA"/>
              </a:rPr>
              <a:t>המשימה הדיגיטלית (יחידת התוכן חושים) שבאתר במבט מקוון, עוסקת בתפקוד הייחודי של חוש הראייה (קליטת צבעים, גדלים וצורות) באמצעות סיור במוזיאון עולם הציפורים.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125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קוראים את קטע המידע שבעמוד 24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480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מטרת תת הפרק היא להביא את התלמידים למודעות אודות המגבלה של חוש הראייה בקליטת מידע על עצמים קטנים ו</a:t>
            </a:r>
            <a:r>
              <a:rPr lang="he-IL" sz="1800" b="1" i="0" u="none" strike="noStrike" baseline="0" dirty="0">
                <a:latin typeface="FontbitDavid-Bold"/>
              </a:rPr>
              <a:t>בפתרון ובמוצר הטכנולוגי </a:t>
            </a:r>
            <a:r>
              <a:rPr lang="he-IL" sz="1800" b="0" i="0" u="none" strike="noStrike" baseline="0" dirty="0">
                <a:latin typeface="FontbitDavid"/>
              </a:rPr>
              <a:t>(מגדלת) העוזר להתגבר על מגבלה זו. </a:t>
            </a:r>
          </a:p>
          <a:p>
            <a:pPr algn="r"/>
            <a:endParaRPr lang="he-IL" sz="1800" b="0" i="0" u="none" strike="noStrike" baseline="0" dirty="0">
              <a:latin typeface="FontbitDavid"/>
            </a:endParaRP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לפני ביצוע המשימה מומלץ לקרוא את כותרת המשימה: </a:t>
            </a:r>
            <a:r>
              <a:rPr lang="he-IL" sz="1800" b="1" i="0" u="none" strike="noStrike" baseline="0" dirty="0">
                <a:latin typeface="FontbitDavid"/>
              </a:rPr>
              <a:t>כיצד אפשר לקרוא טוב יותר דברים (אותיות) קטנים מאד? </a:t>
            </a:r>
            <a:r>
              <a:rPr lang="he-IL" sz="1800" b="0" i="0" u="none" strike="noStrike" baseline="0" dirty="0">
                <a:latin typeface="FontbitDavid"/>
              </a:rPr>
              <a:t>ולבחון את הידע של התלמידים בנושא.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במשימה שני חלקים: </a:t>
            </a:r>
          </a:p>
          <a:p>
            <a:pPr algn="r"/>
            <a:r>
              <a:rPr lang="he-IL" sz="1800" b="1" i="0" u="none" strike="noStrike" baseline="0" dirty="0">
                <a:latin typeface="FontbitDavid"/>
              </a:rPr>
              <a:t>בחלק הראשון: </a:t>
            </a:r>
            <a:r>
              <a:rPr lang="he-IL" sz="1800" b="0" i="0" u="none" strike="noStrike" baseline="0" dirty="0">
                <a:latin typeface="FontbitDavid"/>
              </a:rPr>
              <a:t>התלמידים מתבקשים לקרוא את שמות הצבעים שכתובים בציור (לא נעזרים במגדלת כמובן) . גודל האותיות קטן מאוד ולכן יש להניח בוודאות שהתלמידים יתקשו לקרוא.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863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לאחר ביצוע החלק הראשון של המשימה (שקופית קודמת) מקיימים דיון שבו התלמידים יתארו את הקושי/המגבלה/הבעיה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0000"/>
                </a:solidFill>
                <a:latin typeface="MF_FrankRuhl-Regular"/>
              </a:rPr>
              <a:t>הבעיה: כֵּיצַד אֶפְשָׁר לִרְאוֹת בָּרוּר דְּבָרִים קְטַנִּים מְאוֹד?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מבקשים מהתלמידים  לנסות להעלות רעיונות כדי לפתור את הבעיה. 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משימה זו מסייעת בפיתוח חשיבה יצירתית.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985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בחלק ב התלמידים ייעזרו במגדלת כפתרון לבעיה. מחלקים לתלמידים מגדלות ומבקשים לבצע את המשימה בעזרת המגדלת (צבעו את הפרפר לפי שמות הצבעים שבציור)</a:t>
            </a:r>
          </a:p>
          <a:p>
            <a:pPr algn="r"/>
            <a:r>
              <a:rPr lang="he-IL" sz="1800" b="1" i="0" u="none" strike="noStrike" baseline="0" dirty="0">
                <a:latin typeface="FontbitDavid"/>
              </a:rPr>
              <a:t>מסכמים</a:t>
            </a:r>
            <a:r>
              <a:rPr lang="he-IL" sz="1800" b="0" i="0" u="none" strike="noStrike" baseline="0" dirty="0">
                <a:latin typeface="FontbitDavid"/>
              </a:rPr>
              <a:t>: המגדלת היא כלי טכנולוגי </a:t>
            </a:r>
            <a:r>
              <a:rPr lang="he-IL" sz="1800" b="1" i="0" u="none" strike="noStrike" baseline="0" dirty="0">
                <a:latin typeface="FontbitDavid-Bold"/>
              </a:rPr>
              <a:t>שמגביר את יכולתנו </a:t>
            </a:r>
            <a:r>
              <a:rPr lang="he-IL" sz="1800" b="0" i="0" u="none" strike="noStrike" baseline="0" dirty="0">
                <a:latin typeface="FontbitDavid"/>
              </a:rPr>
              <a:t>לראות "דברים" קטנים.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2160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מכיוון שהתלמידים</a:t>
            </a:r>
            <a:r>
              <a:rPr lang="he-IL" baseline="0" dirty="0"/>
              <a:t> עדיין לא יודעים לקרוא, מוצע לשקף להם את הצבעים והכיתוב.  השיקוף עתיד להקל עליהם בזיהוי הצבעים.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9882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במשימה זו (עמוד 21) התלמידים יתבוננו בעזרת המגדלת על עצמים שונים, כדוגמת שערה, עור כף היד, גרגירי אדמה, מכנסי הג'ינס וכדומה.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חשוב לשים לב לתפיסה חלופית ולפיה המגדלת מגדילה את הגופים.</a:t>
            </a:r>
          </a:p>
          <a:p>
            <a:pPr algn="r"/>
            <a:r>
              <a:rPr lang="he-IL" sz="1800" b="1" i="0" u="none" strike="noStrike" baseline="0" dirty="0">
                <a:latin typeface="FontbitDavid-Bold"/>
              </a:rPr>
              <a:t>המגדלת אינה מגדילה את הגופים, הגוף נשאר באותו הגודל</a:t>
            </a:r>
            <a:r>
              <a:rPr lang="he-IL" sz="1800" b="0" i="0" u="none" strike="noStrike" baseline="0" dirty="0">
                <a:latin typeface="FontbitDavid"/>
              </a:rPr>
              <a:t>. המגדלת מגדילה את </a:t>
            </a:r>
            <a:r>
              <a:rPr lang="he-IL" sz="1800" b="1" i="0" u="none" strike="noStrike" baseline="0" dirty="0">
                <a:latin typeface="FontbitDavid-Bold"/>
              </a:rPr>
              <a:t>המראה של הגוף </a:t>
            </a:r>
            <a:r>
              <a:rPr lang="he-IL" sz="1800" b="0" i="0" u="none" strike="noStrike" baseline="0" dirty="0">
                <a:latin typeface="FontbitDavid"/>
              </a:rPr>
              <a:t>ומאפשרת לנו להתגבר על מגבלה של חוש הראייה ולהבחין בפרטים של דברים קטנים.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594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התבוננו בבד פעמיים פעם אחת ללא המגדלת ופעם שניה עם המגדלת.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ציירו בתוך המלבנים את מה שראיתם. לסיכום</a:t>
            </a:r>
            <a:r>
              <a:rPr lang="he-IL" baseline="0" dirty="0"/>
              <a:t> פעילות זו, מומלץ להפנות את התלמידים לביצוע הפעילות המתוקשבת בעמוד 21 שבחוברת הלימוד.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9083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התבוננו באצבע פעמיים. פעם אחת ללא המגדלת ופעם שנייה ללא המגדלת.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ציירו בתוך המלבנים את מה שראיתם.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271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84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24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3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620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437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04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70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6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785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CB60-3FAE-4989-9875-39020804EAE7}" type="datetimeFigureOut">
              <a:rPr lang="x-none" smtClean="0"/>
              <a:t>כ"ה/תשרי/תשפ"ד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5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world/teacher/#!/arb/session/157867/playLesson/1347984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world/teacher/#!/arb/session/157867/playLesson/1347984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>
                <a:cs typeface="+mn-cs"/>
              </a:rPr>
              <a:t>عارِضَةٌ مُرافِقَةٌ لِلدُّروسِ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SA" sz="4800" b="1" dirty="0">
                <a:solidFill>
                  <a:srgbClr val="00A9EA"/>
                </a:solidFill>
                <a:latin typeface="EnzoagadaMF-Bold"/>
              </a:rPr>
              <a:t>نَتَعَلَّمُ الْعُلُوْمَ وَالتِّكْنُولُوجيا</a:t>
            </a:r>
          </a:p>
          <a:p>
            <a:pPr marL="0" indent="0" algn="ctr" rtl="1">
              <a:buNone/>
            </a:pPr>
            <a:r>
              <a:rPr lang="ar-SA" sz="4800" b="1" dirty="0">
                <a:solidFill>
                  <a:srgbClr val="00A9EA"/>
                </a:solidFill>
                <a:latin typeface="EnzoagadaMF-Bold"/>
              </a:rPr>
              <a:t>الصَّفُّ الأوَّلُ </a:t>
            </a:r>
          </a:p>
          <a:p>
            <a:pPr marL="0" indent="0" algn="ctr" rtl="1">
              <a:buNone/>
            </a:pPr>
            <a:r>
              <a:rPr lang="ar-SA" sz="4800" b="1" dirty="0">
                <a:solidFill>
                  <a:srgbClr val="00A9EA"/>
                </a:solidFill>
                <a:latin typeface="EnzoagadaMF-Bold"/>
              </a:rPr>
              <a:t>حَواسُّنا</a:t>
            </a:r>
          </a:p>
          <a:p>
            <a:pPr marL="0" indent="0" algn="ctr" rtl="1">
              <a:buNone/>
            </a:pPr>
            <a:endParaRPr lang="he-IL" sz="4800" b="1" dirty="0">
              <a:solidFill>
                <a:srgbClr val="00A9EA"/>
              </a:solidFill>
              <a:latin typeface="EnzoagadaMF-Bold"/>
            </a:endParaRPr>
          </a:p>
          <a:p>
            <a:pPr marL="0" indent="0" algn="ctr" rtl="1">
              <a:buNone/>
            </a:pPr>
            <a:r>
              <a:rPr lang="ar-SA" b="1" dirty="0">
                <a:latin typeface="EnzoagadaMF-Bold"/>
              </a:rPr>
              <a:t>حاسة النظر الجزء الثاني </a:t>
            </a:r>
            <a:r>
              <a:rPr lang="he-IL" sz="2000" b="1" dirty="0">
                <a:latin typeface="EnzoagadaMF-Bold"/>
              </a:rPr>
              <a:t>(</a:t>
            </a:r>
            <a:r>
              <a:rPr lang="ar-SA" sz="2000" b="1" dirty="0">
                <a:latin typeface="EnzoagadaMF-Bold"/>
              </a:rPr>
              <a:t>الصفحات</a:t>
            </a:r>
            <a:r>
              <a:rPr lang="he-IL" sz="2000" b="1" dirty="0">
                <a:latin typeface="EnzoagadaMF-Bold"/>
              </a:rPr>
              <a:t> 24-19)</a:t>
            </a:r>
          </a:p>
          <a:p>
            <a:pPr marL="0" indent="0" algn="ctr" rtl="1">
              <a:buNone/>
            </a:pPr>
            <a:r>
              <a:rPr lang="ar-SA" b="1" dirty="0">
                <a:latin typeface="EnzoagadaMF-Bold"/>
              </a:rPr>
              <a:t>الصور برعاية </a:t>
            </a:r>
            <a:r>
              <a:rPr lang="en-US" b="1" dirty="0" err="1">
                <a:latin typeface="EnzoagadaMF-Bold"/>
              </a:rPr>
              <a:t>Pixabay</a:t>
            </a:r>
            <a:endParaRPr lang="en-US" b="1" dirty="0">
              <a:latin typeface="EnzoagadaMF-Bold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92"/>
            <a:ext cx="1688260" cy="95581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593D6CE-01C2-551D-C008-7149EC5DD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180" y="211604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latin typeface="MF_FrankRuhl-Bold"/>
                <a:cs typeface="+mn-cs"/>
              </a:rPr>
              <a:t> </a:t>
            </a:r>
            <a:r>
              <a:rPr lang="ar-SA" sz="5400" b="1" dirty="0">
                <a:latin typeface="MF_FrankRuhl-Bold"/>
                <a:cs typeface="+mn-cs"/>
              </a:rPr>
              <a:t>أَلْمِجْهَرُ (المَيِكْروسْكوبُ)</a:t>
            </a:r>
            <a:endParaRPr lang="en-US" sz="5400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6" y="1690688"/>
            <a:ext cx="3306736" cy="5038837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6F2C19-8108-8885-4878-88B0EEDDC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60" y="89042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2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>
                <a:cs typeface="+mn-cs"/>
              </a:rPr>
              <a:t>نَبْحَثُ بِمُساعَدَةِ المَيِكْروسْكوبِ</a:t>
            </a:r>
            <a:endParaRPr lang="en-US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1" y="1472557"/>
            <a:ext cx="7651689" cy="5099134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5" y="115777"/>
            <a:ext cx="1432845" cy="81211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D350AD-B497-AB43-0DFA-AF6FEDF3B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05" y="115777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9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5400" b="1" dirty="0">
                <a:cs typeface="+mn-cs"/>
              </a:rPr>
              <a:t>مَاذَا نَرَى ؟ - جَراثيمُ</a:t>
            </a:r>
            <a:endParaRPr lang="en-US" sz="54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53" y="1551782"/>
            <a:ext cx="4746171" cy="261461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52" y="4314825"/>
            <a:ext cx="4746171" cy="26276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C4554CB-0508-2944-21B0-82E0C8997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95" y="365126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0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sz="4000" b="1" dirty="0">
                <a:solidFill>
                  <a:prstClr val="black"/>
                </a:solidFill>
                <a:cs typeface="Arial" panose="020B0604020202020204" pitchFamily="34" charset="0"/>
              </a:rPr>
              <a:t>مَهَمَّةٌ فِي اَلْكُراسِ الْمُحَوسَبِ</a:t>
            </a:r>
            <a:br>
              <a:rPr lang="he-IL" sz="4000" b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he-IL" sz="3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F5698D1-FE1E-4B6D-3B35-0835AF15A733}"/>
              </a:ext>
            </a:extLst>
          </p:cNvPr>
          <p:cNvSpPr txBox="1"/>
          <p:nvPr/>
        </p:nvSpPr>
        <p:spPr>
          <a:xfrm>
            <a:off x="1466850" y="629671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رابط الفعالية  </a:t>
            </a:r>
            <a:r>
              <a:rPr lang="ar-SA" dirty="0">
                <a:hlinkClick r:id="rId3"/>
              </a:rPr>
              <a:t>نَكْتَشِفُ الْحَيَواناتِ بِمُساعَدَةِ الْعَدَسَةِ الْمُكَبِّرَةِ</a:t>
            </a:r>
            <a:r>
              <a:rPr lang="en-US" dirty="0"/>
              <a:t>     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14F4F19-848A-E6FD-20DB-CAD6E28AE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273967"/>
            <a:ext cx="1353429" cy="865707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F6088E85-05DC-E1F4-FF4B-FF94D0F94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63" y="1781848"/>
            <a:ext cx="6803473" cy="4253570"/>
          </a:xfrm>
        </p:spPr>
      </p:pic>
    </p:spTree>
    <p:extLst>
      <p:ext uri="{BB962C8B-B14F-4D97-AF65-F5344CB8AC3E}">
        <p14:creationId xmlns:p14="http://schemas.microsoft.com/office/powerpoint/2010/main" val="136611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>
                <a:cs typeface="+mn-cs"/>
              </a:rPr>
              <a:t>تلخيص</a:t>
            </a:r>
            <a:r>
              <a:rPr lang="he-IL" b="1" dirty="0">
                <a:cs typeface="+mn-cs"/>
              </a:rPr>
              <a:t>: </a:t>
            </a:r>
            <a:r>
              <a:rPr lang="ar-SA" sz="2400" b="1" dirty="0">
                <a:cs typeface="+mn-cs"/>
              </a:rPr>
              <a:t>الصفحات</a:t>
            </a:r>
            <a:r>
              <a:rPr lang="he-IL" sz="2400" b="1" dirty="0">
                <a:cs typeface="+mn-cs"/>
              </a:rPr>
              <a:t> – 21- </a:t>
            </a:r>
            <a:r>
              <a:rPr lang="he-IL" sz="2400" b="1" dirty="0"/>
              <a:t>24</a:t>
            </a:r>
            <a:endParaRPr lang="en-US" sz="2400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1825625"/>
            <a:ext cx="851535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sz="4000" b="1" dirty="0"/>
              <a:t>العَدَسَةُ المُكَبَّرَةُ وَاَلْمَيِكْروسْكوبُ </a:t>
            </a:r>
            <a:r>
              <a:rPr lang="ar-SA" sz="4000" dirty="0"/>
              <a:t>هُمَا أَدَواتٌ تِكْنولوجيَّةٌ تَزيدُ مِنْ قُدْرَتِنا عَلَى رُؤْيَةِ الاجِّسامِ الصَّغيرَةِ بِوُضُوحٍ .</a:t>
            </a:r>
            <a:endParaRPr lang="he-IL" sz="4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06" y="4411117"/>
            <a:ext cx="1364343" cy="208175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46" y="4621953"/>
            <a:ext cx="2172607" cy="171296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EB88A26-140A-59E4-0C9E-1B00CB3FF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0" y="211604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b="1" dirty="0">
                <a:cs typeface="+mn-cs"/>
              </a:rPr>
              <a:t>مَهَمَّةٌ: كَيْفَ يُمْكِنُنَا أَنْ نَرَى بِوُضُوحٍ الأَشْياءَ البَعيدَةَ ؟ </a:t>
            </a:r>
            <a:r>
              <a:rPr lang="he-IL" sz="2400" b="1" dirty="0">
                <a:cs typeface="+mn-cs"/>
              </a:rPr>
              <a:t>(</a:t>
            </a:r>
            <a:r>
              <a:rPr lang="ar-SA" sz="2400" b="1" dirty="0">
                <a:cs typeface="+mn-cs"/>
              </a:rPr>
              <a:t>صفحة</a:t>
            </a:r>
            <a:r>
              <a:rPr lang="he-IL" sz="2400" b="1" dirty="0">
                <a:cs typeface="+mn-cs"/>
              </a:rPr>
              <a:t> 22)</a:t>
            </a:r>
            <a:endParaRPr lang="en-US" sz="24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58" y="1825625"/>
            <a:ext cx="3345883" cy="435133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" y="5900845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2A4C25A-1B74-2135-3BD4-9448BCDD6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26" y="5900845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3" y="244761"/>
            <a:ext cx="6166945" cy="366069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29" y="3657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54D607B-F4C7-8211-2892-9278BE74F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67" y="244761"/>
            <a:ext cx="1158340" cy="938865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485BD373-302F-0F8A-8ED5-DC73A579C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2" y="3290531"/>
            <a:ext cx="7031584" cy="3404557"/>
          </a:xfrm>
        </p:spPr>
      </p:pic>
    </p:spTree>
    <p:extLst>
      <p:ext uri="{BB962C8B-B14F-4D97-AF65-F5344CB8AC3E}">
        <p14:creationId xmlns:p14="http://schemas.microsoft.com/office/powerpoint/2010/main" val="119363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sz="4000" b="1" dirty="0">
                <a:solidFill>
                  <a:prstClr val="black"/>
                </a:solidFill>
                <a:cs typeface="Arial" panose="020B0604020202020204" pitchFamily="34" charset="0"/>
              </a:rPr>
              <a:t>مَهَمَّةٌ فِي اَلْكُراسِ الْمُحُوسِبِ</a:t>
            </a:r>
            <a:endParaRPr lang="en-US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91750A9-6B62-7A01-0D13-FD73625FD57F}"/>
              </a:ext>
            </a:extLst>
          </p:cNvPr>
          <p:cNvSpPr txBox="1"/>
          <p:nvPr/>
        </p:nvSpPr>
        <p:spPr>
          <a:xfrm>
            <a:off x="2524125" y="6480628"/>
            <a:ext cx="5267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dirty="0"/>
              <a:t>رابط الفعالية </a:t>
            </a:r>
            <a:r>
              <a:rPr lang="ar-SA" dirty="0">
                <a:hlinkClick r:id="rId3"/>
              </a:rPr>
              <a:t>نَكْتَشِفُ الْحَيَواناتِ بِمُساعَدَةِ الْمِنْظارِ</a:t>
            </a: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0332225-B046-4542-4B8A-A135E8D0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5" y="289854"/>
            <a:ext cx="1353429" cy="865707"/>
          </a:xfrm>
          <a:prstGeom prst="rect">
            <a:avLst/>
          </a:prstGeom>
        </p:spPr>
      </p:pic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AAF461F6-3201-734C-96EC-D63581E54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21" y="1825625"/>
            <a:ext cx="6846958" cy="4351338"/>
          </a:xfrm>
        </p:spPr>
      </p:pic>
    </p:spTree>
    <p:extLst>
      <p:ext uri="{BB962C8B-B14F-4D97-AF65-F5344CB8AC3E}">
        <p14:creationId xmlns:p14="http://schemas.microsoft.com/office/powerpoint/2010/main" val="346835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9484" y="2943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ar-SA" sz="5400" b="1" dirty="0">
                <a:latin typeface="MF_FrankRuhl-Bold"/>
                <a:cs typeface="+mn-cs"/>
              </a:rPr>
              <a:t>المِقْرابُ (التِّلِسْكوبُ)</a:t>
            </a:r>
            <a:endParaRPr lang="en-US" sz="5400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69" y="1881189"/>
            <a:ext cx="6418536" cy="4738686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0817BF5-63FD-443A-624E-DCBA39DD7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28" y="184836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3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49" y="1"/>
            <a:ext cx="8105775" cy="1066800"/>
          </a:xfrm>
        </p:spPr>
        <p:txBody>
          <a:bodyPr/>
          <a:lstStyle/>
          <a:p>
            <a:pPr algn="r"/>
            <a:r>
              <a:rPr lang="ar-SA" sz="5400" b="1" dirty="0">
                <a:solidFill>
                  <a:prstClr val="black"/>
                </a:solidFill>
                <a:cs typeface="Arial" panose="020B0604020202020204" pitchFamily="34" charset="0"/>
              </a:rPr>
              <a:t>مَاذَا نَرَى ؟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1066801"/>
            <a:ext cx="3829050" cy="5661853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316" y="3671129"/>
            <a:ext cx="4582706" cy="30575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6" y="-1"/>
            <a:ext cx="4303801" cy="324802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E29100C-5657-6288-C523-76B503398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6" y="0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BB69E2AE-CB91-4BB0-887D-266A32CB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1577624"/>
            <a:ext cx="8329188" cy="1011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ar-SA" b="1" dirty="0">
                <a:solidFill>
                  <a:srgbClr val="0070C0"/>
                </a:solidFill>
                <a:cs typeface="+mn-cs"/>
              </a:rPr>
              <a:t>حاسَّةُ النَّظَرِ </a:t>
            </a:r>
            <a:r>
              <a:rPr lang="ar-SA" sz="2800" b="1" dirty="0">
                <a:solidFill>
                  <a:srgbClr val="0070C0"/>
                </a:solidFill>
                <a:cs typeface="+mn-cs"/>
              </a:rPr>
              <a:t>(ألْجُزْءُ الثَّانِي )</a:t>
            </a:r>
            <a:endParaRPr lang="x-none" sz="28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5" y="2771530"/>
            <a:ext cx="4401780" cy="369336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29" y="-81481"/>
            <a:ext cx="1981204" cy="112166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01E9ABC-B61C-28F4-F487-53926C158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8" y="216367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5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243052"/>
          </a:xfrm>
        </p:spPr>
        <p:txBody>
          <a:bodyPr>
            <a:normAutofit fontScale="90000"/>
          </a:bodyPr>
          <a:lstStyle/>
          <a:p>
            <a:pPr algn="r"/>
            <a:br>
              <a:rPr lang="he-IL" b="1" dirty="0">
                <a:cs typeface="+mn-cs"/>
              </a:rPr>
            </a:br>
            <a:br>
              <a:rPr lang="he-IL" b="1" dirty="0">
                <a:cs typeface="+mn-cs"/>
              </a:rPr>
            </a:br>
            <a:r>
              <a:rPr lang="ar-SA" b="1" dirty="0">
                <a:cs typeface="+mn-cs"/>
              </a:rPr>
              <a:t>التِّكْنُولُوجْيَا فِي خِدْمَةِ الاِّنسانِ</a:t>
            </a:r>
            <a:br>
              <a:rPr lang="he-IL" b="1" dirty="0">
                <a:cs typeface="+mn-cs"/>
              </a:rPr>
            </a:br>
            <a:br>
              <a:rPr lang="he-IL" b="1" dirty="0">
                <a:cs typeface="+mn-cs"/>
              </a:rPr>
            </a:br>
            <a:r>
              <a:rPr lang="ar-SA" sz="3600" b="1" dirty="0">
                <a:cs typeface="+mn-cs"/>
              </a:rPr>
              <a:t>مُهِمَّةٌ فِي اَلْكُراسِ اَلْمُحَوْسَبِ</a:t>
            </a:r>
            <a:br>
              <a:rPr lang="he-IL" sz="3600" b="1" dirty="0">
                <a:cs typeface="+mn-cs"/>
              </a:rPr>
            </a:br>
            <a:r>
              <a:rPr lang="ar-SA" sz="2700" b="1" dirty="0">
                <a:cs typeface="+mn-cs"/>
              </a:rPr>
              <a:t>صفحة</a:t>
            </a:r>
            <a:r>
              <a:rPr lang="he-IL" sz="2700" b="1" dirty="0">
                <a:cs typeface="+mn-cs"/>
              </a:rPr>
              <a:t> 23</a:t>
            </a:r>
            <a:endParaRPr lang="en-US" sz="27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5" y="4037846"/>
            <a:ext cx="8742830" cy="185596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D346CE9-6A40-7C16-44A7-48AC49C5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5" y="162200"/>
            <a:ext cx="1353429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61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b="1" dirty="0">
                <a:solidFill>
                  <a:prstClr val="black"/>
                </a:solidFill>
                <a:cs typeface="Arial" panose="020B0604020202020204" pitchFamily="34" charset="0"/>
              </a:rPr>
              <a:t>تَلْخيصٌ : </a:t>
            </a:r>
            <a:r>
              <a:rPr lang="ar-SA" sz="2400" b="1" dirty="0">
                <a:solidFill>
                  <a:prstClr val="black"/>
                </a:solidFill>
                <a:cs typeface="Arial" panose="020B0604020202020204" pitchFamily="34" charset="0"/>
              </a:rPr>
              <a:t>الصَّفَحاتُ</a:t>
            </a:r>
            <a:r>
              <a:rPr lang="he-IL" sz="2400" b="1" dirty="0">
                <a:solidFill>
                  <a:prstClr val="black"/>
                </a:solidFill>
                <a:cs typeface="Arial" panose="020B0604020202020204" pitchFamily="34" charset="0"/>
              </a:rPr>
              <a:t>– 22- </a:t>
            </a:r>
            <a:r>
              <a:rPr lang="he-IL" sz="2400" b="1" dirty="0">
                <a:solidFill>
                  <a:prstClr val="black"/>
                </a:solidFill>
                <a:cs typeface="+mn-cs"/>
              </a:rPr>
              <a:t>24</a:t>
            </a:r>
            <a:endParaRPr lang="en-US" sz="2400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sz="4000" dirty="0"/>
              <a:t>المِنْظارُ وَاَلْتِلِسْكوبُ هُمَا أَدَواتٌ تِكْنولوجيَّةٌ تَزيدُ مِنْ قُدْرَتِنا عَلَى رُؤْيَةِ الاجِّسامِ البَّعيدةِ بِوُضُوحٍ .</a:t>
            </a:r>
            <a:endParaRPr lang="en-US" sz="4000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C6CACF4-E2E3-BFDD-6AEE-A89A02051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1" y="230190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998" cy="2637713"/>
          </a:xfrm>
        </p:spPr>
        <p:txBody>
          <a:bodyPr>
            <a:normAutofit fontScale="90000"/>
          </a:bodyPr>
          <a:lstStyle/>
          <a:p>
            <a:pPr algn="r"/>
            <a:br>
              <a:rPr lang="he-IL" dirty="0">
                <a:solidFill>
                  <a:srgbClr val="000000"/>
                </a:solidFill>
                <a:latin typeface="MF_FrankRuhl-Regular"/>
                <a:cs typeface="+mn-cs"/>
              </a:rPr>
            </a:br>
            <a:br>
              <a:rPr lang="he-IL" dirty="0">
                <a:solidFill>
                  <a:srgbClr val="000000"/>
                </a:solidFill>
                <a:latin typeface="MF_FrankRuhl-Regular"/>
                <a:cs typeface="+mn-cs"/>
              </a:rPr>
            </a:br>
            <a:r>
              <a:rPr lang="ar-SA" dirty="0">
                <a:solidFill>
                  <a:srgbClr val="000000"/>
                </a:solidFill>
                <a:latin typeface="MF_FrankRuhl-Regular"/>
                <a:cs typeface="+mn-cs"/>
              </a:rPr>
              <a:t>النَّظّارَةُ هِيَ </a:t>
            </a:r>
            <a:r>
              <a:rPr lang="ar-SA" b="1" dirty="0">
                <a:solidFill>
                  <a:srgbClr val="000000"/>
                </a:solidFill>
                <a:latin typeface="MF_FrankRuhl-Regular"/>
                <a:cs typeface="+mn-cs"/>
              </a:rPr>
              <a:t>اَداَةٌ تِكْنولوجيَّةٌ </a:t>
            </a:r>
            <a:r>
              <a:rPr lang="ar-SA" dirty="0">
                <a:solidFill>
                  <a:srgbClr val="000000"/>
                </a:solidFill>
                <a:latin typeface="MF_FrankRuhl-Regular"/>
                <a:cs typeface="+mn-cs"/>
              </a:rPr>
              <a:t>تَزيدُ مِنْ </a:t>
            </a:r>
            <a:r>
              <a:rPr lang="ar-SA" b="1" dirty="0">
                <a:solidFill>
                  <a:srgbClr val="000000"/>
                </a:solidFill>
                <a:latin typeface="MF_FrankRuhl-Regular"/>
                <a:cs typeface="+mn-cs"/>
              </a:rPr>
              <a:t>قُدْرَةِ</a:t>
            </a:r>
            <a:r>
              <a:rPr lang="ar-SA" dirty="0">
                <a:solidFill>
                  <a:srgbClr val="000000"/>
                </a:solidFill>
                <a:latin typeface="MF_FrankRuhl-Regular"/>
                <a:cs typeface="+mn-cs"/>
              </a:rPr>
              <a:t> الاُّنسانِ اَلَّذِي يُعَانِي مِنْ ضَعْفِ البَصَرِ عَلَى </a:t>
            </a:r>
            <a:r>
              <a:rPr lang="ar-SA" b="1" dirty="0">
                <a:solidFill>
                  <a:srgbClr val="000000"/>
                </a:solidFill>
                <a:latin typeface="MF_FrankRuhl-Regular"/>
                <a:cs typeface="+mn-cs"/>
              </a:rPr>
              <a:t>الرُّؤْيَةِ بِوُضُوحٍ .</a:t>
            </a:r>
            <a:endParaRPr lang="en-US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55" y="3193637"/>
            <a:ext cx="3372286" cy="3584027"/>
          </a:xfr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59" y="4035508"/>
            <a:ext cx="4572000" cy="2286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B2A8AF-F701-2E94-1937-CD6CF29EC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2" y="174326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65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4000" b="1" dirty="0">
                <a:cs typeface="+mn-cs"/>
              </a:rPr>
              <a:t>مَهَمَّةٌ فِي اَلْوِحداتِ اَلْمُحَوْسَبَةِ</a:t>
            </a:r>
            <a:endParaRPr lang="en-US" sz="32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C97F9DB-0D29-81D5-9821-D847A2F3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9" y="227890"/>
            <a:ext cx="1353429" cy="865707"/>
          </a:xfrm>
          <a:prstGeom prst="rect">
            <a:avLst/>
          </a:prstGeom>
        </p:spPr>
      </p:pic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8D3DAB4F-9F1F-BDF4-C295-AD8CDBF2A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9" y="1555531"/>
            <a:ext cx="7483364" cy="4677103"/>
          </a:xfrm>
        </p:spPr>
      </p:pic>
    </p:spTree>
    <p:extLst>
      <p:ext uri="{BB962C8B-B14F-4D97-AF65-F5344CB8AC3E}">
        <p14:creationId xmlns:p14="http://schemas.microsoft.com/office/powerpoint/2010/main" val="1852491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3652866A-37F4-408E-9A83-5C7D868FA49D}"/>
              </a:ext>
            </a:extLst>
          </p:cNvPr>
          <p:cNvSpPr/>
          <p:nvPr/>
        </p:nvSpPr>
        <p:spPr>
          <a:xfrm>
            <a:off x="749588" y="1196961"/>
            <a:ext cx="6584735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he-IL" sz="8000" b="1" dirty="0">
                <a:ln w="22225">
                  <a:noFill/>
                  <a:prstDash val="solid"/>
                </a:ln>
                <a:solidFill>
                  <a:srgbClr val="0067A7"/>
                </a:solidFill>
              </a:rPr>
              <a:t>   </a:t>
            </a:r>
            <a:endParaRPr lang="he-IL" sz="8000" b="1" cap="none" spc="0" dirty="0">
              <a:ln w="22225">
                <a:noFill/>
                <a:prstDash val="solid"/>
              </a:ln>
              <a:solidFill>
                <a:srgbClr val="0067A7"/>
              </a:solidFill>
              <a:effectLst/>
            </a:endParaRPr>
          </a:p>
        </p:txBody>
      </p:sp>
      <p:pic>
        <p:nvPicPr>
          <p:cNvPr id="9" name="גרפיקה 8" descr="פרח ללא גבעול">
            <a:extLst>
              <a:ext uri="{FF2B5EF4-FFF2-40B4-BE49-F238E27FC236}">
                <a16:creationId xmlns:a16="http://schemas.microsoft.com/office/drawing/2014/main" id="{3D4CC3AC-0D15-4E3A-9512-BC0AC42D9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579" y="4001204"/>
            <a:ext cx="914400" cy="914400"/>
          </a:xfrm>
          <a:prstGeom prst="rect">
            <a:avLst/>
          </a:prstGeom>
        </p:spPr>
      </p:pic>
      <p:pic>
        <p:nvPicPr>
          <p:cNvPr id="10" name="גרפיקה 9" descr="פרח ללא גבעול">
            <a:extLst>
              <a:ext uri="{FF2B5EF4-FFF2-40B4-BE49-F238E27FC236}">
                <a16:creationId xmlns:a16="http://schemas.microsoft.com/office/drawing/2014/main" id="{44D24E6F-090E-44F5-961B-6283637F8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427511">
            <a:off x="405606" y="4778265"/>
            <a:ext cx="687964" cy="687964"/>
          </a:xfrm>
          <a:prstGeom prst="rect">
            <a:avLst/>
          </a:prstGeom>
        </p:spPr>
      </p:pic>
      <p:pic>
        <p:nvPicPr>
          <p:cNvPr id="11" name="גרפיקה 10" descr="פרח ללא גבעול">
            <a:extLst>
              <a:ext uri="{FF2B5EF4-FFF2-40B4-BE49-F238E27FC236}">
                <a16:creationId xmlns:a16="http://schemas.microsoft.com/office/drawing/2014/main" id="{306B8901-845A-4489-8524-3562717A5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427511">
            <a:off x="1268800" y="4216278"/>
            <a:ext cx="646779" cy="6467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774" y="820342"/>
            <a:ext cx="675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b="1" dirty="0"/>
              <a:t>تَمَّ وَلَمْ يَكْتَمِلْ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66" y="2207682"/>
            <a:ext cx="5121468" cy="429723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5" y="77300"/>
            <a:ext cx="1409037" cy="79773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1CBE136-96D0-75D8-09C8-68A668498B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26" y="77300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08895" y="365126"/>
            <a:ext cx="7886700" cy="1325563"/>
          </a:xfrm>
        </p:spPr>
        <p:txBody>
          <a:bodyPr/>
          <a:lstStyle/>
          <a:p>
            <a:pPr algn="ctr"/>
            <a:r>
              <a:rPr lang="ar-SA" b="1" dirty="0">
                <a:latin typeface="MF_FrankRuhl-Regular"/>
                <a:cs typeface="+mn-cs"/>
              </a:rPr>
              <a:t>لِنَرَى بِشَكْلٍ أَفْضَل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sz="4000" b="1" dirty="0"/>
              <a:t>مَهَمَّةٌ: كَيْفَ يُمْكِنُنَا أَنْ نَرَى أَشْياءَ صَغيرَةً جِدًّا بِشَكْلٍ أَفْضَلٍ ؟ </a:t>
            </a:r>
            <a:r>
              <a:rPr lang="ar-SA" sz="1800" b="1" dirty="0"/>
              <a:t>( صَفْحَةُ 19 )</a:t>
            </a:r>
            <a:endParaRPr lang="en-US" sz="1800" b="1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98"/>
            <a:ext cx="1981204" cy="112166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878280B-7398-1E70-243F-A4DAF50D2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10" y="349860"/>
            <a:ext cx="1158340" cy="93886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F9A8944-AA35-4691-1234-7D220A580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64" y="3079531"/>
            <a:ext cx="5887272" cy="37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4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sz="6600" b="1" dirty="0">
                <a:solidFill>
                  <a:srgbClr val="000000"/>
                </a:solidFill>
                <a:latin typeface="MF_FrankRuhl-Regular"/>
                <a:cs typeface="+mn-cs"/>
              </a:rPr>
              <a:t>لَدَيْنَا مُشْكِلَةٌ</a:t>
            </a:r>
            <a:br>
              <a:rPr lang="he-IL" dirty="0">
                <a:solidFill>
                  <a:srgbClr val="000000"/>
                </a:solidFill>
                <a:latin typeface="MF_FrankRuhl-Regular"/>
              </a:rPr>
            </a:b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6600" dirty="0">
                <a:solidFill>
                  <a:srgbClr val="000000"/>
                </a:solidFill>
                <a:latin typeface="MF_FrankRuhl-Regular"/>
              </a:rPr>
              <a:t>كَيْفَ يُمْكِنُنَا أَنْ نَرَى أَشْياءَ صَغيرَةً جِدًّا بِشَكْلٍ أَفْضَلٍ ؟ </a:t>
            </a:r>
            <a:endParaRPr lang="he-IL" sz="6600" dirty="0">
              <a:solidFill>
                <a:srgbClr val="000000"/>
              </a:solidFill>
              <a:latin typeface="MF_FrankRuhl-Regular"/>
            </a:endParaRPr>
          </a:p>
          <a:p>
            <a:pPr marL="0" indent="0" algn="r" rtl="1">
              <a:buNone/>
            </a:pPr>
            <a:r>
              <a:rPr lang="ar-SA" sz="6600" dirty="0">
                <a:solidFill>
                  <a:srgbClr val="000000"/>
                </a:solidFill>
                <a:latin typeface="MF_FrankRuhl-Regular"/>
              </a:rPr>
              <a:t>اقْتَرَحُوا أَفْكَارًا لِحَلِ المُشْكِلَةِ .</a:t>
            </a:r>
            <a:endParaRPr lang="he-IL" sz="6600" dirty="0">
              <a:solidFill>
                <a:srgbClr val="000000"/>
              </a:solidFill>
              <a:latin typeface="MF_FrankRuhl-Regular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" y="70752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51ED8C2-7894-4427-BC39-7B8A5E641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44" y="365126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48" y="500708"/>
            <a:ext cx="7886700" cy="1737120"/>
          </a:xfrm>
        </p:spPr>
        <p:txBody>
          <a:bodyPr>
            <a:normAutofit fontScale="90000"/>
          </a:bodyPr>
          <a:lstStyle/>
          <a:p>
            <a:pPr algn="ctr"/>
            <a:r>
              <a:rPr lang="ar-SA" sz="3200" b="1" dirty="0">
                <a:latin typeface="MF_FrankRuhl-Bold"/>
                <a:cs typeface="+mn-cs"/>
              </a:rPr>
              <a:t>لَدَينا حَلٌ:</a:t>
            </a:r>
            <a:br>
              <a:rPr lang="he-IL" sz="3200" b="1" dirty="0">
                <a:latin typeface="MF_FrankRuhl-Bold"/>
                <a:cs typeface="+mn-cs"/>
              </a:rPr>
            </a:br>
            <a:r>
              <a:rPr lang="ar-SA" sz="3200" dirty="0">
                <a:latin typeface="MF_FrankRuhl-Regular"/>
                <a:cs typeface="+mn-cs"/>
              </a:rPr>
              <a:t>بِمُساعَدَةِ العَدَسَةِ المُكَبَّرَةِ يُمْكِنُنَا رُؤْيَةُ الأَشْياءَ الصَّغيرَةَ بشكلٍ أَوْضَحٍ .</a:t>
            </a:r>
            <a:br>
              <a:rPr lang="ar-SA" sz="3200" dirty="0">
                <a:latin typeface="MF_FrankRuhl-Regular"/>
                <a:cs typeface="+mn-cs"/>
              </a:rPr>
            </a:br>
            <a:r>
              <a:rPr lang="he-IL" sz="3200" dirty="0">
                <a:latin typeface="MF_FrankRuhl-Regular"/>
                <a:cs typeface="+mn-cs"/>
              </a:rPr>
              <a:t>ְ</a:t>
            </a:r>
            <a:endParaRPr lang="en-US" sz="32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-91830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37A38E7-4D2F-B34F-2F8A-FEB9C360F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60" y="3405"/>
            <a:ext cx="1158340" cy="938865"/>
          </a:xfrm>
          <a:prstGeom prst="rect">
            <a:avLst/>
          </a:prstGeom>
        </p:spPr>
      </p:pic>
      <p:pic>
        <p:nvPicPr>
          <p:cNvPr id="9" name="מציין מיקום תוכן 8" descr="תמונה שמכילה שרטוט, ציור, אומנות קווים, איור&#10;&#10;התיאור נוצר באופן אוטומטי">
            <a:extLst>
              <a:ext uri="{FF2B5EF4-FFF2-40B4-BE49-F238E27FC236}">
                <a16:creationId xmlns:a16="http://schemas.microsoft.com/office/drawing/2014/main" id="{23671945-5B70-CC91-FB7F-1B007D3A9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0" y="2237828"/>
            <a:ext cx="5716115" cy="4351338"/>
          </a:xfrm>
        </p:spPr>
      </p:pic>
    </p:spTree>
    <p:extLst>
      <p:ext uri="{BB962C8B-B14F-4D97-AF65-F5344CB8AC3E}">
        <p14:creationId xmlns:p14="http://schemas.microsoft.com/office/powerpoint/2010/main" val="242453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7155"/>
          </a:xfrm>
        </p:spPr>
        <p:txBody>
          <a:bodyPr>
            <a:normAutofit/>
          </a:bodyPr>
          <a:lstStyle/>
          <a:p>
            <a:pPr algn="ctr"/>
            <a:r>
              <a:rPr lang="ar-SA" sz="5400" b="1" dirty="0">
                <a:cs typeface="+mn-cs"/>
              </a:rPr>
              <a:t>الأَلْوانُ</a:t>
            </a:r>
            <a:endParaRPr lang="en-US" sz="5400" b="1" dirty="0">
              <a:cs typeface="+mn-cs"/>
            </a:endParaRPr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991141"/>
              </p:ext>
            </p:extLst>
          </p:nvPr>
        </p:nvGraphicFramePr>
        <p:xfrm>
          <a:off x="828674" y="1303991"/>
          <a:ext cx="7686676" cy="546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51698"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ar-SA" sz="3600" b="1" dirty="0"/>
                        <a:t>بُني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  <a:p>
                      <a:pPr algn="ctr"/>
                      <a:endParaRPr lang="he-IL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rgbClr val="B311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  <a:p>
                      <a:pPr algn="ctr"/>
                      <a:r>
                        <a:rPr lang="ar-SA" sz="3600" b="1" dirty="0"/>
                        <a:t>أزْرَق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ar-SA" sz="3600" b="1" dirty="0"/>
                        <a:t>أَحْمَر</a:t>
                      </a:r>
                      <a:endParaRPr lang="en-US" sz="36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  <a:p>
                      <a:pPr algn="ctr"/>
                      <a:r>
                        <a:rPr lang="ar-SA" sz="3600" b="1" dirty="0"/>
                        <a:t>بُرتُقالي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020"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ar-SA" sz="3600" b="1" dirty="0"/>
                        <a:t>أَبْيَض</a:t>
                      </a:r>
                      <a:endParaRPr lang="en-US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ar-SA" sz="3600" b="1" dirty="0">
                          <a:solidFill>
                            <a:schemeClr val="bg1"/>
                          </a:solidFill>
                        </a:rPr>
                        <a:t>بَنَفْسَجي</a:t>
                      </a:r>
                      <a:endParaRPr lang="he-IL" sz="36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he-IL" sz="3600" b="1" dirty="0"/>
                    </a:p>
                    <a:p>
                      <a:pPr algn="ctr"/>
                      <a:endParaRPr lang="he-IL" sz="3600" b="1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ar-SA" sz="3600" b="1" dirty="0"/>
                        <a:t>أَصْفَر</a:t>
                      </a:r>
                      <a:endParaRPr lang="he-IL" sz="3600" b="1" dirty="0"/>
                    </a:p>
                    <a:p>
                      <a:pPr algn="ctr"/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e-IL" sz="3600" b="1" dirty="0"/>
                    </a:p>
                    <a:p>
                      <a:pPr algn="ctr"/>
                      <a:r>
                        <a:rPr lang="ar-SA" sz="3600" b="1" dirty="0"/>
                        <a:t>أَخْضَر</a:t>
                      </a:r>
                      <a:endParaRPr lang="he-IL" sz="3600" b="1" dirty="0"/>
                    </a:p>
                    <a:p>
                      <a:pPr algn="ctr"/>
                      <a:endParaRPr lang="he-IL" sz="36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" y="0"/>
            <a:ext cx="1688738" cy="9571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20826A4-24E5-AC78-19B6-3E4B7E232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30" y="260210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1190624"/>
            <a:ext cx="8305800" cy="981075"/>
          </a:xfrm>
        </p:spPr>
        <p:txBody>
          <a:bodyPr>
            <a:normAutofit fontScale="90000"/>
          </a:bodyPr>
          <a:lstStyle/>
          <a:p>
            <a:pPr algn="r"/>
            <a:r>
              <a:rPr lang="ar-SA" sz="5400" b="1" dirty="0">
                <a:solidFill>
                  <a:srgbClr val="446AB2"/>
                </a:solidFill>
                <a:latin typeface="MF_FrankRuhl-Regular"/>
                <a:cs typeface="+mn-cs"/>
              </a:rPr>
              <a:t>مَهَمَّةٌ: </a:t>
            </a:r>
            <a:r>
              <a:rPr lang="ar-SA" sz="5400" b="1" dirty="0">
                <a:latin typeface="MF_FrankRuhl-Regular"/>
                <a:cs typeface="+mn-cs"/>
              </a:rPr>
              <a:t>نَبْحَثُ بِمُساعَدَةِ العَدَسَةِ المُكَبَّرَةِ </a:t>
            </a:r>
            <a:br>
              <a:rPr lang="ar-SA" sz="5400" b="1" dirty="0">
                <a:latin typeface="MF_FrankRuhl-Regular"/>
                <a:cs typeface="+mn-cs"/>
              </a:rPr>
            </a:br>
            <a:r>
              <a:rPr lang="ar-SA" sz="2200" b="1" dirty="0">
                <a:latin typeface="MF_FrankRuhl-Regular"/>
                <a:cs typeface="+mn-cs"/>
              </a:rPr>
              <a:t>(صَفْحَةُ 21)</a:t>
            </a:r>
            <a:endParaRPr lang="en-US" sz="2200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28650" y="2547711"/>
            <a:ext cx="7886700" cy="362925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GB" sz="4000" b="1" dirty="0">
              <a:latin typeface="MF_FrankRuhl-Regular"/>
            </a:endParaRPr>
          </a:p>
          <a:p>
            <a:pPr marL="0" indent="0" algn="r">
              <a:buNone/>
            </a:pPr>
            <a:endParaRPr lang="he-IL" sz="4000" b="1" dirty="0">
              <a:latin typeface="MF_FrankRuhl-Regular"/>
            </a:endParaRPr>
          </a:p>
          <a:p>
            <a:pPr marL="0" indent="0" algn="r">
              <a:buNone/>
            </a:pPr>
            <a:endParaRPr lang="en-US" sz="40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87" y="153403"/>
            <a:ext cx="1167898" cy="66120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18" y="2407331"/>
            <a:ext cx="4955263" cy="391001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C4FBDAD-7643-08FD-02F0-E6E1D197B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7" y="99827"/>
            <a:ext cx="115834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8" y="1177800"/>
            <a:ext cx="9345055" cy="55340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1" y="-8585"/>
            <a:ext cx="1688738" cy="95715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895BA0C-5E69-49E8-288F-13C148E45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60" y="238935"/>
            <a:ext cx="1158340" cy="938865"/>
          </a:xfrm>
          <a:prstGeom prst="rect">
            <a:avLst/>
          </a:prstGeom>
        </p:spPr>
      </p:pic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4ECB1AD2-16FD-D359-98AB-1DACFF8B8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7" y="2396359"/>
            <a:ext cx="8397764" cy="3153103"/>
          </a:xfrm>
        </p:spPr>
      </p:pic>
    </p:spTree>
    <p:extLst>
      <p:ext uri="{BB962C8B-B14F-4D97-AF65-F5344CB8AC3E}">
        <p14:creationId xmlns:p14="http://schemas.microsoft.com/office/powerpoint/2010/main" val="53336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1162050"/>
            <a:ext cx="9144000" cy="6858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9" y="-18484"/>
            <a:ext cx="1688738" cy="95715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4335ED8-D5B2-5D28-F27A-4ABC0BCB4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81" y="89042"/>
            <a:ext cx="1158340" cy="938865"/>
          </a:xfrm>
          <a:prstGeom prst="rect">
            <a:avLst/>
          </a:prstGeom>
        </p:spPr>
      </p:pic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0A7B2312-CEFE-FAED-1854-5E009971E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7" y="4459972"/>
            <a:ext cx="7851227" cy="1857375"/>
          </a:xfrm>
        </p:spPr>
      </p:pic>
    </p:spTree>
    <p:extLst>
      <p:ext uri="{BB962C8B-B14F-4D97-AF65-F5344CB8AC3E}">
        <p14:creationId xmlns:p14="http://schemas.microsoft.com/office/powerpoint/2010/main" val="300219104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149351" tIns="149353" rIns="149352" bIns="495276" numCol="1" spcCol="1270" anchor="ctr" anchorCtr="0">
        <a:noAutofit/>
      </a:bodyPr>
      <a:lstStyle>
        <a:defPPr marL="0" indent="0" algn="ctr" defTabSz="933450" rtl="1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2100" b="1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</TotalTime>
  <Words>1251</Words>
  <Application>Microsoft Office PowerPoint</Application>
  <PresentationFormat>‫הצגה על המסך (4:3)</PresentationFormat>
  <Paragraphs>136</Paragraphs>
  <Slides>24</Slides>
  <Notes>24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4" baseType="lpstr">
      <vt:lpstr>Almoni Neue DL 4.0 AAA</vt:lpstr>
      <vt:lpstr>Arial</vt:lpstr>
      <vt:lpstr>Calibri</vt:lpstr>
      <vt:lpstr>Calibri Light</vt:lpstr>
      <vt:lpstr>EnzoagadaMF-Bold</vt:lpstr>
      <vt:lpstr>FontbitDavid</vt:lpstr>
      <vt:lpstr>FontbitDavid-Bold</vt:lpstr>
      <vt:lpstr>MF_FrankRuhl-Bold</vt:lpstr>
      <vt:lpstr>MF_FrankRuhl-Regular</vt:lpstr>
      <vt:lpstr>ערכת נושא Office</vt:lpstr>
      <vt:lpstr>عارِضَةٌ مُرافِقَةٌ لِلدُّروسِ</vt:lpstr>
      <vt:lpstr>حاسَّةُ النَّظَرِ (ألْجُزْءُ الثَّانِي )</vt:lpstr>
      <vt:lpstr>لِنَرَى بِشَكْلٍ أَفْضَل</vt:lpstr>
      <vt:lpstr>لَدَيْنَا مُشْكِلَةٌ </vt:lpstr>
      <vt:lpstr>لَدَينا حَلٌ: بِمُساعَدَةِ العَدَسَةِ المُكَبَّرَةِ يُمْكِنُنَا رُؤْيَةُ الأَشْياءَ الصَّغيرَةَ بشكلٍ أَوْضَحٍ . ְ</vt:lpstr>
      <vt:lpstr>الأَلْوانُ</vt:lpstr>
      <vt:lpstr>مَهَمَّةٌ: نَبْحَثُ بِمُساعَدَةِ العَدَسَةِ المُكَبَّرَةِ  (صَفْحَةُ 21)</vt:lpstr>
      <vt:lpstr>מצגת של PowerPoint‏</vt:lpstr>
      <vt:lpstr>מצגת של PowerPoint‏</vt:lpstr>
      <vt:lpstr> أَلْمِجْهَرُ (المَيِكْروسْكوبُ)</vt:lpstr>
      <vt:lpstr>نَبْحَثُ بِمُساعَدَةِ المَيِكْروسْكوبِ</vt:lpstr>
      <vt:lpstr>مَاذَا نَرَى ؟ - جَراثيمُ</vt:lpstr>
      <vt:lpstr>مَهَمَّةٌ فِي اَلْكُراسِ الْمُحَوسَبِ  </vt:lpstr>
      <vt:lpstr>تلخيص: الصفحات – 21- 24</vt:lpstr>
      <vt:lpstr>مَهَمَّةٌ: كَيْفَ يُمْكِنُنَا أَنْ نَرَى بِوُضُوحٍ الأَشْياءَ البَعيدَةَ ؟ (صفحة 22)</vt:lpstr>
      <vt:lpstr>מצגת של PowerPoint‏</vt:lpstr>
      <vt:lpstr>مَهَمَّةٌ فِي اَلْكُراسِ الْمُحُوسِبِ</vt:lpstr>
      <vt:lpstr>المِقْرابُ (التِّلِسْكوبُ)</vt:lpstr>
      <vt:lpstr>مَاذَا نَرَى ؟</vt:lpstr>
      <vt:lpstr>  التِّكْنُولُوجْيَا فِي خِدْمَةِ الاِّنسانِ  مُهِمَّةٌ فِي اَلْكُراسِ اَلْمُحَوْسَبِ صفحة 23</vt:lpstr>
      <vt:lpstr>تَلْخيصٌ : الصَّفَحاتُ– 22- 24</vt:lpstr>
      <vt:lpstr>  النَّظّارَةُ هِيَ اَداَةٌ تِكْنولوجيَّةٌ تَزيدُ مِنْ قُدْرَةِ الاُّنسانِ اَلَّذِي يُعَانِي مِنْ ضَعْفِ البَصَرِ عَلَى الرُّؤْيَةِ بِوُضُوحٍ .</vt:lpstr>
      <vt:lpstr>مَهَمَّةٌ فِي اَلْوِحداتِ اَلْمُحَوْسَبَةِ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"החושים שלנו"</dc:title>
  <dc:creator>Tamar Levy</dc:creator>
  <cp:lastModifiedBy>shlomi sh shlomish</cp:lastModifiedBy>
  <cp:revision>191</cp:revision>
  <dcterms:created xsi:type="dcterms:W3CDTF">2019-05-25T18:59:51Z</dcterms:created>
  <dcterms:modified xsi:type="dcterms:W3CDTF">2023-10-10T07:15:51Z</dcterms:modified>
</cp:coreProperties>
</file>