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2"/>
  </p:notesMasterIdLst>
  <p:sldIdLst>
    <p:sldId id="289" r:id="rId2"/>
    <p:sldId id="304" r:id="rId3"/>
    <p:sldId id="307" r:id="rId4"/>
    <p:sldId id="308" r:id="rId5"/>
    <p:sldId id="309" r:id="rId6"/>
    <p:sldId id="310" r:id="rId7"/>
    <p:sldId id="306" r:id="rId8"/>
    <p:sldId id="311" r:id="rId9"/>
    <p:sldId id="313" r:id="rId10"/>
    <p:sldId id="31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1114"/>
    <a:srgbClr val="6EB14D"/>
    <a:srgbClr val="F6FAFE"/>
    <a:srgbClr val="0066A6"/>
    <a:srgbClr val="0067A3"/>
    <a:srgbClr val="6FB14D"/>
    <a:srgbClr val="B31013"/>
    <a:srgbClr val="5A5EAE"/>
    <a:srgbClr val="F6CCB4"/>
    <a:srgbClr val="F5C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026" autoAdjust="0"/>
    <p:restoredTop sz="87511" autoAdjust="0"/>
  </p:normalViewPr>
  <p:slideViewPr>
    <p:cSldViewPr snapToGrid="0" showGuides="1">
      <p:cViewPr varScale="1">
        <p:scale>
          <a:sx n="67" d="100"/>
          <a:sy n="67" d="100"/>
        </p:scale>
        <p:origin x="844" y="56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699FE938-EB2A-473A-97ED-1CBD33704278}" type="datetimeFigureOut">
              <a:rPr lang="x-none" smtClean="0"/>
              <a:t>כ"א/תשרי/תשפ"ד</a:t>
            </a:fld>
            <a:endParaRPr lang="x-none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x-none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x-none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E992BE40-C229-4611-BA02-460BF420667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56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800" b="0" i="0" u="none" strike="noStrike" baseline="0" dirty="0">
                <a:latin typeface="FontbitDavid"/>
              </a:rPr>
              <a:t> תת פרק זה נועד להמחיש את המגבלות האנושיות (הפיסיולוגיות) שבגללן נוצר הצורך לביית בעלי חיים ולגדל צמחים. 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ליקוט צמחים וציד בעלי חיים דורש מאמץ פיסי רב מה גם שהם לא תמיד זמינים בעונות השנה. 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ביות ותרבות צמחים הם פתרונות טכנולוגיים לקושי זה.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6719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800" b="0" i="0" u="none" strike="noStrike" baseline="0" dirty="0">
                <a:latin typeface="FontbitDavid"/>
              </a:rPr>
              <a:t>פותחים בדיון בעזרת השאלות שבתבנית שיח. שואלים: מדוע בני אדם מגדלים צמחים ובעלי חיים? (לספק צרכים חיוניים),  מדוע אי אפשר לצוד וללקט צמחים ובעלי חיים? 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אוכלוסיית העולם גדלה והצורך לתת מענה לצרכים הגדלים של האוכלוסייה מצריכים מציאה של מקורות נוספים לצרכים אלה.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ביות בעלי חיים וצמחים בעזרת הטכנולוגיה הרחיב את מגוון האפשרויות למתן מענה לצרכים גדלים ומשתנים אלה.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כמות ומגוון המזון הזמין לאדם בטבע כמו גם משאבי טבע נוספים מוגבלים ולכן גידול בעלי חיים וצמחים במשק האדם פתר בעיה זו.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0908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מומלץ לבצע את המשימה שבעמוד 85 מחוץ לכיתה. (</a:t>
            </a:r>
            <a:r>
              <a:rPr lang="he-IL" dirty="0">
                <a:solidFill>
                  <a:srgbClr val="FF0000"/>
                </a:solidFill>
              </a:rPr>
              <a:t>מוצע להיעזר בשקופיות  6-3 לתיאור המשימה</a:t>
            </a:r>
            <a:r>
              <a:rPr lang="he-IL" dirty="0"/>
              <a:t>). </a:t>
            </a:r>
          </a:p>
          <a:p>
            <a:r>
              <a:rPr lang="he-IL" dirty="0"/>
              <a:t>במשימה זו התלמידים צריכים להפעיל מאמץ פיזי כדי להשיג את הצרכים החיוניים לקיומם ולהסיק שהפעולה אינה פשוטה והיא כרוכה במאמץ פיזי ובסכנות.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מטרת הפעילות כפולה. האחת להפעיל מאמץ פיזי להשיג צורך חיוני ולהסיק שהפעולה אינה ראלית, והשנייה לעודד את תלמידים להניע את הגוף במהלך יום הלימודים בהזדמנויות נוספות מלבד שיעורי חינוך גופני.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מחקרים מעידים על כך שפעילות גופנית תורמת לריכוז וללמידה של תוכן לימודי וגם לבריאות הגופנית.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4810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0490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מסכמים את הפעילות בעזרת השאלות שבתבנית שיח.</a:t>
            </a:r>
          </a:p>
          <a:p>
            <a:r>
              <a:rPr lang="he-IL" dirty="0"/>
              <a:t>מסכמים: היה קושי לבצע את המשימה, להשיג את הצורך החיוני ולכן צריך לפתור את הקושי. יש לנו בעיה: כיצד נוכל להשיג מזון? כיצד נוכל להשיג מים?</a:t>
            </a:r>
          </a:p>
          <a:p>
            <a:r>
              <a:rPr lang="he-IL" dirty="0"/>
              <a:t>בעיות טכנולוגיות נוצרות כאשר יש קושי בהשגת צורך אנושי. </a:t>
            </a:r>
          </a:p>
          <a:p>
            <a:r>
              <a:rPr lang="he-IL" dirty="0"/>
              <a:t>דוגמאות: כיצד נוכל להשיג מזון ומים? כיצד נוכל להשיג חומרים לבניית מחסה? כיצד נגדל צמחים בתנאי טמפרטורה מסוימים? כיצד נוכל לספק השקיה לצמחים שאנו מגדלים? ועוד.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665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תלמידי כיתה ב אינם נדרשים לנסח בעיה טכנולוגית אך הם יכולים להבין את הבעיות מתוך ההקשר.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התלמידים מוצאים פתרונות לבעיות בעזרת המשימה שבעמוד 86.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4141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באתר במבט מקוון, בספר הדיגיטלי, משימה: </a:t>
            </a:r>
            <a:r>
              <a:rPr lang="he-IL" b="1" dirty="0"/>
              <a:t>ממציאים פתרונות טכנולוגיים</a:t>
            </a:r>
            <a:r>
              <a:rPr lang="he-IL" dirty="0"/>
              <a:t>, בעמוד 86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04736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מסכמים את מה שלמדנו בעזרת המשפטים שבתבנית </a:t>
            </a:r>
            <a:r>
              <a:rPr lang="he-IL" b="1" dirty="0"/>
              <a:t>מה למדנו?</a:t>
            </a:r>
          </a:p>
          <a:p>
            <a:endParaRPr lang="he-IL" b="1" dirty="0"/>
          </a:p>
          <a:p>
            <a:r>
              <a:rPr lang="he-IL" b="0" dirty="0"/>
              <a:t>אפשר להחסיר</a:t>
            </a:r>
            <a:r>
              <a:rPr lang="he-IL" b="0" baseline="0" dirty="0"/>
              <a:t> מילים במשפטים ולבקש מהתלמידים להשלים. </a:t>
            </a:r>
            <a:r>
              <a:rPr lang="he-IL" b="0" baseline="0"/>
              <a:t>ראו דוגמה.</a:t>
            </a:r>
            <a:endParaRPr lang="he-IL" b="0" dirty="0"/>
          </a:p>
          <a:p>
            <a:pPr algn="r"/>
            <a:r>
              <a:rPr lang="he-IL" sz="1800" b="0" i="0" u="none" strike="noStrike" baseline="0" dirty="0">
                <a:solidFill>
                  <a:srgbClr val="00A7EC"/>
                </a:solidFill>
                <a:latin typeface="MF_FrankRuhl-Regular"/>
              </a:rPr>
              <a:t>•</a:t>
            </a:r>
            <a:r>
              <a:rPr lang="he-IL" sz="1800" b="0" i="0" u="none" strike="noStrike" baseline="0" dirty="0">
                <a:solidFill>
                  <a:srgbClr val="000000"/>
                </a:solidFill>
                <a:latin typeface="MF_FrankRuhl-Regular"/>
              </a:rPr>
              <a:t>לִבְנֵי הָאָדָם יֵשׁ קֹשִׁי לְהַשִּׂיג מָזוֹן וּמַיִם כְּמוֹ בַּעֲלֵי הַחַיִּים ________.</a:t>
            </a:r>
          </a:p>
          <a:p>
            <a:pPr algn="r"/>
            <a:r>
              <a:rPr lang="he-IL" sz="1800" b="0" i="0" u="none" strike="noStrike" baseline="0" dirty="0">
                <a:solidFill>
                  <a:srgbClr val="00A7EC"/>
                </a:solidFill>
                <a:latin typeface="MF_FrankRuhl-Regular"/>
              </a:rPr>
              <a:t>•</a:t>
            </a:r>
            <a:r>
              <a:rPr lang="he-IL" sz="1800" b="0" i="0" u="none" strike="noStrike" baseline="0" dirty="0">
                <a:solidFill>
                  <a:srgbClr val="000000"/>
                </a:solidFill>
                <a:latin typeface="MF_FrankRuhl-Regular"/>
              </a:rPr>
              <a:t>בְּעֶזְרַת פִּתְרוֹנוֹת טֶכְנוֹלוֹגִיִּים בְּנֵי הָאָדָם מַשִּׂיגִים________.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8242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כ"א/תשרי/תשפ"ד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98402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כ"א/תשרי/תשפ"ד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424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כ"א/תשרי/תשפ"ד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8306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כ"א/תשרי/תשפ"ד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355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כ"א/תשרי/תשפ"ד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232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כ"א/תשרי/תשפ"ד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6202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כ"א/תשרי/תשפ"ד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4375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כ"א/תשרי/תשפ"ד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3044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כ"א/תשרי/תשפ"ד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870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כ"א/תשרי/תשפ"ד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165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כ"א/תשרי/תשפ"ד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785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CB60-3FAE-4989-9875-39020804EAE7}" type="datetimeFigureOut">
              <a:rPr lang="x-none" smtClean="0"/>
              <a:t>כ"א/תשרי/תשפ"ד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954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commons.wikimedia.org/wiki/File:Gyps_coprotheres00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>
            <a:extLst>
              <a:ext uri="{FF2B5EF4-FFF2-40B4-BE49-F238E27FC236}">
                <a16:creationId xmlns:a16="http://schemas.microsoft.com/office/drawing/2014/main" id="{BB69E2AE-CB91-4BB0-887D-266A32CB3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289" y="1313510"/>
            <a:ext cx="8841711" cy="20528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he-IL" sz="5400" b="1" dirty="0">
                <a:solidFill>
                  <a:srgbClr val="0070C0"/>
                </a:solidFill>
                <a:cs typeface="+mn-cs"/>
              </a:rPr>
              <a:t> </a:t>
            </a:r>
            <a:br>
              <a:rPr lang="he-IL" sz="5400" b="1" dirty="0">
                <a:solidFill>
                  <a:srgbClr val="0070C0"/>
                </a:solidFill>
                <a:cs typeface="+mn-cs"/>
              </a:rPr>
            </a:br>
            <a:r>
              <a:rPr lang="he-IL" sz="5400" b="1" dirty="0">
                <a:solidFill>
                  <a:srgbClr val="0070C0"/>
                </a:solidFill>
                <a:cs typeface="+mn-cs"/>
              </a:rPr>
              <a:t> </a:t>
            </a:r>
            <a:r>
              <a:rPr lang="he-IL" sz="8000" b="1" dirty="0">
                <a:solidFill>
                  <a:srgbClr val="0070C0"/>
                </a:solidFill>
                <a:latin typeface="MF_FrankRuhl-Regular"/>
              </a:rPr>
              <a:t>פֶּרֶק שְׁלִישִׁי: </a:t>
            </a:r>
            <a:br>
              <a:rPr lang="he-IL" sz="8000" b="1" dirty="0">
                <a:solidFill>
                  <a:srgbClr val="0070C0"/>
                </a:solidFill>
                <a:latin typeface="MF_FrankRuhl-Regular"/>
              </a:rPr>
            </a:br>
            <a:r>
              <a:rPr lang="he-IL" sz="8000" b="1" dirty="0">
                <a:solidFill>
                  <a:srgbClr val="0070C0"/>
                </a:solidFill>
                <a:latin typeface="MF_FrankRuhl-Regular"/>
              </a:rPr>
              <a:t>מְגַדְּלִים בַּעֲלֵי חַיִּים וּצְמָחִים</a:t>
            </a:r>
            <a:endParaRPr lang="x-none" sz="8000" b="1" dirty="0">
              <a:solidFill>
                <a:srgbClr val="0070C0"/>
              </a:solidFill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48" y="144275"/>
            <a:ext cx="1554967" cy="83585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74" y="163052"/>
            <a:ext cx="1542422" cy="8718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5801" y="4363770"/>
            <a:ext cx="80485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e-IL" sz="5400" b="1" dirty="0">
                <a:solidFill>
                  <a:srgbClr val="0070C0"/>
                </a:solidFill>
                <a:latin typeface="MF_FrankRuhl-Regular"/>
              </a:rPr>
              <a:t>צָרִיךְ... צָרִיךְ... צָרִיךְ – </a:t>
            </a:r>
          </a:p>
          <a:p>
            <a:pPr lvl="0" algn="ctr"/>
            <a:r>
              <a:rPr lang="he-IL" sz="5400" b="1" dirty="0">
                <a:solidFill>
                  <a:srgbClr val="0070C0"/>
                </a:solidFill>
                <a:latin typeface="MF_FrankRuhl-Regular"/>
              </a:rPr>
              <a:t>אָז מָה עוֹשִׂים?</a:t>
            </a:r>
            <a:endParaRPr lang="en-US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65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7824" y="1054476"/>
            <a:ext cx="8175949" cy="39704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E9A4A95-D44E-12AF-28AC-1B95DBB19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588" y="6010273"/>
            <a:ext cx="4376738" cy="533401"/>
          </a:xfrm>
          <a:prstGeom prst="rect">
            <a:avLst/>
          </a:prstGeom>
          <a:ln w="9525">
            <a:solidFill>
              <a:srgbClr val="B31114"/>
            </a:solidFill>
          </a:ln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F50B7350-C465-09C8-4737-A0CA194DE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48" y="144276"/>
            <a:ext cx="1554967" cy="77965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6E3C1BA7-82C6-4268-0BD6-AC076775C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122"/>
            <a:ext cx="1542422" cy="871804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03431EF4-ED40-06CA-4659-E2183BC862E9}"/>
              </a:ext>
            </a:extLst>
          </p:cNvPr>
          <p:cNvSpPr txBox="1"/>
          <p:nvPr/>
        </p:nvSpPr>
        <p:spPr>
          <a:xfrm>
            <a:off x="5070871" y="5280304"/>
            <a:ext cx="237107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he-IL" sz="2800" b="1" dirty="0">
                <a:latin typeface="MF_FrankRuhl-Regular"/>
              </a:rPr>
              <a:t>מֻשָּׂגִים שֶׁלָּמַדְנוּ</a:t>
            </a:r>
          </a:p>
        </p:txBody>
      </p:sp>
    </p:spTree>
    <p:extLst>
      <p:ext uri="{BB962C8B-B14F-4D97-AF65-F5344CB8AC3E}">
        <p14:creationId xmlns:p14="http://schemas.microsoft.com/office/powerpoint/2010/main" val="2238922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46345" y="500928"/>
            <a:ext cx="7886700" cy="1325563"/>
          </a:xfrm>
        </p:spPr>
        <p:txBody>
          <a:bodyPr>
            <a:normAutofit/>
          </a:bodyPr>
          <a:lstStyle/>
          <a:p>
            <a:pPr algn="r"/>
            <a:r>
              <a:rPr lang="he-IL" sz="5400" b="1" dirty="0">
                <a:solidFill>
                  <a:srgbClr val="0070C0"/>
                </a:solidFill>
                <a:cs typeface="+mn-cs"/>
              </a:rPr>
              <a:t>שִיחַ </a:t>
            </a:r>
            <a:r>
              <a:rPr lang="he-IL" sz="2800" b="1" dirty="0">
                <a:solidFill>
                  <a:srgbClr val="0070C0"/>
                </a:solidFill>
                <a:cs typeface="+mn-cs"/>
              </a:rPr>
              <a:t>(עמוד 84)</a:t>
            </a:r>
            <a:endParaRPr lang="en-US" sz="2800" b="1" dirty="0">
              <a:solidFill>
                <a:srgbClr val="0070C0"/>
              </a:solidFill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08230" y="2042908"/>
            <a:ext cx="8677179" cy="4351338"/>
          </a:xfrm>
          <a:ln>
            <a:solidFill>
              <a:srgbClr val="B31114"/>
            </a:solidFill>
          </a:ln>
        </p:spPr>
        <p:txBody>
          <a:bodyPr>
            <a:normAutofit/>
          </a:bodyPr>
          <a:lstStyle/>
          <a:p>
            <a:pPr algn="r" rtl="1"/>
            <a:r>
              <a:rPr lang="he-IL" sz="4000" dirty="0">
                <a:solidFill>
                  <a:srgbClr val="000000"/>
                </a:solidFill>
                <a:latin typeface="MF_FrankRuhl-Regular"/>
              </a:rPr>
              <a:t>מַדּוּעַ בְּנֵי אָדָם מְגַדְּלִים צְמָחִים וּבַעֲלֵי חַיִּים? </a:t>
            </a:r>
            <a:r>
              <a:rPr lang="he-IL" sz="4000" dirty="0">
                <a:solidFill>
                  <a:srgbClr val="00A7EC"/>
                </a:solidFill>
                <a:latin typeface="MF_FrankRuhl-Regular"/>
              </a:rPr>
              <a:t> </a:t>
            </a:r>
          </a:p>
          <a:p>
            <a:pPr algn="r" rtl="1"/>
            <a:r>
              <a:rPr lang="he-IL" sz="4000" dirty="0">
                <a:solidFill>
                  <a:srgbClr val="000000"/>
                </a:solidFill>
                <a:latin typeface="MF_FrankRuhl-Regular"/>
              </a:rPr>
              <a:t>הַאִם גַּם אַתֶּם רוֹצִים לָלֶכֶת לֶאֱסֹף מָזוֹן כְּמוֹ בַּעֲלֵי הַחַיּיִם בַּטֶּבַע?</a:t>
            </a:r>
          </a:p>
          <a:p>
            <a:pPr algn="r" rtl="1"/>
            <a:r>
              <a:rPr lang="he-IL" sz="4000" dirty="0">
                <a:solidFill>
                  <a:srgbClr val="000000"/>
                </a:solidFill>
                <a:latin typeface="MF_FrankRuhl-Regular"/>
              </a:rPr>
              <a:t>הַאִם גַּם אַתֶּם רוֹצִים לְחַפֵּשׂ מַיִם כְּמוֹ בַּעֲלֵי הַחַיּיִם בַּטֶּבַע? </a:t>
            </a:r>
            <a:r>
              <a:rPr lang="he-IL" sz="4000" dirty="0">
                <a:solidFill>
                  <a:srgbClr val="00A7EC"/>
                </a:solidFill>
                <a:latin typeface="MF_FrankRuhl-Regular"/>
              </a:rPr>
              <a:t>.</a:t>
            </a:r>
          </a:p>
          <a:p>
            <a:pPr algn="r" rtl="1"/>
            <a:r>
              <a:rPr lang="he-IL" sz="4000" dirty="0">
                <a:solidFill>
                  <a:srgbClr val="000000"/>
                </a:solidFill>
                <a:latin typeface="MF_FrankRuhl-Regular"/>
              </a:rPr>
              <a:t>אֵיזוֹ בְּעָיָה יֵשׁ לִבְנֵי הָאָדָם?</a:t>
            </a:r>
            <a:endParaRPr lang="en-US" sz="4000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576C1F6-CFB8-7CED-6D30-E52241A6B2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48" y="144275"/>
            <a:ext cx="1554967" cy="65582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4BD4DC1-0E91-1AF2-BB65-7DF12527D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74" y="163052"/>
            <a:ext cx="1542422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37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6675" y="836572"/>
            <a:ext cx="8664166" cy="1325563"/>
          </a:xfrm>
        </p:spPr>
        <p:txBody>
          <a:bodyPr/>
          <a:lstStyle/>
          <a:p>
            <a:pPr algn="r"/>
            <a:r>
              <a:rPr lang="he-IL" b="1" dirty="0">
                <a:solidFill>
                  <a:srgbClr val="437BBE"/>
                </a:solidFill>
                <a:latin typeface="MF_FrankRuhl-Regular"/>
                <a:cs typeface="+mn-cs"/>
              </a:rPr>
              <a:t>מְשִׂימָה: </a:t>
            </a:r>
            <a:r>
              <a:rPr lang="he-IL" sz="2800" b="1" dirty="0">
                <a:solidFill>
                  <a:srgbClr val="437BBE"/>
                </a:solidFill>
                <a:latin typeface="MF_FrankRuhl-Regular"/>
                <a:cs typeface="+mn-cs"/>
              </a:rPr>
              <a:t>(עמוד 85)</a:t>
            </a:r>
            <a:br>
              <a:rPr lang="he-IL" sz="2800" b="1" dirty="0">
                <a:solidFill>
                  <a:srgbClr val="437BBE"/>
                </a:solidFill>
                <a:latin typeface="MF_FrankRuhl-Regular"/>
                <a:cs typeface="+mn-cs"/>
              </a:rPr>
            </a:br>
            <a:r>
              <a:rPr lang="he-IL" b="1" dirty="0">
                <a:solidFill>
                  <a:srgbClr val="000000"/>
                </a:solidFill>
                <a:latin typeface="MF_FrankRuhl-Regular"/>
                <a:cs typeface="+mn-cs"/>
              </a:rPr>
              <a:t>לְהַשִּׂיג מָזוֹן וּמַיִם כְּמוֹ בַּעֲלֵי חַיִּים</a:t>
            </a:r>
            <a:endParaRPr lang="en-US" b="1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0127" y="2251138"/>
            <a:ext cx="851535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he-IL" sz="4000" b="1" dirty="0"/>
              <a:t> </a:t>
            </a:r>
            <a:endParaRPr lang="en-US" sz="40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22" y="2251138"/>
            <a:ext cx="6272222" cy="4336653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6586546" y="2770360"/>
            <a:ext cx="2475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200" b="1" dirty="0">
                <a:solidFill>
                  <a:srgbClr val="000000"/>
                </a:solidFill>
                <a:latin typeface="MF_FrankRuhl-Regular"/>
              </a:rPr>
              <a:t>רוּצוּ כְּמוֹ נָמֵר</a:t>
            </a:r>
            <a:endParaRPr lang="en-US" sz="3200" b="1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D8C09386-53B8-73A1-7038-B9CA854805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48" y="144275"/>
            <a:ext cx="1554967" cy="692297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9661969-107B-4C6C-161A-EA7E6DE3F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85" y="54521"/>
            <a:ext cx="1542422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54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עוּפוּ כְּמוֹ פַּרְפַּר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8991" y="1879946"/>
            <a:ext cx="7137153" cy="475624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13894DB-A12A-1BFF-BD03-44D97DA1EE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48" y="144275"/>
            <a:ext cx="1554967" cy="83585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6C81D71-AF56-988B-0CBC-14B5E2BCA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26" y="108328"/>
            <a:ext cx="1542422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8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he-IL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לְכוּ</a:t>
            </a:r>
            <a:r>
              <a:rPr lang="en-GB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כְּמוֹ נְמָלָה</a:t>
            </a:r>
            <a:endParaRPr lang="en-US" sz="5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029619"/>
            <a:ext cx="7886700" cy="394335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C18A99C-078B-ABD0-6DF6-61386CC47B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48" y="144275"/>
            <a:ext cx="1554967" cy="83585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0A0BF85E-CCD0-29C9-A5B4-B81439E19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96"/>
            <a:ext cx="1542422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93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5400" b="1" dirty="0">
                <a:solidFill>
                  <a:srgbClr val="0070C0"/>
                </a:solidFill>
                <a:latin typeface="MF_FrankRuhl-Regular"/>
                <a:cs typeface="+mn-cs"/>
              </a:rPr>
              <a:t>עוּפוּ כְּמוֹ נֶשֶׁר  </a:t>
            </a:r>
            <a:endParaRPr lang="en-US" sz="5400" b="1" dirty="0">
              <a:solidFill>
                <a:srgbClr val="0070C0"/>
              </a:solidFill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68689" y="1466661"/>
            <a:ext cx="5963382" cy="4339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195057" y="6047715"/>
            <a:ext cx="724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dirty="0"/>
              <a:t>באדיבות ויקיפדיה.  </a:t>
            </a:r>
            <a:r>
              <a:rPr lang="he-IL" dirty="0">
                <a:hlinkClick r:id="rId4"/>
              </a:rPr>
              <a:t>מקור</a:t>
            </a:r>
            <a:r>
              <a:rPr lang="he-IL" dirty="0"/>
              <a:t>.  בעל היצירה:   </a:t>
            </a:r>
          </a:p>
          <a:p>
            <a:pPr algn="r"/>
            <a:r>
              <a:rPr lang="he-IL" dirty="0"/>
              <a:t>          </a:t>
            </a:r>
            <a:r>
              <a:rPr lang="en-US" dirty="0"/>
              <a:t>Andrew Keys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319BB01-09F0-D766-FE5C-170757237C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48" y="144275"/>
            <a:ext cx="1554967" cy="83585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FA4CE67-5209-25CF-3642-D878B8A59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993"/>
            <a:ext cx="1542422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52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65509" y="1292982"/>
            <a:ext cx="8664166" cy="835857"/>
          </a:xfrm>
        </p:spPr>
        <p:txBody>
          <a:bodyPr>
            <a:normAutofit fontScale="90000"/>
          </a:bodyPr>
          <a:lstStyle/>
          <a:p>
            <a:pPr algn="r"/>
            <a:r>
              <a:rPr lang="en-GB" b="1" dirty="0">
                <a:solidFill>
                  <a:srgbClr val="437BBE"/>
                </a:solidFill>
                <a:latin typeface="MF_FrankRuhl-Regular"/>
                <a:cs typeface="+mn-cs"/>
              </a:rPr>
              <a:t> </a:t>
            </a:r>
            <a:r>
              <a:rPr lang="he-IL" b="1" dirty="0">
                <a:solidFill>
                  <a:srgbClr val="437BBE"/>
                </a:solidFill>
                <a:latin typeface="MF_FrankRuhl-Regular"/>
                <a:cs typeface="+mn-cs"/>
              </a:rPr>
              <a:t>שִׂיח</a:t>
            </a:r>
            <a:r>
              <a:rPr lang="he-IL" sz="2800" b="1" dirty="0">
                <a:solidFill>
                  <a:srgbClr val="437BBE"/>
                </a:solidFill>
                <a:latin typeface="MF_FrankRuhl-Regular"/>
                <a:cs typeface="+mn-cs"/>
              </a:rPr>
              <a:t>   (עמוד 85)</a:t>
            </a:r>
            <a:br>
              <a:rPr lang="he-IL" sz="2800" b="1" dirty="0">
                <a:solidFill>
                  <a:srgbClr val="437BBE"/>
                </a:solidFill>
                <a:latin typeface="MF_FrankRuhl-Regular"/>
                <a:cs typeface="+mn-cs"/>
              </a:rPr>
            </a:br>
            <a:endParaRPr lang="en-US" b="1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90525" y="2543174"/>
            <a:ext cx="8515350" cy="3792601"/>
          </a:xfrm>
          <a:ln w="9525">
            <a:solidFill>
              <a:srgbClr val="B31114"/>
            </a:solidFill>
          </a:ln>
        </p:spPr>
        <p:txBody>
          <a:bodyPr>
            <a:normAutofit/>
          </a:bodyPr>
          <a:lstStyle/>
          <a:p>
            <a:pPr marL="742950" indent="-742950" algn="r" rtl="1">
              <a:buFont typeface="+mj-lt"/>
              <a:buAutoNum type="arabicPeriod"/>
            </a:pPr>
            <a:r>
              <a:rPr lang="he-IL" sz="4000" dirty="0"/>
              <a:t>הַאִם הָיָה לָכֶם קַל אוֹ קָשֶׁה לְהַשִּׂיג מָזוֹן? 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he-IL" sz="4000" dirty="0"/>
              <a:t>הַצִּיעוּ רַעְיוֹנוֹת לְפִתְרוֹן הַבְּעָיָה: </a:t>
            </a:r>
          </a:p>
          <a:p>
            <a:pPr marL="0" indent="0" algn="ctr" rtl="1">
              <a:buNone/>
            </a:pPr>
            <a:r>
              <a:rPr lang="he-IL" sz="4000" b="1" dirty="0"/>
              <a:t>כֵּיצַד נוּכַל לְהַשִּׂיג מָזוֹן וּמַיִם </a:t>
            </a:r>
          </a:p>
          <a:p>
            <a:pPr marL="0" indent="0" algn="ctr" rtl="1">
              <a:buNone/>
            </a:pPr>
            <a:r>
              <a:rPr lang="he-IL" sz="4000" b="1" dirty="0"/>
              <a:t>בְּנוֹחוֹת וּבְקַלּוּת?</a:t>
            </a:r>
            <a:endParaRPr lang="en-US" sz="4000" b="1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A186994-6302-DEBB-EC1F-DAE09BB539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48" y="144275"/>
            <a:ext cx="1554967" cy="83585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E5F72DE-332F-E34A-253D-68B13E1B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43"/>
            <a:ext cx="1542422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18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מַמְצִיאִים פִּתְרוֹנוֹת טֶכְנוֹלוֹגִיִּים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9682" y="2621441"/>
            <a:ext cx="7820025" cy="399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5180" y="1765426"/>
            <a:ext cx="694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dirty="0"/>
              <a:t>מִתְחוּ קַו בֵּין הַבְּעָיָה לְבֵין הַפִּתְרוֹן הַטֶּכנוֹלוֹגִי </a:t>
            </a:r>
            <a:r>
              <a:rPr lang="he-IL" dirty="0"/>
              <a:t> </a:t>
            </a:r>
            <a:endParaRPr lang="en-US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7A3B85E7-88BA-21E5-066D-8B138D500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48" y="144276"/>
            <a:ext cx="1554967" cy="5701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A5E0B8F-E240-FD80-C7F5-B83A9EC18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42" y="85060"/>
            <a:ext cx="1542422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56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B2FF41D-6591-43AF-34BE-5417EE8B1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4" y="1184338"/>
            <a:ext cx="8639175" cy="4489323"/>
          </a:xfrm>
          <a:prstGeom prst="rect">
            <a:avLst/>
          </a:prstGeom>
          <a:ln w="9525">
            <a:solidFill>
              <a:srgbClr val="B31114"/>
            </a:solidFill>
          </a:ln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0165F1A-6D39-68EA-9F58-4162C91E05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48" y="144275"/>
            <a:ext cx="1554967" cy="67487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0B14627B-8C62-0736-8CF3-1C1BC52C3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974" y="163052"/>
            <a:ext cx="1542422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4561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spcFirstLastPara="0" vert="horz" wrap="square" lIns="149351" tIns="149353" rIns="149352" bIns="495276" numCol="1" spcCol="1270" anchor="ctr" anchorCtr="0">
        <a:noAutofit/>
      </a:bodyPr>
      <a:lstStyle>
        <a:defPPr marL="0" indent="0" algn="ctr" defTabSz="933450" rtl="1">
          <a:lnSpc>
            <a:spcPct val="90000"/>
          </a:lnSpc>
          <a:spcBef>
            <a:spcPct val="0"/>
          </a:spcBef>
          <a:spcAft>
            <a:spcPct val="35000"/>
          </a:spcAft>
          <a:buNone/>
          <a:defRPr sz="2100" b="1" kern="120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1371</TotalTime>
  <Words>540</Words>
  <Application>Microsoft Office PowerPoint</Application>
  <PresentationFormat>‫הצגה על המסך (4:3)</PresentationFormat>
  <Paragraphs>55</Paragraphs>
  <Slides>10</Slides>
  <Notes>8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FontbitDavid</vt:lpstr>
      <vt:lpstr>MF_FrankRuhl-Regular</vt:lpstr>
      <vt:lpstr>ערכת נושא Office</vt:lpstr>
      <vt:lpstr>   פֶּרֶק שְׁלִישִׁי:  מְגַדְּלִים בַּעֲלֵי חַיִּים וּצְמָחִים</vt:lpstr>
      <vt:lpstr>שִיחַ (עמוד 84)</vt:lpstr>
      <vt:lpstr>מְשִׂימָה: (עמוד 85) לְהַשִּׂיג מָזוֹן וּמַיִם כְּמוֹ בַּעֲלֵי חַיִּים</vt:lpstr>
      <vt:lpstr>עוּפוּ כְּמוֹ פַּרְפַּר</vt:lpstr>
      <vt:lpstr>לְכוּ כְּמוֹ נְמָלָה</vt:lpstr>
      <vt:lpstr>עוּפוּ כְּמוֹ נֶשֶׁר  </vt:lpstr>
      <vt:lpstr> שִׂיח   (עמוד 85) </vt:lpstr>
      <vt:lpstr>מַמְצִיאִים פִּתְרוֹנוֹת טֶכְנוֹלוֹגִיִּים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"החושים שלנו"</dc:title>
  <dc:creator>Tamar Levy</dc:creator>
  <cp:lastModifiedBy>noga mishan</cp:lastModifiedBy>
  <cp:revision>156</cp:revision>
  <dcterms:created xsi:type="dcterms:W3CDTF">2019-05-25T18:59:51Z</dcterms:created>
  <dcterms:modified xsi:type="dcterms:W3CDTF">2023-10-06T12:17:54Z</dcterms:modified>
</cp:coreProperties>
</file>