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1"/>
  </p:notesMasterIdLst>
  <p:sldIdLst>
    <p:sldId id="329" r:id="rId2"/>
    <p:sldId id="331" r:id="rId3"/>
    <p:sldId id="333" r:id="rId4"/>
    <p:sldId id="334" r:id="rId5"/>
    <p:sldId id="335" r:id="rId6"/>
    <p:sldId id="336" r:id="rId7"/>
    <p:sldId id="338" r:id="rId8"/>
    <p:sldId id="346" r:id="rId9"/>
    <p:sldId id="337" r:id="rId10"/>
    <p:sldId id="347" r:id="rId11"/>
    <p:sldId id="344" r:id="rId12"/>
    <p:sldId id="339" r:id="rId13"/>
    <p:sldId id="343" r:id="rId14"/>
    <p:sldId id="340" r:id="rId15"/>
    <p:sldId id="341" r:id="rId16"/>
    <p:sldId id="342" r:id="rId17"/>
    <p:sldId id="348" r:id="rId18"/>
    <p:sldId id="332" r:id="rId19"/>
    <p:sldId id="34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114"/>
    <a:srgbClr val="6EB14D"/>
    <a:srgbClr val="F6FAFE"/>
    <a:srgbClr val="0066A6"/>
    <a:srgbClr val="0067A3"/>
    <a:srgbClr val="6FB14D"/>
    <a:srgbClr val="B31013"/>
    <a:srgbClr val="5A5EAE"/>
    <a:srgbClr val="F6CCB4"/>
    <a:srgbClr val="F5C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427" autoAdjust="0"/>
    <p:restoredTop sz="86421" autoAdjust="0"/>
  </p:normalViewPr>
  <p:slideViewPr>
    <p:cSldViewPr snapToGrid="0" showGuides="1">
      <p:cViewPr varScale="1">
        <p:scale>
          <a:sx n="95" d="100"/>
          <a:sy n="95" d="100"/>
        </p:scale>
        <p:origin x="2406" y="-348"/>
      </p:cViewPr>
      <p:guideLst>
        <p:guide orient="horz" pos="2208"/>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י"א/חשון/תשפ"ד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400" b="0" i="0" u="none" strike="noStrike" baseline="0" dirty="0">
                <a:latin typeface="FontbitDavid"/>
              </a:rPr>
              <a:t>תת פרק זה </a:t>
            </a:r>
            <a:r>
              <a:rPr lang="he-IL" sz="1800" b="0" i="0" u="none" strike="noStrike" baseline="0" dirty="0">
                <a:latin typeface="FontbitDavid"/>
              </a:rPr>
              <a:t>עוסק בתופעות אופייניות לצמחים (החצב, שלכת, פירות סתיו) ולבעלי חיים (נמלה, נחליאלי, נדידת עופות) בסתיו. מצגת זו מתמקדת בנושא </a:t>
            </a:r>
            <a:r>
              <a:rPr lang="he-IL" sz="1800" b="1" i="0" u="none" strike="noStrike" baseline="0" dirty="0">
                <a:latin typeface="FontbitDavid"/>
              </a:rPr>
              <a:t>צמחים בסתיו</a:t>
            </a:r>
            <a:r>
              <a:rPr lang="he-IL" sz="1800" b="0" i="0" u="none" strike="noStrike" baseline="0" dirty="0">
                <a:latin typeface="FontbitDavid"/>
              </a:rPr>
              <a:t>.</a:t>
            </a:r>
          </a:p>
          <a:p>
            <a:pPr algn="r"/>
            <a:r>
              <a:rPr lang="he-IL" sz="1800" b="0" i="0" u="none" strike="noStrike" baseline="0" dirty="0">
                <a:latin typeface="FontbitDavid"/>
              </a:rPr>
              <a:t>עם הזמן התלמידים יבחינו בכך שבכל עונה פורחים צמחים ומבשילים פירות הייחודיים לה.</a:t>
            </a:r>
          </a:p>
          <a:p>
            <a:pPr algn="r"/>
            <a:endParaRPr lang="en-US" sz="1400"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a:t>
            </a:fld>
            <a:endParaRPr lang="x-none"/>
          </a:p>
        </p:txBody>
      </p:sp>
    </p:spTree>
    <p:extLst>
      <p:ext uri="{BB962C8B-B14F-4D97-AF65-F5344CB8AC3E}">
        <p14:creationId xmlns:p14="http://schemas.microsoft.com/office/powerpoint/2010/main" val="3193515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במבט מקוון, בספר הדיגיטלי, משימה: </a:t>
            </a:r>
            <a:r>
              <a:rPr lang="he-IL" b="1" dirty="0"/>
              <a:t>החצב</a:t>
            </a:r>
          </a:p>
          <a:p>
            <a:r>
              <a:rPr lang="he-IL" b="0" dirty="0"/>
              <a:t>זוהי גרסה דיגיטלית של המשימה בעמוד 29.</a:t>
            </a:r>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10</a:t>
            </a:fld>
            <a:endParaRPr lang="x-none"/>
          </a:p>
        </p:txBody>
      </p:sp>
    </p:spTree>
    <p:extLst>
      <p:ext uri="{BB962C8B-B14F-4D97-AF65-F5344CB8AC3E}">
        <p14:creationId xmlns:p14="http://schemas.microsoft.com/office/powerpoint/2010/main" val="3787942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באזורים רבים בארץ אפשר לראות חצבים גם בגינות ציבוריות, שבילים וצידי דרכים.</a:t>
            </a:r>
          </a:p>
          <a:p>
            <a:pPr algn="r"/>
            <a:r>
              <a:rPr lang="he-IL" sz="1800" b="0" i="0" u="none" strike="noStrike" baseline="0" dirty="0">
                <a:latin typeface="FontbitDavid"/>
              </a:rPr>
              <a:t>החצב הוא צמח מוגן. מומלץ לדון במשמעות של "צמח מוגן". יש להדגיש שחצבים, אך גם סתווניות,</a:t>
            </a:r>
          </a:p>
          <a:p>
            <a:pPr algn="r"/>
            <a:r>
              <a:rPr lang="he-IL" sz="1800" b="0" i="0" u="none" strike="noStrike" baseline="0" dirty="0">
                <a:latin typeface="FontbitDavid"/>
              </a:rPr>
              <a:t>חבצלות וחלמוניות (וצמחים רבים נוספים), הם צמחים מוגנים-אסור לקטוף אותם.</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11</a:t>
            </a:fld>
            <a:endParaRPr lang="x-none"/>
          </a:p>
        </p:txBody>
      </p:sp>
    </p:spTree>
    <p:extLst>
      <p:ext uri="{BB962C8B-B14F-4D97-AF65-F5344CB8AC3E}">
        <p14:creationId xmlns:p14="http://schemas.microsoft.com/office/powerpoint/2010/main" val="3775676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כיוון שהחצב הוא צמח מוגן, אי אפשר להביאו לכיתה, אבל אפשר ללמוד עליו בעזרת תצפית בבצל הגינה הקרוב לחצב. </a:t>
            </a:r>
          </a:p>
          <a:p>
            <a:pPr algn="r"/>
            <a:r>
              <a:rPr lang="he-IL" sz="1800" b="0" i="0" u="none" strike="noStrike" baseline="0" dirty="0">
                <a:latin typeface="FontbitDavid"/>
              </a:rPr>
              <a:t>שימו לב! יש להדגיש בפני הילדים שבניגוד לחצב שהוא רעיל גם לבני אדם בצל הגינה אינו רעיל. הוא ראוי למאכל אדם.</a:t>
            </a:r>
          </a:p>
          <a:p>
            <a:pPr algn="r"/>
            <a:r>
              <a:rPr lang="he-IL" sz="1800" b="0" i="0" u="none" strike="noStrike" baseline="0" dirty="0">
                <a:latin typeface="FontbitDavid"/>
              </a:rPr>
              <a:t>מטרת הפעילות היא שהתלמידים יעקבו אחר צמיחת העלים של בצל הגינה ויכירו את איבריו. </a:t>
            </a:r>
          </a:p>
          <a:p>
            <a:pPr algn="r"/>
            <a:r>
              <a:rPr lang="he-IL" sz="1800" b="0" i="0" u="none" strike="noStrike" baseline="0" dirty="0">
                <a:latin typeface="FontbitDavid"/>
              </a:rPr>
              <a:t>עורכים מעקב ומתעדים שינויים של 3 תצפיות. </a:t>
            </a:r>
          </a:p>
          <a:p>
            <a:pPr algn="r"/>
            <a:r>
              <a:rPr lang="he-IL" sz="1800" b="0" i="0" u="none" strike="noStrike" baseline="0" dirty="0">
                <a:latin typeface="FontbitDavid"/>
              </a:rPr>
              <a:t>לפני הפעילות בכיתה חשוב לחשוף בצלים לאור השמש, עד שהעלים הירוקים עומדים להציץ מתוכם. בכיתה יש להעמידם במקום מואר ולעקוב במשך שבועיים עד חודש אחר ההתארכות וכמות</a:t>
            </a:r>
          </a:p>
          <a:p>
            <a:pPr algn="r"/>
            <a:r>
              <a:rPr lang="he-IL" sz="1800" b="0" i="0" u="none" strike="noStrike" baseline="0" dirty="0">
                <a:latin typeface="FontbitDavid"/>
              </a:rPr>
              <a:t>העלים והשורשים. </a:t>
            </a:r>
          </a:p>
          <a:p>
            <a:pPr algn="r"/>
            <a:r>
              <a:rPr lang="he-IL" sz="1800" b="0" i="0" u="none" strike="noStrike" baseline="0" dirty="0">
                <a:latin typeface="FontbitDavid"/>
              </a:rPr>
              <a:t>מסכמים את התצפית בשאלה 4 עמוד 30.</a:t>
            </a:r>
          </a:p>
          <a:p>
            <a:pPr algn="r"/>
            <a:endParaRPr lang="he-IL" sz="1800" b="0" i="0" u="none" strike="noStrike" baseline="0" dirty="0">
              <a:latin typeface="FontbitDavid"/>
            </a:endParaRPr>
          </a:p>
          <a:p>
            <a:pPr algn="r"/>
            <a:r>
              <a:rPr lang="he-IL" sz="1800" b="0" i="0" u="none" strike="noStrike" baseline="0" dirty="0">
                <a:latin typeface="FontbitDavid"/>
              </a:rPr>
              <a:t>בסוף התצפיות אפשר לחתוך את הבצל לאורכו, לכסות בניילון נצמד/שקוף (כדי למנוע צריבות) ולזהות את האיברים השונים של הבצל. אפשר גם להפריד את אחד העלים הירוקים עד הבסיס ולהראות שהגלדים הם החלק התחתון של העלים הירוקים.</a:t>
            </a: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12</a:t>
            </a:fld>
            <a:endParaRPr lang="x-none"/>
          </a:p>
        </p:txBody>
      </p:sp>
    </p:spTree>
    <p:extLst>
      <p:ext uri="{BB962C8B-B14F-4D97-AF65-F5344CB8AC3E}">
        <p14:creationId xmlns:p14="http://schemas.microsoft.com/office/powerpoint/2010/main" val="944740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מציגים את בצל הגינה אחרי ביצוע המשימה.</a:t>
            </a:r>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13</a:t>
            </a:fld>
            <a:endParaRPr lang="x-none"/>
          </a:p>
        </p:txBody>
      </p:sp>
    </p:spTree>
    <p:extLst>
      <p:ext uri="{BB962C8B-B14F-4D97-AF65-F5344CB8AC3E}">
        <p14:creationId xmlns:p14="http://schemas.microsoft.com/office/powerpoint/2010/main" val="1809774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מאפיין נוסף של הסתיו הוא הבשלת הפרי. צמחים עמוסי פרי אפשר לראות בפרדסים ובמטעים, אך גם ברחובות העיר ובחצרות הבתים.</a:t>
            </a:r>
          </a:p>
          <a:p>
            <a:r>
              <a:rPr lang="he-IL" dirty="0"/>
              <a:t>לא כל הפירות אכילים, לדוגמה: בסתיו מבשילים גם הפירות של צמח הכותנה. אפשר להרחיב את</a:t>
            </a:r>
          </a:p>
          <a:p>
            <a:r>
              <a:rPr lang="he-IL" dirty="0"/>
              <a:t>הלמידה ולעסוק במסיק זיתים או </a:t>
            </a:r>
            <a:r>
              <a:rPr lang="he-IL" dirty="0" err="1"/>
              <a:t>בבציר</a:t>
            </a:r>
            <a:r>
              <a:rPr lang="he-IL" dirty="0"/>
              <a:t> ענבים (מתחיל בקיץ מסתיים בסתיו)  בהתאם לאזור המגורים. אם אפשר, כדאי לצאת לכרמים ולהשתתף במסיק (ולהכין שמן מהזיתים) או </a:t>
            </a:r>
            <a:r>
              <a:rPr lang="he-IL" dirty="0" err="1"/>
              <a:t>בבציר</a:t>
            </a:r>
            <a:r>
              <a:rPr lang="he-IL" dirty="0"/>
              <a:t> (ולהכין יין מענבים). מומלץ להעשיר את החוויה הלימודית באמצעות תמונות או סרטים.</a:t>
            </a:r>
          </a:p>
          <a:p>
            <a:endParaRPr lang="he-IL" dirty="0"/>
          </a:p>
          <a:p>
            <a:r>
              <a:rPr lang="he-IL" dirty="0"/>
              <a:t>קטע המידע שבתבנית </a:t>
            </a:r>
            <a:r>
              <a:rPr lang="he-IL" b="1" dirty="0"/>
              <a:t>היודעים אתם ש... </a:t>
            </a:r>
            <a:r>
              <a:rPr lang="he-IL" dirty="0"/>
              <a:t>מזמן </a:t>
            </a:r>
            <a:r>
              <a:rPr lang="he-IL" sz="1800" b="0" i="0" u="none" strike="noStrike" baseline="0" dirty="0">
                <a:latin typeface="FontbitDavid"/>
              </a:rPr>
              <a:t>עיסוק באחת המשמעויות של חג הסוכות שחל בסתיו בט"ו בתשרי. בסוכות חוגגים את אסיף הפירות, ואפשר להרחיב ולהתבונן בארבעת המינים: אתרוג, לולב, הדס וערבה.</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14</a:t>
            </a:fld>
            <a:endParaRPr lang="x-none"/>
          </a:p>
        </p:txBody>
      </p:sp>
    </p:spTree>
    <p:extLst>
      <p:ext uri="{BB962C8B-B14F-4D97-AF65-F5344CB8AC3E}">
        <p14:creationId xmlns:p14="http://schemas.microsoft.com/office/powerpoint/2010/main" val="3203812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מטרתו של קטע המידע בעמוד 32 היא להציג את תופעת השלכת ולהבחין בין </a:t>
            </a:r>
            <a:r>
              <a:rPr lang="he-IL" b="1" dirty="0"/>
              <a:t>עצים ירוקי עד </a:t>
            </a:r>
            <a:r>
              <a:rPr lang="he-IL" b="0" dirty="0"/>
              <a:t>לבין</a:t>
            </a:r>
            <a:r>
              <a:rPr lang="he-IL" b="1" dirty="0"/>
              <a:t> עצים בשלכת. </a:t>
            </a:r>
            <a:r>
              <a:rPr lang="he-IL" dirty="0"/>
              <a:t>קוראים את הקטע ומקיימים דיון על התופעה. בהקשר זה חשוב להדגיש שגם עצים ירוקי עד משירים עלים בכמויות קטנות במשך כל השנה, ולכן נשארים ירוקים. ראו עץ ירק עד ועץ בשלכת בשקופית 16.</a:t>
            </a:r>
          </a:p>
          <a:p>
            <a:r>
              <a:rPr lang="he-IL" dirty="0"/>
              <a:t>עונים על המשימה: </a:t>
            </a:r>
            <a:r>
              <a:rPr lang="he-IL" b="1" dirty="0"/>
              <a:t>בודקים עלים בסתיו</a:t>
            </a:r>
            <a:r>
              <a:rPr lang="he-IL" dirty="0"/>
              <a:t>, עמודים 34-33.</a:t>
            </a:r>
          </a:p>
          <a:p>
            <a:r>
              <a:rPr lang="he-IL" dirty="0"/>
              <a:t>במשימה זו התלמידים יצאו לסיור בגינה סמוכה, יתבוננו בעצים (בשלכת ובירוקי עד) ויתרשמו מצבעי העלים. הם יאספו מהאדמה עלי שלכת, יקטפו גם עלים ירוקים ויערכו השוואה ביניהם (עלים יבשים, חומים/צהובים, מתפוררים לעומת עלים לחים, ירוקים ואינם מתפוררים). קוראים במליאה את מהלך המשימה ואת אפשריות הבחירה להשלמה ולבסוף מסכמים דמיון ושוני בין עלים מעצים בשלכת לעלים מעצים ירוקי עד.</a:t>
            </a:r>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15</a:t>
            </a:fld>
            <a:endParaRPr lang="x-none"/>
          </a:p>
        </p:txBody>
      </p:sp>
    </p:spTree>
    <p:extLst>
      <p:ext uri="{BB962C8B-B14F-4D97-AF65-F5344CB8AC3E}">
        <p14:creationId xmlns:p14="http://schemas.microsoft.com/office/powerpoint/2010/main" val="1526744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עץ בשלכת ועץ ירוק עד</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16</a:t>
            </a:fld>
            <a:endParaRPr lang="x-none"/>
          </a:p>
        </p:txBody>
      </p:sp>
    </p:spTree>
    <p:extLst>
      <p:ext uri="{BB962C8B-B14F-4D97-AF65-F5344CB8AC3E}">
        <p14:creationId xmlns:p14="http://schemas.microsoft.com/office/powerpoint/2010/main" val="295451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במבט מקוון, יחידת התוכן (סתיו) משימה דיגיטלית: </a:t>
            </a:r>
            <a:r>
              <a:rPr lang="he-IL" b="1" dirty="0"/>
              <a:t>עלה מחפש קבוצה.</a:t>
            </a:r>
          </a:p>
          <a:p>
            <a:r>
              <a:rPr lang="he-IL" b="0" i="0" dirty="0">
                <a:effectLst/>
                <a:latin typeface="Almoni Neue DL 4.0 AAA"/>
              </a:rPr>
              <a:t>המשימה עוסקת במיומנות המיון של עלי שלכת לקבוצות לפי תכונות שונות, יצירת קבוצות והכללה.</a:t>
            </a:r>
            <a:endParaRPr lang="he-IL" b="1" dirty="0"/>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17</a:t>
            </a:fld>
            <a:endParaRPr lang="x-none"/>
          </a:p>
        </p:txBody>
      </p:sp>
    </p:spTree>
    <p:extLst>
      <p:ext uri="{BB962C8B-B14F-4D97-AF65-F5344CB8AC3E}">
        <p14:creationId xmlns:p14="http://schemas.microsoft.com/office/powerpoint/2010/main" val="129175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מסכמים תת פרק זה בעזרת הגדי הסיכום בתבנית </a:t>
            </a:r>
            <a:r>
              <a:rPr lang="he-IL" b="1" dirty="0"/>
              <a:t>מה למדנו?</a:t>
            </a:r>
          </a:p>
          <a:p>
            <a:pPr algn="r"/>
            <a:endParaRPr lang="he-IL" dirty="0"/>
          </a:p>
          <a:p>
            <a:pPr algn="r"/>
            <a:r>
              <a:rPr lang="he-IL" dirty="0"/>
              <a:t>משלימים מילים חסרות במשפטים הבאים:</a:t>
            </a:r>
          </a:p>
          <a:p>
            <a:pPr algn="r"/>
            <a:r>
              <a:rPr lang="he-IL" sz="1800" b="0" i="0" u="none" strike="noStrike" baseline="0" dirty="0">
                <a:solidFill>
                  <a:srgbClr val="000000"/>
                </a:solidFill>
                <a:latin typeface="MF_FrankRuhl-Regular"/>
              </a:rPr>
              <a:t>לִפְנֵי בּוֹא הַגְּשָׁמִים מַקְדִּימִים לִפְרֹחַ צְמָחִים מְבַשְּׂרֵי ________.</a:t>
            </a:r>
          </a:p>
          <a:p>
            <a:pPr algn="r"/>
            <a:r>
              <a:rPr lang="he-IL" sz="1800" b="0" i="0" u="none" strike="noStrike" baseline="0" dirty="0" err="1">
                <a:solidFill>
                  <a:srgbClr val="000000"/>
                </a:solidFill>
                <a:latin typeface="MF_FrankRuhl-Regular"/>
              </a:rPr>
              <a:t>בַּסְּתָו</a:t>
            </a:r>
            <a:r>
              <a:rPr lang="he-IL" sz="1800" b="0" i="0" u="none" strike="noStrike" baseline="0" dirty="0">
                <a:solidFill>
                  <a:srgbClr val="000000"/>
                </a:solidFill>
                <a:latin typeface="MF_FrankRuhl-Regular"/>
              </a:rPr>
              <a:t> ________ הֶחָצָבִים, חֲבַצֶּלֶת הַחוֹף, </a:t>
            </a:r>
            <a:r>
              <a:rPr lang="he-IL" sz="1800" b="0" i="0" u="none" strike="noStrike" baseline="0" dirty="0" err="1">
                <a:solidFill>
                  <a:srgbClr val="000000"/>
                </a:solidFill>
                <a:latin typeface="MF_FrankRuhl-Regular"/>
              </a:rPr>
              <a:t>הַסִּתְוָנִית</a:t>
            </a:r>
            <a:r>
              <a:rPr lang="he-IL" sz="1800" b="0" i="0" u="none" strike="noStrike" baseline="0" dirty="0">
                <a:solidFill>
                  <a:srgbClr val="000000"/>
                </a:solidFill>
                <a:latin typeface="MF_FrankRuhl-Regular"/>
              </a:rPr>
              <a:t> וְהַחֶלְמוֹנִית.</a:t>
            </a:r>
          </a:p>
          <a:p>
            <a:pPr algn="r"/>
            <a:r>
              <a:rPr lang="he-IL" sz="1800" b="0" i="0" u="none" strike="noStrike" baseline="0" dirty="0">
                <a:solidFill>
                  <a:srgbClr val="000000"/>
                </a:solidFill>
                <a:latin typeface="MF_FrankRuhl-Regular"/>
              </a:rPr>
              <a:t>מַבְשִׁילִים ________שֶׁל צְמָחִים רַבִּים, לְמָשָׁל: בָּטְנִים, עֲנָבִים, זֵיתִים וְכֻתְנָה.</a:t>
            </a:r>
          </a:p>
          <a:p>
            <a:pPr algn="r"/>
            <a:r>
              <a:rPr lang="he-IL" sz="1800" b="0" i="0" u="none" strike="noStrike" baseline="0" dirty="0">
                <a:solidFill>
                  <a:srgbClr val="000000"/>
                </a:solidFill>
                <a:latin typeface="MF_FrankRuhl-Regular"/>
              </a:rPr>
              <a:t>חוֹגְגִים אֶת חַג הָאָסִיף - חַג הַ________.</a:t>
            </a:r>
          </a:p>
          <a:p>
            <a:pPr algn="r"/>
            <a:r>
              <a:rPr lang="he-IL" sz="1800" b="0" i="0" u="none" strike="noStrike" baseline="0" dirty="0">
                <a:solidFill>
                  <a:srgbClr val="000000"/>
                </a:solidFill>
                <a:latin typeface="MF_FrankRuhl-Regular"/>
              </a:rPr>
              <a:t>רוֹאִים עֵצִים רַבִּים בְּ________.</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18</a:t>
            </a:fld>
            <a:endParaRPr lang="x-none"/>
          </a:p>
        </p:txBody>
      </p:sp>
    </p:spTree>
    <p:extLst>
      <p:ext uri="{BB962C8B-B14F-4D97-AF65-F5344CB8AC3E}">
        <p14:creationId xmlns:p14="http://schemas.microsoft.com/office/powerpoint/2010/main" val="326707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משלימים מילים חסרות במשפטים הבאים:</a:t>
            </a:r>
          </a:p>
          <a:p>
            <a:pPr algn="r"/>
            <a:r>
              <a:rPr lang="he-IL" sz="1200" b="0" i="0" u="none" strike="noStrike" baseline="0" dirty="0">
                <a:solidFill>
                  <a:srgbClr val="000000"/>
                </a:solidFill>
                <a:latin typeface="MF_FrankRuhl-Regular"/>
              </a:rPr>
              <a:t>לִפְנֵי בּוֹא הַגְּשָׁמִים מַקְדִּימִים לִפְרֹחַ צְמָחִים מְבַשְּׂרֵי ________.</a:t>
            </a:r>
          </a:p>
          <a:p>
            <a:pPr algn="r"/>
            <a:r>
              <a:rPr lang="he-IL" sz="1200" b="0" i="0" u="none" strike="noStrike" baseline="0" dirty="0" err="1">
                <a:solidFill>
                  <a:srgbClr val="000000"/>
                </a:solidFill>
                <a:latin typeface="MF_FrankRuhl-Regular"/>
              </a:rPr>
              <a:t>בַּסְּתָו</a:t>
            </a:r>
            <a:r>
              <a:rPr lang="he-IL" sz="1200" b="0" i="0" u="none" strike="noStrike" baseline="0" dirty="0">
                <a:solidFill>
                  <a:srgbClr val="000000"/>
                </a:solidFill>
                <a:latin typeface="MF_FrankRuhl-Regular"/>
              </a:rPr>
              <a:t> ________ הֶחָצָבִים, חֲבַצֶּלֶת הַחוֹף, </a:t>
            </a:r>
            <a:r>
              <a:rPr lang="he-IL" sz="1200" b="0" i="0" u="none" strike="noStrike" baseline="0" dirty="0" err="1">
                <a:solidFill>
                  <a:srgbClr val="000000"/>
                </a:solidFill>
                <a:latin typeface="MF_FrankRuhl-Regular"/>
              </a:rPr>
              <a:t>הַסִּתְוָנִית</a:t>
            </a:r>
            <a:r>
              <a:rPr lang="he-IL" sz="1200" b="0" i="0" u="none" strike="noStrike" baseline="0" dirty="0">
                <a:solidFill>
                  <a:srgbClr val="000000"/>
                </a:solidFill>
                <a:latin typeface="MF_FrankRuhl-Regular"/>
              </a:rPr>
              <a:t> וְהַחֶלְמוֹנִית.</a:t>
            </a:r>
          </a:p>
          <a:p>
            <a:pPr algn="r"/>
            <a:r>
              <a:rPr lang="he-IL" sz="1200" b="0" i="0" u="none" strike="noStrike" baseline="0" dirty="0">
                <a:solidFill>
                  <a:srgbClr val="000000"/>
                </a:solidFill>
                <a:latin typeface="MF_FrankRuhl-Regular"/>
              </a:rPr>
              <a:t>מַבְשִׁילִים ________שֶׁל צְמָחִים רַבִּים, לְמָשָׁל: בָּטְנִים, עֲנָבִים, זֵיתִים וְכֻתְנָה.</a:t>
            </a:r>
          </a:p>
          <a:p>
            <a:pPr algn="r"/>
            <a:r>
              <a:rPr lang="he-IL" sz="1200" b="0" i="0" u="none" strike="noStrike" baseline="0" dirty="0">
                <a:solidFill>
                  <a:srgbClr val="000000"/>
                </a:solidFill>
                <a:latin typeface="MF_FrankRuhl-Regular"/>
              </a:rPr>
              <a:t>חוֹגְגִים אֶת חַג הָאָסִיף - חַג הַ________.</a:t>
            </a:r>
          </a:p>
          <a:p>
            <a:pPr algn="r"/>
            <a:r>
              <a:rPr lang="he-IL" sz="1200" b="0" i="0" u="none" strike="noStrike" baseline="0" dirty="0">
                <a:solidFill>
                  <a:srgbClr val="000000"/>
                </a:solidFill>
                <a:latin typeface="MF_FrankRuhl-Regular"/>
              </a:rPr>
              <a:t>רוֹאִים עֵצִים רַבִּים בְּ________.</a:t>
            </a:r>
            <a:endParaRPr lang="he-IL" dirty="0"/>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19</a:t>
            </a:fld>
            <a:endParaRPr lang="x-none"/>
          </a:p>
        </p:txBody>
      </p:sp>
    </p:spTree>
    <p:extLst>
      <p:ext uri="{BB962C8B-B14F-4D97-AF65-F5344CB8AC3E}">
        <p14:creationId xmlns:p14="http://schemas.microsoft.com/office/powerpoint/2010/main" val="4133205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מזכירים לתלמידים את גלגל עונות השנה. </a:t>
            </a:r>
          </a:p>
          <a:p>
            <a:r>
              <a:rPr lang="he-IL" dirty="0"/>
              <a:t>מתמקדים באיורים של צמחים ובבעלי חיים שרואים בפלח סתיו.</a:t>
            </a:r>
          </a:p>
          <a:p>
            <a:r>
              <a:rPr lang="he-IL" dirty="0"/>
              <a:t>שואלים: אילו איורים של צמחים פורחים בסתיו?</a:t>
            </a:r>
          </a:p>
          <a:p>
            <a:r>
              <a:rPr lang="he-IL" dirty="0"/>
              <a:t>שואלים: אילו צמחים ובעלי חיים פעילים נוספים יש בסתיו שאתם מכירים?</a:t>
            </a:r>
          </a:p>
          <a:p>
            <a:r>
              <a:rPr lang="he-IL" dirty="0"/>
              <a:t>במצגת זו נתמקד בצמחים פורחים בסתיו.</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a:t>
            </a:fld>
            <a:endParaRPr lang="x-none"/>
          </a:p>
        </p:txBody>
      </p:sp>
    </p:spTree>
    <p:extLst>
      <p:ext uri="{BB962C8B-B14F-4D97-AF65-F5344CB8AC3E}">
        <p14:creationId xmlns:p14="http://schemas.microsoft.com/office/powerpoint/2010/main" val="1457953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כדאי לצאת לסיור לחצר או לשדה הבר, לצפות בבעלי חיים ובצמחים ולהתרשם מתופעות</a:t>
            </a:r>
          </a:p>
          <a:p>
            <a:pPr algn="r"/>
            <a:r>
              <a:rPr lang="he-IL" sz="1800" b="0" i="0" u="none" strike="noStrike" baseline="0" dirty="0">
                <a:latin typeface="FontbitDavid"/>
              </a:rPr>
              <a:t>הקשורות בהם ומאפיינות את הסתיו.</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baseline="0" dirty="0">
                <a:latin typeface="FontbitDavid"/>
              </a:rPr>
              <a:t>מטרת הסיור להתרשם מתופעות כמו שלכת, פריחת חצב, חבצלת החוף, חלמונית וסתווניות, הבשלת פירות וכדומה.</a:t>
            </a:r>
          </a:p>
          <a:p>
            <a:pPr algn="r"/>
            <a:r>
              <a:rPr lang="he-IL" sz="1800" b="0" i="0" u="none" strike="noStrike" baseline="0" dirty="0">
                <a:latin typeface="NarkisimMFO"/>
              </a:rPr>
              <a:t>בסיור של עונת הסתיו אפשר להתרשם מהתופעות העונתיות האופייניות </a:t>
            </a:r>
            <a:r>
              <a:rPr lang="he-IL" sz="1800" b="1" i="0" u="none" strike="noStrike" baseline="0" dirty="0">
                <a:latin typeface="NarkisimMFOBold"/>
              </a:rPr>
              <a:t>לצמחים</a:t>
            </a:r>
            <a:r>
              <a:rPr lang="he-IL" sz="1800" b="0" i="0" u="none" strike="noStrike" baseline="0" dirty="0">
                <a:latin typeface="NarkisimMFO"/>
              </a:rPr>
              <a:t>, כמו פריחה של צמחים</a:t>
            </a:r>
          </a:p>
          <a:p>
            <a:pPr algn="r"/>
            <a:r>
              <a:rPr lang="he-IL" sz="1800" b="0" i="0" u="none" strike="noStrike" baseline="0" dirty="0">
                <a:latin typeface="NarkisimMFO"/>
              </a:rPr>
              <a:t>מבשרי סתיו (חצב, רקפת, סתוונית), שרידים של צמחים שקמלו והתייבשו בקיץ. ייתכן שאפשר יהיה</a:t>
            </a:r>
          </a:p>
          <a:p>
            <a:pPr algn="r"/>
            <a:r>
              <a:rPr lang="he-IL" sz="1800" b="0" i="0" u="none" strike="noStrike" baseline="0" dirty="0">
                <a:latin typeface="NarkisimMFO"/>
              </a:rPr>
              <a:t>למצוא על האדמה זרעים ופירות יבשים (את רובם אסור לאכול!) שהופצו ונפלו על האדמה בסוף הקיץ</a:t>
            </a:r>
          </a:p>
          <a:p>
            <a:pPr algn="r"/>
            <a:r>
              <a:rPr lang="he-IL" sz="1800" b="0" i="0" u="none" strike="noStrike" baseline="0" dirty="0">
                <a:latin typeface="NarkisimMFO"/>
              </a:rPr>
              <a:t>ובסתיו. תופעה נוספת היא השרת עלים ושלכת. </a:t>
            </a:r>
          </a:p>
          <a:p>
            <a:pPr algn="r"/>
            <a:endParaRPr lang="he-IL" sz="1800" b="0" i="0" u="none" strike="noStrike" baseline="0" dirty="0">
              <a:latin typeface="NarkisimMFO"/>
            </a:endParaRPr>
          </a:p>
          <a:p>
            <a:pPr algn="r"/>
            <a:r>
              <a:rPr lang="he-IL" sz="1800" b="0" i="0" u="none" strike="noStrike" baseline="0" dirty="0">
                <a:latin typeface="FontbitDavid"/>
              </a:rPr>
              <a:t>יש לדון עם התלמידים על ההבדל בין שדה בר לבין גינה. שדה בר הוא סביבה טבעית שהאדם לא מטפל בה.</a:t>
            </a:r>
            <a:endParaRPr lang="he-IL" sz="1400" b="0" i="0" u="none" strike="noStrike" baseline="0" dirty="0">
              <a:latin typeface="FontbitDavid"/>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u="none" strike="noStrike" baseline="0" dirty="0">
                <a:latin typeface="FontbitDavid"/>
              </a:rPr>
              <a:t> </a:t>
            </a:r>
            <a:endParaRPr lang="he-IL" sz="1800" b="0" i="0" u="none" strike="noStrike" baseline="0" dirty="0">
              <a:latin typeface="FontbitDavid"/>
            </a:endParaRPr>
          </a:p>
          <a:p>
            <a:pPr algn="r"/>
            <a:r>
              <a:rPr lang="he-IL" sz="1800" b="1" i="0" u="none" strike="noStrike" baseline="0" dirty="0">
                <a:latin typeface="SymbolMT"/>
              </a:rPr>
              <a:t>שימו לב</a:t>
            </a:r>
            <a:r>
              <a:rPr lang="he-IL" sz="1800" b="0" i="0" u="none" strike="noStrike" baseline="0" dirty="0">
                <a:latin typeface="SymbolMT"/>
              </a:rPr>
              <a:t>: </a:t>
            </a:r>
            <a:r>
              <a:rPr lang="he-IL" sz="1800" b="0" i="0" u="none" strike="noStrike" baseline="0" dirty="0">
                <a:latin typeface="NarkisimMFO"/>
              </a:rPr>
              <a:t>סיור הוא האמצעי המתאים ביותר להתרשם מהשינויים המתחוללים בסביבה. לכן בחוברת זו יש הצעות למספר סיורים, שבכל אחד מהם דגש על היבט אחר. מומלץ לבצע לפחות חלק מהסיורים באותו אתר, כדי להתרשם מהשינויים המתרחשים במקום במהלך השנה. </a:t>
            </a:r>
            <a:endParaRPr lang="he-IL" sz="1800" b="0" i="0" u="none" strike="noStrike" baseline="0" dirty="0">
              <a:latin typeface="FontbitDavid"/>
            </a:endParaRP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3</a:t>
            </a:fld>
            <a:endParaRPr lang="x-none"/>
          </a:p>
        </p:txBody>
      </p:sp>
    </p:spTree>
    <p:extLst>
      <p:ext uri="{BB962C8B-B14F-4D97-AF65-F5344CB8AC3E}">
        <p14:creationId xmlns:p14="http://schemas.microsoft.com/office/powerpoint/2010/main" val="3419182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מציגים</a:t>
            </a:r>
            <a:r>
              <a:rPr lang="he-IL" baseline="0" dirty="0"/>
              <a:t> את התמונות של הצמחים הפורחים בשקופיות 7-4 ואחר כך מפנים לביצוע המשימה: </a:t>
            </a:r>
            <a:r>
              <a:rPr lang="he-IL" b="1" baseline="0" dirty="0"/>
              <a:t>מי אני? </a:t>
            </a:r>
            <a:r>
              <a:rPr lang="he-IL" b="0" baseline="0" dirty="0"/>
              <a:t>(עמוד 28).</a:t>
            </a:r>
          </a:p>
          <a:p>
            <a:pPr algn="r"/>
            <a:r>
              <a:rPr lang="he-IL" sz="1200" b="0" i="0" u="none" strike="noStrike" baseline="0" dirty="0">
                <a:latin typeface="FontbitDavid"/>
              </a:rPr>
              <a:t>מטרת הפעילות היא לחזור על שמות הצמחים וזיהוין באמצעות המאפיינים שלהן. השאלות מנוסחות כחידות כדי לעורר עניין.</a:t>
            </a:r>
            <a:endParaRPr lang="en-US" dirty="0"/>
          </a:p>
          <a:p>
            <a:endParaRPr lang="en-US" b="1"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4</a:t>
            </a:fld>
            <a:endParaRPr lang="x-none"/>
          </a:p>
        </p:txBody>
      </p:sp>
    </p:spTree>
    <p:extLst>
      <p:ext uri="{BB962C8B-B14F-4D97-AF65-F5344CB8AC3E}">
        <p14:creationId xmlns:p14="http://schemas.microsoft.com/office/powerpoint/2010/main" val="1341297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להציג</a:t>
            </a:r>
            <a:r>
              <a:rPr lang="he-IL" baseline="0" dirty="0"/>
              <a:t> את התמונות של הצמחים הפורחים בשקופיות ואחר כך להפנות לביצוע המשימה: מי אני</a:t>
            </a:r>
            <a:endParaRPr lang="en-US" dirty="0"/>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5</a:t>
            </a:fld>
            <a:endParaRPr lang="x-none">
              <a:solidFill>
                <a:prstClr val="black"/>
              </a:solidFill>
            </a:endParaRPr>
          </a:p>
        </p:txBody>
      </p:sp>
    </p:spTree>
    <p:extLst>
      <p:ext uri="{BB962C8B-B14F-4D97-AF65-F5344CB8AC3E}">
        <p14:creationId xmlns:p14="http://schemas.microsoft.com/office/powerpoint/2010/main" val="3298885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להציג</a:t>
            </a:r>
            <a:r>
              <a:rPr lang="he-IL" baseline="0" dirty="0"/>
              <a:t> את התמונות של הצמחים הפורחים בשקופיות ואחר כך להפנות לביצוע המשימה: מי אני</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6</a:t>
            </a:fld>
            <a:endParaRPr lang="x-none">
              <a:solidFill>
                <a:prstClr val="black"/>
              </a:solidFill>
            </a:endParaRPr>
          </a:p>
        </p:txBody>
      </p:sp>
    </p:spTree>
    <p:extLst>
      <p:ext uri="{BB962C8B-B14F-4D97-AF65-F5344CB8AC3E}">
        <p14:creationId xmlns:p14="http://schemas.microsoft.com/office/powerpoint/2010/main" val="3578013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להציג</a:t>
            </a:r>
            <a:r>
              <a:rPr lang="he-IL" baseline="0" dirty="0"/>
              <a:t> את התמונות של הצמחים הפורחים בשקופיות ואחר כך להפנות לביצוע המשימה: מי אני</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7</a:t>
            </a:fld>
            <a:endParaRPr lang="x-none">
              <a:solidFill>
                <a:prstClr val="black"/>
              </a:solidFill>
            </a:endParaRPr>
          </a:p>
        </p:txBody>
      </p:sp>
    </p:spTree>
    <p:extLst>
      <p:ext uri="{BB962C8B-B14F-4D97-AF65-F5344CB8AC3E}">
        <p14:creationId xmlns:p14="http://schemas.microsoft.com/office/powerpoint/2010/main" val="1221377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במבט מקוון, בספר הדיגיטלי, משימה: </a:t>
            </a:r>
            <a:r>
              <a:rPr lang="he-IL" b="1" dirty="0"/>
              <a:t>מי פורח בסתיו?</a:t>
            </a:r>
          </a:p>
          <a:p>
            <a:r>
              <a:rPr lang="he-IL" b="0" dirty="0"/>
              <a:t>זוהי גרסה דיגיטלית של המשימה שבעמוד 28.</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8</a:t>
            </a:fld>
            <a:endParaRPr lang="x-none"/>
          </a:p>
        </p:txBody>
      </p:sp>
    </p:spTree>
    <p:extLst>
      <p:ext uri="{BB962C8B-B14F-4D97-AF65-F5344CB8AC3E}">
        <p14:creationId xmlns:p14="http://schemas.microsoft.com/office/powerpoint/2010/main" val="4114274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0" i="0" u="none" strike="noStrike" baseline="0" dirty="0">
                <a:latin typeface="FontbitDavid"/>
              </a:rPr>
              <a:t>מומלץ לקרוא בקול את קטע המידע, בדגש על המילים המודגשות, תוך זיהוי האיברים שבאיור.</a:t>
            </a:r>
            <a:endParaRPr lang="he-IL" baseline="0" dirty="0"/>
          </a:p>
          <a:p>
            <a:r>
              <a:rPr lang="he-IL" baseline="0" dirty="0"/>
              <a:t>לאחר שמכירים את אברי החצב, מיישמים ידע והבנה במשימה: </a:t>
            </a:r>
            <a:r>
              <a:rPr lang="he-IL" b="1" baseline="0" dirty="0"/>
              <a:t>איזה איבר חסר לצמח החצב?</a:t>
            </a:r>
          </a:p>
          <a:p>
            <a:r>
              <a:rPr lang="he-IL" b="1" baseline="0" dirty="0"/>
              <a:t>להעשרה: </a:t>
            </a:r>
            <a:r>
              <a:rPr lang="he-IL" b="0" baseline="0" dirty="0"/>
              <a:t>קוראים את המידע בתבנית </a:t>
            </a:r>
            <a:r>
              <a:rPr lang="he-IL" b="1" baseline="0" dirty="0"/>
              <a:t>היודעים אתם ש...</a:t>
            </a:r>
          </a:p>
          <a:p>
            <a:pPr algn="r"/>
            <a:endParaRPr lang="he-IL" sz="1800" b="0" i="0" u="none" strike="noStrike" baseline="0" dirty="0">
              <a:latin typeface="FontbitDavid"/>
            </a:endParaRPr>
          </a:p>
          <a:p>
            <a:pPr algn="r"/>
            <a:r>
              <a:rPr lang="he-IL" sz="1800" b="0" i="0" u="none" strike="noStrike" baseline="0" dirty="0">
                <a:latin typeface="FontbitDavid"/>
              </a:rPr>
              <a:t>החצב הוא מבשר הסתיו המוכר ביותר וחשוב להכירו למרות שלא לכולם מזדמן לראותו בטבע. צמחי חצב פורחים עוד לפני הגשמים הראשונים, בתגובה להתארכות הלילות ולהתקצרות הימים בעונת הסתיו. החצב פורח לפני הגשם בזכות מאגר גדול של מים ושל חומרי מזון שנאגרו בבצל בשנה הקודמת. </a:t>
            </a:r>
          </a:p>
          <a:p>
            <a:pPr algn="r"/>
            <a:endParaRPr lang="he-IL" sz="1800" b="0" i="0" u="none" strike="noStrike" baseline="0" dirty="0">
              <a:latin typeface="FontbitDavid"/>
            </a:endParaRPr>
          </a:p>
          <a:p>
            <a:pPr algn="r"/>
            <a:r>
              <a:rPr lang="he-IL" sz="1200" b="0" i="0" u="none" strike="noStrike" baseline="0" dirty="0">
                <a:latin typeface="FontbitDavid"/>
              </a:rPr>
              <a:t>לקיים דיון על הבצל:</a:t>
            </a:r>
          </a:p>
          <a:p>
            <a:pPr algn="r"/>
            <a:r>
              <a:rPr lang="he-IL" sz="1200" b="0" i="0" u="none" strike="noStrike" baseline="0" dirty="0">
                <a:latin typeface="FontbitDavid"/>
              </a:rPr>
              <a:t>הבצל הוא מאגר חומרי מזון של הצמח (יתרון לצמח). </a:t>
            </a:r>
          </a:p>
          <a:p>
            <a:pPr algn="r"/>
            <a:r>
              <a:rPr lang="he-IL" sz="1200" b="0" i="0" u="none" strike="noStrike" baseline="0" dirty="0">
                <a:latin typeface="FontbitDavid"/>
              </a:rPr>
              <a:t>אך לבצל יש גם חסרון (מבחינת בעלי חיים צמחונים) הוא יכול היה לשמש מזון לבעלי חיים. </a:t>
            </a:r>
          </a:p>
          <a:p>
            <a:pPr algn="r"/>
            <a:r>
              <a:rPr lang="he-IL" sz="1200" b="0" i="0" u="none" strike="noStrike" baseline="0" dirty="0">
                <a:latin typeface="FontbitDavid"/>
              </a:rPr>
              <a:t>לצמח הבצל יש מנגנון הגנה שמרתיע בעלי חיים להתקרב אליו ולאכול את הבצל: הבצל מכיל חומרי רעל הכוללים </a:t>
            </a:r>
            <a:r>
              <a:rPr lang="he-IL" sz="1200" b="0" i="0" u="none" strike="noStrike" baseline="0" dirty="0" err="1">
                <a:latin typeface="FontbitDavid"/>
              </a:rPr>
              <a:t>גליקוזידים</a:t>
            </a:r>
            <a:r>
              <a:rPr lang="he-IL" sz="1200" b="0" i="0" u="none" strike="noStrike" baseline="0" dirty="0">
                <a:latin typeface="FontbitDavid"/>
              </a:rPr>
              <a:t> הפועלים על הלב וחומרים הגורמים לגירוד בעור (יתרון מבחינת צמח החצב)</a:t>
            </a:r>
          </a:p>
          <a:p>
            <a:pPr algn="r"/>
            <a:r>
              <a:rPr lang="he-IL" sz="1200" b="0" i="0" u="none" strike="noStrike" baseline="0" dirty="0">
                <a:latin typeface="FontbitDavid"/>
              </a:rPr>
              <a:t>מומלץ לקיים דיון בכיתה על היתרון שיש לצמח בעל בצל רעיל או חלקי צמח אחרים</a:t>
            </a:r>
          </a:p>
          <a:p>
            <a:pPr algn="r"/>
            <a:r>
              <a:rPr lang="he-IL" sz="1200" b="0" i="0" u="none" strike="noStrike" baseline="0" dirty="0">
                <a:latin typeface="FontbitDavid"/>
              </a:rPr>
              <a:t>רעילים. </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9</a:t>
            </a:fld>
            <a:endParaRPr lang="x-none"/>
          </a:p>
        </p:txBody>
      </p:sp>
    </p:spTree>
    <p:extLst>
      <p:ext uri="{BB962C8B-B14F-4D97-AF65-F5344CB8AC3E}">
        <p14:creationId xmlns:p14="http://schemas.microsoft.com/office/powerpoint/2010/main" val="2494917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419840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804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6183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9355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78232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5620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36437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04304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5870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616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67785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2369541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commons.wikimedia.org/wiki/File:Hazav.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3.png"/><Relationship Id="rId4" Type="http://schemas.openxmlformats.org/officeDocument/2006/relationships/hyperlink" Target="https://www.youtube.com/watch?v=hRdDXKbdbS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commons.wikimedia.org/wiki/File:Hazav.JP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Hazav.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Hazav.JP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Hazav.JPG" TargetMode="External"/><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hyperlink" Target="https://commons.wikimedia.org/wiki/User:MathKnigh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ar-SA" b="1" dirty="0">
                <a:cs typeface="+mn-cs"/>
              </a:rPr>
              <a:t>عارِضَةٌ مُرافِقَةٌ لِلدُّروسِ</a:t>
            </a:r>
            <a:endParaRPr lang="en-US" b="1" dirty="0">
              <a:cs typeface="+mn-cs"/>
            </a:endParaRPr>
          </a:p>
        </p:txBody>
      </p:sp>
      <p:sp>
        <p:nvSpPr>
          <p:cNvPr id="3" name="מציין מיקום תוכן 2"/>
          <p:cNvSpPr>
            <a:spLocks noGrp="1"/>
          </p:cNvSpPr>
          <p:nvPr>
            <p:ph idx="1"/>
          </p:nvPr>
        </p:nvSpPr>
        <p:spPr/>
        <p:txBody>
          <a:bodyPr>
            <a:normAutofit/>
          </a:bodyPr>
          <a:lstStyle/>
          <a:p>
            <a:pPr marL="0" indent="0" algn="ctr" rtl="1">
              <a:buNone/>
            </a:pPr>
            <a:r>
              <a:rPr lang="ar-SA" sz="4800" b="1" dirty="0">
                <a:solidFill>
                  <a:srgbClr val="00A9EA"/>
                </a:solidFill>
                <a:latin typeface="EnzoagadaMF-Bold"/>
              </a:rPr>
              <a:t>نَتَعَلَّمُ الْعُلُوْمَ وَالتِّكْنُولُوجيا</a:t>
            </a:r>
          </a:p>
          <a:p>
            <a:pPr marL="0" indent="0" algn="ctr" rtl="1">
              <a:buNone/>
            </a:pPr>
            <a:r>
              <a:rPr lang="ar-SA" sz="4800" b="1" dirty="0">
                <a:solidFill>
                  <a:srgbClr val="00A9EA"/>
                </a:solidFill>
                <a:latin typeface="EnzoagadaMF-Bold"/>
              </a:rPr>
              <a:t>الصَّفُّ الأوَّلُ </a:t>
            </a:r>
          </a:p>
          <a:p>
            <a:pPr marL="0" indent="0" algn="ctr" rtl="1">
              <a:buNone/>
            </a:pPr>
            <a:r>
              <a:rPr lang="ar-SA" sz="4800" b="1" dirty="0">
                <a:solidFill>
                  <a:srgbClr val="00A9EA"/>
                </a:solidFill>
                <a:latin typeface="EnzoagadaMF-Bold"/>
              </a:rPr>
              <a:t>دَورَةُ فُصولِ </a:t>
            </a:r>
            <a:r>
              <a:rPr lang="ar-SA" sz="4800" b="1" dirty="0" err="1">
                <a:solidFill>
                  <a:srgbClr val="00A9EA"/>
                </a:solidFill>
                <a:latin typeface="EnzoagadaMF-Bold"/>
              </a:rPr>
              <a:t>ٱلسَّنَةِ</a:t>
            </a:r>
            <a:endParaRPr lang="ar-SA" sz="4800" b="1" dirty="0">
              <a:solidFill>
                <a:srgbClr val="00A9EA"/>
              </a:solidFill>
              <a:latin typeface="EnzoagadaMF-Bold"/>
            </a:endParaRPr>
          </a:p>
          <a:p>
            <a:pPr marL="0" indent="0" algn="ctr" rtl="1">
              <a:buNone/>
            </a:pPr>
            <a:r>
              <a:rPr lang="he-IL" sz="4800" b="1" dirty="0">
                <a:solidFill>
                  <a:srgbClr val="00A9EA"/>
                </a:solidFill>
                <a:latin typeface="EnzoagadaMF-Bold"/>
              </a:rPr>
              <a:t> </a:t>
            </a:r>
          </a:p>
          <a:p>
            <a:pPr marL="0" indent="0" algn="ctr" rtl="1">
              <a:buNone/>
            </a:pPr>
            <a:r>
              <a:rPr lang="ar-SA" sz="3600" b="1" dirty="0">
                <a:latin typeface="EnzoagadaMF-Bold"/>
              </a:rPr>
              <a:t>الفصل الأول </a:t>
            </a:r>
            <a:r>
              <a:rPr lang="he-IL" sz="3600" b="1" dirty="0">
                <a:latin typeface="EnzoagadaMF-Bold"/>
              </a:rPr>
              <a:t>: </a:t>
            </a:r>
            <a:r>
              <a:rPr lang="ar-SA" sz="3600" b="1" dirty="0">
                <a:latin typeface="EnzoagadaMF-Bold"/>
              </a:rPr>
              <a:t>جاءَ </a:t>
            </a:r>
            <a:r>
              <a:rPr lang="ar-SA" sz="3600" b="1" dirty="0" err="1">
                <a:latin typeface="EnzoagadaMF-Bold"/>
              </a:rPr>
              <a:t>ٱلخَريفُ</a:t>
            </a:r>
            <a:r>
              <a:rPr lang="ar-SA" sz="3600" b="1" dirty="0">
                <a:latin typeface="EnzoagadaMF-Bold"/>
              </a:rPr>
              <a:t> </a:t>
            </a:r>
            <a:endParaRPr lang="he-IL" sz="3600" b="1" dirty="0">
              <a:latin typeface="EnzoagadaMF-Bold"/>
            </a:endParaRPr>
          </a:p>
          <a:p>
            <a:pPr marL="0" indent="0" algn="ctr" rtl="1">
              <a:buNone/>
            </a:pPr>
            <a:r>
              <a:rPr lang="ar-SA" sz="3600" b="1" dirty="0">
                <a:solidFill>
                  <a:srgbClr val="FF0000"/>
                </a:solidFill>
                <a:latin typeface="EnzoagadaMF-Bold"/>
              </a:rPr>
              <a:t>النباتات</a:t>
            </a:r>
            <a:endParaRPr lang="he-IL" sz="3600" b="1" dirty="0">
              <a:latin typeface="EnzoagadaMF-Bold"/>
            </a:endParaRPr>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7" name="תמונה 6">
            <a:extLst>
              <a:ext uri="{FF2B5EF4-FFF2-40B4-BE49-F238E27FC236}">
                <a16:creationId xmlns:a16="http://schemas.microsoft.com/office/drawing/2014/main" id="{8956611D-94B2-E69E-DEA8-879C990FBB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31976" y="18288"/>
            <a:ext cx="1012024" cy="792549"/>
          </a:xfrm>
          <a:prstGeom prst="rect">
            <a:avLst/>
          </a:prstGeom>
        </p:spPr>
      </p:pic>
    </p:spTree>
    <p:extLst>
      <p:ext uri="{BB962C8B-B14F-4D97-AF65-F5344CB8AC3E}">
        <p14:creationId xmlns:p14="http://schemas.microsoft.com/office/powerpoint/2010/main" val="2839982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B141FA69-AD36-37ED-F9C0-313969567E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2" name="תמונה 1">
            <a:extLst>
              <a:ext uri="{FF2B5EF4-FFF2-40B4-BE49-F238E27FC236}">
                <a16:creationId xmlns:a16="http://schemas.microsoft.com/office/drawing/2014/main" id="{A2D14FD3-7B1E-3BA0-9B11-12387E4E43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31976" y="6594"/>
            <a:ext cx="1012024" cy="792549"/>
          </a:xfrm>
          <a:prstGeom prst="rect">
            <a:avLst/>
          </a:prstGeom>
        </p:spPr>
      </p:pic>
      <p:pic>
        <p:nvPicPr>
          <p:cNvPr id="5" name="תמונה 4">
            <a:extLst>
              <a:ext uri="{FF2B5EF4-FFF2-40B4-BE49-F238E27FC236}">
                <a16:creationId xmlns:a16="http://schemas.microsoft.com/office/drawing/2014/main" id="{32354614-0AF5-C65A-4444-254A3FA0AE2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725554"/>
            <a:ext cx="9144000" cy="5060354"/>
          </a:xfrm>
          <a:prstGeom prst="rect">
            <a:avLst/>
          </a:prstGeom>
        </p:spPr>
      </p:pic>
    </p:spTree>
    <p:extLst>
      <p:ext uri="{BB962C8B-B14F-4D97-AF65-F5344CB8AC3E}">
        <p14:creationId xmlns:p14="http://schemas.microsoft.com/office/powerpoint/2010/main" val="3880250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474854"/>
            <a:ext cx="8277606" cy="1325563"/>
          </a:xfrm>
        </p:spPr>
        <p:txBody>
          <a:bodyPr/>
          <a:lstStyle/>
          <a:p>
            <a:pPr algn="ctr"/>
            <a:r>
              <a:rPr lang="ar-SA" b="1" dirty="0">
                <a:cs typeface="+mn-cs"/>
              </a:rPr>
              <a:t>حقل </a:t>
            </a:r>
            <a:r>
              <a:rPr lang="ar-SA" b="1" dirty="0" err="1">
                <a:cs typeface="+mn-cs"/>
              </a:rPr>
              <a:t>بصيل</a:t>
            </a:r>
            <a:r>
              <a:rPr lang="ar-SA" b="1" dirty="0">
                <a:cs typeface="+mn-cs"/>
              </a:rPr>
              <a:t> في جبل صهيون، القدس</a:t>
            </a:r>
            <a:endParaRPr lang="en-US" b="1"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603629" y="1783081"/>
            <a:ext cx="6327647" cy="4980335"/>
          </a:xfrm>
          <a:prstGeom prst="rect">
            <a:avLst/>
          </a:prstGeom>
        </p:spPr>
      </p:pic>
      <p:pic>
        <p:nvPicPr>
          <p:cNvPr id="5" name="תמונה 4">
            <a:extLst>
              <a:ext uri="{FF2B5EF4-FFF2-40B4-BE49-F238E27FC236}">
                <a16:creationId xmlns:a16="http://schemas.microsoft.com/office/drawing/2014/main" id="{53A7D83C-7369-69BF-9E80-71C9BF9576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6" name="תמונה 5">
            <a:extLst>
              <a:ext uri="{FF2B5EF4-FFF2-40B4-BE49-F238E27FC236}">
                <a16:creationId xmlns:a16="http://schemas.microsoft.com/office/drawing/2014/main" id="{C299DCB9-5A71-5444-764A-91274253F63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31976" y="0"/>
            <a:ext cx="1012024" cy="792549"/>
          </a:xfrm>
          <a:prstGeom prst="rect">
            <a:avLst/>
          </a:prstGeom>
        </p:spPr>
      </p:pic>
    </p:spTree>
    <p:extLst>
      <p:ext uri="{BB962C8B-B14F-4D97-AF65-F5344CB8AC3E}">
        <p14:creationId xmlns:p14="http://schemas.microsoft.com/office/powerpoint/2010/main" val="2274729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856014"/>
            <a:ext cx="7886700" cy="1325563"/>
          </a:xfrm>
        </p:spPr>
        <p:txBody>
          <a:bodyPr/>
          <a:lstStyle/>
          <a:p>
            <a:pPr algn="r"/>
            <a:r>
              <a:rPr lang="ar-SA" b="1" dirty="0">
                <a:cs typeface="+mn-cs"/>
              </a:rPr>
              <a:t>مَهَمَّةٌ</a:t>
            </a:r>
            <a:r>
              <a:rPr lang="he-IL" b="1" dirty="0">
                <a:cs typeface="+mn-cs"/>
              </a:rPr>
              <a:t>: </a:t>
            </a:r>
            <a:r>
              <a:rPr lang="ar-SA" b="1" dirty="0">
                <a:cs typeface="+mn-cs"/>
              </a:rPr>
              <a:t>نُرَبِّي بَصَلَ </a:t>
            </a:r>
            <a:r>
              <a:rPr lang="ar-SA" b="1" dirty="0" err="1">
                <a:cs typeface="+mn-cs"/>
              </a:rPr>
              <a:t>ٱلحَديقَةِ</a:t>
            </a:r>
            <a:r>
              <a:rPr lang="ar-SA" b="1" dirty="0">
                <a:cs typeface="+mn-cs"/>
              </a:rPr>
              <a:t> </a:t>
            </a:r>
            <a:r>
              <a:rPr lang="he-IL" sz="2800" b="1" dirty="0">
                <a:cs typeface="+mn-cs"/>
              </a:rPr>
              <a:t>(</a:t>
            </a:r>
            <a:r>
              <a:rPr lang="ar-SA" sz="2800" b="1" dirty="0">
                <a:cs typeface="+mn-cs"/>
              </a:rPr>
              <a:t>صفحة</a:t>
            </a:r>
            <a:r>
              <a:rPr lang="he-IL" sz="2800" b="1" dirty="0">
                <a:cs typeface="+mn-cs"/>
              </a:rPr>
              <a:t> 30)</a:t>
            </a:r>
            <a:endParaRPr lang="en-US" sz="2800" b="1" dirty="0">
              <a:cs typeface="+mn-cs"/>
            </a:endParaRPr>
          </a:p>
        </p:txBody>
      </p:sp>
      <p:pic>
        <p:nvPicPr>
          <p:cNvPr id="5" name="תמונה 4">
            <a:extLst>
              <a:ext uri="{FF2B5EF4-FFF2-40B4-BE49-F238E27FC236}">
                <a16:creationId xmlns:a16="http://schemas.microsoft.com/office/drawing/2014/main" id="{FAFD603B-D9AA-DEFA-820E-161C558335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6" name="תמונה 5">
            <a:extLst>
              <a:ext uri="{FF2B5EF4-FFF2-40B4-BE49-F238E27FC236}">
                <a16:creationId xmlns:a16="http://schemas.microsoft.com/office/drawing/2014/main" id="{710E7B23-3908-04DD-A20A-7019F72753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31976" y="0"/>
            <a:ext cx="1012024" cy="792549"/>
          </a:xfrm>
          <a:prstGeom prst="rect">
            <a:avLst/>
          </a:prstGeom>
        </p:spPr>
      </p:pic>
      <p:pic>
        <p:nvPicPr>
          <p:cNvPr id="10" name="מציין מיקום תוכן 9">
            <a:extLst>
              <a:ext uri="{FF2B5EF4-FFF2-40B4-BE49-F238E27FC236}">
                <a16:creationId xmlns:a16="http://schemas.microsoft.com/office/drawing/2014/main" id="{0F1F32D1-16EB-DFAA-0F26-1713D40C92E2}"/>
              </a:ext>
            </a:extLst>
          </p:cNvPr>
          <p:cNvPicPr>
            <a:picLocks noGrp="1" noChangeAspect="1"/>
          </p:cNvPicPr>
          <p:nvPr>
            <p:ph idx="1"/>
          </p:nvPr>
        </p:nvPicPr>
        <p:blipFill>
          <a:blip r:embed="rId5"/>
          <a:stretch>
            <a:fillRect/>
          </a:stretch>
        </p:blipFill>
        <p:spPr>
          <a:xfrm>
            <a:off x="813816" y="2410618"/>
            <a:ext cx="7964424" cy="3953605"/>
          </a:xfrm>
        </p:spPr>
      </p:pic>
    </p:spTree>
    <p:extLst>
      <p:ext uri="{BB962C8B-B14F-4D97-AF65-F5344CB8AC3E}">
        <p14:creationId xmlns:p14="http://schemas.microsoft.com/office/powerpoint/2010/main" val="3857113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ar-SA" sz="5400" b="1" dirty="0">
                <a:latin typeface="MF_FrankRuhl-Regular"/>
                <a:cs typeface="+mn-cs"/>
              </a:rPr>
              <a:t>بَصَلُ </a:t>
            </a:r>
            <a:r>
              <a:rPr lang="ar-SA" sz="5400" b="1" dirty="0" err="1">
                <a:latin typeface="MF_FrankRuhl-Regular"/>
                <a:cs typeface="+mn-cs"/>
              </a:rPr>
              <a:t>ٱلحَديقَةِ</a:t>
            </a:r>
            <a:r>
              <a:rPr lang="ar-SA" sz="5400" b="1" dirty="0">
                <a:latin typeface="MF_FrankRuhl-Regular"/>
                <a:cs typeface="+mn-cs"/>
              </a:rPr>
              <a:t> </a:t>
            </a:r>
            <a:endParaRPr lang="en-US" sz="5400" b="1"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537627" y="1427273"/>
            <a:ext cx="4068745" cy="5983450"/>
          </a:xfrm>
          <a:prstGeom prst="rect">
            <a:avLst/>
          </a:prstGeom>
        </p:spPr>
      </p:pic>
      <p:sp>
        <p:nvSpPr>
          <p:cNvPr id="5" name="TextBox 4"/>
          <p:cNvSpPr txBox="1"/>
          <p:nvPr/>
        </p:nvSpPr>
        <p:spPr>
          <a:xfrm>
            <a:off x="6998329" y="5251009"/>
            <a:ext cx="1738265"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المصدر</a:t>
            </a: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hlinkClick r:id="rId4"/>
              </a:rPr>
              <a:t>ويكبيديا</a:t>
            </a: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6" name="תמונה 5">
            <a:extLst>
              <a:ext uri="{FF2B5EF4-FFF2-40B4-BE49-F238E27FC236}">
                <a16:creationId xmlns:a16="http://schemas.microsoft.com/office/drawing/2014/main" id="{9C95E568-782F-D6C4-6066-24099709AC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7" name="תמונה 6">
            <a:extLst>
              <a:ext uri="{FF2B5EF4-FFF2-40B4-BE49-F238E27FC236}">
                <a16:creationId xmlns:a16="http://schemas.microsoft.com/office/drawing/2014/main" id="{9DA4C1B5-A17C-796C-0528-211D4150357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31976" y="0"/>
            <a:ext cx="1012024" cy="792549"/>
          </a:xfrm>
          <a:prstGeom prst="rect">
            <a:avLst/>
          </a:prstGeom>
        </p:spPr>
      </p:pic>
    </p:spTree>
    <p:extLst>
      <p:ext uri="{BB962C8B-B14F-4D97-AF65-F5344CB8AC3E}">
        <p14:creationId xmlns:p14="http://schemas.microsoft.com/office/powerpoint/2010/main" val="933002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365126"/>
            <a:ext cx="7382160" cy="1325563"/>
          </a:xfrm>
        </p:spPr>
        <p:txBody>
          <a:bodyPr>
            <a:normAutofit/>
          </a:bodyPr>
          <a:lstStyle/>
          <a:p>
            <a:pPr algn="r"/>
            <a:r>
              <a:rPr lang="ar-SA" sz="5400" b="1" dirty="0">
                <a:solidFill>
                  <a:schemeClr val="accent5"/>
                </a:solidFill>
                <a:latin typeface="MF_FrankRuhl-Regular"/>
                <a:cs typeface="+mn-cs"/>
              </a:rPr>
              <a:t>ثِمارُ</a:t>
            </a:r>
            <a:r>
              <a:rPr lang="he-IL" sz="5400" b="1" dirty="0">
                <a:solidFill>
                  <a:schemeClr val="accent5"/>
                </a:solidFill>
                <a:latin typeface="MF_FrankRuhl-Regular"/>
                <a:cs typeface="+mn-cs"/>
              </a:rPr>
              <a:t> </a:t>
            </a:r>
            <a:r>
              <a:rPr lang="ar-SA" sz="5400" b="1" dirty="0">
                <a:solidFill>
                  <a:schemeClr val="accent5"/>
                </a:solidFill>
                <a:latin typeface="MF_FrankRuhl-Regular"/>
                <a:cs typeface="+mn-cs"/>
              </a:rPr>
              <a:t>في </a:t>
            </a:r>
            <a:r>
              <a:rPr lang="ar-SA" sz="5400" b="1" dirty="0" err="1">
                <a:solidFill>
                  <a:schemeClr val="accent5"/>
                </a:solidFill>
                <a:latin typeface="MF_FrankRuhl-Regular"/>
                <a:cs typeface="+mn-cs"/>
              </a:rPr>
              <a:t>ٱلخَريفِ</a:t>
            </a:r>
            <a:r>
              <a:rPr lang="ar-SA" sz="5400" b="1" dirty="0">
                <a:solidFill>
                  <a:schemeClr val="accent5"/>
                </a:solidFill>
                <a:latin typeface="MF_FrankRuhl-Regular"/>
                <a:cs typeface="+mn-cs"/>
              </a:rPr>
              <a:t> </a:t>
            </a:r>
            <a:r>
              <a:rPr lang="he-IL" sz="5400" b="1" dirty="0">
                <a:solidFill>
                  <a:schemeClr val="accent5"/>
                </a:solidFill>
                <a:latin typeface="MF_FrankRuhl-Regular"/>
                <a:cs typeface="+mn-cs"/>
              </a:rPr>
              <a:t> </a:t>
            </a:r>
            <a:r>
              <a:rPr lang="he-IL" sz="2800" b="1" dirty="0">
                <a:latin typeface="MF_FrankRuhl-Regular"/>
                <a:cs typeface="+mn-cs"/>
              </a:rPr>
              <a:t>(</a:t>
            </a:r>
            <a:r>
              <a:rPr lang="ar-SA" sz="2800" b="1" dirty="0">
                <a:latin typeface="MF_FrankRuhl-Regular"/>
                <a:cs typeface="+mn-cs"/>
              </a:rPr>
              <a:t>صفحة</a:t>
            </a:r>
            <a:r>
              <a:rPr lang="he-IL" sz="2800" b="1" dirty="0">
                <a:latin typeface="MF_FrankRuhl-Regular"/>
                <a:cs typeface="+mn-cs"/>
              </a:rPr>
              <a:t> 31)</a:t>
            </a:r>
            <a:endParaRPr lang="en-US" sz="2800" b="1" dirty="0">
              <a:cs typeface="+mn-cs"/>
            </a:endParaRPr>
          </a:p>
        </p:txBody>
      </p:sp>
      <p:pic>
        <p:nvPicPr>
          <p:cNvPr id="5" name="תמונה 4">
            <a:extLst>
              <a:ext uri="{FF2B5EF4-FFF2-40B4-BE49-F238E27FC236}">
                <a16:creationId xmlns:a16="http://schemas.microsoft.com/office/drawing/2014/main" id="{DA940D2B-C709-EFEE-E2B8-9553E0D226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
        <p:nvSpPr>
          <p:cNvPr id="6" name="תיבת טקסט 5">
            <a:extLst>
              <a:ext uri="{FF2B5EF4-FFF2-40B4-BE49-F238E27FC236}">
                <a16:creationId xmlns:a16="http://schemas.microsoft.com/office/drawing/2014/main" id="{7E3D34B4-57A8-6FDC-1B69-99E337977883}"/>
              </a:ext>
            </a:extLst>
          </p:cNvPr>
          <p:cNvSpPr txBox="1"/>
          <p:nvPr/>
        </p:nvSpPr>
        <p:spPr>
          <a:xfrm>
            <a:off x="1534160" y="6512560"/>
            <a:ext cx="3423920" cy="369332"/>
          </a:xfrm>
          <a:prstGeom prst="rect">
            <a:avLst/>
          </a:prstGeom>
          <a:noFill/>
        </p:spPr>
        <p:txBody>
          <a:bodyPr wrap="square" rtlCol="1">
            <a:spAutoFit/>
          </a:bodyPr>
          <a:lstStyle/>
          <a:p>
            <a:r>
              <a:rPr lang="he-IL" dirty="0">
                <a:hlinkClick r:id="rId4"/>
              </a:rPr>
              <a:t>לאחר </a:t>
            </a:r>
            <a:r>
              <a:rPr lang="he-IL" dirty="0" err="1">
                <a:hlinkClick r:id="rId4"/>
              </a:rPr>
              <a:t>הבציר</a:t>
            </a:r>
            <a:r>
              <a:rPr lang="he-IL" dirty="0">
                <a:hlinkClick r:id="rId4"/>
              </a:rPr>
              <a:t> דורכים ענבים בגת</a:t>
            </a:r>
            <a:endParaRPr lang="he-IL" dirty="0"/>
          </a:p>
        </p:txBody>
      </p:sp>
      <p:pic>
        <p:nvPicPr>
          <p:cNvPr id="7" name="תמונה 6">
            <a:extLst>
              <a:ext uri="{FF2B5EF4-FFF2-40B4-BE49-F238E27FC236}">
                <a16:creationId xmlns:a16="http://schemas.microsoft.com/office/drawing/2014/main" id="{664187E0-2B5A-75BB-CF7D-A87C2139192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31976" y="72092"/>
            <a:ext cx="1012024" cy="792549"/>
          </a:xfrm>
          <a:prstGeom prst="rect">
            <a:avLst/>
          </a:prstGeom>
        </p:spPr>
      </p:pic>
      <p:pic>
        <p:nvPicPr>
          <p:cNvPr id="11" name="מציין מיקום תוכן 10">
            <a:extLst>
              <a:ext uri="{FF2B5EF4-FFF2-40B4-BE49-F238E27FC236}">
                <a16:creationId xmlns:a16="http://schemas.microsoft.com/office/drawing/2014/main" id="{F9D27E1C-6911-30C2-A0A2-7B9953E41B08}"/>
              </a:ext>
            </a:extLst>
          </p:cNvPr>
          <p:cNvPicPr>
            <a:picLocks noGrp="1" noChangeAspect="1"/>
          </p:cNvPicPr>
          <p:nvPr>
            <p:ph idx="1"/>
          </p:nvPr>
        </p:nvPicPr>
        <p:blipFill>
          <a:blip r:embed="rId6" cstate="email">
            <a:extLst>
              <a:ext uri="{28A0092B-C50C-407E-A947-70E740481C1C}">
                <a14:useLocalDpi xmlns:a14="http://schemas.microsoft.com/office/drawing/2010/main"/>
              </a:ext>
            </a:extLst>
          </a:blip>
          <a:stretch>
            <a:fillRect/>
          </a:stretch>
        </p:blipFill>
        <p:spPr>
          <a:xfrm>
            <a:off x="930993" y="1825624"/>
            <a:ext cx="7282013" cy="4511167"/>
          </a:xfrm>
        </p:spPr>
      </p:pic>
    </p:spTree>
    <p:extLst>
      <p:ext uri="{BB962C8B-B14F-4D97-AF65-F5344CB8AC3E}">
        <p14:creationId xmlns:p14="http://schemas.microsoft.com/office/powerpoint/2010/main" val="3897618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78393" y="681037"/>
            <a:ext cx="7886700" cy="1325563"/>
          </a:xfrm>
        </p:spPr>
        <p:txBody>
          <a:bodyPr>
            <a:normAutofit/>
          </a:bodyPr>
          <a:lstStyle/>
          <a:p>
            <a:pPr algn="r"/>
            <a:r>
              <a:rPr lang="ar-SA" sz="3200" b="1" dirty="0">
                <a:cs typeface="+mn-cs"/>
              </a:rPr>
              <a:t>أَوْراقٌ تَتَساقَطُ </a:t>
            </a:r>
            <a:r>
              <a:rPr lang="he-IL" sz="3200" b="1" dirty="0">
                <a:cs typeface="+mn-cs"/>
              </a:rPr>
              <a:t>(</a:t>
            </a:r>
            <a:r>
              <a:rPr lang="ar-SA" sz="3200" b="1" dirty="0">
                <a:cs typeface="+mn-cs"/>
              </a:rPr>
              <a:t>صفحة</a:t>
            </a:r>
            <a:r>
              <a:rPr lang="he-IL" sz="3200" b="1" dirty="0">
                <a:cs typeface="+mn-cs"/>
              </a:rPr>
              <a:t>32)</a:t>
            </a:r>
            <a:endParaRPr lang="en-US" sz="3200" b="1"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71016" y="1825625"/>
            <a:ext cx="6401968" cy="4351338"/>
          </a:xfrm>
          <a:prstGeom prst="rect">
            <a:avLst/>
          </a:prstGeom>
        </p:spPr>
      </p:pic>
      <p:sp>
        <p:nvSpPr>
          <p:cNvPr id="5" name="מלבן 4"/>
          <p:cNvSpPr/>
          <p:nvPr/>
        </p:nvSpPr>
        <p:spPr>
          <a:xfrm flipV="1">
            <a:off x="1897427" y="6482280"/>
            <a:ext cx="6522296" cy="341632"/>
          </a:xfrm>
          <a:prstGeom prst="rect">
            <a:avLst/>
          </a:prstGeom>
        </p:spPr>
        <p:txBody>
          <a:bodyPr wrap="square">
            <a:spAutoFit/>
          </a:bodyPr>
          <a:lstStyle/>
          <a:p>
            <a:pPr lvl="0" algn="ctr" defTabSz="914400" rtl="1">
              <a:lnSpc>
                <a:spcPct val="90000"/>
              </a:lnSpc>
              <a:spcBef>
                <a:spcPts val="1000"/>
              </a:spcBef>
            </a:pPr>
            <a:r>
              <a:rPr lang="he-IL">
                <a:solidFill>
                  <a:prstClr val="black"/>
                </a:solidFill>
                <a:latin typeface="EnzoagadaMF-Bold"/>
              </a:rPr>
              <a:t> </a:t>
            </a:r>
            <a:r>
              <a:rPr lang="he-IL">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5957180" y="6482281"/>
            <a:ext cx="2558170" cy="341632"/>
          </a:xfrm>
          <a:prstGeom prst="rect">
            <a:avLst/>
          </a:prstGeom>
          <a:noFill/>
        </p:spPr>
        <p:txBody>
          <a:bodyPr wrap="square" rtlCol="0">
            <a:spAutoFit/>
          </a:bodyPr>
          <a:lstStyle/>
          <a:p>
            <a:pPr lvl="0" algn="ctr" defTabSz="914400" rtl="1">
              <a:lnSpc>
                <a:spcPct val="90000"/>
              </a:lnSpc>
              <a:spcBef>
                <a:spcPts val="1000"/>
              </a:spcBef>
            </a:pPr>
            <a:r>
              <a:rPr kumimoji="0" lang="ar-SA" sz="1800" b="0" i="0" u="none" strike="noStrike" kern="1200" cap="none" spc="0" normalizeH="0" baseline="0" noProof="0" dirty="0">
                <a:ln>
                  <a:noFill/>
                </a:ln>
                <a:solidFill>
                  <a:prstClr val="black"/>
                </a:solidFill>
                <a:effectLst/>
                <a:uLnTx/>
                <a:uFillTx/>
                <a:latin typeface="EnzoagadaMF-Bold"/>
                <a:ea typeface="+mn-ea"/>
                <a:cs typeface="Arial" panose="020B0604020202020204" pitchFamily="34" charset="0"/>
              </a:rPr>
              <a:t>الصور برعاية </a:t>
            </a:r>
            <a:r>
              <a:rPr lang="en-GB" dirty="0" err="1">
                <a:solidFill>
                  <a:prstClr val="black"/>
                </a:solidFill>
                <a:latin typeface="EnzoagadaMF-Bold"/>
              </a:rPr>
              <a:t>p</a:t>
            </a:r>
            <a:r>
              <a:rPr lang="en-GB" dirty="0" err="1">
                <a:solidFill>
                  <a:prstClr val="black"/>
                </a:solidFill>
                <a:latin typeface="Arial" panose="020B0604020202020204" pitchFamily="34" charset="0"/>
                <a:cs typeface="Arial" panose="020B0604020202020204" pitchFamily="34" charset="0"/>
              </a:rPr>
              <a:t>ixabay</a:t>
            </a:r>
            <a:endParaRPr lang="en-US" dirty="0">
              <a:solidFill>
                <a:prstClr val="black"/>
              </a:solidFill>
              <a:latin typeface="Arial" panose="020B0604020202020204" pitchFamily="34" charset="0"/>
              <a:cs typeface="Arial" panose="020B0604020202020204" pitchFamily="34" charset="0"/>
            </a:endParaRPr>
          </a:p>
        </p:txBody>
      </p:sp>
      <p:pic>
        <p:nvPicPr>
          <p:cNvPr id="6" name="תמונה 5">
            <a:extLst>
              <a:ext uri="{FF2B5EF4-FFF2-40B4-BE49-F238E27FC236}">
                <a16:creationId xmlns:a16="http://schemas.microsoft.com/office/drawing/2014/main" id="{4D44BE37-556E-A4AE-6BFA-F963AA39C2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8" name="תמונה 7">
            <a:extLst>
              <a:ext uri="{FF2B5EF4-FFF2-40B4-BE49-F238E27FC236}">
                <a16:creationId xmlns:a16="http://schemas.microsoft.com/office/drawing/2014/main" id="{41D38340-166A-79A2-AEA3-1B4B62007D5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31976" y="34087"/>
            <a:ext cx="1012024" cy="792549"/>
          </a:xfrm>
          <a:prstGeom prst="rect">
            <a:avLst/>
          </a:prstGeom>
        </p:spPr>
      </p:pic>
    </p:spTree>
    <p:extLst>
      <p:ext uri="{BB962C8B-B14F-4D97-AF65-F5344CB8AC3E}">
        <p14:creationId xmlns:p14="http://schemas.microsoft.com/office/powerpoint/2010/main" val="2537897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672675" y="894896"/>
            <a:ext cx="5149186" cy="5599795"/>
          </a:xfrm>
          <a:prstGeom prst="rect">
            <a:avLst/>
          </a:prstGeom>
        </p:spPr>
      </p:pic>
      <p:pic>
        <p:nvPicPr>
          <p:cNvPr id="8" name="תמונה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2521" y="713469"/>
            <a:ext cx="2827600" cy="5962650"/>
          </a:xfrm>
          <a:prstGeom prst="rect">
            <a:avLst/>
          </a:prstGeom>
        </p:spPr>
      </p:pic>
      <p:sp>
        <p:nvSpPr>
          <p:cNvPr id="11" name="TextBox 10"/>
          <p:cNvSpPr txBox="1"/>
          <p:nvPr/>
        </p:nvSpPr>
        <p:spPr>
          <a:xfrm>
            <a:off x="5815924" y="6494691"/>
            <a:ext cx="2170787" cy="341632"/>
          </a:xfrm>
          <a:prstGeom prst="rect">
            <a:avLst/>
          </a:prstGeom>
          <a:noFill/>
        </p:spPr>
        <p:txBody>
          <a:bodyPr wrap="none" rtlCol="0">
            <a:spAutoFit/>
          </a:bodyPr>
          <a:lstStyle/>
          <a:p>
            <a:pPr lvl="0" algn="ctr" defTabSz="914400" rtl="1">
              <a:lnSpc>
                <a:spcPct val="90000"/>
              </a:lnSpc>
              <a:spcBef>
                <a:spcPts val="1000"/>
              </a:spcBef>
            </a:pPr>
            <a:r>
              <a:rPr lang="ar-SA" dirty="0">
                <a:solidFill>
                  <a:prstClr val="black"/>
                </a:solidFill>
                <a:latin typeface="EnzoagadaMF-Bold"/>
              </a:rPr>
              <a:t>الصور برعاية </a:t>
            </a:r>
            <a:r>
              <a:rPr lang="en-GB" dirty="0" err="1">
                <a:solidFill>
                  <a:prstClr val="black"/>
                </a:solidFill>
                <a:latin typeface="Arial" panose="020B0604020202020204" pitchFamily="34" charset="0"/>
                <a:cs typeface="Arial" panose="020B0604020202020204" pitchFamily="34" charset="0"/>
              </a:rPr>
              <a:t>Pixabay</a:t>
            </a:r>
            <a:endParaRPr lang="en-US" dirty="0">
              <a:solidFill>
                <a:prstClr val="black"/>
              </a:solidFill>
              <a:latin typeface="Arial" panose="020B0604020202020204" pitchFamily="34" charset="0"/>
              <a:cs typeface="Arial" panose="020B0604020202020204" pitchFamily="34" charset="0"/>
            </a:endParaRPr>
          </a:p>
        </p:txBody>
      </p:sp>
      <p:pic>
        <p:nvPicPr>
          <p:cNvPr id="5" name="תמונה 4">
            <a:extLst>
              <a:ext uri="{FF2B5EF4-FFF2-40B4-BE49-F238E27FC236}">
                <a16:creationId xmlns:a16="http://schemas.microsoft.com/office/drawing/2014/main" id="{62D5B3E1-CDFF-91B9-7D23-EAE31A9BDA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3"/>
            <a:ext cx="1688260" cy="641376"/>
          </a:xfrm>
          <a:prstGeom prst="rect">
            <a:avLst/>
          </a:prstGeom>
        </p:spPr>
      </p:pic>
      <p:pic>
        <p:nvPicPr>
          <p:cNvPr id="2" name="תמונה 1">
            <a:extLst>
              <a:ext uri="{FF2B5EF4-FFF2-40B4-BE49-F238E27FC236}">
                <a16:creationId xmlns:a16="http://schemas.microsoft.com/office/drawing/2014/main" id="{71EC8B93-AC64-2D2B-D163-008EDEAF7DC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79620" y="72093"/>
            <a:ext cx="1012024" cy="792549"/>
          </a:xfrm>
          <a:prstGeom prst="rect">
            <a:avLst/>
          </a:prstGeom>
        </p:spPr>
      </p:pic>
    </p:spTree>
    <p:extLst>
      <p:ext uri="{BB962C8B-B14F-4D97-AF65-F5344CB8AC3E}">
        <p14:creationId xmlns:p14="http://schemas.microsoft.com/office/powerpoint/2010/main" val="837658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5A818DB-21B4-E989-18F2-7E2BF7A81A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2" name="תמונה 1">
            <a:extLst>
              <a:ext uri="{FF2B5EF4-FFF2-40B4-BE49-F238E27FC236}">
                <a16:creationId xmlns:a16="http://schemas.microsoft.com/office/drawing/2014/main" id="{E3AC7DCB-F992-CEDE-603C-EFC49A21E7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31976" y="27432"/>
            <a:ext cx="1012024" cy="792549"/>
          </a:xfrm>
          <a:prstGeom prst="rect">
            <a:avLst/>
          </a:prstGeom>
        </p:spPr>
      </p:pic>
      <p:pic>
        <p:nvPicPr>
          <p:cNvPr id="7" name="תמונה 6">
            <a:extLst>
              <a:ext uri="{FF2B5EF4-FFF2-40B4-BE49-F238E27FC236}">
                <a16:creationId xmlns:a16="http://schemas.microsoft.com/office/drawing/2014/main" id="{7D70681A-2139-F426-7C39-5E87ED0CB4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5121" y="896113"/>
            <a:ext cx="7340061" cy="5961887"/>
          </a:xfrm>
          <a:prstGeom prst="rect">
            <a:avLst/>
          </a:prstGeom>
        </p:spPr>
      </p:pic>
    </p:spTree>
    <p:extLst>
      <p:ext uri="{BB962C8B-B14F-4D97-AF65-F5344CB8AC3E}">
        <p14:creationId xmlns:p14="http://schemas.microsoft.com/office/powerpoint/2010/main" val="597469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85888" y="604837"/>
            <a:ext cx="7886700" cy="1325563"/>
          </a:xfrm>
        </p:spPr>
        <p:txBody>
          <a:bodyPr>
            <a:normAutofit/>
          </a:bodyPr>
          <a:lstStyle/>
          <a:p>
            <a:pPr algn="r"/>
            <a:r>
              <a:rPr lang="ar-SA" sz="5400" b="1" dirty="0">
                <a:solidFill>
                  <a:schemeClr val="accent1"/>
                </a:solidFill>
                <a:latin typeface="Arial" panose="020B0604020202020204" pitchFamily="34" charset="0"/>
                <a:cs typeface="Arial" panose="020B0604020202020204" pitchFamily="34" charset="0"/>
              </a:rPr>
              <a:t>ماذّا تَعَلَّمْنا؟</a:t>
            </a:r>
            <a:endParaRPr lang="en-US" sz="5400" b="1" dirty="0">
              <a:solidFill>
                <a:schemeClr val="accent1"/>
              </a:solidFill>
              <a:latin typeface="Arial" panose="020B0604020202020204" pitchFamily="34" charset="0"/>
              <a:cs typeface="Arial" panose="020B0604020202020204" pitchFamily="34" charset="0"/>
            </a:endParaRPr>
          </a:p>
        </p:txBody>
      </p:sp>
      <p:pic>
        <p:nvPicPr>
          <p:cNvPr id="8" name="מציין מיקום תוכן 7">
            <a:extLst>
              <a:ext uri="{FF2B5EF4-FFF2-40B4-BE49-F238E27FC236}">
                <a16:creationId xmlns:a16="http://schemas.microsoft.com/office/drawing/2014/main" id="{A883F465-D213-5652-6029-0B136E0A4BC9}"/>
              </a:ext>
            </a:extLst>
          </p:cNvPr>
          <p:cNvPicPr>
            <a:picLocks noGrp="1" noChangeAspect="1"/>
          </p:cNvPicPr>
          <p:nvPr>
            <p:ph idx="1"/>
          </p:nvPr>
        </p:nvPicPr>
        <p:blipFill>
          <a:blip r:embed="rId3"/>
          <a:stretch>
            <a:fillRect/>
          </a:stretch>
        </p:blipFill>
        <p:spPr>
          <a:xfrm>
            <a:off x="832104" y="2167129"/>
            <a:ext cx="7644384" cy="3813048"/>
          </a:xfrm>
        </p:spPr>
      </p:pic>
      <p:pic>
        <p:nvPicPr>
          <p:cNvPr id="5" name="תמונה 4">
            <a:extLst>
              <a:ext uri="{FF2B5EF4-FFF2-40B4-BE49-F238E27FC236}">
                <a16:creationId xmlns:a16="http://schemas.microsoft.com/office/drawing/2014/main" id="{A8342051-A273-7597-D995-934A8EC20C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6" name="תמונה 5">
            <a:extLst>
              <a:ext uri="{FF2B5EF4-FFF2-40B4-BE49-F238E27FC236}">
                <a16:creationId xmlns:a16="http://schemas.microsoft.com/office/drawing/2014/main" id="{8E780FB3-2C5C-E56E-B94E-1D9446807FF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31976" y="72092"/>
            <a:ext cx="1012024" cy="792549"/>
          </a:xfrm>
          <a:prstGeom prst="rect">
            <a:avLst/>
          </a:prstGeom>
        </p:spPr>
      </p:pic>
    </p:spTree>
    <p:extLst>
      <p:ext uri="{BB962C8B-B14F-4D97-AF65-F5344CB8AC3E}">
        <p14:creationId xmlns:p14="http://schemas.microsoft.com/office/powerpoint/2010/main" val="1376009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תיבת טקסט 10">
            <a:extLst>
              <a:ext uri="{FF2B5EF4-FFF2-40B4-BE49-F238E27FC236}">
                <a16:creationId xmlns:a16="http://schemas.microsoft.com/office/drawing/2014/main" id="{30D4DA29-AC1E-DA3C-595A-8A4EC0879181}"/>
              </a:ext>
            </a:extLst>
          </p:cNvPr>
          <p:cNvSpPr txBox="1"/>
          <p:nvPr/>
        </p:nvSpPr>
        <p:spPr>
          <a:xfrm>
            <a:off x="2368296" y="1676867"/>
            <a:ext cx="4702422" cy="707886"/>
          </a:xfrm>
          <a:prstGeom prst="rect">
            <a:avLst/>
          </a:prstGeom>
          <a:noFill/>
          <a:ln w="12700">
            <a:solidFill>
              <a:schemeClr val="accent5"/>
            </a:solidFill>
          </a:ln>
        </p:spPr>
        <p:txBody>
          <a:bodyPr wrap="square">
            <a:spAutoFit/>
          </a:bodyPr>
          <a:lstStyle/>
          <a:p>
            <a:pPr marL="0" indent="0" algn="ctr" rtl="1">
              <a:buNone/>
            </a:pPr>
            <a:r>
              <a:rPr lang="ar-SA" sz="4000" b="1" dirty="0">
                <a:latin typeface="MF_FrankRuhl-Regular"/>
              </a:rPr>
              <a:t>المُصطَلَحات التي تَعَلَّمناها </a:t>
            </a:r>
          </a:p>
        </p:txBody>
      </p:sp>
      <p:pic>
        <p:nvPicPr>
          <p:cNvPr id="13" name="תמונה 12">
            <a:extLst>
              <a:ext uri="{FF2B5EF4-FFF2-40B4-BE49-F238E27FC236}">
                <a16:creationId xmlns:a16="http://schemas.microsoft.com/office/drawing/2014/main" id="{8CCE1765-97C3-8D0F-DA35-7452D6C408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2" name="תמונה 1">
            <a:extLst>
              <a:ext uri="{FF2B5EF4-FFF2-40B4-BE49-F238E27FC236}">
                <a16:creationId xmlns:a16="http://schemas.microsoft.com/office/drawing/2014/main" id="{9E65581D-34A2-63A5-9DC8-3CF1D6E454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47184" y="0"/>
            <a:ext cx="1012024" cy="792549"/>
          </a:xfrm>
          <a:prstGeom prst="rect">
            <a:avLst/>
          </a:prstGeom>
        </p:spPr>
      </p:pic>
      <p:pic>
        <p:nvPicPr>
          <p:cNvPr id="4" name="תמונה 3">
            <a:extLst>
              <a:ext uri="{FF2B5EF4-FFF2-40B4-BE49-F238E27FC236}">
                <a16:creationId xmlns:a16="http://schemas.microsoft.com/office/drawing/2014/main" id="{658C11F4-D116-FC98-B491-5512B234227F}"/>
              </a:ext>
            </a:extLst>
          </p:cNvPr>
          <p:cNvPicPr>
            <a:picLocks noChangeAspect="1"/>
          </p:cNvPicPr>
          <p:nvPr/>
        </p:nvPicPr>
        <p:blipFill>
          <a:blip r:embed="rId5"/>
          <a:stretch>
            <a:fillRect/>
          </a:stretch>
        </p:blipFill>
        <p:spPr>
          <a:xfrm>
            <a:off x="886968" y="3033712"/>
            <a:ext cx="7498079" cy="790575"/>
          </a:xfrm>
          <a:prstGeom prst="rect">
            <a:avLst/>
          </a:prstGeom>
        </p:spPr>
      </p:pic>
      <p:pic>
        <p:nvPicPr>
          <p:cNvPr id="8" name="תמונה 7">
            <a:extLst>
              <a:ext uri="{FF2B5EF4-FFF2-40B4-BE49-F238E27FC236}">
                <a16:creationId xmlns:a16="http://schemas.microsoft.com/office/drawing/2014/main" id="{35134961-55F4-C0AD-C139-31D63EACB425}"/>
              </a:ext>
            </a:extLst>
          </p:cNvPr>
          <p:cNvPicPr>
            <a:picLocks noChangeAspect="1"/>
          </p:cNvPicPr>
          <p:nvPr/>
        </p:nvPicPr>
        <p:blipFill>
          <a:blip r:embed="rId6"/>
          <a:stretch>
            <a:fillRect/>
          </a:stretch>
        </p:blipFill>
        <p:spPr>
          <a:xfrm>
            <a:off x="1249869" y="4077549"/>
            <a:ext cx="6772275" cy="800100"/>
          </a:xfrm>
          <a:prstGeom prst="rect">
            <a:avLst/>
          </a:prstGeom>
        </p:spPr>
      </p:pic>
      <p:pic>
        <p:nvPicPr>
          <p:cNvPr id="14" name="תמונה 13">
            <a:extLst>
              <a:ext uri="{FF2B5EF4-FFF2-40B4-BE49-F238E27FC236}">
                <a16:creationId xmlns:a16="http://schemas.microsoft.com/office/drawing/2014/main" id="{C5E74BEC-A911-EFBF-9A8A-E0308A6A610B}"/>
              </a:ext>
            </a:extLst>
          </p:cNvPr>
          <p:cNvPicPr>
            <a:picLocks noChangeAspect="1"/>
          </p:cNvPicPr>
          <p:nvPr/>
        </p:nvPicPr>
        <p:blipFill>
          <a:blip r:embed="rId7"/>
          <a:stretch>
            <a:fillRect/>
          </a:stretch>
        </p:blipFill>
        <p:spPr>
          <a:xfrm>
            <a:off x="2638425" y="5257831"/>
            <a:ext cx="3867150" cy="847725"/>
          </a:xfrm>
          <a:prstGeom prst="rect">
            <a:avLst/>
          </a:prstGeom>
        </p:spPr>
      </p:pic>
    </p:spTree>
    <p:extLst>
      <p:ext uri="{BB962C8B-B14F-4D97-AF65-F5344CB8AC3E}">
        <p14:creationId xmlns:p14="http://schemas.microsoft.com/office/powerpoint/2010/main" val="1474512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ar-SA" sz="5400" b="1" dirty="0">
                <a:solidFill>
                  <a:schemeClr val="accent5"/>
                </a:solidFill>
                <a:cs typeface="+mn-cs"/>
              </a:rPr>
              <a:t>جاءَ </a:t>
            </a:r>
            <a:r>
              <a:rPr lang="ar-SA" sz="5400" b="1" dirty="0" err="1">
                <a:solidFill>
                  <a:schemeClr val="accent5"/>
                </a:solidFill>
                <a:cs typeface="+mn-cs"/>
              </a:rPr>
              <a:t>ٱلخَريفُ</a:t>
            </a:r>
            <a:r>
              <a:rPr lang="ar-SA" sz="5400" b="1" dirty="0">
                <a:solidFill>
                  <a:schemeClr val="accent5"/>
                </a:solidFill>
                <a:cs typeface="+mn-cs"/>
              </a:rPr>
              <a:t> </a:t>
            </a:r>
            <a:endParaRPr lang="en-US" sz="5400" b="1" dirty="0">
              <a:solidFill>
                <a:schemeClr val="accent5"/>
              </a:solidFill>
              <a:cs typeface="+mn-cs"/>
            </a:endParaRPr>
          </a:p>
        </p:txBody>
      </p:sp>
      <p:pic>
        <p:nvPicPr>
          <p:cNvPr id="5" name="תמונה 4">
            <a:extLst>
              <a:ext uri="{FF2B5EF4-FFF2-40B4-BE49-F238E27FC236}">
                <a16:creationId xmlns:a16="http://schemas.microsoft.com/office/drawing/2014/main" id="{9AC5F3D3-A3BA-E816-D139-26E5789F4D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8" name="מציין מיקום תוכן 7">
            <a:extLst>
              <a:ext uri="{FF2B5EF4-FFF2-40B4-BE49-F238E27FC236}">
                <a16:creationId xmlns:a16="http://schemas.microsoft.com/office/drawing/2014/main" id="{2435DA5D-2FBB-59C6-9BB3-571ACD2C36FA}"/>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174422" y="1825624"/>
            <a:ext cx="6795156" cy="4428871"/>
          </a:xfrm>
          <a:prstGeom prst="rect">
            <a:avLst/>
          </a:prstGeom>
        </p:spPr>
      </p:pic>
      <p:pic>
        <p:nvPicPr>
          <p:cNvPr id="10" name="תמונה 9">
            <a:extLst>
              <a:ext uri="{FF2B5EF4-FFF2-40B4-BE49-F238E27FC236}">
                <a16:creationId xmlns:a16="http://schemas.microsoft.com/office/drawing/2014/main" id="{3C00EB7C-4A84-AA6B-71A2-67F3225AFC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31976" y="0"/>
            <a:ext cx="1012024" cy="792549"/>
          </a:xfrm>
          <a:prstGeom prst="rect">
            <a:avLst/>
          </a:prstGeom>
        </p:spPr>
      </p:pic>
    </p:spTree>
    <p:extLst>
      <p:ext uri="{BB962C8B-B14F-4D97-AF65-F5344CB8AC3E}">
        <p14:creationId xmlns:p14="http://schemas.microsoft.com/office/powerpoint/2010/main" val="3225073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89953" y="528627"/>
            <a:ext cx="7886700" cy="1325563"/>
          </a:xfrm>
        </p:spPr>
        <p:txBody>
          <a:bodyPr>
            <a:normAutofit/>
          </a:bodyPr>
          <a:lstStyle/>
          <a:p>
            <a:pPr algn="ctr"/>
            <a:r>
              <a:rPr lang="ar-SA" sz="4000" b="1" dirty="0">
                <a:solidFill>
                  <a:schemeClr val="accent5"/>
                </a:solidFill>
                <a:cs typeface="+mn-cs"/>
              </a:rPr>
              <a:t>اَلنَّباتاتُ والكائناتُ </a:t>
            </a:r>
            <a:r>
              <a:rPr lang="ar-SA" sz="4000" b="1" dirty="0" err="1">
                <a:solidFill>
                  <a:schemeClr val="accent5"/>
                </a:solidFill>
                <a:cs typeface="+mn-cs"/>
              </a:rPr>
              <a:t>ٱلحيَّةُ</a:t>
            </a:r>
            <a:r>
              <a:rPr lang="ar-SA" sz="4000" b="1" dirty="0">
                <a:solidFill>
                  <a:schemeClr val="accent5"/>
                </a:solidFill>
                <a:cs typeface="+mn-cs"/>
              </a:rPr>
              <a:t> في فَصْلِ </a:t>
            </a:r>
            <a:r>
              <a:rPr lang="ar-SA" sz="4000" b="1" dirty="0" err="1">
                <a:solidFill>
                  <a:schemeClr val="accent5"/>
                </a:solidFill>
                <a:cs typeface="+mn-cs"/>
              </a:rPr>
              <a:t>ٱلخَريفِ</a:t>
            </a:r>
            <a:r>
              <a:rPr lang="ar-SA" sz="4000" b="1" dirty="0">
                <a:solidFill>
                  <a:schemeClr val="accent5"/>
                </a:solidFill>
                <a:cs typeface="+mn-cs"/>
              </a:rPr>
              <a:t> </a:t>
            </a:r>
            <a:endParaRPr lang="en-US" sz="4000" b="1" dirty="0">
              <a:solidFill>
                <a:schemeClr val="accent5"/>
              </a:solidFill>
              <a:cs typeface="+mn-cs"/>
            </a:endParaRPr>
          </a:p>
        </p:txBody>
      </p:sp>
      <p:sp>
        <p:nvSpPr>
          <p:cNvPr id="3" name="מציין מיקום תוכן 2"/>
          <p:cNvSpPr>
            <a:spLocks noGrp="1"/>
          </p:cNvSpPr>
          <p:nvPr>
            <p:ph idx="1"/>
          </p:nvPr>
        </p:nvSpPr>
        <p:spPr/>
        <p:txBody>
          <a:bodyPr>
            <a:normAutofit/>
          </a:bodyPr>
          <a:lstStyle/>
          <a:p>
            <a:pPr marL="0" indent="0" algn="r" rtl="1">
              <a:buNone/>
            </a:pPr>
            <a:r>
              <a:rPr lang="ar-SA" sz="3200" b="1" dirty="0"/>
              <a:t>مَهَمَّةٌ</a:t>
            </a:r>
            <a:r>
              <a:rPr lang="he-IL" sz="3200" b="1" dirty="0"/>
              <a:t> (</a:t>
            </a:r>
            <a:r>
              <a:rPr lang="ar-SA" sz="3200" b="1" dirty="0"/>
              <a:t>جَولةٌ</a:t>
            </a:r>
            <a:r>
              <a:rPr lang="he-IL" sz="3200" b="1" dirty="0"/>
              <a:t>): </a:t>
            </a:r>
            <a:r>
              <a:rPr lang="ar-SA" sz="3200" b="1" dirty="0"/>
              <a:t>مَنْظَرُ </a:t>
            </a:r>
            <a:r>
              <a:rPr lang="ar-SA" sz="3200" b="1" dirty="0" err="1"/>
              <a:t>ٱلبيئَةِ</a:t>
            </a:r>
            <a:r>
              <a:rPr lang="ar-SA" sz="3200" b="1" dirty="0"/>
              <a:t>  في </a:t>
            </a:r>
            <a:r>
              <a:rPr lang="ar-SA" sz="3200" b="1" dirty="0" err="1"/>
              <a:t>ٱلخَريفِ</a:t>
            </a:r>
            <a:r>
              <a:rPr lang="ar-SA" sz="3200" b="1" dirty="0"/>
              <a:t>   </a:t>
            </a:r>
            <a:r>
              <a:rPr lang="he-IL" b="1" dirty="0"/>
              <a:t>(</a:t>
            </a:r>
            <a:r>
              <a:rPr lang="ar-SA" b="1" dirty="0"/>
              <a:t>صفحة </a:t>
            </a:r>
            <a:r>
              <a:rPr lang="he-IL" b="1" dirty="0"/>
              <a:t>27)</a:t>
            </a:r>
          </a:p>
          <a:p>
            <a:pPr marL="0" indent="0" algn="r" rtl="1">
              <a:buNone/>
            </a:pPr>
            <a:endParaRPr lang="he-IL" sz="3200" b="1" dirty="0"/>
          </a:p>
          <a:p>
            <a:pPr marL="0" indent="0" algn="r" rtl="1">
              <a:buNone/>
            </a:pPr>
            <a:endParaRPr lang="en-US" sz="3200" b="1"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9347" y="2382817"/>
            <a:ext cx="7316003" cy="4244258"/>
          </a:xfrm>
          <a:prstGeom prst="rect">
            <a:avLst/>
          </a:prstGeom>
        </p:spPr>
      </p:pic>
      <p:pic>
        <p:nvPicPr>
          <p:cNvPr id="6" name="תמונה 5">
            <a:extLst>
              <a:ext uri="{FF2B5EF4-FFF2-40B4-BE49-F238E27FC236}">
                <a16:creationId xmlns:a16="http://schemas.microsoft.com/office/drawing/2014/main" id="{D2F6131A-F566-C834-674A-B85D12B4B3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7" name="תמונה 6">
            <a:extLst>
              <a:ext uri="{FF2B5EF4-FFF2-40B4-BE49-F238E27FC236}">
                <a16:creationId xmlns:a16="http://schemas.microsoft.com/office/drawing/2014/main" id="{A42DC630-187C-1937-600A-44EA08611A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29016" y="0"/>
            <a:ext cx="1014984" cy="792549"/>
          </a:xfrm>
          <a:prstGeom prst="rect">
            <a:avLst/>
          </a:prstGeom>
        </p:spPr>
      </p:pic>
    </p:spTree>
    <p:extLst>
      <p:ext uri="{BB962C8B-B14F-4D97-AF65-F5344CB8AC3E}">
        <p14:creationId xmlns:p14="http://schemas.microsoft.com/office/powerpoint/2010/main" val="4080702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ar-SA" sz="5400" b="1" dirty="0">
                <a:solidFill>
                  <a:schemeClr val="accent5"/>
                </a:solidFill>
                <a:latin typeface="MF_FrankRuhl-Regular"/>
                <a:cs typeface="+mn-cs"/>
              </a:rPr>
              <a:t>اَلنَّباتاتُ</a:t>
            </a:r>
            <a:r>
              <a:rPr lang="he-IL" sz="5400" b="1" dirty="0">
                <a:solidFill>
                  <a:schemeClr val="accent5"/>
                </a:solidFill>
                <a:latin typeface="MF_FrankRuhl-Regular"/>
                <a:cs typeface="+mn-cs"/>
              </a:rPr>
              <a:t> </a:t>
            </a:r>
            <a:r>
              <a:rPr lang="ar-SA" sz="5400" b="1" dirty="0">
                <a:solidFill>
                  <a:schemeClr val="accent5"/>
                </a:solidFill>
                <a:latin typeface="MF_FrankRuhl-Regular"/>
                <a:cs typeface="+mn-cs"/>
              </a:rPr>
              <a:t>تُزْهِرُ في </a:t>
            </a:r>
            <a:r>
              <a:rPr lang="ar-SA" sz="5400" b="1" dirty="0" err="1">
                <a:solidFill>
                  <a:schemeClr val="accent5"/>
                </a:solidFill>
                <a:latin typeface="MF_FrankRuhl-Regular"/>
                <a:cs typeface="+mn-cs"/>
              </a:rPr>
              <a:t>ٱلخَريفِ</a:t>
            </a:r>
            <a:r>
              <a:rPr lang="ar-SA" sz="5400" b="1" dirty="0">
                <a:solidFill>
                  <a:schemeClr val="accent5"/>
                </a:solidFill>
                <a:latin typeface="MF_FrankRuhl-Regular"/>
                <a:cs typeface="+mn-cs"/>
              </a:rPr>
              <a:t> </a:t>
            </a:r>
            <a:endParaRPr lang="en-US" sz="5400" b="1" dirty="0">
              <a:solidFill>
                <a:schemeClr val="accent5"/>
              </a:solidFill>
              <a:cs typeface="+mn-cs"/>
            </a:endParaRPr>
          </a:p>
        </p:txBody>
      </p:sp>
      <p:sp>
        <p:nvSpPr>
          <p:cNvPr id="3" name="מציין מיקום תוכן 2"/>
          <p:cNvSpPr>
            <a:spLocks noGrp="1"/>
          </p:cNvSpPr>
          <p:nvPr>
            <p:ph idx="1"/>
          </p:nvPr>
        </p:nvSpPr>
        <p:spPr>
          <a:xfrm>
            <a:off x="628650" y="1690689"/>
            <a:ext cx="7886700" cy="4486274"/>
          </a:xfrm>
        </p:spPr>
        <p:txBody>
          <a:bodyPr>
            <a:normAutofit/>
          </a:bodyPr>
          <a:lstStyle/>
          <a:p>
            <a:pPr marL="0" indent="0" algn="r">
              <a:buNone/>
            </a:pPr>
            <a:r>
              <a:rPr lang="ar-SA" sz="4400" b="1" dirty="0" err="1"/>
              <a:t>ٱلبُصَّيْلُ</a:t>
            </a:r>
            <a:r>
              <a:rPr lang="ar-SA" sz="4400" b="1" dirty="0"/>
              <a:t> (</a:t>
            </a:r>
            <a:r>
              <a:rPr lang="ar-SA" sz="4400" b="1" dirty="0" err="1"/>
              <a:t>ٱلْعُنْصُلُ</a:t>
            </a:r>
            <a:r>
              <a:rPr lang="ar-SA" sz="4400" b="1" dirty="0"/>
              <a:t> )</a:t>
            </a:r>
            <a:r>
              <a:rPr lang="en-US" sz="4400" b="1" dirty="0"/>
              <a:t> </a:t>
            </a:r>
          </a:p>
        </p:txBody>
      </p:sp>
      <p:pic>
        <p:nvPicPr>
          <p:cNvPr id="4" name="תמונה 3"/>
          <p:cNvPicPr>
            <a:picLocks noChangeAspect="1"/>
          </p:cNvPicPr>
          <p:nvPr/>
        </p:nvPicPr>
        <p:blipFill>
          <a:blip r:embed="rId3"/>
          <a:stretch>
            <a:fillRect/>
          </a:stretch>
        </p:blipFill>
        <p:spPr>
          <a:xfrm>
            <a:off x="628650" y="1690689"/>
            <a:ext cx="3778690" cy="5038253"/>
          </a:xfrm>
          <a:prstGeom prst="rect">
            <a:avLst/>
          </a:prstGeom>
        </p:spPr>
      </p:pic>
      <p:sp>
        <p:nvSpPr>
          <p:cNvPr id="5" name="TextBox 4"/>
          <p:cNvSpPr txBox="1"/>
          <p:nvPr/>
        </p:nvSpPr>
        <p:spPr>
          <a:xfrm>
            <a:off x="5566523" y="5846543"/>
            <a:ext cx="3440317" cy="646331"/>
          </a:xfrm>
          <a:prstGeom prst="rect">
            <a:avLst/>
          </a:prstGeom>
          <a:noFill/>
        </p:spPr>
        <p:txBody>
          <a:bodyPr wrap="square" rtlCol="0">
            <a:spAutoFit/>
          </a:bodyPr>
          <a:lstStyle/>
          <a:p>
            <a:pPr algn="r"/>
            <a:r>
              <a:rPr lang="ar-SA" dirty="0"/>
              <a:t>المصدر</a:t>
            </a:r>
            <a:r>
              <a:rPr lang="he-IL" dirty="0"/>
              <a:t>: </a:t>
            </a:r>
            <a:r>
              <a:rPr lang="ar-SA" dirty="0">
                <a:hlinkClick r:id="rId4"/>
              </a:rPr>
              <a:t>ويكبيديا</a:t>
            </a:r>
            <a:endParaRPr lang="he-IL" dirty="0"/>
          </a:p>
          <a:p>
            <a:pPr algn="r"/>
            <a:r>
              <a:rPr lang="ar-SA" dirty="0"/>
              <a:t>انتاج</a:t>
            </a:r>
            <a:r>
              <a:rPr lang="he-IL" dirty="0"/>
              <a:t>: </a:t>
            </a:r>
            <a:r>
              <a:rPr lang="he-IL" dirty="0" err="1"/>
              <a:t>שומבלע</a:t>
            </a:r>
            <a:r>
              <a:rPr lang="en-US" dirty="0"/>
              <a:t> </a:t>
            </a:r>
          </a:p>
        </p:txBody>
      </p:sp>
      <p:pic>
        <p:nvPicPr>
          <p:cNvPr id="7" name="תמונה 6">
            <a:extLst>
              <a:ext uri="{FF2B5EF4-FFF2-40B4-BE49-F238E27FC236}">
                <a16:creationId xmlns:a16="http://schemas.microsoft.com/office/drawing/2014/main" id="{137C8AD7-467A-BCB7-2A28-4A478C5D6B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8" name="תמונה 7">
            <a:extLst>
              <a:ext uri="{FF2B5EF4-FFF2-40B4-BE49-F238E27FC236}">
                <a16:creationId xmlns:a16="http://schemas.microsoft.com/office/drawing/2014/main" id="{4228AFBA-197E-9260-EAD5-B024723FD83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31976" y="0"/>
            <a:ext cx="1012024" cy="792549"/>
          </a:xfrm>
          <a:prstGeom prst="rect">
            <a:avLst/>
          </a:prstGeom>
        </p:spPr>
      </p:pic>
    </p:spTree>
    <p:extLst>
      <p:ext uri="{BB962C8B-B14F-4D97-AF65-F5344CB8AC3E}">
        <p14:creationId xmlns:p14="http://schemas.microsoft.com/office/powerpoint/2010/main" val="1827147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49564" y="1162843"/>
            <a:ext cx="7886700" cy="1325563"/>
          </a:xfrm>
        </p:spPr>
        <p:txBody>
          <a:bodyPr>
            <a:normAutofit/>
          </a:bodyPr>
          <a:lstStyle/>
          <a:p>
            <a:pPr algn="r"/>
            <a:r>
              <a:rPr lang="ar-SA" sz="6000" b="1" dirty="0" err="1">
                <a:cs typeface="+mn-cs"/>
              </a:rPr>
              <a:t>ٱللَّحْلاحُ</a:t>
            </a:r>
            <a:endParaRPr lang="en-US" sz="6000" b="1" dirty="0">
              <a:cs typeface="+mn-cs"/>
            </a:endParaRPr>
          </a:p>
        </p:txBody>
      </p:sp>
      <p:sp>
        <p:nvSpPr>
          <p:cNvPr id="5" name="TextBox 4"/>
          <p:cNvSpPr txBox="1"/>
          <p:nvPr/>
        </p:nvSpPr>
        <p:spPr>
          <a:xfrm>
            <a:off x="5703683" y="5767057"/>
            <a:ext cx="3440317" cy="923330"/>
          </a:xfrm>
          <a:prstGeom prst="rect">
            <a:avLst/>
          </a:prstGeom>
          <a:noFill/>
        </p:spPr>
        <p:txBody>
          <a:bodyPr wrap="square" rtlCol="0">
            <a:spAutoFit/>
          </a:bodyPr>
          <a:lstStyle/>
          <a:p>
            <a:pPr algn="r"/>
            <a:endParaRPr lang="he-IL" dirty="0">
              <a:solidFill>
                <a:prstClr val="black"/>
              </a:solidFill>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المصدر</a:t>
            </a: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hlinkClick r:id="rId3"/>
              </a:rPr>
              <a:t>ويكبيديا</a:t>
            </a: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algn="r"/>
            <a:r>
              <a:rPr lang="ar-SA" dirty="0">
                <a:solidFill>
                  <a:prstClr val="black"/>
                </a:solidFill>
              </a:rPr>
              <a:t>انتاج </a:t>
            </a:r>
            <a:r>
              <a:rPr lang="he-IL" dirty="0">
                <a:solidFill>
                  <a:prstClr val="black"/>
                </a:solidFill>
              </a:rPr>
              <a:t>: </a:t>
            </a:r>
            <a:r>
              <a:rPr lang="ar-SA" dirty="0">
                <a:solidFill>
                  <a:prstClr val="black"/>
                </a:solidFill>
              </a:rPr>
              <a:t>تمار يرديني</a:t>
            </a:r>
            <a:endParaRPr lang="en-US" dirty="0">
              <a:solidFill>
                <a:prstClr val="black"/>
              </a:solidFill>
            </a:endParaRPr>
          </a:p>
        </p:txBody>
      </p:sp>
      <p:pic>
        <p:nvPicPr>
          <p:cNvPr id="6" name="תמונה 5"/>
          <p:cNvPicPr>
            <a:picLocks noChangeAspect="1"/>
          </p:cNvPicPr>
          <p:nvPr/>
        </p:nvPicPr>
        <p:blipFill>
          <a:blip r:embed="rId4"/>
          <a:stretch>
            <a:fillRect/>
          </a:stretch>
        </p:blipFill>
        <p:spPr>
          <a:xfrm>
            <a:off x="-232595" y="62877"/>
            <a:ext cx="5383828" cy="6795123"/>
          </a:xfrm>
          <a:prstGeom prst="rect">
            <a:avLst/>
          </a:prstGeom>
        </p:spPr>
      </p:pic>
      <p:sp>
        <p:nvSpPr>
          <p:cNvPr id="7" name="מציין מיקום תוכן 6"/>
          <p:cNvSpPr>
            <a:spLocks noGrp="1"/>
          </p:cNvSpPr>
          <p:nvPr>
            <p:ph idx="1"/>
          </p:nvPr>
        </p:nvSpPr>
        <p:spPr>
          <a:xfrm flipH="1" flipV="1">
            <a:off x="-3905249" y="6176963"/>
            <a:ext cx="5472792" cy="3814762"/>
          </a:xfrm>
        </p:spPr>
        <p:txBody>
          <a:bodyPr/>
          <a:lstStyle/>
          <a:p>
            <a:endParaRPr lang="en-US" dirty="0"/>
          </a:p>
        </p:txBody>
      </p:sp>
      <p:pic>
        <p:nvPicPr>
          <p:cNvPr id="4" name="תמונה 3">
            <a:extLst>
              <a:ext uri="{FF2B5EF4-FFF2-40B4-BE49-F238E27FC236}">
                <a16:creationId xmlns:a16="http://schemas.microsoft.com/office/drawing/2014/main" id="{439DB2FD-B9EB-489A-64A0-B051FE75DE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7991" y="-32864"/>
            <a:ext cx="1688260" cy="955815"/>
          </a:xfrm>
          <a:prstGeom prst="rect">
            <a:avLst/>
          </a:prstGeom>
          <a:solidFill>
            <a:schemeClr val="bg1"/>
          </a:solidFill>
        </p:spPr>
      </p:pic>
      <p:pic>
        <p:nvPicPr>
          <p:cNvPr id="8" name="תמונה 7">
            <a:extLst>
              <a:ext uri="{FF2B5EF4-FFF2-40B4-BE49-F238E27FC236}">
                <a16:creationId xmlns:a16="http://schemas.microsoft.com/office/drawing/2014/main" id="{84C1F8DB-680B-41DB-A515-B131C2BB3D3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62953" y="48337"/>
            <a:ext cx="1012024" cy="792549"/>
          </a:xfrm>
          <a:prstGeom prst="rect">
            <a:avLst/>
          </a:prstGeom>
        </p:spPr>
      </p:pic>
    </p:spTree>
    <p:extLst>
      <p:ext uri="{BB962C8B-B14F-4D97-AF65-F5344CB8AC3E}">
        <p14:creationId xmlns:p14="http://schemas.microsoft.com/office/powerpoint/2010/main" val="245337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952247" y="2046083"/>
            <a:ext cx="4073642" cy="913103"/>
          </a:xfrm>
        </p:spPr>
        <p:txBody>
          <a:bodyPr>
            <a:noAutofit/>
          </a:bodyPr>
          <a:lstStyle/>
          <a:p>
            <a:pPr algn="r"/>
            <a:r>
              <a:rPr lang="ar-SA" sz="6000" b="1" dirty="0">
                <a:cs typeface="+mn-cs"/>
              </a:rPr>
              <a:t>زَنْبَقُ </a:t>
            </a:r>
            <a:r>
              <a:rPr lang="ar-SA" sz="6000" b="1" dirty="0" err="1">
                <a:cs typeface="+mn-cs"/>
              </a:rPr>
              <a:t>ٱلشَّاطِيء</a:t>
            </a:r>
            <a:r>
              <a:rPr lang="ar-SA" sz="6000" b="1" dirty="0">
                <a:cs typeface="+mn-cs"/>
              </a:rPr>
              <a:t> </a:t>
            </a:r>
            <a:endParaRPr lang="en-US" sz="6000" b="1" dirty="0">
              <a:cs typeface="+mn-cs"/>
            </a:endParaRPr>
          </a:p>
        </p:txBody>
      </p:sp>
      <p:sp>
        <p:nvSpPr>
          <p:cNvPr id="5" name="TextBox 4"/>
          <p:cNvSpPr txBox="1"/>
          <p:nvPr/>
        </p:nvSpPr>
        <p:spPr>
          <a:xfrm>
            <a:off x="5703683" y="5767057"/>
            <a:ext cx="3440317" cy="64633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المصدر</a:t>
            </a: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hlinkClick r:id="rId3"/>
              </a:rPr>
              <a:t>ويكبيديا</a:t>
            </a: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algn="r"/>
            <a:r>
              <a:rPr lang="he-IL" dirty="0">
                <a:solidFill>
                  <a:prstClr val="black"/>
                </a:solidFill>
              </a:rPr>
              <a:t> </a:t>
            </a:r>
            <a:endParaRPr lang="en-US" dirty="0">
              <a:solidFill>
                <a:prstClr val="black"/>
              </a:solidFill>
            </a:endParaRPr>
          </a:p>
        </p:txBody>
      </p:sp>
      <p:sp>
        <p:nvSpPr>
          <p:cNvPr id="7" name="מציין מיקום תוכן 6"/>
          <p:cNvSpPr>
            <a:spLocks noGrp="1"/>
          </p:cNvSpPr>
          <p:nvPr>
            <p:ph idx="1"/>
          </p:nvPr>
        </p:nvSpPr>
        <p:spPr>
          <a:xfrm flipH="1" flipV="1">
            <a:off x="-3905249" y="6176963"/>
            <a:ext cx="5472792" cy="3814762"/>
          </a:xfrm>
        </p:spPr>
        <p:txBody>
          <a:bodyPr/>
          <a:lstStyle/>
          <a:p>
            <a:endParaRPr lang="en-US" dirty="0"/>
          </a:p>
        </p:txBody>
      </p:sp>
      <p:pic>
        <p:nvPicPr>
          <p:cNvPr id="3" name="תמונה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5120640" cy="6858000"/>
          </a:xfrm>
          <a:prstGeom prst="rect">
            <a:avLst/>
          </a:prstGeom>
        </p:spPr>
      </p:pic>
      <p:pic>
        <p:nvPicPr>
          <p:cNvPr id="6" name="תמונה 5">
            <a:extLst>
              <a:ext uri="{FF2B5EF4-FFF2-40B4-BE49-F238E27FC236}">
                <a16:creationId xmlns:a16="http://schemas.microsoft.com/office/drawing/2014/main" id="{33F427DE-83EC-7B4C-E7D7-20428307352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3"/>
            <a:ext cx="1688260" cy="683282"/>
          </a:xfrm>
          <a:prstGeom prst="rect">
            <a:avLst/>
          </a:prstGeom>
          <a:solidFill>
            <a:schemeClr val="bg1"/>
          </a:solidFill>
        </p:spPr>
      </p:pic>
      <p:pic>
        <p:nvPicPr>
          <p:cNvPr id="8" name="תמונה 7">
            <a:extLst>
              <a:ext uri="{FF2B5EF4-FFF2-40B4-BE49-F238E27FC236}">
                <a16:creationId xmlns:a16="http://schemas.microsoft.com/office/drawing/2014/main" id="{8FB5C157-13E5-55EB-80FE-6E0E84CE846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31976" y="48337"/>
            <a:ext cx="1012024" cy="792549"/>
          </a:xfrm>
          <a:prstGeom prst="rect">
            <a:avLst/>
          </a:prstGeom>
        </p:spPr>
      </p:pic>
    </p:spTree>
    <p:extLst>
      <p:ext uri="{BB962C8B-B14F-4D97-AF65-F5344CB8AC3E}">
        <p14:creationId xmlns:p14="http://schemas.microsoft.com/office/powerpoint/2010/main" val="3203350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49564" y="1162843"/>
            <a:ext cx="7886700" cy="1325563"/>
          </a:xfrm>
        </p:spPr>
        <p:txBody>
          <a:bodyPr>
            <a:normAutofit/>
          </a:bodyPr>
          <a:lstStyle/>
          <a:p>
            <a:pPr algn="r"/>
            <a:r>
              <a:rPr lang="ar-SA" sz="6000" b="1" dirty="0" err="1">
                <a:cs typeface="+mn-cs"/>
              </a:rPr>
              <a:t>ٱلحَيلَوانُ</a:t>
            </a:r>
            <a:endParaRPr lang="en-US" sz="6000" b="1" dirty="0">
              <a:cs typeface="+mn-cs"/>
            </a:endParaRPr>
          </a:p>
        </p:txBody>
      </p:sp>
      <p:sp>
        <p:nvSpPr>
          <p:cNvPr id="5" name="TextBox 4"/>
          <p:cNvSpPr txBox="1"/>
          <p:nvPr/>
        </p:nvSpPr>
        <p:spPr>
          <a:xfrm>
            <a:off x="5703683" y="5767057"/>
            <a:ext cx="3440317" cy="64633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المصدر</a:t>
            </a: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hlinkClick r:id="rId3"/>
              </a:rPr>
              <a:t>ويكبيديا</a:t>
            </a: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algn="r"/>
            <a:r>
              <a:rPr lang="en-US" u="sng" dirty="0" err="1">
                <a:solidFill>
                  <a:srgbClr val="0645AD"/>
                </a:solidFill>
                <a:latin typeface="Arial" panose="020B0604020202020204" pitchFamily="34" charset="0"/>
                <a:hlinkClick r:id="rId4" tooltip="User:MathKnight"/>
              </a:rPr>
              <a:t>MathKnight</a:t>
            </a:r>
            <a:r>
              <a:rPr lang="ar-SA" u="sng" dirty="0">
                <a:solidFill>
                  <a:srgbClr val="0645AD"/>
                </a:solidFill>
                <a:latin typeface="Arial" panose="020B0604020202020204" pitchFamily="34" charset="0"/>
              </a:rPr>
              <a:t>انتاج </a:t>
            </a:r>
            <a:r>
              <a:rPr lang="he-IL" u="sng" dirty="0">
                <a:solidFill>
                  <a:srgbClr val="0645AD"/>
                </a:solidFill>
                <a:latin typeface="Arial" panose="020B0604020202020204" pitchFamily="34" charset="0"/>
              </a:rPr>
              <a:t> </a:t>
            </a:r>
            <a:endParaRPr lang="en-US" dirty="0">
              <a:solidFill>
                <a:prstClr val="black"/>
              </a:solidFill>
            </a:endParaRPr>
          </a:p>
        </p:txBody>
      </p:sp>
      <p:sp>
        <p:nvSpPr>
          <p:cNvPr id="7" name="מציין מיקום תוכן 6"/>
          <p:cNvSpPr>
            <a:spLocks noGrp="1"/>
          </p:cNvSpPr>
          <p:nvPr>
            <p:ph idx="1"/>
          </p:nvPr>
        </p:nvSpPr>
        <p:spPr>
          <a:xfrm flipH="1" flipV="1">
            <a:off x="-3905249" y="6176963"/>
            <a:ext cx="5472792" cy="3814762"/>
          </a:xfrm>
        </p:spPr>
        <p:txBody>
          <a:bodyPr/>
          <a:lstStyle/>
          <a:p>
            <a:endParaRPr lang="en-US" dirty="0"/>
          </a:p>
        </p:txBody>
      </p:sp>
      <p:pic>
        <p:nvPicPr>
          <p:cNvPr id="3" name="תמונה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481" y="40265"/>
            <a:ext cx="6385045" cy="5468769"/>
          </a:xfrm>
          <a:prstGeom prst="rect">
            <a:avLst/>
          </a:prstGeom>
        </p:spPr>
      </p:pic>
      <p:pic>
        <p:nvPicPr>
          <p:cNvPr id="6" name="תמונה 5">
            <a:extLst>
              <a:ext uri="{FF2B5EF4-FFF2-40B4-BE49-F238E27FC236}">
                <a16:creationId xmlns:a16="http://schemas.microsoft.com/office/drawing/2014/main" id="{6415A9E7-86DF-AAA4-7103-74F704512A2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72093"/>
            <a:ext cx="1688260" cy="832728"/>
          </a:xfrm>
          <a:prstGeom prst="rect">
            <a:avLst/>
          </a:prstGeom>
          <a:solidFill>
            <a:schemeClr val="bg1"/>
          </a:solidFill>
        </p:spPr>
      </p:pic>
      <p:pic>
        <p:nvPicPr>
          <p:cNvPr id="8" name="תמונה 7">
            <a:extLst>
              <a:ext uri="{FF2B5EF4-FFF2-40B4-BE49-F238E27FC236}">
                <a16:creationId xmlns:a16="http://schemas.microsoft.com/office/drawing/2014/main" id="{F315F2AD-CE6F-E349-44DD-7792808F5CA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31976" y="0"/>
            <a:ext cx="1012024" cy="792549"/>
          </a:xfrm>
          <a:prstGeom prst="rect">
            <a:avLst/>
          </a:prstGeom>
        </p:spPr>
      </p:pic>
    </p:spTree>
    <p:extLst>
      <p:ext uri="{BB962C8B-B14F-4D97-AF65-F5344CB8AC3E}">
        <p14:creationId xmlns:p14="http://schemas.microsoft.com/office/powerpoint/2010/main" val="2332358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E44F4C43-C445-B2BA-DA86-18C7D7FCF3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2" name="תמונה 1">
            <a:extLst>
              <a:ext uri="{FF2B5EF4-FFF2-40B4-BE49-F238E27FC236}">
                <a16:creationId xmlns:a16="http://schemas.microsoft.com/office/drawing/2014/main" id="{79F9E700-54E7-EEF0-1FD7-867A5B8E46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31976" y="0"/>
            <a:ext cx="1012024" cy="792549"/>
          </a:xfrm>
          <a:prstGeom prst="rect">
            <a:avLst/>
          </a:prstGeom>
        </p:spPr>
      </p:pic>
      <p:pic>
        <p:nvPicPr>
          <p:cNvPr id="4" name="תמונה 3">
            <a:extLst>
              <a:ext uri="{FF2B5EF4-FFF2-40B4-BE49-F238E27FC236}">
                <a16:creationId xmlns:a16="http://schemas.microsoft.com/office/drawing/2014/main" id="{D801B123-8898-0FAE-020F-E426410005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438846"/>
            <a:ext cx="9144000" cy="5016818"/>
          </a:xfrm>
          <a:prstGeom prst="rect">
            <a:avLst/>
          </a:prstGeom>
        </p:spPr>
      </p:pic>
    </p:spTree>
    <p:extLst>
      <p:ext uri="{BB962C8B-B14F-4D97-AF65-F5344CB8AC3E}">
        <p14:creationId xmlns:p14="http://schemas.microsoft.com/office/powerpoint/2010/main" val="338934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45276" y="549999"/>
            <a:ext cx="7886700" cy="1325563"/>
          </a:xfrm>
        </p:spPr>
        <p:txBody>
          <a:bodyPr>
            <a:normAutofit fontScale="90000"/>
          </a:bodyPr>
          <a:lstStyle/>
          <a:p>
            <a:pPr algn="r"/>
            <a:r>
              <a:rPr lang="ar-SA" sz="6000" b="1" dirty="0">
                <a:solidFill>
                  <a:schemeClr val="accent5"/>
                </a:solidFill>
                <a:latin typeface="MF_FrankRuhl-Regular"/>
                <a:cs typeface="+mn-cs"/>
              </a:rPr>
              <a:t>   </a:t>
            </a:r>
            <a:r>
              <a:rPr lang="ar-SA" sz="6000" b="1" dirty="0" err="1">
                <a:solidFill>
                  <a:schemeClr val="accent5"/>
                </a:solidFill>
                <a:latin typeface="MF_FrankRuhl-Regular"/>
                <a:cs typeface="+mn-cs"/>
              </a:rPr>
              <a:t>ٱلبُصَّيْلُ</a:t>
            </a:r>
            <a:r>
              <a:rPr lang="ar-SA" sz="6000" b="1" dirty="0">
                <a:solidFill>
                  <a:schemeClr val="accent5"/>
                </a:solidFill>
                <a:latin typeface="MF_FrankRuhl-Regular"/>
                <a:cs typeface="+mn-cs"/>
              </a:rPr>
              <a:t> (</a:t>
            </a:r>
            <a:r>
              <a:rPr lang="ar-SA" sz="6000" b="1" dirty="0" err="1">
                <a:solidFill>
                  <a:schemeClr val="accent5"/>
                </a:solidFill>
                <a:latin typeface="MF_FrankRuhl-Regular"/>
                <a:cs typeface="+mn-cs"/>
              </a:rPr>
              <a:t>ٱلْعُنْصُلُ</a:t>
            </a:r>
            <a:r>
              <a:rPr lang="ar-SA" sz="6000" b="1" dirty="0">
                <a:solidFill>
                  <a:schemeClr val="accent5"/>
                </a:solidFill>
                <a:latin typeface="MF_FrankRuhl-Regular"/>
                <a:cs typeface="+mn-cs"/>
              </a:rPr>
              <a:t> ) </a:t>
            </a:r>
            <a:br>
              <a:rPr lang="ar-SA" sz="6000" b="1" dirty="0">
                <a:solidFill>
                  <a:schemeClr val="accent5"/>
                </a:solidFill>
                <a:latin typeface="MF_FrankRuhl-Regular"/>
                <a:cs typeface="+mn-cs"/>
              </a:rPr>
            </a:br>
            <a:r>
              <a:rPr lang="he-IL" sz="6000" b="1" dirty="0">
                <a:solidFill>
                  <a:schemeClr val="accent5"/>
                </a:solidFill>
                <a:latin typeface="MF_FrankRuhl-Regular"/>
                <a:cs typeface="+mn-cs"/>
              </a:rPr>
              <a:t> </a:t>
            </a:r>
            <a:r>
              <a:rPr lang="he-IL" sz="2800" b="1" dirty="0">
                <a:latin typeface="MF_FrankRuhl-Regular"/>
                <a:cs typeface="+mn-cs"/>
              </a:rPr>
              <a:t>(</a:t>
            </a:r>
            <a:r>
              <a:rPr lang="ar-SA" sz="2800" b="1" dirty="0">
                <a:latin typeface="MF_FrankRuhl-Regular"/>
                <a:cs typeface="+mn-cs"/>
              </a:rPr>
              <a:t>صفحة</a:t>
            </a:r>
            <a:r>
              <a:rPr lang="he-IL" sz="2800" b="1" dirty="0">
                <a:latin typeface="MF_FrankRuhl-Regular"/>
                <a:cs typeface="+mn-cs"/>
              </a:rPr>
              <a:t> 29)</a:t>
            </a:r>
            <a:endParaRPr lang="en-US" sz="2800" b="1" dirty="0">
              <a:cs typeface="+mn-cs"/>
            </a:endParaRPr>
          </a:p>
        </p:txBody>
      </p:sp>
      <p:pic>
        <p:nvPicPr>
          <p:cNvPr id="5" name="תמונה 4">
            <a:extLst>
              <a:ext uri="{FF2B5EF4-FFF2-40B4-BE49-F238E27FC236}">
                <a16:creationId xmlns:a16="http://schemas.microsoft.com/office/drawing/2014/main" id="{75EAA9FE-7A70-370F-A9DE-C9A9880945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6" name="תמונה 5">
            <a:extLst>
              <a:ext uri="{FF2B5EF4-FFF2-40B4-BE49-F238E27FC236}">
                <a16:creationId xmlns:a16="http://schemas.microsoft.com/office/drawing/2014/main" id="{A1BFD477-B10F-DE19-634A-C06F84EACD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31976" y="0"/>
            <a:ext cx="1012024" cy="792549"/>
          </a:xfrm>
          <a:prstGeom prst="rect">
            <a:avLst/>
          </a:prstGeom>
        </p:spPr>
      </p:pic>
      <p:pic>
        <p:nvPicPr>
          <p:cNvPr id="10" name="מציין מיקום תוכן 9">
            <a:extLst>
              <a:ext uri="{FF2B5EF4-FFF2-40B4-BE49-F238E27FC236}">
                <a16:creationId xmlns:a16="http://schemas.microsoft.com/office/drawing/2014/main" id="{927DCF5C-6C7A-C8D2-AF11-DED89DF09620}"/>
              </a:ext>
            </a:extLst>
          </p:cNvPr>
          <p:cNvPicPr>
            <a:picLocks noGrp="1" noChangeAspect="1"/>
          </p:cNvPicPr>
          <p:nvPr>
            <p:ph idx="1"/>
          </p:nvPr>
        </p:nvPicPr>
        <p:blipFill>
          <a:blip r:embed="rId5"/>
          <a:stretch>
            <a:fillRect/>
          </a:stretch>
        </p:blipFill>
        <p:spPr>
          <a:xfrm>
            <a:off x="1929385" y="1692433"/>
            <a:ext cx="4251960" cy="4615567"/>
          </a:xfrm>
        </p:spPr>
      </p:pic>
    </p:spTree>
    <p:extLst>
      <p:ext uri="{BB962C8B-B14F-4D97-AF65-F5344CB8AC3E}">
        <p14:creationId xmlns:p14="http://schemas.microsoft.com/office/powerpoint/2010/main" val="2953151326"/>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1756</TotalTime>
  <Words>1343</Words>
  <Application>Microsoft Office PowerPoint</Application>
  <PresentationFormat>‫הצגה על המסך (4:3)</PresentationFormat>
  <Paragraphs>133</Paragraphs>
  <Slides>19</Slides>
  <Notes>19</Notes>
  <HiddenSlides>0</HiddenSlides>
  <MMClips>0</MMClips>
  <ScaleCrop>false</ScaleCrop>
  <HeadingPairs>
    <vt:vector size="6" baseType="variant">
      <vt:variant>
        <vt:lpstr>גופנים בשימוש</vt:lpstr>
      </vt:variant>
      <vt:variant>
        <vt:i4>10</vt:i4>
      </vt:variant>
      <vt:variant>
        <vt:lpstr>ערכת נושא</vt:lpstr>
      </vt:variant>
      <vt:variant>
        <vt:i4>1</vt:i4>
      </vt:variant>
      <vt:variant>
        <vt:lpstr>כותרות שקופיות</vt:lpstr>
      </vt:variant>
      <vt:variant>
        <vt:i4>19</vt:i4>
      </vt:variant>
    </vt:vector>
  </HeadingPairs>
  <TitlesOfParts>
    <vt:vector size="30" baseType="lpstr">
      <vt:lpstr>Almoni Neue DL 4.0 AAA</vt:lpstr>
      <vt:lpstr>Arial</vt:lpstr>
      <vt:lpstr>Calibri</vt:lpstr>
      <vt:lpstr>Calibri Light</vt:lpstr>
      <vt:lpstr>EnzoagadaMF-Bold</vt:lpstr>
      <vt:lpstr>FontbitDavid</vt:lpstr>
      <vt:lpstr>MF_FrankRuhl-Regular</vt:lpstr>
      <vt:lpstr>NarkisimMFO</vt:lpstr>
      <vt:lpstr>NarkisimMFOBold</vt:lpstr>
      <vt:lpstr>SymbolMT</vt:lpstr>
      <vt:lpstr>ערכת נושא Office</vt:lpstr>
      <vt:lpstr>عارِضَةٌ مُرافِقَةٌ لِلدُّروسِ</vt:lpstr>
      <vt:lpstr>جاءَ ٱلخَريفُ </vt:lpstr>
      <vt:lpstr>اَلنَّباتاتُ والكائناتُ ٱلحيَّةُ في فَصْلِ ٱلخَريفِ </vt:lpstr>
      <vt:lpstr>اَلنَّباتاتُ تُزْهِرُ في ٱلخَريفِ </vt:lpstr>
      <vt:lpstr>ٱللَّحْلاحُ</vt:lpstr>
      <vt:lpstr>زَنْبَقُ ٱلشَّاطِيء </vt:lpstr>
      <vt:lpstr>ٱلحَيلَوانُ</vt:lpstr>
      <vt:lpstr>מצגת של PowerPoint‏</vt:lpstr>
      <vt:lpstr>   ٱلبُصَّيْلُ (ٱلْعُنْصُلُ )   (صفحة 29)</vt:lpstr>
      <vt:lpstr>מצגת של PowerPoint‏</vt:lpstr>
      <vt:lpstr>حقل بصيل في جبل صهيون، القدس</vt:lpstr>
      <vt:lpstr>مَهَمَّةٌ: نُرَبِّي بَصَلَ ٱلحَديقَةِ (صفحة 30)</vt:lpstr>
      <vt:lpstr>بَصَلُ ٱلحَديقَةِ </vt:lpstr>
      <vt:lpstr>ثِمارُ في ٱلخَريفِ  (صفحة 31)</vt:lpstr>
      <vt:lpstr>أَوْراقٌ تَتَساقَطُ (صفحة32)</vt:lpstr>
      <vt:lpstr>מצגת של PowerPoint‏</vt:lpstr>
      <vt:lpstr>מצגת של PowerPoint‏</vt:lpstr>
      <vt:lpstr>ماذّا تَعَلَّمْنا؟</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194</cp:revision>
  <dcterms:created xsi:type="dcterms:W3CDTF">2019-05-25T18:59:51Z</dcterms:created>
  <dcterms:modified xsi:type="dcterms:W3CDTF">2023-10-26T11:39:44Z</dcterms:modified>
</cp:coreProperties>
</file>