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6"/>
  </p:notesMasterIdLst>
  <p:sldIdLst>
    <p:sldId id="329" r:id="rId2"/>
    <p:sldId id="289" r:id="rId3"/>
    <p:sldId id="309" r:id="rId4"/>
    <p:sldId id="310" r:id="rId5"/>
    <p:sldId id="311" r:id="rId6"/>
    <p:sldId id="317" r:id="rId7"/>
    <p:sldId id="318" r:id="rId8"/>
    <p:sldId id="319" r:id="rId9"/>
    <p:sldId id="315" r:id="rId10"/>
    <p:sldId id="312" r:id="rId11"/>
    <p:sldId id="313" r:id="rId12"/>
    <p:sldId id="314" r:id="rId13"/>
    <p:sldId id="316" r:id="rId14"/>
    <p:sldId id="320" r:id="rId15"/>
    <p:sldId id="324" r:id="rId16"/>
    <p:sldId id="325" r:id="rId17"/>
    <p:sldId id="328" r:id="rId18"/>
    <p:sldId id="322" r:id="rId19"/>
    <p:sldId id="323" r:id="rId20"/>
    <p:sldId id="321" r:id="rId21"/>
    <p:sldId id="330" r:id="rId22"/>
    <p:sldId id="326" r:id="rId23"/>
    <p:sldId id="327" r:id="rId24"/>
    <p:sldId id="2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87511" autoAdjust="0"/>
  </p:normalViewPr>
  <p:slideViewPr>
    <p:cSldViewPr snapToGrid="0" showGuides="1">
      <p:cViewPr varScale="1">
        <p:scale>
          <a:sx n="97" d="100"/>
          <a:sy n="97" d="100"/>
        </p:scale>
        <p:origin x="1986" y="78"/>
      </p:cViewPr>
      <p:guideLst>
        <p:guide orient="horz" pos="218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כ"ה/תשרי/תשפ"ד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פרק זה עוסק בחוש הראייה ובתפקודו בבני אדם.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מה אנחנו יודעים על חוש הראיה?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באיזה איבר בגוף נמצא חוש הראיה?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b="0" i="0" u="none" strike="noStrike" baseline="0" dirty="0">
                <a:latin typeface="FontbitDavid"/>
              </a:rPr>
              <a:t>מהו תפקודו?</a:t>
            </a:r>
            <a:endParaRPr lang="en-US" sz="1400"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3193515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מטרת המשימה (שקופיות 11-9) היא ליישם באמצעות בנייה באבני לגו את שנלמד במשימה קודמת. באמצעות </a:t>
            </a:r>
            <a:r>
              <a:rPr lang="he-IL" sz="1800" b="1" i="0" u="none" strike="noStrike" baseline="0" dirty="0">
                <a:latin typeface="FontbitDavid-Bold"/>
              </a:rPr>
              <a:t>חוש הראייה </a:t>
            </a:r>
            <a:r>
              <a:rPr lang="he-IL" sz="1800" b="0" i="0" u="none" strike="noStrike" baseline="0" dirty="0">
                <a:latin typeface="FontbitDavid"/>
              </a:rPr>
              <a:t>קולטים </a:t>
            </a:r>
            <a:r>
              <a:rPr lang="he-IL" sz="1800" b="1" i="0" u="none" strike="noStrike" baseline="0" dirty="0">
                <a:latin typeface="FontbitDavid-Bold"/>
              </a:rPr>
              <a:t>גודל, צבע וצורה</a:t>
            </a:r>
            <a:r>
              <a:rPr lang="he-IL" sz="1800" b="0" i="0" u="none" strike="noStrike" baseline="0" dirty="0">
                <a:latin typeface="FontbitDavid"/>
              </a:rPr>
              <a:t>.</a:t>
            </a:r>
          </a:p>
          <a:p>
            <a:pPr algn="r"/>
            <a:r>
              <a:rPr lang="he-IL" sz="1800" b="0" i="0" u="none" strike="noStrike" baseline="0" dirty="0">
                <a:latin typeface="FontbitDavid"/>
              </a:rPr>
              <a:t> כאן מבקשים לבנות משהו מאבני הלוגו באותו הצבע (כאן הגודל והצורה יכולים להיות שונים)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2501763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800" b="0" i="0" u="none" strike="noStrike" baseline="0" dirty="0">
                <a:latin typeface="FontbitDavid"/>
              </a:rPr>
              <a:t> </a:t>
            </a:r>
            <a:r>
              <a:rPr kumimoji="0" lang="he-IL" sz="1800" b="0" i="0" u="none" strike="noStrike" kern="1200" cap="none" spc="0" normalizeH="0" baseline="0" noProof="0" dirty="0">
                <a:ln>
                  <a:noFill/>
                </a:ln>
                <a:solidFill>
                  <a:prstClr val="black"/>
                </a:solidFill>
                <a:effectLst/>
                <a:uLnTx/>
                <a:uFillTx/>
                <a:latin typeface="FontbitDavid"/>
                <a:ea typeface="+mn-ea"/>
                <a:cs typeface="+mn-cs"/>
              </a:rPr>
              <a:t>כאן מבקשים לבנות משהו מאבני הלוגו באותו הגודל (כאן הצבע והצורה יכולים להיות שונים)</a:t>
            </a:r>
            <a:endParaRPr kumimoji="0" lang="he-IL"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605651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כאן מבקשים לבנות משהו מאבני הלוגו באותה הצורה (כאן הגודל והצבע יכולים להיות שונים)</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3952824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נעזרנו בחוש הראיה.</a:t>
            </a:r>
          </a:p>
          <a:p>
            <a:r>
              <a:rPr lang="he-IL" dirty="0"/>
              <a:t>חוש הראיה נמצא באיברי הראיה - העיניים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13</a:t>
            </a:fld>
            <a:endParaRPr lang="x-none"/>
          </a:p>
        </p:txBody>
      </p:sp>
    </p:spTree>
    <p:extLst>
      <p:ext uri="{BB962C8B-B14F-4D97-AF65-F5344CB8AC3E}">
        <p14:creationId xmlns:p14="http://schemas.microsoft.com/office/powerpoint/2010/main" val="1891716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מקרינים את התמונה של פיקסו. מבקשים מהתלמידים לתאר מה הם רואים? מבקשים לנסות לזהות צורות בתמונה. המשך המשימה נמצא בחוברת הלימוד. מומלץ לתת אותה כשיעורי בית בעזרת ההורים.</a:t>
            </a:r>
          </a:p>
          <a:p>
            <a:pPr algn="r"/>
            <a:endParaRPr lang="he-IL" sz="1800" b="0" i="0" u="none" strike="noStrike" baseline="0" dirty="0">
              <a:latin typeface="FontbitDavid"/>
            </a:endParaRPr>
          </a:p>
          <a:p>
            <a:pPr algn="r"/>
            <a:r>
              <a:rPr lang="he-IL" sz="1800" b="0" i="0" u="none" strike="noStrike" baseline="0" dirty="0">
                <a:latin typeface="FontbitDavid"/>
              </a:rPr>
              <a:t>שימו לב:</a:t>
            </a:r>
            <a:r>
              <a:rPr lang="en-US" sz="1800" b="0" i="0" u="none" strike="noStrike" baseline="0" dirty="0">
                <a:latin typeface="FontbitDavid"/>
              </a:rPr>
              <a:t> </a:t>
            </a:r>
            <a:r>
              <a:rPr lang="he-IL" sz="1800" b="0" i="0" u="none" strike="noStrike" baseline="0" dirty="0">
                <a:latin typeface="FontbitDavid"/>
              </a:rPr>
              <a:t>חוש הראייה הוא החוש החשוב ביותר לציירים. בעזרת חוש הראייה הם יכולים להשתמש בצבעים המתאימים, לצייר פרטים בגדלים שונים ולצייר צורות שונות. </a:t>
            </a:r>
          </a:p>
          <a:p>
            <a:pPr algn="r"/>
            <a:r>
              <a:rPr lang="he-IL" sz="1800" b="0" i="0" u="none" strike="noStrike" baseline="0" dirty="0">
                <a:latin typeface="FontbitDavid"/>
              </a:rPr>
              <a:t>בחרנו </a:t>
            </a:r>
            <a:r>
              <a:rPr lang="he-IL" sz="1800" b="0" i="0" u="none" strike="noStrike" baseline="0" dirty="0" err="1">
                <a:latin typeface="FontbitDavid"/>
              </a:rPr>
              <a:t>בפיקסו</a:t>
            </a:r>
            <a:r>
              <a:rPr lang="he-IL" sz="1800" b="0" i="0" u="none" strike="noStrike" baseline="0" dirty="0">
                <a:latin typeface="FontbitDavid"/>
              </a:rPr>
              <a:t>, בגלל האופי הבלתי שגרתי של הציורים. הציור שנבחר מזמן יישום ההבנה שבעזרת חוש הראייה קולטים צבעים, צורות וגדלים. אפשר לדון עם הילדים על משמעות השימוש בצבע בציורים. כחול ואפור מסמלים עצב וצבעי הוורוד והכתום מסמלים שמחה.</a:t>
            </a:r>
          </a:p>
          <a:p>
            <a:pPr algn="r"/>
            <a:r>
              <a:rPr lang="he-IL" sz="1800" b="0" i="0" u="none" strike="noStrike" baseline="0" dirty="0">
                <a:latin typeface="FontbitDavid"/>
              </a:rPr>
              <a:t>בסגנון הציור הייחודי שלו, פיקסו מפרק את הדמות לחלקים ומרכיב מחדש בצורה לא שגרתית. סגנון זה מעביר מסר שצַיָּר מצייר את מה שהוא מרגיש, ולאו דווקא את מה שהוא רואה.</a:t>
            </a: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14</a:t>
            </a:fld>
            <a:endParaRPr lang="x-none"/>
          </a:p>
        </p:txBody>
      </p:sp>
    </p:spTree>
    <p:extLst>
      <p:ext uri="{BB962C8B-B14F-4D97-AF65-F5344CB8AC3E}">
        <p14:creationId xmlns:p14="http://schemas.microsoft.com/office/powerpoint/2010/main" val="2361951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מזמינים</a:t>
            </a:r>
            <a:r>
              <a:rPr lang="he-IL" baseline="0" dirty="0"/>
              <a:t> את התלמידים לצייר תמונה לפי הגישה של פיקסו. את הציורים מומלץ לתלות בכיתה.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15</a:t>
            </a:fld>
            <a:endParaRPr lang="x-none"/>
          </a:p>
        </p:txBody>
      </p:sp>
    </p:spTree>
    <p:extLst>
      <p:ext uri="{BB962C8B-B14F-4D97-AF65-F5344CB8AC3E}">
        <p14:creationId xmlns:p14="http://schemas.microsoft.com/office/powerpoint/2010/main" val="346492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1" i="0" u="none" strike="noStrike" baseline="0" dirty="0">
                <a:latin typeface="FontbitDavid"/>
              </a:rPr>
              <a:t>המשגה:</a:t>
            </a:r>
            <a:r>
              <a:rPr lang="he-IL" sz="1800" b="0" i="0" u="none" strike="noStrike" baseline="0" dirty="0">
                <a:latin typeface="FontbitDavid"/>
              </a:rPr>
              <a:t> קטע מידע זה נועד </a:t>
            </a:r>
            <a:r>
              <a:rPr lang="he-IL" sz="1800" b="1" i="0" u="none" strike="noStrike" baseline="0" dirty="0">
                <a:latin typeface="FontbitDavid-Bold"/>
              </a:rPr>
              <a:t>להמשגה</a:t>
            </a:r>
            <a:r>
              <a:rPr lang="he-IL" sz="1800" b="0" i="0" u="none" strike="noStrike" baseline="0" dirty="0">
                <a:latin typeface="FontbitDavid"/>
              </a:rPr>
              <a:t>. </a:t>
            </a:r>
            <a:r>
              <a:rPr lang="he-IL" sz="4000" b="0" dirty="0"/>
              <a:t>מקריאים את קטע המידע שמופיע (עמוד 16)</a:t>
            </a:r>
            <a:endParaRPr lang="he-IL" sz="1800" b="0" i="0" u="none" strike="noStrike" baseline="0" dirty="0">
              <a:latin typeface="FontbitDavid"/>
            </a:endParaRPr>
          </a:p>
          <a:p>
            <a:pPr algn="r"/>
            <a:r>
              <a:rPr lang="he-IL" sz="1800" b="0" i="0" u="none" strike="noStrike" baseline="0" dirty="0">
                <a:latin typeface="FontbitDavid"/>
              </a:rPr>
              <a:t>מה קולטים בעזרת חוש הראייה ומהו איבר חוש הראייה?</a:t>
            </a:r>
          </a:p>
          <a:p>
            <a:pPr algn="r"/>
            <a:r>
              <a:rPr lang="he-IL" sz="1800" b="0" i="0" u="none" strike="noStrike" baseline="0" dirty="0">
                <a:latin typeface="FontbitDavid"/>
              </a:rPr>
              <a:t>מומלץ להקריא את קטע המידע בקול רם. מקריאים את המילים והתלמידים משלימים בקול את המילה שמובעת בתמונה.</a:t>
            </a:r>
          </a:p>
          <a:p>
            <a:pPr algn="r"/>
            <a:r>
              <a:rPr lang="he-IL" sz="1800" b="0" i="0" u="none" strike="noStrike" baseline="0" dirty="0">
                <a:latin typeface="FontbitDavid"/>
              </a:rPr>
              <a:t> לאחר ההקראה שואלים: מה אנו רואים? רושמים על הלוח (או מדביקים בכרטיסיות) גודל, צבע, צורה ותנועה. לאחר מכן עורכים המשגה "בעזרת חוש הראיה קולטים מידע".</a:t>
            </a:r>
          </a:p>
          <a:p>
            <a:pPr algn="r"/>
            <a:r>
              <a:rPr lang="he-IL" sz="1800" b="0" i="0" u="none" strike="noStrike" baseline="0" dirty="0">
                <a:latin typeface="FontbitDavid"/>
              </a:rPr>
              <a:t>מומלץ להקריא בקול את המילים בכל משפט ולבקש מהתלמידים לומר בקול את מה שמציגות התמונות בכל משפט.</a:t>
            </a:r>
          </a:p>
          <a:p>
            <a:pPr algn="r"/>
            <a:r>
              <a:rPr lang="he-IL" sz="1800" b="1" i="0" u="none" strike="noStrike" baseline="0" dirty="0">
                <a:latin typeface="FontbitDavid-Bold"/>
              </a:rPr>
              <a:t>למידה בתנועה: </a:t>
            </a:r>
            <a:r>
              <a:rPr lang="he-IL" sz="1800" b="0" i="0" u="none" strike="noStrike" baseline="0" dirty="0">
                <a:latin typeface="FontbitDavid"/>
              </a:rPr>
              <a:t>מבקשים מהתלמידים להניע איברים שונים בגוף: נסובב את הראש, נפקח ונסגור את העיניים, נזיז את העיניים ימינה ושמאלה, נושיט ידיים קדימה ונוריד אותם למטה, נכופף וניישר את הרגליים.</a:t>
            </a:r>
          </a:p>
          <a:p>
            <a:pPr algn="r"/>
            <a:r>
              <a:rPr lang="he-IL" sz="1800" b="0" i="0" u="none" strike="noStrike" baseline="0" dirty="0">
                <a:latin typeface="FontbitDavid"/>
              </a:rPr>
              <a:t>מפנים את התלמידים לרשימת המילים "מילים שלמדנו", קוראים בקול ומתרגלים את השימוש במילים בעזרת בניית משפטים.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16</a:t>
            </a:fld>
            <a:endParaRPr lang="x-none"/>
          </a:p>
        </p:txBody>
      </p:sp>
    </p:spTree>
    <p:extLst>
      <p:ext uri="{BB962C8B-B14F-4D97-AF65-F5344CB8AC3E}">
        <p14:creationId xmlns:p14="http://schemas.microsoft.com/office/powerpoint/2010/main" val="2679326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מסכמים את המידע שנקלט בעזרת חוש הראיה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17</a:t>
            </a:fld>
            <a:endParaRPr lang="x-none"/>
          </a:p>
        </p:txBody>
      </p:sp>
    </p:spTree>
    <p:extLst>
      <p:ext uri="{BB962C8B-B14F-4D97-AF65-F5344CB8AC3E}">
        <p14:creationId xmlns:p14="http://schemas.microsoft.com/office/powerpoint/2010/main" val="81136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פרק זה מתמקד בחשיבות שיש לחוש הראייה להתמצאות בסביבה. בעזרת חוש הראייה אנו קולטים מידע על מצבים שיכולים לסכן אותנו ומידע שעוזר לנו ליהנות ולתפקד היטב בסביבה. לפני ביצוע המשימה מומלץ לפתוח בשיח לאיתור תפיסות שגויות: מדוע חוש הראיה חשוב?</a:t>
            </a:r>
          </a:p>
          <a:p>
            <a:pPr algn="r"/>
            <a:r>
              <a:rPr lang="he-IL" sz="1800" b="0" i="0" u="none" strike="noStrike" baseline="0" dirty="0">
                <a:latin typeface="FontbitDavid"/>
              </a:rPr>
              <a:t>מוצע לבקש מהתלמידים לתאר מצבים שבהם חוש הראייה סייע להם להתרחק מסכנה ומצבים שבהם חוש הראייה סייע להם ליהנות. במשימה זו מחלקים את התלמידים לזוגות. בכל זוג יהיה אחד/אחת עם עיניים מכוסות והשני/שנייה יוביל/ תוביל למקום מסוים (לעץ, לגדר,</a:t>
            </a:r>
          </a:p>
          <a:p>
            <a:pPr algn="r"/>
            <a:r>
              <a:rPr lang="he-IL" sz="1800" b="0" i="0" u="none" strike="noStrike" baseline="0" dirty="0">
                <a:latin typeface="FontbitDavid"/>
              </a:rPr>
              <a:t>לברזייה, לספסל) – מובל/ת ומוביל/ה. לאחר ביצוע המשימה אפשר להתחלף בתפקידים.</a:t>
            </a:r>
          </a:p>
          <a:p>
            <a:pPr algn="r"/>
            <a:r>
              <a:rPr lang="he-IL" sz="1800" b="0" i="0" u="none" strike="noStrike" baseline="0" dirty="0">
                <a:latin typeface="FontbitDavid"/>
              </a:rPr>
              <a:t>במהלך הפעילות התלמידים שעיניהם</a:t>
            </a:r>
          </a:p>
          <a:p>
            <a:pPr algn="r"/>
            <a:r>
              <a:rPr lang="he-IL" sz="1800" b="0" i="0" u="none" strike="noStrike" baseline="0" dirty="0">
                <a:latin typeface="FontbitDavid"/>
              </a:rPr>
              <a:t>מכוסות מתקשים להתמצא בסביבה</a:t>
            </a:r>
          </a:p>
          <a:p>
            <a:pPr algn="r"/>
            <a:r>
              <a:rPr lang="he-IL" sz="1800" b="0" i="0" u="none" strike="noStrike" baseline="0" dirty="0">
                <a:latin typeface="FontbitDavid"/>
              </a:rPr>
              <a:t>וכך הם מבינים את החשיבות של חוש</a:t>
            </a:r>
          </a:p>
          <a:p>
            <a:pPr algn="r"/>
            <a:r>
              <a:rPr lang="he-IL" sz="1800" b="0" i="0" u="none" strike="noStrike" baseline="0" dirty="0">
                <a:latin typeface="FontbitDavid"/>
              </a:rPr>
              <a:t>הראייה להתמצאות בסביבה.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18</a:t>
            </a:fld>
            <a:endParaRPr lang="x-none"/>
          </a:p>
        </p:txBody>
      </p:sp>
    </p:spTree>
    <p:extLst>
      <p:ext uri="{BB962C8B-B14F-4D97-AF65-F5344CB8AC3E}">
        <p14:creationId xmlns:p14="http://schemas.microsoft.com/office/powerpoint/2010/main" val="2948770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בסיום המשחק חוזרים לכיתה לשיח. מומלץ לחזור לתשובות התלמידים ביחס לשאלה שנשאלה לפני הפעילות (מדוע חוש הראיה חשוב?) ולבחון את תהליך הלמידה.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19</a:t>
            </a:fld>
            <a:endParaRPr lang="x-none"/>
          </a:p>
        </p:txBody>
      </p:sp>
    </p:spTree>
    <p:extLst>
      <p:ext uri="{BB962C8B-B14F-4D97-AF65-F5344CB8AC3E}">
        <p14:creationId xmlns:p14="http://schemas.microsoft.com/office/powerpoint/2010/main" val="305630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חוש הראייה הוא החשוב מבין החושים. באמצעות חוש הראייה אנו קולטים </a:t>
            </a:r>
            <a:r>
              <a:rPr lang="he-IL" sz="1200" b="1" i="0" u="none" strike="noStrike" baseline="0" dirty="0">
                <a:latin typeface="FontbitDavid-Bold"/>
              </a:rPr>
              <a:t>מידע חזותי</a:t>
            </a:r>
            <a:r>
              <a:rPr lang="he-IL" sz="1200" b="0" i="0" u="none" strike="noStrike" baseline="0" dirty="0">
                <a:latin typeface="FontbitDavid"/>
              </a:rPr>
              <a:t>, אנו רואים </a:t>
            </a:r>
            <a:r>
              <a:rPr lang="he-IL" sz="1200" b="1" i="0" u="none" strike="noStrike" baseline="0" dirty="0">
                <a:latin typeface="FontbitDavid-Bold"/>
              </a:rPr>
              <a:t>אור </a:t>
            </a:r>
            <a:r>
              <a:rPr lang="he-IL" sz="1200" b="0" i="0" u="none" strike="noStrike" baseline="0" dirty="0">
                <a:latin typeface="FontbitDavid"/>
              </a:rPr>
              <a:t>ו</a:t>
            </a:r>
            <a:r>
              <a:rPr lang="he-IL" sz="1200" b="1" i="0" u="none" strike="noStrike" baseline="0" dirty="0">
                <a:latin typeface="FontbitDavid-Bold"/>
              </a:rPr>
              <a:t>צבעים</a:t>
            </a:r>
            <a:r>
              <a:rPr lang="he-IL" sz="1200" b="0" i="0" u="none" strike="noStrike" baseline="0" dirty="0">
                <a:latin typeface="FontbitDavid"/>
              </a:rPr>
              <a:t>, </a:t>
            </a:r>
            <a:r>
              <a:rPr lang="he-IL" sz="1200" b="1" i="0" u="none" strike="noStrike" baseline="0" dirty="0">
                <a:latin typeface="FontbitDavid-Bold"/>
              </a:rPr>
              <a:t>גודל וצורה </a:t>
            </a:r>
            <a:r>
              <a:rPr lang="he-IL" sz="1200" b="0" i="0" u="none" strike="noStrike" baseline="0" dirty="0">
                <a:latin typeface="FontbitDavid"/>
              </a:rPr>
              <a:t>ומבחינים ב</a:t>
            </a:r>
            <a:r>
              <a:rPr lang="he-IL" sz="1200" b="1" i="0" u="none" strike="noStrike" baseline="0" dirty="0">
                <a:latin typeface="FontbitDavid-Bold"/>
              </a:rPr>
              <a:t>תנועה</a:t>
            </a:r>
            <a:r>
              <a:rPr lang="he-IL" sz="1200" b="0" i="0" u="none" strike="noStrike" baseline="0" dirty="0">
                <a:latin typeface="FontbitDavid"/>
              </a:rPr>
              <a:t>. בעזרת חוש הראייה אנו יכולים </a:t>
            </a:r>
            <a:r>
              <a:rPr lang="he-IL" sz="1200" b="0" i="0" u="none" strike="noStrike" baseline="0" dirty="0" err="1">
                <a:latin typeface="FontbitDavid"/>
              </a:rPr>
              <a:t>לאמוד</a:t>
            </a:r>
            <a:r>
              <a:rPr lang="he-IL" sz="1200" b="0" i="0" u="none" strike="noStrike" baseline="0" dirty="0">
                <a:latin typeface="FontbitDavid"/>
              </a:rPr>
              <a:t> מרחקים ולראות את הסביבה באופן תלת ממדי. העיניים הן איברים של חוש הראייה. </a:t>
            </a:r>
          </a:p>
          <a:p>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2</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בסדרת המשימות "קולטים ומגיבים" שבחוברת נתנו המלצות למורה לשילוב תנועה בלמידה. התנועה תורמת לקשב וריכוז, להמחשת המושגים וכן לתחושת הנאה והתרעננות.</a:t>
            </a:r>
          </a:p>
          <a:p>
            <a:pPr algn="r"/>
            <a:endParaRPr lang="he-IL" sz="1800" b="0" i="0" u="none" strike="noStrike" baseline="0" dirty="0">
              <a:latin typeface="FontbitDavid"/>
            </a:endParaRPr>
          </a:p>
          <a:p>
            <a:pPr algn="r"/>
            <a:r>
              <a:rPr lang="he-IL" sz="1800" b="0" i="0" u="none" strike="noStrike" baseline="0" dirty="0">
                <a:latin typeface="FontbitDavid"/>
              </a:rPr>
              <a:t>מטרת משימה זו היא להביא את התלמידים למודעות ולהבנת החשיבות שיש לחוש הראייה. בעזרת חוש הראייה אנחנו </a:t>
            </a:r>
            <a:r>
              <a:rPr lang="he-IL" sz="1800" b="1" i="0" u="none" strike="noStrike" baseline="0" dirty="0">
                <a:latin typeface="FontbitDavid-Bold"/>
              </a:rPr>
              <a:t>קולטים מידע </a:t>
            </a:r>
            <a:r>
              <a:rPr lang="he-IL" sz="1800" b="0" i="0" u="none" strike="noStrike" baseline="0" dirty="0">
                <a:latin typeface="FontbitDavid"/>
              </a:rPr>
              <a:t>(רואים) ובעקבות קליטת המידע אנחנו </a:t>
            </a:r>
            <a:r>
              <a:rPr lang="he-IL" sz="1800" b="1" i="0" u="none" strike="noStrike" baseline="0" dirty="0">
                <a:latin typeface="FontbitDavid-Bold"/>
              </a:rPr>
              <a:t>מגיבים</a:t>
            </a:r>
            <a:r>
              <a:rPr lang="he-IL" sz="1800" b="0" i="0" u="none" strike="noStrike" baseline="0" dirty="0">
                <a:latin typeface="FontbitDavid"/>
              </a:rPr>
              <a:t>.</a:t>
            </a:r>
          </a:p>
          <a:p>
            <a:pPr algn="r"/>
            <a:r>
              <a:rPr lang="he-IL" sz="1800" b="0" i="0" u="none" strike="noStrike" baseline="0" dirty="0">
                <a:latin typeface="FontbitDavid"/>
              </a:rPr>
              <a:t>מומלץ לשחק עם התלמידים במשחק.</a:t>
            </a:r>
          </a:p>
          <a:p>
            <a:pPr algn="r"/>
            <a:r>
              <a:rPr lang="he-IL" sz="1800" b="0" i="0" u="none" strike="noStrike" baseline="0" dirty="0">
                <a:latin typeface="FontbitDavid"/>
              </a:rPr>
              <a:t>לדוגמה: רואים רמזור אדום (קליטת מידע) - עוצרים באדום (תגובה), רואים גשם בחוץ (קליטת מידע) - לוקחים מטרייה (תגובה).</a:t>
            </a:r>
          </a:p>
          <a:p>
            <a:pPr algn="r"/>
            <a:r>
              <a:rPr lang="he-IL" sz="1800" b="1" i="0" u="none" strike="noStrike" baseline="0" dirty="0">
                <a:latin typeface="FontbitDavid-Bold"/>
              </a:rPr>
              <a:t>למידה בתנועה: </a:t>
            </a:r>
            <a:r>
              <a:rPr lang="he-IL" sz="1800" b="0" i="0" u="none" strike="noStrike" baseline="0" dirty="0">
                <a:latin typeface="FontbitDavid"/>
              </a:rPr>
              <a:t>מבקשים מהתלמידים לעקוב בעזרת העיניים אחרי תנועות הגוף שהמורה מבצע/ת (ללא דיבור) ולחקות את התנועה </a:t>
            </a:r>
          </a:p>
          <a:p>
            <a:pPr algn="r"/>
            <a:r>
              <a:rPr lang="he-IL" sz="1800" b="0" i="0" u="none" strike="noStrike" baseline="0" dirty="0">
                <a:latin typeface="FontbitDavid"/>
              </a:rPr>
              <a:t>(קלטנו תנועה והגבנו).</a:t>
            </a:r>
          </a:p>
          <a:p>
            <a:pPr algn="r"/>
            <a:r>
              <a:rPr lang="he-IL" sz="1800" b="0" i="0" u="none" strike="noStrike" baseline="0" dirty="0">
                <a:latin typeface="FontbitDavid"/>
              </a:rPr>
              <a:t> </a:t>
            </a:r>
          </a:p>
          <a:p>
            <a:pPr algn="r"/>
            <a:r>
              <a:rPr lang="he-IL" sz="1800" b="1" i="0" u="none" strike="noStrike" baseline="0" dirty="0">
                <a:latin typeface="FontbitDavid"/>
              </a:rPr>
              <a:t>תשובות</a:t>
            </a:r>
            <a:r>
              <a:rPr lang="he-IL" sz="1800" b="0" i="0" u="none" strike="noStrike" baseline="0" dirty="0">
                <a:latin typeface="FontbitDavid"/>
              </a:rPr>
              <a:t>: כוס מים – ילד שותה מים, קערת פירות - ילדה אוכלת פרי, יורד גשם - ילד עם מטרייה, רמזור ירוק - ילד על מעבר חצייה, ספר – ילדה קוראת ספר</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20</a:t>
            </a:fld>
            <a:endParaRPr lang="x-none"/>
          </a:p>
        </p:txBody>
      </p:sp>
    </p:spTree>
    <p:extLst>
      <p:ext uri="{BB962C8B-B14F-4D97-AF65-F5344CB8AC3E}">
        <p14:creationId xmlns:p14="http://schemas.microsoft.com/office/powerpoint/2010/main" val="3293786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מומלץ לסכם את מה שלמדו על חוש הראיה בעזרת פעילות מתוקשבת בחוברת הדיגיטלית עמוד 20. </a:t>
            </a:r>
          </a:p>
          <a:p>
            <a:r>
              <a:rPr lang="he-IL" dirty="0"/>
              <a:t>שימו לב חשוב בשלב ראשון להכיר את ההנחיות לפעילות באמצעות הכפתורים בחלק התחתון של המסך</a:t>
            </a:r>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21</a:t>
            </a:fld>
            <a:endParaRPr lang="x-none"/>
          </a:p>
        </p:txBody>
      </p:sp>
    </p:spTree>
    <p:extLst>
      <p:ext uri="{BB962C8B-B14F-4D97-AF65-F5344CB8AC3E}">
        <p14:creationId xmlns:p14="http://schemas.microsoft.com/office/powerpoint/2010/main" val="388704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22</a:t>
            </a:fld>
            <a:endParaRPr lang="x-none"/>
          </a:p>
        </p:txBody>
      </p:sp>
    </p:spTree>
    <p:extLst>
      <p:ext uri="{BB962C8B-B14F-4D97-AF65-F5344CB8AC3E}">
        <p14:creationId xmlns:p14="http://schemas.microsoft.com/office/powerpoint/2010/main" val="543246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0" i="0" dirty="0">
                <a:solidFill>
                  <a:srgbClr val="202122"/>
                </a:solidFill>
                <a:effectLst/>
                <a:latin typeface="Arial" panose="020B0604020202020204" pitchFamily="34" charset="0"/>
              </a:rPr>
              <a:t>חוש הראיה אצל בעלי החיים מורכב ומגוון.</a:t>
            </a:r>
          </a:p>
          <a:p>
            <a:r>
              <a:rPr lang="he-IL" b="1" i="0" u="none" strike="noStrike" dirty="0">
                <a:solidFill>
                  <a:srgbClr val="3366CC"/>
                </a:solidFill>
                <a:effectLst/>
                <a:latin typeface="Arial" panose="020B0604020202020204" pitchFamily="34" charset="0"/>
              </a:rPr>
              <a:t>עופות</a:t>
            </a:r>
            <a:r>
              <a:rPr lang="he-IL" b="0" i="0" u="none" strike="noStrike" dirty="0">
                <a:solidFill>
                  <a:srgbClr val="3366CC"/>
                </a:solidFill>
                <a:effectLst/>
                <a:latin typeface="Arial" panose="020B0604020202020204" pitchFamily="34" charset="0"/>
              </a:rPr>
              <a:t>: חוש הראיה </a:t>
            </a:r>
            <a:r>
              <a:rPr lang="he-IL" b="0" i="0" dirty="0">
                <a:solidFill>
                  <a:srgbClr val="202122"/>
                </a:solidFill>
                <a:effectLst/>
                <a:latin typeface="Arial" panose="020B0604020202020204" pitchFamily="34" charset="0"/>
              </a:rPr>
              <a:t>אצל העופות הוא המפותח ביותר בעולם החי. העיניים בדרך כלל גדולות מאוד יחסית לגודל הראש, ולכן יכולת התנועה שלהן בתוך ארובות העיניים מוגבלת. גמישות צוואר העוף מפצה על כך, ועופות מניעים הרבה את ראשם על מנת לשמור את מושא התעניינותם במרכז </a:t>
            </a:r>
            <a:r>
              <a:rPr lang="he-IL" b="0" i="0" u="none" strike="noStrike" dirty="0">
                <a:solidFill>
                  <a:srgbClr val="3366CC"/>
                </a:solidFill>
                <a:effectLst/>
                <a:latin typeface="Arial" panose="020B0604020202020204" pitchFamily="34" charset="0"/>
              </a:rPr>
              <a:t>שדה הראייה </a:t>
            </a:r>
            <a:r>
              <a:rPr lang="he-IL" b="0" i="0" dirty="0">
                <a:solidFill>
                  <a:srgbClr val="202122"/>
                </a:solidFill>
                <a:effectLst/>
                <a:latin typeface="Arial" panose="020B0604020202020204" pitchFamily="34" charset="0"/>
              </a:rPr>
              <a:t>שלהם. אצל מרבית מיני העופות העיניים נמצאות בעמדה צידית בגולגולת, ולכן שדות הראייה שלהן מקיפים 360 </a:t>
            </a:r>
            <a:r>
              <a:rPr lang="he-IL" b="0" i="0" u="none" strike="noStrike" dirty="0">
                <a:solidFill>
                  <a:srgbClr val="3366CC"/>
                </a:solidFill>
                <a:effectLst/>
                <a:latin typeface="Arial" panose="020B0604020202020204" pitchFamily="34" charset="0"/>
              </a:rPr>
              <a:t>מעלות </a:t>
            </a:r>
            <a:r>
              <a:rPr lang="he-IL" b="0" i="0" dirty="0">
                <a:solidFill>
                  <a:srgbClr val="202122"/>
                </a:solidFill>
                <a:effectLst/>
                <a:latin typeface="Arial" panose="020B0604020202020204" pitchFamily="34" charset="0"/>
              </a:rPr>
              <a:t>או קרוב לכך מסביב לראש. ראיית </a:t>
            </a:r>
            <a:r>
              <a:rPr lang="he-IL" b="0" i="0" u="none" strike="noStrike" dirty="0">
                <a:solidFill>
                  <a:srgbClr val="3366CC"/>
                </a:solidFill>
                <a:effectLst/>
                <a:latin typeface="Arial" panose="020B0604020202020204" pitchFamily="34" charset="0"/>
              </a:rPr>
              <a:t>צבע</a:t>
            </a:r>
            <a:r>
              <a:rPr lang="he-IL" b="0" i="0" dirty="0">
                <a:solidFill>
                  <a:srgbClr val="202122"/>
                </a:solidFill>
                <a:effectLst/>
                <a:latin typeface="Arial" panose="020B0604020202020204" pitchFamily="34" charset="0"/>
              </a:rPr>
              <a:t> מפותחת במיוחד במרבית מיני העופות.</a:t>
            </a:r>
          </a:p>
          <a:p>
            <a:r>
              <a:rPr lang="he-IL" b="0" i="0" dirty="0">
                <a:solidFill>
                  <a:srgbClr val="202122"/>
                </a:solidFill>
                <a:effectLst/>
                <a:latin typeface="Arial" panose="020B0604020202020204" pitchFamily="34" charset="0"/>
              </a:rPr>
              <a:t>לעופות דורסי הלילה ובכללם </a:t>
            </a:r>
            <a:r>
              <a:rPr lang="he-IL" b="1" i="0" dirty="0">
                <a:solidFill>
                  <a:srgbClr val="202122"/>
                </a:solidFill>
                <a:effectLst/>
                <a:latin typeface="Arial" panose="020B0604020202020204" pitchFamily="34" charset="0"/>
              </a:rPr>
              <a:t>הלילית </a:t>
            </a:r>
            <a:r>
              <a:rPr lang="he-IL" b="0" i="0" dirty="0">
                <a:solidFill>
                  <a:srgbClr val="202122"/>
                </a:solidFill>
                <a:effectLst/>
                <a:latin typeface="Arial" panose="020B0604020202020204" pitchFamily="34" charset="0"/>
              </a:rPr>
              <a:t>חוש ראייה חד ומשוכלל, עובדה זו מאפשרת להם להתנהל כציידים יעילים בשעות הלילה. הם יכולים לצוד גם בתנאי תאורה לקויים או כאשר הטרף סמוי מן העין. חסרונות: עיניהם מקובעות ולא נעות. על מנת לראות הם צריכים להזיז את ראשם כמו כן, שדה הראיה שלהם צר.</a:t>
            </a:r>
            <a:endParaRPr lang="he-IL" b="1" i="0" dirty="0">
              <a:solidFill>
                <a:srgbClr val="000000"/>
              </a:solidFill>
              <a:effectLst/>
              <a:latin typeface="OpenSansHebrewRegular"/>
            </a:endParaRPr>
          </a:p>
          <a:p>
            <a:r>
              <a:rPr lang="he-IL" b="1" i="0" dirty="0">
                <a:solidFill>
                  <a:srgbClr val="000000"/>
                </a:solidFill>
                <a:effectLst/>
                <a:latin typeface="OpenSansHebrewRegular"/>
              </a:rPr>
              <a:t>כלבים </a:t>
            </a:r>
            <a:r>
              <a:rPr lang="he-IL" b="0" i="0" dirty="0">
                <a:solidFill>
                  <a:srgbClr val="000000"/>
                </a:solidFill>
                <a:effectLst/>
                <a:latin typeface="OpenSansHebrewRegular"/>
              </a:rPr>
              <a:t>רואים את העולם מטושטש ממה שהאדם רואה אותו. כלבים רואים צבעים אך בשונה מבני אדם הוא אינו רואה את הצבע האדום. עולם הצבעים שלו מורכב שילוב של כחול וירוק. ראיית הלילה של כלבים מצוינת.</a:t>
            </a:r>
            <a:endParaRPr lang="he-IL" b="1" i="0" dirty="0">
              <a:solidFill>
                <a:srgbClr val="000000"/>
              </a:solidFill>
              <a:effectLst/>
              <a:latin typeface="OpenSansHebrewRegular"/>
            </a:endParaRPr>
          </a:p>
          <a:p>
            <a:r>
              <a:rPr lang="he-IL" b="1" i="0" dirty="0">
                <a:solidFill>
                  <a:srgbClr val="000000"/>
                </a:solidFill>
                <a:effectLst/>
                <a:latin typeface="OpenSansHebrewRegular"/>
              </a:rPr>
              <a:t>חתולים</a:t>
            </a:r>
            <a:r>
              <a:rPr lang="he-IL" b="0" i="0" dirty="0">
                <a:solidFill>
                  <a:srgbClr val="000000"/>
                </a:solidFill>
                <a:effectLst/>
                <a:latin typeface="OpenSansHebrewRegular"/>
              </a:rPr>
              <a:t> רואים את העולם מטושטש יותר והם חווים קוצר ראייה משמעותי ביחס לאדם, כאשר הם יראו אובייקטים בבירור מיטבי כשהם במרחק של עד שישה מטרים מהם. עם זאת, היתרון המשמעותי שלהם בא לידי ביטוי בשדה הראייה שנפרש על פני 200 מעלות (לעומת 180 מעלות אצל אדם בוגר, לשם השוואה).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23</a:t>
            </a:fld>
            <a:endParaRPr lang="x-none"/>
          </a:p>
        </p:txBody>
      </p:sp>
    </p:spTree>
    <p:extLst>
      <p:ext uri="{BB962C8B-B14F-4D97-AF65-F5344CB8AC3E}">
        <p14:creationId xmlns:p14="http://schemas.microsoft.com/office/powerpoint/2010/main" val="1716077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עברו לשקופית הבאה חוש הראיה (חלק ב)</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24</a:t>
            </a:fld>
            <a:endParaRPr lang="x-none"/>
          </a:p>
        </p:txBody>
      </p:sp>
    </p:spTree>
    <p:extLst>
      <p:ext uri="{BB962C8B-B14F-4D97-AF65-F5344CB8AC3E}">
        <p14:creationId xmlns:p14="http://schemas.microsoft.com/office/powerpoint/2010/main" val="2602314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baseline="0" dirty="0">
                <a:latin typeface="FontbitDavid"/>
              </a:rPr>
              <a:t>בשיעור הפתיחה התלמידים למדו שאנו קולטים מידע על ידי כל החושים (פעילות המרשמלו או התפוח במצגת הפותחת). מקרינים שוב את השקופית ומזכירים את החושים. בשיעור זה נתמקד בחוש הראיה. לשיעור יש להצטייד באבני לגו. חשוב שלכל תלמיד/ה יהיו לפחות 10 אבני לגו שונים.</a:t>
            </a:r>
            <a:endParaRPr lang="he-IL" dirty="0"/>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2522243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מקרינים את השקופית ושואלים: מה קולטים בעזרת חוש הראיה. יש להניח שהתלמידים יציינו שמות של דברים.</a:t>
            </a:r>
          </a:p>
          <a:p>
            <a:pPr algn="r"/>
            <a:r>
              <a:rPr lang="he-IL" sz="1800" b="0" i="0" u="none" strike="noStrike" baseline="0" dirty="0">
                <a:latin typeface="FontbitDavid"/>
              </a:rPr>
              <a:t>תת הפרק מרחיב את משמעות המושג </a:t>
            </a:r>
            <a:r>
              <a:rPr lang="he-IL" sz="1800" b="1" i="0" u="none" strike="noStrike" baseline="0" dirty="0">
                <a:latin typeface="FontbitDavid-Bold"/>
              </a:rPr>
              <a:t>"לראות" </a:t>
            </a:r>
            <a:r>
              <a:rPr lang="he-IL" sz="1800" b="0" i="0" u="none" strike="noStrike" baseline="0" dirty="0">
                <a:latin typeface="FontbitDavid"/>
              </a:rPr>
              <a:t>למושג </a:t>
            </a:r>
            <a:r>
              <a:rPr lang="he-IL" sz="1800" b="1" i="0" u="none" strike="noStrike" baseline="0" dirty="0">
                <a:latin typeface="FontbitDavid-Bold"/>
              </a:rPr>
              <a:t>"לקלוט מידע" </a:t>
            </a:r>
            <a:r>
              <a:rPr lang="he-IL" sz="1800" b="0" i="0" u="none" strike="noStrike" baseline="0" dirty="0">
                <a:latin typeface="FontbitDavid"/>
              </a:rPr>
              <a:t>ומתמקד בחשיבות חוש הראייה</a:t>
            </a:r>
          </a:p>
          <a:p>
            <a:pPr algn="r"/>
            <a:r>
              <a:rPr lang="he-IL" sz="1800" b="0" i="0" u="none" strike="noStrike" baseline="0" dirty="0">
                <a:latin typeface="FontbitDavid"/>
              </a:rPr>
              <a:t>ובִתִפקודו. חשוב להשתמש בשני המושגים הללו בסמיכות לצורך הבניית המשמעות.</a:t>
            </a:r>
          </a:p>
          <a:p>
            <a:pPr algn="r"/>
            <a:r>
              <a:rPr lang="he-IL" sz="1800" b="0" i="0" u="none" strike="noStrike" baseline="0" dirty="0">
                <a:latin typeface="FontbitDavid"/>
              </a:rPr>
              <a:t>המידע שחוש הראייה קולט הוא: גודל, צורה, צבע ותנועה.</a:t>
            </a:r>
          </a:p>
          <a:p>
            <a:pPr algn="r"/>
            <a:r>
              <a:rPr lang="he-IL" sz="1800" b="0" i="0" u="none" strike="noStrike" baseline="0" dirty="0">
                <a:latin typeface="FontbitDavid"/>
              </a:rPr>
              <a:t>יש להביא את התלמידים להבנה שבעזרת חוש הראייה קולטים מידע על צורות, מראות, צבעים ותנועה.</a:t>
            </a:r>
          </a:p>
          <a:p>
            <a:pPr algn="r"/>
            <a:r>
              <a:rPr lang="he-IL" sz="1800" b="0" i="0" u="none" strike="noStrike" baseline="0" dirty="0">
                <a:latin typeface="FontbitDavid"/>
              </a:rPr>
              <a:t>במשימה משולבת </a:t>
            </a:r>
            <a:r>
              <a:rPr lang="he-IL" sz="1800" b="1" i="0" u="none" strike="noStrike" baseline="0" dirty="0">
                <a:latin typeface="FontbitDavid-Bold"/>
              </a:rPr>
              <a:t>מיומנות המיון</a:t>
            </a:r>
            <a:r>
              <a:rPr lang="he-IL" sz="1800" b="0" i="0" u="none" strike="noStrike" baseline="0" dirty="0">
                <a:latin typeface="FontbitDavid"/>
              </a:rPr>
              <a:t>. המיון נערך בשלושה סבבים: בכל פעם ממיינים בעזרת תכונה אחרת – פעם לפי הצבע, פעם לפי הצורה</a:t>
            </a:r>
          </a:p>
          <a:p>
            <a:pPr algn="r"/>
            <a:r>
              <a:rPr lang="he-IL" sz="1800" b="0" i="0" u="none" strike="noStrike" baseline="0" dirty="0">
                <a:latin typeface="FontbitDavid"/>
              </a:rPr>
              <a:t>ופעם לפי הגודל. אם אין בנמצא אבני לגו, אפשר לבקש</a:t>
            </a:r>
          </a:p>
          <a:p>
            <a:pPr algn="r"/>
            <a:r>
              <a:rPr lang="he-IL" sz="1800" b="0" i="0" u="none" strike="noStrike" baseline="0" dirty="0">
                <a:latin typeface="FontbitDavid"/>
              </a:rPr>
              <a:t>למיין את החפצים שבקלמר - פעם על פי הגודל, פעם על פי הצורה ופעם על פי הצבע.</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65863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מבקשים למיין</a:t>
            </a:r>
            <a:r>
              <a:rPr lang="he-IL" baseline="0" dirty="0"/>
              <a:t> לפי הצבע.</a:t>
            </a:r>
          </a:p>
          <a:p>
            <a:r>
              <a:rPr lang="he-IL" baseline="0" dirty="0"/>
              <a:t>המשימה נמצאת גם בחוברת הדיגיטלית בעמוד 9. אפשר להפנות את התלמידים לביצוע המשימה בבית לאחר שהתנסו </a:t>
            </a:r>
            <a:r>
              <a:rPr lang="he-IL" baseline="0"/>
              <a:t>במיון ממשי.</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45968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מבקשים למיין לפי הצורה.</a:t>
            </a:r>
          </a:p>
          <a:p>
            <a:pPr algn="r"/>
            <a:r>
              <a:rPr lang="he-IL" sz="1800" b="0" i="0" u="none" strike="noStrike" baseline="0" dirty="0">
                <a:latin typeface="FontbitDavid"/>
              </a:rPr>
              <a:t>שימו לב: גם חוש המגע  קולט מידע על צורות וגדלים. על כך התלמידים ילמדו בפרק של חוש המגע.</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395468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מבקשים למיין</a:t>
            </a:r>
            <a:r>
              <a:rPr lang="he-IL" baseline="0" dirty="0"/>
              <a:t> לפי הגודל. </a:t>
            </a:r>
          </a:p>
          <a:p>
            <a:pPr algn="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3085943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מבקשים להניע מכונית משחק.</a:t>
            </a:r>
          </a:p>
          <a:p>
            <a:r>
              <a:rPr lang="he-IL" dirty="0"/>
              <a:t>שימו לב! אפשר לקלוט תנועה רק עם שינוי מיקום הגוף (המכונית)</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108331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הדיון נועד להמשיג את שהילדים למדו במהלך ההתנסות.</a:t>
            </a:r>
          </a:p>
          <a:p>
            <a:r>
              <a:rPr lang="he-IL" dirty="0"/>
              <a:t>צבעים, צורות, גדלים ותנועה אפשר לקלוט בעזרת חוש הראיה. האיבר שבו נמצא חוש הראיה הן העניים.</a:t>
            </a:r>
          </a:p>
          <a:p>
            <a:pPr algn="r"/>
            <a:r>
              <a:rPr lang="he-IL" sz="1200" b="0" i="0" u="none" strike="noStrike" baseline="0" dirty="0">
                <a:latin typeface="NarkisimMFO"/>
              </a:rPr>
              <a:t>שימו לב: חשוב להביא את התלמידים למודעות שבפעולת המיון ממיינים את החפצים על פי תכונה משותפת ונותנים שם לקבוצה. להוראה מפורשת</a:t>
            </a:r>
          </a:p>
          <a:p>
            <a:pPr algn="r"/>
            <a:r>
              <a:rPr lang="he-IL" sz="1200" b="0" i="0" u="none" strike="noStrike" baseline="0" dirty="0">
                <a:latin typeface="NarkisimMFO"/>
              </a:rPr>
              <a:t>של מיומנות החשיבה מיון מומלץ להיכנס לאתר במבט מקוון, יחידת התוכן לכיתה א (סתיו) משימה: עלה מחפש קבוצה.</a:t>
            </a:r>
            <a:endParaRPr lang="he-IL" dirty="0"/>
          </a:p>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9</a:t>
            </a:fld>
            <a:endParaRPr lang="x-none"/>
          </a:p>
        </p:txBody>
      </p:sp>
    </p:spTree>
    <p:extLst>
      <p:ext uri="{BB962C8B-B14F-4D97-AF65-F5344CB8AC3E}">
        <p14:creationId xmlns:p14="http://schemas.microsoft.com/office/powerpoint/2010/main" val="329255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כ"ה/תשרי/תשפ"ד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alphaModFix amt="8000"/>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כ"ה/תשרי/תשפ"ד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9.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s://www.classe.world/teacher/#!/arb/session/157867/playLesson/1347984/"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9.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svg"/><Relationship Id="rId9"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a:cs typeface="+mn-cs"/>
              </a:rPr>
              <a:t>عارِضَةٌ مُرافِقَةٌ </a:t>
            </a:r>
            <a:r>
              <a:rPr lang="ar-SA" b="1" dirty="0">
                <a:cs typeface="+mn-cs"/>
              </a:rPr>
              <a:t>لِلدُّروسِ</a:t>
            </a:r>
            <a:endParaRPr lang="en-US" b="1" dirty="0">
              <a:cs typeface="+mn-cs"/>
            </a:endParaRPr>
          </a:p>
        </p:txBody>
      </p:sp>
      <p:sp>
        <p:nvSpPr>
          <p:cNvPr id="3" name="מציין מיקום תוכן 2"/>
          <p:cNvSpPr>
            <a:spLocks noGrp="1"/>
          </p:cNvSpPr>
          <p:nvPr>
            <p:ph idx="1"/>
          </p:nvPr>
        </p:nvSpPr>
        <p:spPr>
          <a:xfrm>
            <a:off x="628650" y="1690689"/>
            <a:ext cx="7886700" cy="4486274"/>
          </a:xfrm>
        </p:spPr>
        <p:txBody>
          <a:bodyPr>
            <a:normAutofit/>
          </a:bodyPr>
          <a:lstStyle/>
          <a:p>
            <a:pPr marL="0" indent="0" algn="ctr" rtl="1">
              <a:buNone/>
            </a:pPr>
            <a:r>
              <a:rPr lang="ar-SA" sz="4800" b="1" dirty="0">
                <a:solidFill>
                  <a:srgbClr val="00A9EA"/>
                </a:solidFill>
                <a:latin typeface="EnzoagadaMF-Bold"/>
              </a:rPr>
              <a:t>نَتَعَلَّمُ الْعُلُوْمَ وَالتِّكْنُولُوجيا</a:t>
            </a:r>
          </a:p>
          <a:p>
            <a:pPr marL="0" indent="0" algn="ctr" rtl="1">
              <a:buNone/>
            </a:pPr>
            <a:r>
              <a:rPr lang="ar-SA" sz="4800" b="1" dirty="0">
                <a:solidFill>
                  <a:srgbClr val="00A9EA"/>
                </a:solidFill>
                <a:latin typeface="EnzoagadaMF-Bold"/>
              </a:rPr>
              <a:t>الصَّفُّ الأوَّلُ </a:t>
            </a:r>
          </a:p>
          <a:p>
            <a:pPr marL="0" indent="0" algn="ctr" rtl="1">
              <a:buNone/>
            </a:pPr>
            <a:r>
              <a:rPr lang="ar-SA" sz="4800" b="1" dirty="0">
                <a:solidFill>
                  <a:srgbClr val="00A9EA"/>
                </a:solidFill>
                <a:latin typeface="EnzoagadaMF-Bold"/>
              </a:rPr>
              <a:t>حَواسُّنا</a:t>
            </a:r>
            <a:endParaRPr lang="he-IL" sz="4800" b="1" dirty="0">
              <a:solidFill>
                <a:srgbClr val="00A9EA"/>
              </a:solidFill>
              <a:latin typeface="EnzoagadaMF-Bold"/>
            </a:endParaRPr>
          </a:p>
          <a:p>
            <a:pPr marL="0" indent="0" algn="ctr" rtl="1">
              <a:buNone/>
            </a:pPr>
            <a:r>
              <a:rPr lang="ar-SA" sz="3600" b="1" dirty="0">
                <a:latin typeface="EnzoagadaMF-Bold"/>
              </a:rPr>
              <a:t>حاسة النظر - الجزء الأول </a:t>
            </a:r>
            <a:r>
              <a:rPr lang="he-IL" sz="2000" b="1" dirty="0">
                <a:latin typeface="EnzoagadaMF-Bold"/>
              </a:rPr>
              <a:t>(</a:t>
            </a:r>
            <a:r>
              <a:rPr lang="ar-SA" sz="2000" b="1" dirty="0">
                <a:latin typeface="EnzoagadaMF-Bold"/>
              </a:rPr>
              <a:t>الصفحات </a:t>
            </a:r>
            <a:r>
              <a:rPr lang="he-IL" sz="2000" b="1" dirty="0">
                <a:latin typeface="EnzoagadaMF-Bold"/>
              </a:rPr>
              <a:t> 18-12)</a:t>
            </a:r>
          </a:p>
          <a:p>
            <a:pPr marL="0" indent="0" algn="ctr" rtl="1">
              <a:buNone/>
            </a:pPr>
            <a:r>
              <a:rPr lang="ar-SA" sz="2400" b="1" dirty="0">
                <a:latin typeface="EnzoagadaMF-Bold"/>
              </a:rPr>
              <a:t>الصور برعاية </a:t>
            </a:r>
            <a:r>
              <a:rPr lang="en-US" sz="2400" b="1" dirty="0" err="1">
                <a:latin typeface="EnzoagadaMF-Bold"/>
              </a:rPr>
              <a:t>Pixabay</a:t>
            </a:r>
            <a:endParaRPr lang="en-US" sz="2400" b="1" dirty="0">
              <a:latin typeface="EnzoagadaMF-Bold"/>
            </a:endParaRPr>
          </a:p>
        </p:txBody>
      </p:sp>
      <p:pic>
        <p:nvPicPr>
          <p:cNvPr id="5" name="תמונה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72092"/>
            <a:ext cx="1688260" cy="955815"/>
          </a:xfrm>
          <a:prstGeom prst="rect">
            <a:avLst/>
          </a:prstGeom>
        </p:spPr>
      </p:pic>
      <p:pic>
        <p:nvPicPr>
          <p:cNvPr id="4" name="תמונה 3">
            <a:extLst>
              <a:ext uri="{FF2B5EF4-FFF2-40B4-BE49-F238E27FC236}">
                <a16:creationId xmlns:a16="http://schemas.microsoft.com/office/drawing/2014/main" id="{B7834E92-DAE8-0D53-5374-CE3D401865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3992" y="0"/>
            <a:ext cx="1390008" cy="1152244"/>
          </a:xfrm>
          <a:prstGeom prst="rect">
            <a:avLst/>
          </a:prstGeom>
        </p:spPr>
      </p:pic>
    </p:spTree>
    <p:extLst>
      <p:ext uri="{BB962C8B-B14F-4D97-AF65-F5344CB8AC3E}">
        <p14:creationId xmlns:p14="http://schemas.microsoft.com/office/powerpoint/2010/main" val="283998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6364" y="365126"/>
            <a:ext cx="8168986" cy="1325563"/>
          </a:xfrm>
        </p:spPr>
        <p:txBody>
          <a:bodyPr/>
          <a:lstStyle/>
          <a:p>
            <a:pPr algn="r"/>
            <a:r>
              <a:rPr lang="ar-SA" b="1" dirty="0">
                <a:solidFill>
                  <a:srgbClr val="446AB2"/>
                </a:solidFill>
                <a:latin typeface="MF_FrankRuhl-Bold"/>
                <a:cs typeface="+mn-cs"/>
              </a:rPr>
              <a:t>مَهَمَّةٌ</a:t>
            </a:r>
            <a:r>
              <a:rPr lang="he-IL" b="1" dirty="0">
                <a:solidFill>
                  <a:srgbClr val="446AB2"/>
                </a:solidFill>
                <a:latin typeface="MF_FrankRuhl-Bold"/>
                <a:cs typeface="+mn-cs"/>
              </a:rPr>
              <a:t>:  </a:t>
            </a:r>
            <a:r>
              <a:rPr lang="ar-SA" b="1" dirty="0">
                <a:latin typeface="MF_FrankRuhl-Bold"/>
                <a:cs typeface="+mn-cs"/>
              </a:rPr>
              <a:t>نَبْني بِقَطَعِ اللِّيجُو </a:t>
            </a:r>
            <a:r>
              <a:rPr lang="he-IL" sz="2400" b="1" dirty="0">
                <a:solidFill>
                  <a:srgbClr val="000000"/>
                </a:solidFill>
                <a:latin typeface="MF_FrankRuhl-Regular"/>
                <a:cs typeface="+mn-cs"/>
              </a:rPr>
              <a:t>(</a:t>
            </a:r>
            <a:r>
              <a:rPr lang="ar-SA" sz="2400" b="1" dirty="0">
                <a:solidFill>
                  <a:srgbClr val="000000"/>
                </a:solidFill>
                <a:latin typeface="MF_FrankRuhl-Regular"/>
                <a:cs typeface="+mn-cs"/>
              </a:rPr>
              <a:t>صفحة</a:t>
            </a:r>
            <a:r>
              <a:rPr lang="he-IL" sz="2400" b="1" dirty="0">
                <a:solidFill>
                  <a:srgbClr val="000000"/>
                </a:solidFill>
                <a:latin typeface="MF_FrankRuhl-Regular"/>
                <a:cs typeface="+mn-cs"/>
              </a:rPr>
              <a:t> 13)</a:t>
            </a:r>
            <a:endParaRPr lang="en-US" sz="2400" b="1" dirty="0">
              <a:cs typeface="+mn-cs"/>
            </a:endParaRPr>
          </a:p>
        </p:txBody>
      </p:sp>
      <p:pic>
        <p:nvPicPr>
          <p:cNvPr id="5" name="תמונה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48967" y="6138250"/>
            <a:ext cx="1271298" cy="719750"/>
          </a:xfrm>
          <a:prstGeom prst="rect">
            <a:avLst/>
          </a:prstGeom>
        </p:spPr>
      </p:pic>
      <p:pic>
        <p:nvPicPr>
          <p:cNvPr id="6" name="תמונה 5">
            <a:extLst>
              <a:ext uri="{FF2B5EF4-FFF2-40B4-BE49-F238E27FC236}">
                <a16:creationId xmlns:a16="http://schemas.microsoft.com/office/drawing/2014/main" id="{5FF4FB48-420F-199C-8A0C-B35A6146EC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1" y="5699660"/>
            <a:ext cx="1390008" cy="1158340"/>
          </a:xfrm>
          <a:prstGeom prst="rect">
            <a:avLst/>
          </a:prstGeom>
        </p:spPr>
      </p:pic>
      <p:pic>
        <p:nvPicPr>
          <p:cNvPr id="9" name="מציין מיקום תוכן 8">
            <a:extLst>
              <a:ext uri="{FF2B5EF4-FFF2-40B4-BE49-F238E27FC236}">
                <a16:creationId xmlns:a16="http://schemas.microsoft.com/office/drawing/2014/main" id="{BA1FAB55-F39E-BFD3-1405-3D069468C8FB}"/>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40828" y="2375338"/>
            <a:ext cx="7504386" cy="2879834"/>
          </a:xfrm>
        </p:spPr>
      </p:pic>
    </p:spTree>
    <p:extLst>
      <p:ext uri="{BB962C8B-B14F-4D97-AF65-F5344CB8AC3E}">
        <p14:creationId xmlns:p14="http://schemas.microsoft.com/office/powerpoint/2010/main" val="171734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75564" y="555249"/>
            <a:ext cx="8195017" cy="1325563"/>
          </a:xfrm>
        </p:spPr>
        <p:txBody>
          <a:bodyPr/>
          <a:lstStyle/>
          <a:p>
            <a:pPr algn="r"/>
            <a:r>
              <a:rPr lang="ar-SA" b="1" dirty="0">
                <a:solidFill>
                  <a:srgbClr val="446AB2"/>
                </a:solidFill>
                <a:latin typeface="MF_FrankRuhl-Bold"/>
                <a:cs typeface="+mn-cs"/>
              </a:rPr>
              <a:t>مَهَمَّةٌ</a:t>
            </a:r>
            <a:r>
              <a:rPr lang="he-IL" b="1" dirty="0">
                <a:solidFill>
                  <a:srgbClr val="446AB2"/>
                </a:solidFill>
                <a:latin typeface="MF_FrankRuhl-Bold"/>
                <a:cs typeface="+mn-cs"/>
              </a:rPr>
              <a:t>: </a:t>
            </a:r>
            <a:r>
              <a:rPr lang="ar-SA" b="1" dirty="0">
                <a:solidFill>
                  <a:srgbClr val="000000"/>
                </a:solidFill>
                <a:latin typeface="MF_FrankRuhl-Regular"/>
                <a:cs typeface="+mn-cs"/>
              </a:rPr>
              <a:t>نَبْني </a:t>
            </a:r>
            <a:r>
              <a:rPr lang="ar-SA" b="1" dirty="0">
                <a:latin typeface="MF_FrankRuhl-Bold"/>
                <a:cs typeface="+mn-cs"/>
              </a:rPr>
              <a:t>بِقَطَعِ</a:t>
            </a:r>
            <a:r>
              <a:rPr lang="ar-SA" b="1" dirty="0">
                <a:solidFill>
                  <a:srgbClr val="000000"/>
                </a:solidFill>
                <a:latin typeface="MF_FrankRuhl-Regular"/>
                <a:cs typeface="+mn-cs"/>
              </a:rPr>
              <a:t> اللِّيجُو </a:t>
            </a:r>
            <a:r>
              <a:rPr lang="ar-SA" sz="2400" b="1" dirty="0">
                <a:solidFill>
                  <a:srgbClr val="000000"/>
                </a:solidFill>
                <a:latin typeface="MF_FrankRuhl-Regular"/>
                <a:cs typeface="+mn-cs"/>
              </a:rPr>
              <a:t>(صفحة 13)</a:t>
            </a:r>
            <a:endParaRPr lang="en-US" sz="2400" b="1" dirty="0">
              <a:cs typeface="+mn-cs"/>
            </a:endParaRPr>
          </a:p>
        </p:txBody>
      </p:sp>
      <p:pic>
        <p:nvPicPr>
          <p:cNvPr id="4" name="תמונה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46082" y="5772062"/>
            <a:ext cx="1633399" cy="924755"/>
          </a:xfrm>
          <a:prstGeom prst="rect">
            <a:avLst/>
          </a:prstGeom>
        </p:spPr>
      </p:pic>
      <p:pic>
        <p:nvPicPr>
          <p:cNvPr id="6" name="תמונה 5">
            <a:extLst>
              <a:ext uri="{FF2B5EF4-FFF2-40B4-BE49-F238E27FC236}">
                <a16:creationId xmlns:a16="http://schemas.microsoft.com/office/drawing/2014/main" id="{CA559C83-A581-43C0-39E6-35BF99208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564" y="5538477"/>
            <a:ext cx="1390008" cy="1158340"/>
          </a:xfrm>
          <a:prstGeom prst="rect">
            <a:avLst/>
          </a:prstGeom>
        </p:spPr>
      </p:pic>
      <p:pic>
        <p:nvPicPr>
          <p:cNvPr id="9" name="מציין מיקום תוכן 8">
            <a:extLst>
              <a:ext uri="{FF2B5EF4-FFF2-40B4-BE49-F238E27FC236}">
                <a16:creationId xmlns:a16="http://schemas.microsoft.com/office/drawing/2014/main" id="{5C005CEE-632F-C3EB-1F85-235B63D442B3}"/>
              </a:ext>
            </a:extLst>
          </p:cNvPr>
          <p:cNvPicPr>
            <a:picLocks noGrp="1" noChangeAspect="1"/>
          </p:cNvPicPr>
          <p:nvPr>
            <p:ph idx="1"/>
          </p:nvPr>
        </p:nvPicPr>
        <p:blipFill rotWithShape="1">
          <a:blip r:embed="rId5" cstate="screen">
            <a:extLst>
              <a:ext uri="{28A0092B-C50C-407E-A947-70E740481C1C}">
                <a14:useLocalDpi xmlns:a14="http://schemas.microsoft.com/office/drawing/2010/main" val="0"/>
              </a:ext>
            </a:extLst>
          </a:blip>
          <a:srcRect/>
          <a:stretch/>
        </p:blipFill>
        <p:spPr>
          <a:xfrm>
            <a:off x="2046081" y="2638096"/>
            <a:ext cx="5836677" cy="2339093"/>
          </a:xfrm>
        </p:spPr>
      </p:pic>
    </p:spTree>
    <p:extLst>
      <p:ext uri="{BB962C8B-B14F-4D97-AF65-F5344CB8AC3E}">
        <p14:creationId xmlns:p14="http://schemas.microsoft.com/office/powerpoint/2010/main" val="2045653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98764" y="365126"/>
            <a:ext cx="8216586" cy="1325563"/>
          </a:xfrm>
        </p:spPr>
        <p:txBody>
          <a:bodyPr/>
          <a:lstStyle/>
          <a:p>
            <a:pPr algn="r"/>
            <a:r>
              <a:rPr lang="ar-SA" b="1" dirty="0">
                <a:solidFill>
                  <a:srgbClr val="446AB2"/>
                </a:solidFill>
                <a:latin typeface="MF_FrankRuhl-Bold"/>
                <a:cs typeface="+mn-cs"/>
              </a:rPr>
              <a:t>مَهَمَّةٌ</a:t>
            </a:r>
            <a:r>
              <a:rPr lang="he-IL" b="1" dirty="0">
                <a:solidFill>
                  <a:srgbClr val="446AB2"/>
                </a:solidFill>
                <a:latin typeface="MF_FrankRuhl-Bold"/>
                <a:cs typeface="+mn-cs"/>
              </a:rPr>
              <a:t>: </a:t>
            </a:r>
            <a:r>
              <a:rPr lang="ar-SA" b="1" dirty="0">
                <a:solidFill>
                  <a:srgbClr val="000000"/>
                </a:solidFill>
                <a:latin typeface="MF_FrankRuhl-Regular"/>
                <a:cs typeface="+mn-cs"/>
              </a:rPr>
              <a:t>نَبْني </a:t>
            </a:r>
            <a:r>
              <a:rPr lang="ar-SA" b="1" dirty="0">
                <a:latin typeface="MF_FrankRuhl-Bold"/>
                <a:cs typeface="+mn-cs"/>
              </a:rPr>
              <a:t>بِقَطَعِ</a:t>
            </a:r>
            <a:r>
              <a:rPr lang="ar-SA" b="1" dirty="0">
                <a:solidFill>
                  <a:srgbClr val="000000"/>
                </a:solidFill>
                <a:latin typeface="MF_FrankRuhl-Regular"/>
                <a:cs typeface="+mn-cs"/>
              </a:rPr>
              <a:t> اللِّيجُو </a:t>
            </a:r>
            <a:r>
              <a:rPr lang="ar-SA" sz="2400" b="1" dirty="0">
                <a:solidFill>
                  <a:srgbClr val="000000"/>
                </a:solidFill>
                <a:latin typeface="MF_FrankRuhl-Regular"/>
                <a:cs typeface="+mn-cs"/>
              </a:rPr>
              <a:t>(صفحة 13)</a:t>
            </a:r>
            <a:endParaRPr lang="en-US" sz="2400" b="1" dirty="0">
              <a:cs typeface="+mn-cs"/>
            </a:endParaRPr>
          </a:p>
        </p:txBody>
      </p:sp>
      <p:pic>
        <p:nvPicPr>
          <p:cNvPr id="5" name="תמונה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7976" y="5985819"/>
            <a:ext cx="1520584" cy="860884"/>
          </a:xfrm>
          <a:prstGeom prst="rect">
            <a:avLst/>
          </a:prstGeom>
        </p:spPr>
      </p:pic>
      <p:pic>
        <p:nvPicPr>
          <p:cNvPr id="6" name="תמונה 5">
            <a:extLst>
              <a:ext uri="{FF2B5EF4-FFF2-40B4-BE49-F238E27FC236}">
                <a16:creationId xmlns:a16="http://schemas.microsoft.com/office/drawing/2014/main" id="{BF10A067-C64E-5AC2-7E11-231BFB70C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404" y="5688363"/>
            <a:ext cx="1390008" cy="1158340"/>
          </a:xfrm>
          <a:prstGeom prst="rect">
            <a:avLst/>
          </a:prstGeom>
        </p:spPr>
      </p:pic>
      <p:pic>
        <p:nvPicPr>
          <p:cNvPr id="9" name="מציין מיקום תוכן 8" descr="תמונה שמכילה טקסט, גופן, כתב יד, קו&#10;&#10;התיאור נוצר באופן אוטומטי">
            <a:extLst>
              <a:ext uri="{FF2B5EF4-FFF2-40B4-BE49-F238E27FC236}">
                <a16:creationId xmlns:a16="http://schemas.microsoft.com/office/drawing/2014/main" id="{52639148-BC67-32D3-C94D-B9D3C1C1F7FE}"/>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45324" y="2375338"/>
            <a:ext cx="6737131" cy="2753710"/>
          </a:xfrm>
        </p:spPr>
      </p:pic>
    </p:spTree>
    <p:extLst>
      <p:ext uri="{BB962C8B-B14F-4D97-AF65-F5344CB8AC3E}">
        <p14:creationId xmlns:p14="http://schemas.microsoft.com/office/powerpoint/2010/main" val="3995498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075" y="284957"/>
            <a:ext cx="2190750" cy="1485900"/>
          </a:xfrm>
          <a:prstGeom prst="rect">
            <a:avLst/>
          </a:prstGeom>
        </p:spPr>
      </p:pic>
      <p:sp>
        <p:nvSpPr>
          <p:cNvPr id="3" name="מציין מיקום תוכן 2"/>
          <p:cNvSpPr>
            <a:spLocks noGrp="1"/>
          </p:cNvSpPr>
          <p:nvPr>
            <p:ph idx="1"/>
          </p:nvPr>
        </p:nvSpPr>
        <p:spPr/>
        <p:txBody>
          <a:bodyPr>
            <a:normAutofit/>
          </a:bodyPr>
          <a:lstStyle/>
          <a:p>
            <a:pPr marL="0" indent="0" algn="r" rtl="1">
              <a:buNone/>
            </a:pPr>
            <a:r>
              <a:rPr lang="ar-SA" sz="4400" b="1" dirty="0">
                <a:latin typeface="MF_FrankRuhl-Regular"/>
              </a:rPr>
              <a:t>مَا هِيَ الحاسَّةُ اَلَّتِي ساعِدَتْكُمْ عَلَى اخْتيارِ قَطَعِ اللِّيجُو المُلائِمَةِ ؟</a:t>
            </a:r>
            <a:endParaRPr lang="he-IL" sz="4400" b="1" dirty="0">
              <a:latin typeface="MF_FrankRuhl-Regular"/>
            </a:endParaRPr>
          </a:p>
        </p:txBody>
      </p:sp>
      <p:pic>
        <p:nvPicPr>
          <p:cNvPr id="5" name="תמונה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462675" y="5985867"/>
            <a:ext cx="1204287" cy="681812"/>
          </a:xfrm>
          <a:prstGeom prst="rect">
            <a:avLst/>
          </a:prstGeom>
        </p:spPr>
      </p:pic>
      <p:pic>
        <p:nvPicPr>
          <p:cNvPr id="7" name="תמונה 6">
            <a:extLst>
              <a:ext uri="{FF2B5EF4-FFF2-40B4-BE49-F238E27FC236}">
                <a16:creationId xmlns:a16="http://schemas.microsoft.com/office/drawing/2014/main" id="{DF356450-CB20-ACDB-50DD-FF0973A6B9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67" y="5652561"/>
            <a:ext cx="1390008" cy="1158340"/>
          </a:xfrm>
          <a:prstGeom prst="rect">
            <a:avLst/>
          </a:prstGeom>
        </p:spPr>
      </p:pic>
    </p:spTree>
    <p:extLst>
      <p:ext uri="{BB962C8B-B14F-4D97-AF65-F5344CB8AC3E}">
        <p14:creationId xmlns:p14="http://schemas.microsoft.com/office/powerpoint/2010/main" val="986000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solidFill>
                  <a:srgbClr val="446AB2"/>
                </a:solidFill>
                <a:latin typeface="MF_FrankRuhl-Regular"/>
                <a:cs typeface="+mn-cs"/>
              </a:rPr>
              <a:t>مَهَمَّةٌ</a:t>
            </a:r>
            <a:r>
              <a:rPr lang="he-IL" b="1" dirty="0">
                <a:solidFill>
                  <a:srgbClr val="446AB2"/>
                </a:solidFill>
                <a:latin typeface="MF_FrankRuhl-Regular"/>
                <a:cs typeface="+mn-cs"/>
              </a:rPr>
              <a:t>:  </a:t>
            </a:r>
            <a:r>
              <a:rPr lang="ar-SA" b="1" dirty="0">
                <a:latin typeface="MF_FrankRuhl-Regular"/>
                <a:cs typeface="+mn-cs"/>
              </a:rPr>
              <a:t>لِنَرْسُم مِثْلَ بِيكَاسُّو </a:t>
            </a:r>
            <a:r>
              <a:rPr lang="ar-SA" sz="3200" b="1" dirty="0">
                <a:latin typeface="MF_FrankRuhl-Regular"/>
                <a:cs typeface="+mn-cs"/>
              </a:rPr>
              <a:t>( اخْتِياري )</a:t>
            </a:r>
            <a:endParaRPr lang="en-US" sz="3200" b="1" dirty="0">
              <a:cs typeface="+mn-cs"/>
            </a:endParaRPr>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0405" y="1563074"/>
            <a:ext cx="5445868" cy="5121709"/>
          </a:xfrm>
          <a:prstGeom prst="rect">
            <a:avLst/>
          </a:prstGeom>
        </p:spPr>
      </p:pic>
      <p:sp>
        <p:nvSpPr>
          <p:cNvPr id="3" name="TextBox 2"/>
          <p:cNvSpPr txBox="1"/>
          <p:nvPr/>
        </p:nvSpPr>
        <p:spPr>
          <a:xfrm>
            <a:off x="443620" y="2734147"/>
            <a:ext cx="1466661" cy="646331"/>
          </a:xfrm>
          <a:prstGeom prst="rect">
            <a:avLst/>
          </a:prstGeom>
          <a:noFill/>
        </p:spPr>
        <p:txBody>
          <a:bodyPr wrap="square" rtlCol="0">
            <a:spAutoFit/>
          </a:bodyPr>
          <a:lstStyle/>
          <a:p>
            <a:pPr algn="ctr"/>
            <a:r>
              <a:rPr lang="ar-SA" sz="2000" b="1" dirty="0"/>
              <a:t>صفحة</a:t>
            </a:r>
            <a:r>
              <a:rPr lang="he-IL" sz="2000" b="1" dirty="0"/>
              <a:t> </a:t>
            </a:r>
            <a:r>
              <a:rPr lang="he-IL" sz="3600" b="1" dirty="0"/>
              <a:t>14</a:t>
            </a:r>
            <a:endParaRPr lang="en-US" sz="3600" b="1" dirty="0"/>
          </a:p>
        </p:txBody>
      </p:sp>
      <p:pic>
        <p:nvPicPr>
          <p:cNvPr id="6" name="תמונה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82206" y="5940581"/>
            <a:ext cx="1361794" cy="770985"/>
          </a:xfrm>
          <a:prstGeom prst="rect">
            <a:avLst/>
          </a:prstGeom>
        </p:spPr>
      </p:pic>
      <p:pic>
        <p:nvPicPr>
          <p:cNvPr id="7" name="תמונה 6">
            <a:extLst>
              <a:ext uri="{FF2B5EF4-FFF2-40B4-BE49-F238E27FC236}">
                <a16:creationId xmlns:a16="http://schemas.microsoft.com/office/drawing/2014/main" id="{96A91415-F23D-8015-2C0C-B085C34912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7719" y="5566364"/>
            <a:ext cx="1390008" cy="1158340"/>
          </a:xfrm>
          <a:prstGeom prst="rect">
            <a:avLst/>
          </a:prstGeom>
        </p:spPr>
      </p:pic>
    </p:spTree>
    <p:extLst>
      <p:ext uri="{BB962C8B-B14F-4D97-AF65-F5344CB8AC3E}">
        <p14:creationId xmlns:p14="http://schemas.microsoft.com/office/powerpoint/2010/main" val="275900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latin typeface="MF_FrankRuhl-Regular"/>
                <a:cs typeface="+mn-cs"/>
              </a:rPr>
              <a:t>نَرْسُم مِثْلَ بِيكَاسُّو </a:t>
            </a:r>
            <a:br>
              <a:rPr lang="he-IL" b="1" dirty="0">
                <a:latin typeface="MF_FrankRuhl-Regular"/>
                <a:cs typeface="+mn-cs"/>
              </a:rPr>
            </a:br>
            <a:r>
              <a:rPr lang="ar-SA" sz="2800" b="1" dirty="0">
                <a:latin typeface="MF_FrankRuhl-Regular"/>
                <a:cs typeface="+mn-cs"/>
              </a:rPr>
              <a:t>صفحة</a:t>
            </a:r>
            <a:r>
              <a:rPr lang="he-IL" sz="2800" b="1" dirty="0">
                <a:latin typeface="MF_FrankRuhl-Regular"/>
                <a:cs typeface="+mn-cs"/>
              </a:rPr>
              <a:t> </a:t>
            </a:r>
            <a:r>
              <a:rPr lang="he-IL" sz="2400" b="1" dirty="0">
                <a:latin typeface="MF_FrankRuhl-Regular"/>
                <a:cs typeface="+mn-cs"/>
              </a:rPr>
              <a:t>15</a:t>
            </a:r>
            <a:endParaRPr lang="en-US" sz="2400" b="1" dirty="0">
              <a:cs typeface="+mn-cs"/>
            </a:endParaRPr>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564" y="1850741"/>
            <a:ext cx="8193786" cy="4468578"/>
          </a:xfrm>
          <a:prstGeom prst="rect">
            <a:avLst/>
          </a:prstGeom>
        </p:spPr>
      </p:pic>
      <p:pic>
        <p:nvPicPr>
          <p:cNvPr id="5" name="תמונה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66248" y="0"/>
            <a:ext cx="1624345" cy="919629"/>
          </a:xfrm>
          <a:prstGeom prst="rect">
            <a:avLst/>
          </a:prstGeom>
        </p:spPr>
      </p:pic>
      <p:pic>
        <p:nvPicPr>
          <p:cNvPr id="6" name="תמונה 5">
            <a:extLst>
              <a:ext uri="{FF2B5EF4-FFF2-40B4-BE49-F238E27FC236}">
                <a16:creationId xmlns:a16="http://schemas.microsoft.com/office/drawing/2014/main" id="{1B09E670-3B70-BB96-87C6-931EA18804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240" y="340459"/>
            <a:ext cx="1390008" cy="1158340"/>
          </a:xfrm>
          <a:prstGeom prst="rect">
            <a:avLst/>
          </a:prstGeom>
        </p:spPr>
      </p:pic>
    </p:spTree>
    <p:extLst>
      <p:ext uri="{BB962C8B-B14F-4D97-AF65-F5344CB8AC3E}">
        <p14:creationId xmlns:p14="http://schemas.microsoft.com/office/powerpoint/2010/main" val="1643601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52450" y="18255"/>
            <a:ext cx="7886700" cy="1325563"/>
          </a:xfrm>
        </p:spPr>
        <p:txBody>
          <a:bodyPr/>
          <a:lstStyle/>
          <a:p>
            <a:pPr algn="r"/>
            <a:r>
              <a:rPr lang="ar-SA" b="1" dirty="0">
                <a:cs typeface="+mn-cs"/>
              </a:rPr>
              <a:t>تَذوِيتُ مُصْطَلَحاتٍ : حاسَّةُ النَّظَرِ</a:t>
            </a:r>
            <a:br>
              <a:rPr lang="he-IL" b="1" dirty="0">
                <a:latin typeface="MF_FrankRuhl-Bold"/>
                <a:cs typeface="+mn-cs"/>
              </a:rPr>
            </a:br>
            <a:r>
              <a:rPr lang="he-IL" sz="2400" b="1" dirty="0">
                <a:latin typeface="MF_FrankRuhl-Bold"/>
                <a:cs typeface="+mn-cs"/>
              </a:rPr>
              <a:t>(</a:t>
            </a:r>
            <a:r>
              <a:rPr lang="ar-SA" sz="2400" b="1" dirty="0">
                <a:latin typeface="MF_FrankRuhl-Bold"/>
                <a:cs typeface="+mn-cs"/>
              </a:rPr>
              <a:t>صفحة</a:t>
            </a:r>
            <a:r>
              <a:rPr lang="he-IL" sz="2400" b="1" dirty="0">
                <a:latin typeface="MF_FrankRuhl-Bold"/>
                <a:cs typeface="+mn-cs"/>
              </a:rPr>
              <a:t> 16) </a:t>
            </a:r>
            <a:endParaRPr lang="en-US" sz="2400" b="1" dirty="0">
              <a:cs typeface="+mn-cs"/>
            </a:endParaRPr>
          </a:p>
        </p:txBody>
      </p:sp>
      <p:sp>
        <p:nvSpPr>
          <p:cNvPr id="3" name="מציין מיקום תוכן 2"/>
          <p:cNvSpPr>
            <a:spLocks noGrp="1"/>
          </p:cNvSpPr>
          <p:nvPr>
            <p:ph idx="1"/>
          </p:nvPr>
        </p:nvSpPr>
        <p:spPr/>
        <p:txBody>
          <a:bodyPr/>
          <a:lstStyle/>
          <a:p>
            <a:pPr marL="0" indent="0">
              <a:buNone/>
            </a:pPr>
            <a:endParaRPr lang="he-IL" dirty="0"/>
          </a:p>
          <a:p>
            <a:pPr marL="0" indent="0">
              <a:buNone/>
            </a:pPr>
            <a:endParaRPr lang="he-IL" dirty="0"/>
          </a:p>
          <a:p>
            <a:pPr marL="0" indent="0" algn="r">
              <a:buNone/>
            </a:pPr>
            <a:endParaRPr lang="en-US" dirty="0"/>
          </a:p>
        </p:txBody>
      </p:sp>
      <p:pic>
        <p:nvPicPr>
          <p:cNvPr id="6" name="תמונה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9901" y="1235338"/>
            <a:ext cx="1097498" cy="621353"/>
          </a:xfrm>
          <a:prstGeom prst="rect">
            <a:avLst/>
          </a:prstGeom>
        </p:spPr>
      </p:pic>
      <p:pic>
        <p:nvPicPr>
          <p:cNvPr id="7" name="תמונה 6">
            <a:extLst>
              <a:ext uri="{FF2B5EF4-FFF2-40B4-BE49-F238E27FC236}">
                <a16:creationId xmlns:a16="http://schemas.microsoft.com/office/drawing/2014/main" id="{E7AD9D7C-2219-9D92-9795-4DBBAC7977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44" y="76998"/>
            <a:ext cx="1390008" cy="1158340"/>
          </a:xfrm>
          <a:prstGeom prst="rect">
            <a:avLst/>
          </a:prstGeom>
        </p:spPr>
      </p:pic>
      <p:pic>
        <p:nvPicPr>
          <p:cNvPr id="8" name="תמונה 7" descr="תמונה שמכילה טקסט, פיל, איור&#10;&#10;התיאור נוצר באופן אוטומטי">
            <a:extLst>
              <a:ext uri="{FF2B5EF4-FFF2-40B4-BE49-F238E27FC236}">
                <a16:creationId xmlns:a16="http://schemas.microsoft.com/office/drawing/2014/main" id="{B02F7971-0088-0AE2-2AE6-00CF1ECB91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869" y="1952418"/>
            <a:ext cx="7399283" cy="4143581"/>
          </a:xfrm>
          <a:prstGeom prst="rect">
            <a:avLst/>
          </a:prstGeom>
        </p:spPr>
      </p:pic>
    </p:spTree>
    <p:extLst>
      <p:ext uri="{BB962C8B-B14F-4D97-AF65-F5344CB8AC3E}">
        <p14:creationId xmlns:p14="http://schemas.microsoft.com/office/powerpoint/2010/main" val="1008791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648" y="2630013"/>
            <a:ext cx="3783362" cy="4227987"/>
          </a:xfrm>
          <a:prstGeom prst="rect">
            <a:avLst/>
          </a:prstGeom>
        </p:spPr>
      </p:pic>
      <p:pic>
        <p:nvPicPr>
          <p:cNvPr id="10" name="מציין מיקום תוכן 9"/>
          <p:cNvPicPr>
            <a:picLocks noGrp="1" noChangeAspect="1"/>
          </p:cNvPicPr>
          <p:nvPr>
            <p:ph idx="1"/>
          </p:nvPr>
        </p:nvPicPr>
        <p:blipFill>
          <a:blip r:embed="rId4" cstate="screen">
            <a:extLst>
              <a:ext uri="{28A0092B-C50C-407E-A947-70E740481C1C}">
                <a14:useLocalDpi xmlns:a14="http://schemas.microsoft.com/office/drawing/2010/main" val="0"/>
              </a:ext>
            </a:extLst>
          </a:blip>
          <a:stretch>
            <a:fillRect/>
          </a:stretch>
        </p:blipFill>
        <p:spPr>
          <a:xfrm>
            <a:off x="7586804" y="6025506"/>
            <a:ext cx="1470436" cy="832493"/>
          </a:xfrm>
        </p:spPr>
      </p:pic>
      <p:sp>
        <p:nvSpPr>
          <p:cNvPr id="8" name="TextBox 7"/>
          <p:cNvSpPr txBox="1"/>
          <p:nvPr/>
        </p:nvSpPr>
        <p:spPr>
          <a:xfrm>
            <a:off x="628650" y="3467100"/>
            <a:ext cx="1852000" cy="584775"/>
          </a:xfrm>
          <a:prstGeom prst="rect">
            <a:avLst/>
          </a:prstGeom>
          <a:noFill/>
        </p:spPr>
        <p:txBody>
          <a:bodyPr wrap="square" rtlCol="0">
            <a:spAutoFit/>
          </a:bodyPr>
          <a:lstStyle/>
          <a:p>
            <a:r>
              <a:rPr lang="ar-SA" sz="2400" b="1" dirty="0"/>
              <a:t>صفحة</a:t>
            </a:r>
            <a:r>
              <a:rPr lang="he-IL" sz="3200" b="1" dirty="0"/>
              <a:t> </a:t>
            </a:r>
            <a:r>
              <a:rPr lang="he-IL" sz="2400" b="1" dirty="0"/>
              <a:t>16</a:t>
            </a:r>
            <a:endParaRPr lang="en-US" sz="2400" b="1" dirty="0"/>
          </a:p>
        </p:txBody>
      </p:sp>
      <p:pic>
        <p:nvPicPr>
          <p:cNvPr id="3" name="תמונה 2">
            <a:extLst>
              <a:ext uri="{FF2B5EF4-FFF2-40B4-BE49-F238E27FC236}">
                <a16:creationId xmlns:a16="http://schemas.microsoft.com/office/drawing/2014/main" id="{9B448BF5-D3D7-F433-B23F-FFB2E82911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699659"/>
            <a:ext cx="1390008" cy="1158340"/>
          </a:xfrm>
          <a:prstGeom prst="rect">
            <a:avLst/>
          </a:prstGeom>
        </p:spPr>
      </p:pic>
      <p:pic>
        <p:nvPicPr>
          <p:cNvPr id="4" name="תמונה 3" descr="תמונה שמכילה טקסט, גופן, כתב יד, קו&#10;&#10;התיאור נוצר באופן אוטומטי">
            <a:extLst>
              <a:ext uri="{FF2B5EF4-FFF2-40B4-BE49-F238E27FC236}">
                <a16:creationId xmlns:a16="http://schemas.microsoft.com/office/drawing/2014/main" id="{988F3033-73D2-CCB7-D24A-4B3930BEF5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3283" y="336332"/>
            <a:ext cx="6516414" cy="1975944"/>
          </a:xfrm>
          <a:prstGeom prst="rect">
            <a:avLst/>
          </a:prstGeom>
        </p:spPr>
      </p:pic>
    </p:spTree>
    <p:extLst>
      <p:ext uri="{BB962C8B-B14F-4D97-AF65-F5344CB8AC3E}">
        <p14:creationId xmlns:p14="http://schemas.microsoft.com/office/powerpoint/2010/main" val="24170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ar-SA" sz="4000" b="1" dirty="0">
                <a:solidFill>
                  <a:srgbClr val="446AB2"/>
                </a:solidFill>
                <a:latin typeface="MF_FrankRuhl-Regular"/>
                <a:cs typeface="+mn-cs"/>
              </a:rPr>
              <a:t>مَهَمَّةٌ</a:t>
            </a:r>
            <a:r>
              <a:rPr lang="he-IL" sz="4000" b="1" dirty="0">
                <a:solidFill>
                  <a:srgbClr val="446AB2"/>
                </a:solidFill>
                <a:latin typeface="MF_FrankRuhl-Regular"/>
                <a:cs typeface="+mn-cs"/>
              </a:rPr>
              <a:t>:</a:t>
            </a:r>
            <a:r>
              <a:rPr lang="ar-SA" sz="4000" b="1" dirty="0">
                <a:solidFill>
                  <a:srgbClr val="446AB2"/>
                </a:solidFill>
                <a:latin typeface="MF_FrankRuhl-Regular"/>
                <a:cs typeface="+mn-cs"/>
              </a:rPr>
              <a:t> </a:t>
            </a:r>
            <a:r>
              <a:rPr lang="ar-SA" sz="4000" b="1" dirty="0">
                <a:latin typeface="MF_FrankRuhl-Regular"/>
                <a:cs typeface="+mn-cs"/>
              </a:rPr>
              <a:t>لِمَاذَا حاسَّةُ النَّظَرِ مُهِمَّةٌ بِالنِّسْبَةِ لَنَا ؟     </a:t>
            </a:r>
            <a:r>
              <a:rPr lang="ar-SA" sz="2400" b="1" dirty="0">
                <a:latin typeface="MF_FrankRuhl-Regular"/>
                <a:cs typeface="+mn-cs"/>
              </a:rPr>
              <a:t>( صَفْحَة 17 ) </a:t>
            </a:r>
            <a:r>
              <a:rPr lang="ar-SA" sz="2800" b="1" dirty="0">
                <a:latin typeface="MF_FrankRuhl-Regular"/>
                <a:cs typeface="+mn-cs"/>
              </a:rPr>
              <a:t>- جَوْلَةٌ</a:t>
            </a:r>
            <a:endParaRPr lang="en-US" sz="2800" b="1" dirty="0">
              <a:cs typeface="+mn-cs"/>
            </a:endParaRPr>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5177" y="1898052"/>
            <a:ext cx="7553645" cy="4423779"/>
          </a:xfrm>
          <a:prstGeom prst="rect">
            <a:avLst/>
          </a:prstGeom>
        </p:spPr>
      </p:pic>
      <p:pic>
        <p:nvPicPr>
          <p:cNvPr id="5" name="תמונה 4">
            <a:extLst>
              <a:ext uri="{FF2B5EF4-FFF2-40B4-BE49-F238E27FC236}">
                <a16:creationId xmlns:a16="http://schemas.microsoft.com/office/drawing/2014/main" id="{4FD2C570-1C62-ADF2-C51C-57712FDCC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54" y="5699660"/>
            <a:ext cx="1390008" cy="1158340"/>
          </a:xfrm>
          <a:prstGeom prst="rect">
            <a:avLst/>
          </a:prstGeom>
        </p:spPr>
      </p:pic>
    </p:spTree>
    <p:extLst>
      <p:ext uri="{BB962C8B-B14F-4D97-AF65-F5344CB8AC3E}">
        <p14:creationId xmlns:p14="http://schemas.microsoft.com/office/powerpoint/2010/main" val="271498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075" y="284957"/>
            <a:ext cx="2190750" cy="1485900"/>
          </a:xfrm>
          <a:prstGeom prst="rect">
            <a:avLst/>
          </a:prstGeom>
        </p:spPr>
      </p:pic>
      <p:sp>
        <p:nvSpPr>
          <p:cNvPr id="3" name="מציין מיקום תוכן 2"/>
          <p:cNvSpPr>
            <a:spLocks noGrp="1"/>
          </p:cNvSpPr>
          <p:nvPr>
            <p:ph idx="1"/>
          </p:nvPr>
        </p:nvSpPr>
        <p:spPr>
          <a:xfrm>
            <a:off x="36214" y="1825625"/>
            <a:ext cx="9107786" cy="4351338"/>
          </a:xfrm>
        </p:spPr>
        <p:txBody>
          <a:bodyPr>
            <a:normAutofit/>
          </a:bodyPr>
          <a:lstStyle/>
          <a:p>
            <a:pPr algn="r" rtl="1"/>
            <a:r>
              <a:rPr lang="he-IL" sz="4000" dirty="0">
                <a:solidFill>
                  <a:srgbClr val="000000"/>
                </a:solidFill>
                <a:latin typeface="MF_FrankRuhl-Regular"/>
              </a:rPr>
              <a:t> </a:t>
            </a:r>
            <a:r>
              <a:rPr lang="ar-SA" sz="4000" dirty="0">
                <a:solidFill>
                  <a:srgbClr val="000000"/>
                </a:solidFill>
                <a:latin typeface="MF_FrankRuhl-Regular"/>
              </a:rPr>
              <a:t>هَلْ نَجَحْتِمْ فِي الوُصولِ الَّى المَكانِ بِعُيُونٍ مُغَطّاةٍ ؟ </a:t>
            </a:r>
          </a:p>
          <a:p>
            <a:pPr algn="r" rtl="1"/>
            <a:r>
              <a:rPr lang="ar-SA" sz="4000" dirty="0">
                <a:solidFill>
                  <a:srgbClr val="000000"/>
                </a:solidFill>
                <a:latin typeface="MF_FrankRuhl-Regular"/>
              </a:rPr>
              <a:t>مَا هِيَ وَظيفَةُ الأَصْدِقَاءِ ؟ </a:t>
            </a:r>
          </a:p>
          <a:p>
            <a:pPr algn="r" rtl="1"/>
            <a:r>
              <a:rPr lang="ar-SA" sz="4000" dirty="0">
                <a:solidFill>
                  <a:srgbClr val="000000"/>
                </a:solidFill>
                <a:latin typeface="MF_FrankRuhl-Regular"/>
              </a:rPr>
              <a:t>لِمَاذَا حاسَّةُ النَّظَرِ مُهِمَّةٌ بِالنِّسْبَةِ لَنَا ؟</a:t>
            </a:r>
            <a:endParaRPr lang="he-IL" sz="4000" b="1" dirty="0">
              <a:solidFill>
                <a:srgbClr val="000000"/>
              </a:solidFill>
              <a:latin typeface="MF_FrankRuhl-Regular"/>
            </a:endParaRPr>
          </a:p>
          <a:p>
            <a:pPr marL="0" indent="0" algn="r" rtl="1">
              <a:buNone/>
            </a:pPr>
            <a:endParaRPr lang="en-US" sz="4000" b="1" dirty="0"/>
          </a:p>
        </p:txBody>
      </p:sp>
      <p:pic>
        <p:nvPicPr>
          <p:cNvPr id="5" name="תמונה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739081" y="4001294"/>
            <a:ext cx="2879856" cy="2417165"/>
          </a:xfrm>
          <a:prstGeom prst="rect">
            <a:avLst/>
          </a:prstGeom>
        </p:spPr>
      </p:pic>
      <p:pic>
        <p:nvPicPr>
          <p:cNvPr id="7" name="תמונה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939888" y="6131354"/>
            <a:ext cx="1167897" cy="661209"/>
          </a:xfrm>
          <a:prstGeom prst="rect">
            <a:avLst/>
          </a:prstGeom>
        </p:spPr>
      </p:pic>
      <p:pic>
        <p:nvPicPr>
          <p:cNvPr id="8" name="תמונה 7">
            <a:extLst>
              <a:ext uri="{FF2B5EF4-FFF2-40B4-BE49-F238E27FC236}">
                <a16:creationId xmlns:a16="http://schemas.microsoft.com/office/drawing/2014/main" id="{7A07CE3E-C619-06BC-3110-E379CEE771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214" y="5732729"/>
            <a:ext cx="1390008" cy="1158340"/>
          </a:xfrm>
          <a:prstGeom prst="rect">
            <a:avLst/>
          </a:prstGeom>
        </p:spPr>
      </p:pic>
    </p:spTree>
    <p:extLst>
      <p:ext uri="{BB962C8B-B14F-4D97-AF65-F5344CB8AC3E}">
        <p14:creationId xmlns:p14="http://schemas.microsoft.com/office/powerpoint/2010/main" val="362106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307819" y="1577624"/>
            <a:ext cx="8329188" cy="1011667"/>
          </a:xfrm>
          <a:effectLst>
            <a:outerShdw blurRad="50800" dist="38100" dir="2700000" algn="tl" rotWithShape="0">
              <a:prstClr val="black">
                <a:alpha val="40000"/>
              </a:prstClr>
            </a:outerShdw>
          </a:effectLst>
        </p:spPr>
        <p:txBody>
          <a:bodyPr>
            <a:normAutofit/>
          </a:bodyPr>
          <a:lstStyle/>
          <a:p>
            <a:r>
              <a:rPr lang="ar-SA" b="1" dirty="0">
                <a:solidFill>
                  <a:srgbClr val="0070C0"/>
                </a:solidFill>
                <a:cs typeface="+mn-cs"/>
              </a:rPr>
              <a:t>حاسَّةُ النَّظَرِ</a:t>
            </a:r>
            <a:r>
              <a:rPr lang="he-IL" b="1" dirty="0">
                <a:solidFill>
                  <a:srgbClr val="0070C0"/>
                </a:solidFill>
                <a:cs typeface="+mn-cs"/>
              </a:rPr>
              <a:t> </a:t>
            </a:r>
            <a:r>
              <a:rPr lang="he-IL" sz="3200" b="1" dirty="0">
                <a:solidFill>
                  <a:srgbClr val="0070C0"/>
                </a:solidFill>
                <a:cs typeface="+mn-cs"/>
              </a:rPr>
              <a:t>(</a:t>
            </a:r>
            <a:r>
              <a:rPr lang="ar-SA" sz="3200" b="1" dirty="0">
                <a:solidFill>
                  <a:srgbClr val="0070C0"/>
                </a:solidFill>
                <a:cs typeface="+mn-cs"/>
              </a:rPr>
              <a:t>الجُزْءُ الأَوَّلُ</a:t>
            </a:r>
            <a:r>
              <a:rPr lang="he-IL" sz="3200" b="1" dirty="0">
                <a:solidFill>
                  <a:srgbClr val="0070C0"/>
                </a:solidFill>
                <a:cs typeface="+mn-cs"/>
              </a:rPr>
              <a:t>)</a:t>
            </a:r>
            <a:endParaRPr lang="x-none" sz="3200" dirty="0"/>
          </a:p>
        </p:txBody>
      </p:sp>
      <p:pic>
        <p:nvPicPr>
          <p:cNvPr id="2" name="תמונה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20695" y="2771530"/>
            <a:ext cx="4401780" cy="3693368"/>
          </a:xfrm>
          <a:prstGeom prst="rect">
            <a:avLst/>
          </a:prstGeom>
        </p:spPr>
      </p:pic>
      <p:pic>
        <p:nvPicPr>
          <p:cNvPr id="4" name="תמונה 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229129" y="-81481"/>
            <a:ext cx="1981204" cy="1121666"/>
          </a:xfrm>
          <a:prstGeom prst="rect">
            <a:avLst/>
          </a:prstGeom>
        </p:spPr>
      </p:pic>
      <p:pic>
        <p:nvPicPr>
          <p:cNvPr id="5" name="תמונה 4">
            <a:extLst>
              <a:ext uri="{FF2B5EF4-FFF2-40B4-BE49-F238E27FC236}">
                <a16:creationId xmlns:a16="http://schemas.microsoft.com/office/drawing/2014/main" id="{26CF4277-C0FD-4E88-9432-C409698F02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617" y="156661"/>
            <a:ext cx="1390008" cy="1152244"/>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8642" y="365126"/>
            <a:ext cx="8736594" cy="1325563"/>
          </a:xfrm>
        </p:spPr>
        <p:txBody>
          <a:bodyPr/>
          <a:lstStyle/>
          <a:p>
            <a:pPr algn="r"/>
            <a:r>
              <a:rPr lang="ar-SA" b="1" dirty="0">
                <a:solidFill>
                  <a:srgbClr val="446AB2"/>
                </a:solidFill>
                <a:latin typeface="MF_FrankRuhl-Regular"/>
                <a:cs typeface="+mn-cs"/>
              </a:rPr>
              <a:t>مَهَمَّةٌ</a:t>
            </a:r>
            <a:r>
              <a:rPr lang="he-IL" b="1" dirty="0">
                <a:solidFill>
                  <a:srgbClr val="446AB2"/>
                </a:solidFill>
                <a:latin typeface="MF_FrankRuhl-Regular"/>
                <a:cs typeface="+mn-cs"/>
              </a:rPr>
              <a:t>: </a:t>
            </a:r>
            <a:r>
              <a:rPr lang="ar-SA" b="1" dirty="0">
                <a:latin typeface="MF_FrankRuhl-Regular"/>
                <a:cs typeface="+mn-cs"/>
              </a:rPr>
              <a:t> نَسْتَوْعِبُ وَنَسْتَجيبُ بِمُساعَدَةِ حاسَّةِ الْبَصَرِ </a:t>
            </a:r>
            <a:r>
              <a:rPr lang="he-IL" sz="2400" b="1" dirty="0">
                <a:solidFill>
                  <a:srgbClr val="000000"/>
                </a:solidFill>
                <a:latin typeface="MF_FrankRuhl-Regular"/>
                <a:cs typeface="+mn-cs"/>
              </a:rPr>
              <a:t>(</a:t>
            </a:r>
            <a:r>
              <a:rPr lang="ar-SA" sz="2400" b="1" dirty="0">
                <a:solidFill>
                  <a:srgbClr val="000000"/>
                </a:solidFill>
                <a:latin typeface="MF_FrankRuhl-Regular"/>
                <a:cs typeface="+mn-cs"/>
              </a:rPr>
              <a:t>صفحة</a:t>
            </a:r>
            <a:r>
              <a:rPr lang="he-IL" sz="2400" b="1" dirty="0">
                <a:solidFill>
                  <a:srgbClr val="000000"/>
                </a:solidFill>
                <a:latin typeface="MF_FrankRuhl-Regular"/>
                <a:cs typeface="+mn-cs"/>
              </a:rPr>
              <a:t> 18)</a:t>
            </a:r>
            <a:endParaRPr lang="en-US" sz="2400" b="1" dirty="0">
              <a:cs typeface="+mn-cs"/>
            </a:endParaRPr>
          </a:p>
        </p:txBody>
      </p:sp>
      <p:pic>
        <p:nvPicPr>
          <p:cNvPr id="5" name="תמונה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713575" y="6042027"/>
            <a:ext cx="1349687" cy="764131"/>
          </a:xfrm>
          <a:prstGeom prst="rect">
            <a:avLst/>
          </a:prstGeom>
        </p:spPr>
      </p:pic>
      <p:pic>
        <p:nvPicPr>
          <p:cNvPr id="6" name="תמונה 5">
            <a:extLst>
              <a:ext uri="{FF2B5EF4-FFF2-40B4-BE49-F238E27FC236}">
                <a16:creationId xmlns:a16="http://schemas.microsoft.com/office/drawing/2014/main" id="{890B9DA5-1D76-3E9F-D32F-870A1A53B6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33" y="5699660"/>
            <a:ext cx="1390008" cy="1158340"/>
          </a:xfrm>
          <a:prstGeom prst="rect">
            <a:avLst/>
          </a:prstGeom>
        </p:spPr>
      </p:pic>
      <p:pic>
        <p:nvPicPr>
          <p:cNvPr id="13" name="מציין מיקום תוכן 12" descr="תמונה שמכילה טקסט, צילום מסך&#10;&#10;התיאור נוצר באופן אוטומטי">
            <a:extLst>
              <a:ext uri="{FF2B5EF4-FFF2-40B4-BE49-F238E27FC236}">
                <a16:creationId xmlns:a16="http://schemas.microsoft.com/office/drawing/2014/main" id="{58425AF1-A464-F264-CA92-2CF0811D590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849458" y="2001809"/>
            <a:ext cx="5486400" cy="4351338"/>
          </a:xfrm>
        </p:spPr>
      </p:pic>
    </p:spTree>
    <p:extLst>
      <p:ext uri="{BB962C8B-B14F-4D97-AF65-F5344CB8AC3E}">
        <p14:creationId xmlns:p14="http://schemas.microsoft.com/office/powerpoint/2010/main" val="2083855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ar-SA" sz="3600" b="1" dirty="0">
                <a:cs typeface="+mn-cs"/>
              </a:rPr>
              <a:t>فَعالِيَّةٌ مُحَوْسَبَةٌ فِي اَلْكُراسِ الْمُحَوسَبِ</a:t>
            </a:r>
            <a:endParaRPr lang="en-US" sz="3600" b="1" dirty="0">
              <a:cs typeface="+mn-cs"/>
            </a:endParaRPr>
          </a:p>
        </p:txBody>
      </p:sp>
      <p:sp>
        <p:nvSpPr>
          <p:cNvPr id="6" name="אליפסה 5">
            <a:extLst>
              <a:ext uri="{FF2B5EF4-FFF2-40B4-BE49-F238E27FC236}">
                <a16:creationId xmlns:a16="http://schemas.microsoft.com/office/drawing/2014/main" id="{6D86F274-F137-DC1A-FF0D-651725BB724C}"/>
              </a:ext>
            </a:extLst>
          </p:cNvPr>
          <p:cNvSpPr/>
          <p:nvPr/>
        </p:nvSpPr>
        <p:spPr>
          <a:xfrm>
            <a:off x="2209800" y="5343525"/>
            <a:ext cx="3810000" cy="1630363"/>
          </a:xfrm>
          <a:prstGeom prst="ellipse">
            <a:avLst/>
          </a:prstGeom>
          <a:no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1" tIns="149353" rIns="149352" bIns="495276" numCol="1" spcCol="1270" rtlCol="1" anchor="ctr" anchorCtr="0">
            <a:noAutofit/>
          </a:bodyPr>
          <a:lstStyle/>
          <a:p>
            <a:pPr marL="0" indent="0" algn="ctr" defTabSz="933450" rtl="1">
              <a:lnSpc>
                <a:spcPct val="90000"/>
              </a:lnSpc>
              <a:spcBef>
                <a:spcPct val="0"/>
              </a:spcBef>
              <a:spcAft>
                <a:spcPct val="35000"/>
              </a:spcAft>
              <a:buNone/>
            </a:pPr>
            <a:endParaRPr lang="he-IL" sz="2100" b="1" kern="1200"/>
          </a:p>
        </p:txBody>
      </p:sp>
      <p:sp>
        <p:nvSpPr>
          <p:cNvPr id="8" name="תיבת טקסט 7">
            <a:extLst>
              <a:ext uri="{FF2B5EF4-FFF2-40B4-BE49-F238E27FC236}">
                <a16:creationId xmlns:a16="http://schemas.microsoft.com/office/drawing/2014/main" id="{3F3AF43A-828F-E334-AD87-E0D316BC92D6}"/>
              </a:ext>
            </a:extLst>
          </p:cNvPr>
          <p:cNvSpPr txBox="1"/>
          <p:nvPr/>
        </p:nvSpPr>
        <p:spPr>
          <a:xfrm>
            <a:off x="2209800" y="6427960"/>
            <a:ext cx="6419644" cy="369332"/>
          </a:xfrm>
          <a:prstGeom prst="rect">
            <a:avLst/>
          </a:prstGeom>
          <a:noFill/>
        </p:spPr>
        <p:txBody>
          <a:bodyPr wrap="square">
            <a:spAutoFit/>
          </a:bodyPr>
          <a:lstStyle/>
          <a:p>
            <a:pPr algn="r"/>
            <a:r>
              <a:rPr lang="ar-SA" dirty="0"/>
              <a:t>رابط للفعالية  </a:t>
            </a:r>
            <a:r>
              <a:rPr lang="ar-SA" dirty="0">
                <a:hlinkClick r:id="rId3"/>
              </a:rPr>
              <a:t>نَسْتَوْعِبُ وَنَسْتَجيبُ بِمُساعَدَةِ حاسَّةِ الْبَصَرِ</a:t>
            </a:r>
            <a:endParaRPr lang="he-IL" dirty="0"/>
          </a:p>
        </p:txBody>
      </p:sp>
      <p:pic>
        <p:nvPicPr>
          <p:cNvPr id="9" name="תמונה 8">
            <a:extLst>
              <a:ext uri="{FF2B5EF4-FFF2-40B4-BE49-F238E27FC236}">
                <a16:creationId xmlns:a16="http://schemas.microsoft.com/office/drawing/2014/main" id="{77ADFE4C-1C45-4914-D8BC-7C889E45F9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390008" cy="1158340"/>
          </a:xfrm>
          <a:prstGeom prst="rect">
            <a:avLst/>
          </a:prstGeom>
        </p:spPr>
      </p:pic>
      <p:pic>
        <p:nvPicPr>
          <p:cNvPr id="12" name="מציין מיקום תוכן 11" descr="תמונה שמכילה טקסט, צילום מסך&#10;&#10;התיאור נוצר באופן אוטומטי">
            <a:extLst>
              <a:ext uri="{FF2B5EF4-FFF2-40B4-BE49-F238E27FC236}">
                <a16:creationId xmlns:a16="http://schemas.microsoft.com/office/drawing/2014/main" id="{6CE46194-643B-307D-E15F-A6047A1081D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90008" y="1534405"/>
            <a:ext cx="7396640" cy="4593126"/>
          </a:xfrm>
        </p:spPr>
      </p:pic>
    </p:spTree>
    <p:extLst>
      <p:ext uri="{BB962C8B-B14F-4D97-AF65-F5344CB8AC3E}">
        <p14:creationId xmlns:p14="http://schemas.microsoft.com/office/powerpoint/2010/main" val="1817526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ar-SA" sz="5400" b="1" dirty="0">
                <a:cs typeface="+mn-cs"/>
              </a:rPr>
              <a:t>تَلْخيصٌ</a:t>
            </a:r>
            <a:endParaRPr lang="en-US" sz="5400" b="1" dirty="0">
              <a:cs typeface="+mn-cs"/>
            </a:endParaRPr>
          </a:p>
        </p:txBody>
      </p:sp>
      <p:sp>
        <p:nvSpPr>
          <p:cNvPr id="3" name="מציין מיקום תוכן 2"/>
          <p:cNvSpPr>
            <a:spLocks noGrp="1"/>
          </p:cNvSpPr>
          <p:nvPr>
            <p:ph idx="1"/>
          </p:nvPr>
        </p:nvSpPr>
        <p:spPr>
          <a:xfrm>
            <a:off x="-244444" y="1825625"/>
            <a:ext cx="9243589" cy="4351338"/>
          </a:xfrm>
        </p:spPr>
        <p:txBody>
          <a:bodyPr>
            <a:normAutofit/>
          </a:bodyPr>
          <a:lstStyle/>
          <a:p>
            <a:pPr algn="r" rtl="1"/>
            <a:r>
              <a:rPr lang="ar-SA" sz="3600" dirty="0">
                <a:latin typeface="MF_FrankRuhl-Regular"/>
              </a:rPr>
              <a:t>بِمُساعَدَةِ</a:t>
            </a:r>
            <a:r>
              <a:rPr lang="he-IL" sz="3600" dirty="0">
                <a:latin typeface="MF_FrankRuhl-Regular"/>
              </a:rPr>
              <a:t> </a:t>
            </a:r>
            <a:r>
              <a:rPr lang="ar-SA" sz="3600" b="1" dirty="0">
                <a:latin typeface="MF_FrankRuhl-Regular"/>
              </a:rPr>
              <a:t>حاسَّةِ النَّظَرِ </a:t>
            </a:r>
            <a:r>
              <a:rPr lang="ar-SA" sz="3600" dirty="0">
                <a:latin typeface="MF_FrankRuhl-Regular"/>
              </a:rPr>
              <a:t>نَسْتَقْبِلُ مَعْلوماتٍ ونَسْتَجيبُ لَهَا</a:t>
            </a:r>
            <a:r>
              <a:rPr lang="he-IL" sz="3600" dirty="0">
                <a:latin typeface="MF_FrankRuhl-Regular"/>
              </a:rPr>
              <a:t>.</a:t>
            </a:r>
          </a:p>
          <a:p>
            <a:pPr algn="r" rtl="1"/>
            <a:r>
              <a:rPr lang="ar-SA" sz="3600" dirty="0">
                <a:latin typeface="MF_FrankRuhl-Regular"/>
              </a:rPr>
              <a:t>المَعْلُومَاتُ اَلَّتِي نَسْتوْعِبُها تُساعِدُنا عَلَى </a:t>
            </a:r>
            <a:r>
              <a:rPr lang="ar-SA" sz="3600" b="1" dirty="0">
                <a:latin typeface="MF_FrankRuhl-Regular"/>
              </a:rPr>
              <a:t>التَّواجُدِ فِي البيئَةِ.</a:t>
            </a:r>
          </a:p>
          <a:p>
            <a:pPr algn="r" rtl="1"/>
            <a:r>
              <a:rPr lang="ar-SA" sz="3600" b="1" dirty="0">
                <a:latin typeface="MF_FrankRuhl-Regular"/>
              </a:rPr>
              <a:t> </a:t>
            </a:r>
            <a:r>
              <a:rPr lang="ar-SA" sz="3600" dirty="0">
                <a:latin typeface="MF_FrankRuhl-Regular"/>
              </a:rPr>
              <a:t>بِمُساعَدَةِ حاسَّةِ النَّظَرِ نَسْتَطيعُ </a:t>
            </a:r>
            <a:r>
              <a:rPr lang="ar-SA" sz="3600" b="1" dirty="0">
                <a:latin typeface="MF_FrankRuhl-Regular"/>
              </a:rPr>
              <a:t>التَّواصُلَ مَعَ بَعْضِنا البَعْضِ.</a:t>
            </a:r>
            <a:endParaRPr lang="en-US" sz="3600" b="1" dirty="0"/>
          </a:p>
        </p:txBody>
      </p:sp>
      <p:pic>
        <p:nvPicPr>
          <p:cNvPr id="5" name="תמונה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201706" y="3920151"/>
            <a:ext cx="3136573" cy="2632636"/>
          </a:xfrm>
          <a:prstGeom prst="rect">
            <a:avLst/>
          </a:prstGeom>
        </p:spPr>
      </p:pic>
      <p:pic>
        <p:nvPicPr>
          <p:cNvPr id="6" name="תמונה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39914" y="211628"/>
            <a:ext cx="1086416" cy="615078"/>
          </a:xfrm>
          <a:prstGeom prst="rect">
            <a:avLst/>
          </a:prstGeom>
        </p:spPr>
      </p:pic>
      <p:pic>
        <p:nvPicPr>
          <p:cNvPr id="7" name="תמונה 6">
            <a:extLst>
              <a:ext uri="{FF2B5EF4-FFF2-40B4-BE49-F238E27FC236}">
                <a16:creationId xmlns:a16="http://schemas.microsoft.com/office/drawing/2014/main" id="{04BC3E27-3CF0-373C-5F54-A4F6995351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1461"/>
            <a:ext cx="1390008" cy="1158340"/>
          </a:xfrm>
          <a:prstGeom prst="rect">
            <a:avLst/>
          </a:prstGeom>
        </p:spPr>
      </p:pic>
    </p:spTree>
    <p:extLst>
      <p:ext uri="{BB962C8B-B14F-4D97-AF65-F5344CB8AC3E}">
        <p14:creationId xmlns:p14="http://schemas.microsoft.com/office/powerpoint/2010/main" val="2562210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378521"/>
            <a:ext cx="7886700" cy="1325563"/>
          </a:xfrm>
        </p:spPr>
        <p:txBody>
          <a:bodyPr/>
          <a:lstStyle/>
          <a:p>
            <a:pPr algn="ctr"/>
            <a:r>
              <a:rPr lang="ar-SA" b="1" dirty="0">
                <a:cs typeface="+mn-cs"/>
              </a:rPr>
              <a:t>حاسَّةُ النَّظَرِ لَدَى الحَيَوَانَاتِ</a:t>
            </a:r>
            <a:endParaRPr lang="en-US" b="1" dirty="0">
              <a:cs typeface="+mn-cs"/>
            </a:endParaRPr>
          </a:p>
        </p:txBody>
      </p:sp>
      <p:pic>
        <p:nvPicPr>
          <p:cNvPr id="4" name="מציין מיקום תוכן 3"/>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5129569" y="1393857"/>
            <a:ext cx="3830343" cy="2615406"/>
          </a:xfrm>
          <a:prstGeom prst="rect">
            <a:avLst/>
          </a:prstGeom>
        </p:spPr>
      </p:pic>
      <p:pic>
        <p:nvPicPr>
          <p:cNvPr id="5" name="תמונה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41657" y="1393857"/>
            <a:ext cx="3943350" cy="2627873"/>
          </a:xfrm>
          <a:prstGeom prst="rect">
            <a:avLst/>
          </a:prstGeom>
        </p:spPr>
      </p:pic>
      <p:pic>
        <p:nvPicPr>
          <p:cNvPr id="7" name="תמונה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129569" y="4144406"/>
            <a:ext cx="3830343" cy="2552565"/>
          </a:xfrm>
          <a:prstGeom prst="rect">
            <a:avLst/>
          </a:prstGeom>
        </p:spPr>
      </p:pic>
      <p:pic>
        <p:nvPicPr>
          <p:cNvPr id="8" name="תמונה 7"/>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741657" y="4235666"/>
            <a:ext cx="4056357" cy="2281701"/>
          </a:xfrm>
          <a:prstGeom prst="rect">
            <a:avLst/>
          </a:prstGeom>
        </p:spPr>
      </p:pic>
      <p:pic>
        <p:nvPicPr>
          <p:cNvPr id="3" name="תמונה 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184088" y="0"/>
            <a:ext cx="1461382" cy="827367"/>
          </a:xfrm>
          <a:prstGeom prst="rect">
            <a:avLst/>
          </a:prstGeom>
        </p:spPr>
      </p:pic>
    </p:spTree>
    <p:extLst>
      <p:ext uri="{BB962C8B-B14F-4D97-AF65-F5344CB8AC3E}">
        <p14:creationId xmlns:p14="http://schemas.microsoft.com/office/powerpoint/2010/main" val="274973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652866A-37F4-408E-9A83-5C7D868FA49D}"/>
              </a:ext>
            </a:extLst>
          </p:cNvPr>
          <p:cNvSpPr/>
          <p:nvPr/>
        </p:nvSpPr>
        <p:spPr>
          <a:xfrm>
            <a:off x="749588" y="1196961"/>
            <a:ext cx="6584735" cy="1323439"/>
          </a:xfrm>
          <a:prstGeom prst="rect">
            <a:avLst/>
          </a:prstGeom>
          <a:noFill/>
          <a:effectLst>
            <a:outerShdw blurRad="50800" dist="38100" algn="l" rotWithShape="0">
              <a:prstClr val="black">
                <a:alpha val="40000"/>
              </a:prstClr>
            </a:outerShdw>
          </a:effectLst>
        </p:spPr>
        <p:txBody>
          <a:bodyPr wrap="square" lIns="91440" tIns="45720" rIns="91440" bIns="45720">
            <a:spAutoFit/>
          </a:bodyPr>
          <a:lstStyle/>
          <a:p>
            <a:pPr algn="r"/>
            <a:r>
              <a:rPr lang="he-IL" sz="8000" b="1" dirty="0">
                <a:ln w="22225">
                  <a:noFill/>
                  <a:prstDash val="solid"/>
                </a:ln>
                <a:solidFill>
                  <a:srgbClr val="0067A7"/>
                </a:solidFill>
              </a:rPr>
              <a:t>   </a:t>
            </a:r>
            <a:endParaRPr lang="he-IL" sz="8000" b="1" cap="none" spc="0" dirty="0">
              <a:ln w="22225">
                <a:noFill/>
                <a:prstDash val="solid"/>
              </a:ln>
              <a:solidFill>
                <a:srgbClr val="0067A7"/>
              </a:solidFill>
              <a:effectLst/>
            </a:endParaRPr>
          </a:p>
        </p:txBody>
      </p:sp>
      <p:pic>
        <p:nvPicPr>
          <p:cNvPr id="9" name="גרפיקה 8" descr="פרח ללא גבעול">
            <a:extLst>
              <a:ext uri="{FF2B5EF4-FFF2-40B4-BE49-F238E27FC236}">
                <a16:creationId xmlns:a16="http://schemas.microsoft.com/office/drawing/2014/main" id="{3D4CC3AC-0D15-4E3A-9512-BC0AC42D9F6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579" y="4001204"/>
            <a:ext cx="914400" cy="914400"/>
          </a:xfrm>
          <a:prstGeom prst="rect">
            <a:avLst/>
          </a:prstGeom>
        </p:spPr>
      </p:pic>
      <p:pic>
        <p:nvPicPr>
          <p:cNvPr id="10" name="גרפיקה 9" descr="פרח ללא גבעול">
            <a:extLst>
              <a:ext uri="{FF2B5EF4-FFF2-40B4-BE49-F238E27FC236}">
                <a16:creationId xmlns:a16="http://schemas.microsoft.com/office/drawing/2014/main" id="{44D24E6F-090E-44F5-961B-6283637F8A8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427511">
            <a:off x="405606" y="4778265"/>
            <a:ext cx="687964" cy="687964"/>
          </a:xfrm>
          <a:prstGeom prst="rect">
            <a:avLst/>
          </a:prstGeom>
        </p:spPr>
      </p:pic>
      <p:pic>
        <p:nvPicPr>
          <p:cNvPr id="11" name="גרפיקה 10" descr="פרח ללא גבעול">
            <a:extLst>
              <a:ext uri="{FF2B5EF4-FFF2-40B4-BE49-F238E27FC236}">
                <a16:creationId xmlns:a16="http://schemas.microsoft.com/office/drawing/2014/main" id="{306B8901-845A-4489-8524-3562717A573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7427511">
            <a:off x="1268800" y="4216278"/>
            <a:ext cx="646779" cy="646779"/>
          </a:xfrm>
          <a:prstGeom prst="rect">
            <a:avLst/>
          </a:prstGeom>
        </p:spPr>
      </p:pic>
      <p:sp>
        <p:nvSpPr>
          <p:cNvPr id="17" name="TextBox 16"/>
          <p:cNvSpPr txBox="1"/>
          <p:nvPr/>
        </p:nvSpPr>
        <p:spPr>
          <a:xfrm>
            <a:off x="1226774" y="820342"/>
            <a:ext cx="6758382" cy="923330"/>
          </a:xfrm>
          <a:prstGeom prst="rect">
            <a:avLst/>
          </a:prstGeom>
          <a:noFill/>
        </p:spPr>
        <p:txBody>
          <a:bodyPr wrap="square" rtlCol="0">
            <a:spAutoFit/>
          </a:bodyPr>
          <a:lstStyle/>
          <a:p>
            <a:pPr algn="ctr"/>
            <a:r>
              <a:rPr lang="ar-SA" sz="5400" b="1"/>
              <a:t>تَمَّ وَلَمْ يَكْتَمِلْ</a:t>
            </a:r>
            <a:endParaRPr lang="ar-SA" sz="5400" b="1" dirty="0"/>
          </a:p>
        </p:txBody>
      </p:sp>
      <p:pic>
        <p:nvPicPr>
          <p:cNvPr id="4" name="תמונה 3"/>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2011266" y="2207682"/>
            <a:ext cx="5121468" cy="4297232"/>
          </a:xfrm>
          <a:prstGeom prst="rect">
            <a:avLst/>
          </a:prstGeom>
        </p:spPr>
      </p:pic>
      <p:pic>
        <p:nvPicPr>
          <p:cNvPr id="3" name="תמונה 2"/>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79585" y="77300"/>
            <a:ext cx="1409037" cy="797732"/>
          </a:xfrm>
          <a:prstGeom prst="rect">
            <a:avLst/>
          </a:prstGeom>
        </p:spPr>
      </p:pic>
      <p:pic>
        <p:nvPicPr>
          <p:cNvPr id="5" name="תמונה 4">
            <a:extLst>
              <a:ext uri="{FF2B5EF4-FFF2-40B4-BE49-F238E27FC236}">
                <a16:creationId xmlns:a16="http://schemas.microsoft.com/office/drawing/2014/main" id="{8359C51A-2BA7-8D7E-8169-3ADD3AC958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99408" y="123667"/>
            <a:ext cx="1390008" cy="1158340"/>
          </a:xfrm>
          <a:prstGeom prst="rect">
            <a:avLst/>
          </a:prstGeom>
        </p:spPr>
      </p:pic>
    </p:spTree>
    <p:extLst>
      <p:ext uri="{BB962C8B-B14F-4D97-AF65-F5344CB8AC3E}">
        <p14:creationId xmlns:p14="http://schemas.microsoft.com/office/powerpoint/2010/main" val="312150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ar-SA" sz="5400" b="1" dirty="0">
                <a:solidFill>
                  <a:prstClr val="black"/>
                </a:solidFill>
                <a:cs typeface="Arial" panose="020B0604020202020204" pitchFamily="34" charset="0"/>
              </a:rPr>
              <a:t>حَواسُّنا</a:t>
            </a:r>
          </a:p>
        </p:txBody>
      </p:sp>
      <p:pic>
        <p:nvPicPr>
          <p:cNvPr id="4" name="מציין מיקום תוכן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2016" y="2211026"/>
            <a:ext cx="8591738" cy="2569203"/>
          </a:xfrm>
          <a:prstGeom prst="rect">
            <a:avLst/>
          </a:prstGeom>
        </p:spPr>
      </p:pic>
      <p:pic>
        <p:nvPicPr>
          <p:cNvPr id="5" name="תמונה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1515" y="38733"/>
            <a:ext cx="1533809" cy="868372"/>
          </a:xfrm>
          <a:prstGeom prst="rect">
            <a:avLst/>
          </a:prstGeom>
        </p:spPr>
      </p:pic>
      <p:pic>
        <p:nvPicPr>
          <p:cNvPr id="6" name="תמונה 5">
            <a:extLst>
              <a:ext uri="{FF2B5EF4-FFF2-40B4-BE49-F238E27FC236}">
                <a16:creationId xmlns:a16="http://schemas.microsoft.com/office/drawing/2014/main" id="{FFCEE514-BE70-B14A-F7E8-5682C2A8A7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2477" y="38733"/>
            <a:ext cx="1390008" cy="1152244"/>
          </a:xfrm>
          <a:prstGeom prst="rect">
            <a:avLst/>
          </a:prstGeom>
        </p:spPr>
      </p:pic>
    </p:spTree>
    <p:extLst>
      <p:ext uri="{BB962C8B-B14F-4D97-AF65-F5344CB8AC3E}">
        <p14:creationId xmlns:p14="http://schemas.microsoft.com/office/powerpoint/2010/main" val="165121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8895" y="365126"/>
            <a:ext cx="7886700" cy="1325563"/>
          </a:xfrm>
        </p:spPr>
        <p:txBody>
          <a:bodyPr/>
          <a:lstStyle/>
          <a:p>
            <a:pPr algn="ctr"/>
            <a:r>
              <a:rPr lang="ar-SA" b="1" dirty="0">
                <a:latin typeface="MF_FrankRuhl-Regular"/>
                <a:cs typeface="+mn-cs"/>
              </a:rPr>
              <a:t>نَسْتَقْبِلُ مَعْلوماتٍ</a:t>
            </a:r>
            <a:endParaRPr lang="en-US" b="1" dirty="0">
              <a:cs typeface="+mn-cs"/>
            </a:endParaRPr>
          </a:p>
        </p:txBody>
      </p:sp>
      <p:sp>
        <p:nvSpPr>
          <p:cNvPr id="3" name="מציין מיקום תוכן 2"/>
          <p:cNvSpPr>
            <a:spLocks noGrp="1"/>
          </p:cNvSpPr>
          <p:nvPr>
            <p:ph idx="1"/>
          </p:nvPr>
        </p:nvSpPr>
        <p:spPr/>
        <p:txBody>
          <a:bodyPr/>
          <a:lstStyle/>
          <a:p>
            <a:pPr marL="0" indent="0" algn="r">
              <a:buNone/>
            </a:pPr>
            <a:r>
              <a:rPr lang="ar-SA" b="1" dirty="0">
                <a:latin typeface="MF_FrankRuhl-Bold"/>
              </a:rPr>
              <a:t>مَهَمَّةٌ</a:t>
            </a:r>
            <a:r>
              <a:rPr lang="he-IL" b="1" dirty="0">
                <a:latin typeface="MF_FrankRuhl-Bold"/>
              </a:rPr>
              <a:t>: </a:t>
            </a:r>
            <a:r>
              <a:rPr lang="ar-SA" b="1" dirty="0">
                <a:latin typeface="MF_FrankRuhl-Bold"/>
              </a:rPr>
              <a:t>مَاذَا نَسْتَقْبِلُ بِوَاسِطَةِ حاسَّةِ النَّظَرِ؟ </a:t>
            </a:r>
            <a:r>
              <a:rPr lang="he-IL" b="1" dirty="0">
                <a:latin typeface="MF_FrankRuhl-Regular"/>
              </a:rPr>
              <a:t>(</a:t>
            </a:r>
            <a:r>
              <a:rPr lang="ar-SA" b="1" dirty="0">
                <a:latin typeface="MF_FrankRuhl-Regular"/>
              </a:rPr>
              <a:t>الصَّفْحَةُ</a:t>
            </a:r>
            <a:r>
              <a:rPr lang="he-IL" b="1" dirty="0">
                <a:latin typeface="MF_FrankRuhl-Regular"/>
              </a:rPr>
              <a:t> 11)</a:t>
            </a:r>
            <a:endParaRPr lang="en-US" b="1" dirty="0"/>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42" y="2797174"/>
            <a:ext cx="9144000" cy="3514725"/>
          </a:xfrm>
          <a:prstGeom prst="rect">
            <a:avLst/>
          </a:prstGeom>
        </p:spPr>
      </p:pic>
      <p:pic>
        <p:nvPicPr>
          <p:cNvPr id="6" name="תמונה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5770" y="-25274"/>
            <a:ext cx="1981204" cy="1121666"/>
          </a:xfrm>
          <a:prstGeom prst="rect">
            <a:avLst/>
          </a:prstGeom>
        </p:spPr>
      </p:pic>
      <p:pic>
        <p:nvPicPr>
          <p:cNvPr id="8" name="תמונה 7">
            <a:extLst>
              <a:ext uri="{FF2B5EF4-FFF2-40B4-BE49-F238E27FC236}">
                <a16:creationId xmlns:a16="http://schemas.microsoft.com/office/drawing/2014/main" id="{DA8DBC98-8420-E02F-765F-589DCFB618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7321" y="101867"/>
            <a:ext cx="1390008" cy="1158340"/>
          </a:xfrm>
          <a:prstGeom prst="rect">
            <a:avLst/>
          </a:prstGeom>
        </p:spPr>
      </p:pic>
    </p:spTree>
    <p:extLst>
      <p:ext uri="{BB962C8B-B14F-4D97-AF65-F5344CB8AC3E}">
        <p14:creationId xmlns:p14="http://schemas.microsoft.com/office/powerpoint/2010/main" val="3527224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ar-SA" sz="5400" b="1" dirty="0">
                <a:latin typeface="MF_FrankRuhl-Regular"/>
                <a:cs typeface="+mn-cs"/>
              </a:rPr>
              <a:t>الجُزْءُ الأَوَّلُ</a:t>
            </a:r>
            <a:r>
              <a:rPr lang="he-IL" sz="5400" dirty="0">
                <a:latin typeface="MF_FrankRuhl-Regular"/>
              </a:rPr>
              <a:t>- </a:t>
            </a:r>
            <a:r>
              <a:rPr lang="ar-SA" sz="5400" b="1" dirty="0">
                <a:latin typeface="MF_FrankRuhl-Regular"/>
                <a:cs typeface="+mn-cs"/>
              </a:rPr>
              <a:t>نُصَنِّفُ</a:t>
            </a:r>
            <a:r>
              <a:rPr lang="he-IL" sz="5400" b="1" dirty="0">
                <a:latin typeface="MF_FrankRuhl-Regular"/>
                <a:cs typeface="+mn-cs"/>
              </a:rPr>
              <a:t> </a:t>
            </a:r>
            <a:r>
              <a:rPr lang="he-IL" sz="2800" b="1" dirty="0">
                <a:latin typeface="MF_FrankRuhl-Regular"/>
                <a:cs typeface="+mn-cs"/>
              </a:rPr>
              <a:t>(1)</a:t>
            </a:r>
            <a:endParaRPr lang="en-US" sz="2800" b="1" dirty="0">
              <a:cs typeface="+mn-cs"/>
            </a:endParaRPr>
          </a:p>
        </p:txBody>
      </p:sp>
      <p:sp>
        <p:nvSpPr>
          <p:cNvPr id="3" name="מציין מיקום תוכן 2"/>
          <p:cNvSpPr>
            <a:spLocks noGrp="1"/>
          </p:cNvSpPr>
          <p:nvPr>
            <p:ph idx="1"/>
          </p:nvPr>
        </p:nvSpPr>
        <p:spPr/>
        <p:txBody>
          <a:bodyPr>
            <a:normAutofit/>
          </a:bodyPr>
          <a:lstStyle/>
          <a:p>
            <a:pPr marL="0" indent="0" algn="r">
              <a:buNone/>
            </a:pPr>
            <a:r>
              <a:rPr lang="ar-SA" sz="4000" b="1" dirty="0">
                <a:latin typeface="MF_FrankRuhl-Regular"/>
              </a:rPr>
              <a:t>صَنَّفُوا قَطَعِ  اللِّيجُو بِحَسَبِ اللَّوْنِ</a:t>
            </a:r>
            <a:endParaRPr lang="en-US" sz="4000" b="1" dirty="0"/>
          </a:p>
        </p:txBody>
      </p:sp>
      <p:pic>
        <p:nvPicPr>
          <p:cNvPr id="4" name="תמונה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72000" y="3402284"/>
            <a:ext cx="3970840" cy="2646193"/>
          </a:xfrm>
          <a:prstGeom prst="rect">
            <a:avLst/>
          </a:prstGeom>
        </p:spPr>
      </p:pic>
      <p:pic>
        <p:nvPicPr>
          <p:cNvPr id="5" name="תמונה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577" y="2734146"/>
            <a:ext cx="2243251" cy="3982471"/>
          </a:xfrm>
          <a:prstGeom prst="rect">
            <a:avLst/>
          </a:prstGeom>
        </p:spPr>
      </p:pic>
      <p:pic>
        <p:nvPicPr>
          <p:cNvPr id="7" name="תמונה 6"/>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008" y="1165987"/>
            <a:ext cx="1262834" cy="714958"/>
          </a:xfrm>
          <a:prstGeom prst="rect">
            <a:avLst/>
          </a:prstGeom>
        </p:spPr>
      </p:pic>
      <p:pic>
        <p:nvPicPr>
          <p:cNvPr id="8" name="תמונה 7">
            <a:extLst>
              <a:ext uri="{FF2B5EF4-FFF2-40B4-BE49-F238E27FC236}">
                <a16:creationId xmlns:a16="http://schemas.microsoft.com/office/drawing/2014/main" id="{3E4A05EA-FD66-1CFE-208D-5DABE49769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008" y="0"/>
            <a:ext cx="1390008" cy="1158340"/>
          </a:xfrm>
          <a:prstGeom prst="rect">
            <a:avLst/>
          </a:prstGeom>
        </p:spPr>
      </p:pic>
    </p:spTree>
    <p:extLst>
      <p:ext uri="{BB962C8B-B14F-4D97-AF65-F5344CB8AC3E}">
        <p14:creationId xmlns:p14="http://schemas.microsoft.com/office/powerpoint/2010/main" val="297600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ar-SA" sz="5400" b="1" dirty="0">
                <a:latin typeface="MF_FrankRuhl-Regular"/>
                <a:cs typeface="+mn-cs"/>
              </a:rPr>
              <a:t>نُصَنِّفُ</a:t>
            </a:r>
            <a:r>
              <a:rPr lang="he-IL" sz="5400" b="1" dirty="0">
                <a:latin typeface="MF_FrankRuhl-Regular"/>
                <a:cs typeface="+mn-cs"/>
              </a:rPr>
              <a:t> </a:t>
            </a:r>
            <a:r>
              <a:rPr lang="he-IL" sz="2800" b="1" dirty="0">
                <a:latin typeface="MF_FrankRuhl-Regular"/>
                <a:cs typeface="+mn-cs"/>
              </a:rPr>
              <a:t>(2)</a:t>
            </a:r>
            <a:endParaRPr lang="en-US" sz="2800" b="1" dirty="0">
              <a:cs typeface="+mn-cs"/>
            </a:endParaRPr>
          </a:p>
        </p:txBody>
      </p:sp>
      <p:sp>
        <p:nvSpPr>
          <p:cNvPr id="3" name="מציין מיקום תוכן 2"/>
          <p:cNvSpPr>
            <a:spLocks noGrp="1"/>
          </p:cNvSpPr>
          <p:nvPr>
            <p:ph idx="1"/>
          </p:nvPr>
        </p:nvSpPr>
        <p:spPr/>
        <p:txBody>
          <a:bodyPr>
            <a:normAutofit/>
          </a:bodyPr>
          <a:lstStyle/>
          <a:p>
            <a:pPr marL="0" indent="0" algn="r">
              <a:buNone/>
            </a:pPr>
            <a:r>
              <a:rPr lang="ar-SA" sz="4000" b="1" dirty="0">
                <a:latin typeface="MF_FrankRuhl-Regular"/>
              </a:rPr>
              <a:t>صَنَّفُوا قَطَعِ اللِّيجُو بِحَسَبِ الشَّكْلِ</a:t>
            </a:r>
            <a:endParaRPr lang="en-US" sz="4000" b="1" dirty="0"/>
          </a:p>
        </p:txBody>
      </p:sp>
      <p:pic>
        <p:nvPicPr>
          <p:cNvPr id="8" name="תמונה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4162" y="2840288"/>
            <a:ext cx="5905728" cy="3471611"/>
          </a:xfrm>
          <a:prstGeom prst="rect">
            <a:avLst/>
          </a:prstGeom>
        </p:spPr>
      </p:pic>
      <p:pic>
        <p:nvPicPr>
          <p:cNvPr id="5" name="תמונה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897453" y="105480"/>
            <a:ext cx="1760147" cy="996514"/>
          </a:xfrm>
          <a:prstGeom prst="rect">
            <a:avLst/>
          </a:prstGeom>
        </p:spPr>
      </p:pic>
      <p:pic>
        <p:nvPicPr>
          <p:cNvPr id="6" name="תמונה 5">
            <a:extLst>
              <a:ext uri="{FF2B5EF4-FFF2-40B4-BE49-F238E27FC236}">
                <a16:creationId xmlns:a16="http://schemas.microsoft.com/office/drawing/2014/main" id="{2E76A9AD-E796-31EC-F032-30E75804A2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91" y="105480"/>
            <a:ext cx="1390008" cy="1158340"/>
          </a:xfrm>
          <a:prstGeom prst="rect">
            <a:avLst/>
          </a:prstGeom>
        </p:spPr>
      </p:pic>
    </p:spTree>
    <p:extLst>
      <p:ext uri="{BB962C8B-B14F-4D97-AF65-F5344CB8AC3E}">
        <p14:creationId xmlns:p14="http://schemas.microsoft.com/office/powerpoint/2010/main" val="280696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ar-SA" sz="5400" b="1" dirty="0">
                <a:latin typeface="MF_FrankRuhl-Regular"/>
                <a:cs typeface="+mn-cs"/>
              </a:rPr>
              <a:t>نُصَنِّفُ</a:t>
            </a:r>
            <a:r>
              <a:rPr lang="he-IL" sz="5400" b="1" dirty="0">
                <a:latin typeface="MF_FrankRuhl-Regular"/>
                <a:cs typeface="+mn-cs"/>
              </a:rPr>
              <a:t> </a:t>
            </a:r>
            <a:r>
              <a:rPr lang="he-IL" sz="3200" b="1" dirty="0">
                <a:latin typeface="MF_FrankRuhl-Regular"/>
                <a:cs typeface="+mn-cs"/>
              </a:rPr>
              <a:t>(3)</a:t>
            </a:r>
            <a:endParaRPr lang="en-US" sz="3200" b="1" dirty="0">
              <a:cs typeface="+mn-cs"/>
            </a:endParaRPr>
          </a:p>
        </p:txBody>
      </p:sp>
      <p:sp>
        <p:nvSpPr>
          <p:cNvPr id="3" name="מציין מיקום תוכן 2"/>
          <p:cNvSpPr>
            <a:spLocks noGrp="1"/>
          </p:cNvSpPr>
          <p:nvPr>
            <p:ph idx="1"/>
          </p:nvPr>
        </p:nvSpPr>
        <p:spPr/>
        <p:txBody>
          <a:bodyPr>
            <a:normAutofit/>
          </a:bodyPr>
          <a:lstStyle/>
          <a:p>
            <a:pPr marL="0" indent="0" algn="r">
              <a:buNone/>
            </a:pPr>
            <a:r>
              <a:rPr lang="ar-SA" sz="4000" b="1" dirty="0">
                <a:latin typeface="MF_FrankRuhl-Regular"/>
              </a:rPr>
              <a:t>صَنَّفُوا ِقَطَعِ اللِّيجُو بِحَسَبِ الحَجْمِ</a:t>
            </a:r>
            <a:endParaRPr lang="en-US" sz="4000" b="1" dirty="0"/>
          </a:p>
        </p:txBody>
      </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31" y="3186442"/>
            <a:ext cx="9058275" cy="1438275"/>
          </a:xfrm>
          <a:prstGeom prst="rect">
            <a:avLst/>
          </a:prstGeom>
        </p:spPr>
      </p:pic>
      <p:pic>
        <p:nvPicPr>
          <p:cNvPr id="5" name="תמונה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403287" y="153403"/>
            <a:ext cx="1167898" cy="661209"/>
          </a:xfrm>
          <a:prstGeom prst="rect">
            <a:avLst/>
          </a:prstGeom>
        </p:spPr>
      </p:pic>
      <p:pic>
        <p:nvPicPr>
          <p:cNvPr id="7" name="תמונה 6">
            <a:extLst>
              <a:ext uri="{FF2B5EF4-FFF2-40B4-BE49-F238E27FC236}">
                <a16:creationId xmlns:a16="http://schemas.microsoft.com/office/drawing/2014/main" id="{1DDE0B78-643A-F3B5-8D42-09516EC0C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79" y="0"/>
            <a:ext cx="1390008" cy="1158340"/>
          </a:xfrm>
          <a:prstGeom prst="rect">
            <a:avLst/>
          </a:prstGeom>
        </p:spPr>
      </p:pic>
    </p:spTree>
    <p:extLst>
      <p:ext uri="{BB962C8B-B14F-4D97-AF65-F5344CB8AC3E}">
        <p14:creationId xmlns:p14="http://schemas.microsoft.com/office/powerpoint/2010/main" val="273288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cs typeface="+mn-cs"/>
              </a:rPr>
              <a:t>الجُزْءُ الثَّانِي</a:t>
            </a:r>
            <a:r>
              <a:rPr lang="he-IL" b="1" dirty="0">
                <a:cs typeface="+mn-cs"/>
              </a:rPr>
              <a:t>- </a:t>
            </a:r>
            <a:r>
              <a:rPr lang="ar-SA" b="1" dirty="0">
                <a:cs typeface="+mn-cs"/>
              </a:rPr>
              <a:t>نُحَّرِكُ</a:t>
            </a:r>
            <a:r>
              <a:rPr lang="he-IL" b="1" dirty="0">
                <a:cs typeface="+mn-cs"/>
              </a:rPr>
              <a:t> </a:t>
            </a:r>
            <a:endParaRPr lang="en-US" b="1" dirty="0">
              <a:cs typeface="+mn-cs"/>
            </a:endParaRPr>
          </a:p>
        </p:txBody>
      </p:sp>
      <p:sp>
        <p:nvSpPr>
          <p:cNvPr id="3" name="מציין מיקום תוכן 2"/>
          <p:cNvSpPr>
            <a:spLocks noGrp="1"/>
          </p:cNvSpPr>
          <p:nvPr>
            <p:ph idx="1"/>
          </p:nvPr>
        </p:nvSpPr>
        <p:spPr/>
        <p:txBody>
          <a:bodyPr/>
          <a:lstStyle/>
          <a:p>
            <a:pPr algn="r" rtl="1"/>
            <a:r>
              <a:rPr lang="ar-SA" dirty="0"/>
              <a:t>حَرِّكُوا لُعْبَةَ السَّيّارَةِ .</a:t>
            </a:r>
            <a:endParaRPr lang="he-IL" dirty="0"/>
          </a:p>
          <a:p>
            <a:pPr algn="r" rtl="1"/>
            <a:r>
              <a:rPr lang="he-IL" dirty="0"/>
              <a:t> </a:t>
            </a:r>
            <a:r>
              <a:rPr lang="ar-SA" dirty="0"/>
              <a:t>اُنْظُروا الَّى ايَنْ تَحَرَّكَتْ السَّيّارَةِ.</a:t>
            </a:r>
          </a:p>
          <a:p>
            <a:pPr algn="r" rtl="1"/>
            <a:r>
              <a:rPr lang="ar-SA" dirty="0"/>
              <a:t>مَا هِيَ </a:t>
            </a:r>
            <a:r>
              <a:rPr lang="ar-SA" b="1" dirty="0"/>
              <a:t>الحاسَّةُ</a:t>
            </a:r>
            <a:r>
              <a:rPr lang="ar-SA" dirty="0"/>
              <a:t> اَلَّتِي ساعِدَتْكُمْ عَلَى رُؤْيَةِ اتِّجاهِ حَرَكَةِ السَّيّارَةِ ؟</a:t>
            </a:r>
            <a:endParaRPr lang="en-US" dirty="0"/>
          </a:p>
        </p:txBody>
      </p:sp>
      <p:pic>
        <p:nvPicPr>
          <p:cNvPr id="4" name="תמונה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04042" y="3573140"/>
            <a:ext cx="5649362" cy="3045360"/>
          </a:xfrm>
          <a:prstGeom prst="rect">
            <a:avLst/>
          </a:prstGeom>
        </p:spPr>
      </p:pic>
      <p:pic>
        <p:nvPicPr>
          <p:cNvPr id="5" name="תמונה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2825" y="200746"/>
            <a:ext cx="1073389" cy="577048"/>
          </a:xfrm>
          <a:prstGeom prst="rect">
            <a:avLst/>
          </a:prstGeom>
        </p:spPr>
      </p:pic>
      <p:pic>
        <p:nvPicPr>
          <p:cNvPr id="6" name="תמונה 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883121" y="120895"/>
            <a:ext cx="1176951" cy="666335"/>
          </a:xfrm>
          <a:prstGeom prst="rect">
            <a:avLst/>
          </a:prstGeom>
        </p:spPr>
      </p:pic>
    </p:spTree>
    <p:extLst>
      <p:ext uri="{BB962C8B-B14F-4D97-AF65-F5344CB8AC3E}">
        <p14:creationId xmlns:p14="http://schemas.microsoft.com/office/powerpoint/2010/main" val="2308776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075" y="284957"/>
            <a:ext cx="2190750" cy="1485900"/>
          </a:xfrm>
          <a:prstGeom prst="rect">
            <a:avLst/>
          </a:prstGeom>
        </p:spPr>
      </p:pic>
      <p:sp>
        <p:nvSpPr>
          <p:cNvPr id="3" name="מציין מיקום תוכן 2"/>
          <p:cNvSpPr>
            <a:spLocks noGrp="1"/>
          </p:cNvSpPr>
          <p:nvPr>
            <p:ph idx="1"/>
          </p:nvPr>
        </p:nvSpPr>
        <p:spPr/>
        <p:txBody>
          <a:bodyPr>
            <a:normAutofit/>
          </a:bodyPr>
          <a:lstStyle/>
          <a:p>
            <a:pPr marL="0" indent="0" algn="ctr" rtl="1">
              <a:buNone/>
            </a:pPr>
            <a:r>
              <a:rPr lang="ar-SA" sz="5400" b="1" dirty="0">
                <a:latin typeface="MF_FrankRuhl-Regular"/>
              </a:rPr>
              <a:t>بِوَاسِطَةِ مَاذَا مِيزْتِمْ الأَشْكَالِ، اَلْأَحْجامِ، الأَلْوانِ والْحَرَكَةِ ؟</a:t>
            </a:r>
          </a:p>
        </p:txBody>
      </p:sp>
      <p:pic>
        <p:nvPicPr>
          <p:cNvPr id="5" name="תמונה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87378" y="6119384"/>
            <a:ext cx="1244098" cy="704351"/>
          </a:xfrm>
          <a:prstGeom prst="rect">
            <a:avLst/>
          </a:prstGeom>
        </p:spPr>
      </p:pic>
      <p:pic>
        <p:nvPicPr>
          <p:cNvPr id="7" name="תמונה 6">
            <a:extLst>
              <a:ext uri="{FF2B5EF4-FFF2-40B4-BE49-F238E27FC236}">
                <a16:creationId xmlns:a16="http://schemas.microsoft.com/office/drawing/2014/main" id="{70B2A6B1-4CF0-7BBB-BAED-3D78C48066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845" y="5699660"/>
            <a:ext cx="1390008" cy="1158340"/>
          </a:xfrm>
          <a:prstGeom prst="rect">
            <a:avLst/>
          </a:prstGeom>
        </p:spPr>
      </p:pic>
    </p:spTree>
    <p:extLst>
      <p:ext uri="{BB962C8B-B14F-4D97-AF65-F5344CB8AC3E}">
        <p14:creationId xmlns:p14="http://schemas.microsoft.com/office/powerpoint/2010/main" val="4151703098"/>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1388</TotalTime>
  <Words>1701</Words>
  <Application>Microsoft Office PowerPoint</Application>
  <PresentationFormat>‫הצגה על המסך (4:3)</PresentationFormat>
  <Paragraphs>140</Paragraphs>
  <Slides>24</Slides>
  <Notes>24</Notes>
  <HiddenSlides>0</HiddenSlides>
  <MMClips>0</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24</vt:i4>
      </vt:variant>
    </vt:vector>
  </HeadingPairs>
  <TitlesOfParts>
    <vt:vector size="35" baseType="lpstr">
      <vt:lpstr>Arial</vt:lpstr>
      <vt:lpstr>Calibri</vt:lpstr>
      <vt:lpstr>Calibri Light</vt:lpstr>
      <vt:lpstr>EnzoagadaMF-Bold</vt:lpstr>
      <vt:lpstr>FontbitDavid</vt:lpstr>
      <vt:lpstr>FontbitDavid-Bold</vt:lpstr>
      <vt:lpstr>MF_FrankRuhl-Bold</vt:lpstr>
      <vt:lpstr>MF_FrankRuhl-Regular</vt:lpstr>
      <vt:lpstr>NarkisimMFO</vt:lpstr>
      <vt:lpstr>OpenSansHebrewRegular</vt:lpstr>
      <vt:lpstr>ערכת נושא Office</vt:lpstr>
      <vt:lpstr>عارِضَةٌ مُرافِقَةٌ لِلدُّروسِ</vt:lpstr>
      <vt:lpstr>حاسَّةُ النَّظَرِ (الجُزْءُ الأَوَّلُ)</vt:lpstr>
      <vt:lpstr>حَواسُّنا</vt:lpstr>
      <vt:lpstr>نَسْتَقْبِلُ مَعْلوماتٍ</vt:lpstr>
      <vt:lpstr>الجُزْءُ الأَوَّلُ- نُصَنِّفُ (1)</vt:lpstr>
      <vt:lpstr>نُصَنِّفُ (2)</vt:lpstr>
      <vt:lpstr>نُصَنِّفُ (3)</vt:lpstr>
      <vt:lpstr>الجُزْءُ الثَّانِي- نُحَّرِكُ </vt:lpstr>
      <vt:lpstr>מצגת של PowerPoint‏</vt:lpstr>
      <vt:lpstr>مَهَمَّةٌ:  نَبْني بِقَطَعِ اللِّيجُو (صفحة 13)</vt:lpstr>
      <vt:lpstr>مَهَمَّةٌ: نَبْني بِقَطَعِ اللِّيجُو (صفحة 13)</vt:lpstr>
      <vt:lpstr>مَهَمَّةٌ: نَبْني بِقَطَعِ اللِّيجُو (صفحة 13)</vt:lpstr>
      <vt:lpstr>מצגת של PowerPoint‏</vt:lpstr>
      <vt:lpstr>مَهَمَّةٌ:  لِنَرْسُم مِثْلَ بِيكَاسُّو ( اخْتِياري )</vt:lpstr>
      <vt:lpstr>نَرْسُم مِثْلَ بِيكَاسُّو  صفحة 15</vt:lpstr>
      <vt:lpstr>تَذوِيتُ مُصْطَلَحاتٍ : حاسَّةُ النَّظَرِ (صفحة 16) </vt:lpstr>
      <vt:lpstr>מצגת של PowerPoint‏</vt:lpstr>
      <vt:lpstr>مَهَمَّةٌ: لِمَاذَا حاسَّةُ النَّظَرِ مُهِمَّةٌ بِالنِّسْبَةِ لَنَا ؟     ( صَفْحَة 17 ) - جَوْلَةٌ</vt:lpstr>
      <vt:lpstr>מצגת של PowerPoint‏</vt:lpstr>
      <vt:lpstr>مَهَمَّةٌ:  نَسْتَوْعِبُ وَنَسْتَجيبُ بِمُساعَدَةِ حاسَّةِ الْبَصَرِ (صفحة 18)</vt:lpstr>
      <vt:lpstr>فَعالِيَّةٌ مُحَوْسَبَةٌ فِي اَلْكُراسِ الْمُحَوسَبِ</vt:lpstr>
      <vt:lpstr>تَلْخيصٌ</vt:lpstr>
      <vt:lpstr>حاسَّةُ النَّظَرِ لَدَى الحَيَوَانَاتِ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172</cp:revision>
  <dcterms:created xsi:type="dcterms:W3CDTF">2019-05-25T18:59:51Z</dcterms:created>
  <dcterms:modified xsi:type="dcterms:W3CDTF">2023-10-10T07:10:52Z</dcterms:modified>
</cp:coreProperties>
</file>