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
  </p:notesMasterIdLst>
  <p:sldIdLst>
    <p:sldId id="289" r:id="rId2"/>
    <p:sldId id="297" r:id="rId3"/>
    <p:sldId id="304" r:id="rId4"/>
    <p:sldId id="303" r:id="rId5"/>
    <p:sldId id="296" r:id="rId6"/>
    <p:sldId id="300" r:id="rId7"/>
    <p:sldId id="299" r:id="rId8"/>
    <p:sldId id="301" r:id="rId9"/>
    <p:sldId id="302" r:id="rId10"/>
    <p:sldId id="295" r:id="rId11"/>
    <p:sldId id="294" r:id="rId12"/>
    <p:sldId id="293" r:id="rId13"/>
    <p:sldId id="292" r:id="rId14"/>
    <p:sldId id="291" r:id="rId15"/>
    <p:sldId id="305" r:id="rId16"/>
    <p:sldId id="29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87511" autoAdjust="0"/>
  </p:normalViewPr>
  <p:slideViewPr>
    <p:cSldViewPr snapToGrid="0" showGuides="1">
      <p:cViewPr varScale="1">
        <p:scale>
          <a:sx n="97" d="100"/>
          <a:sy n="97" d="100"/>
        </p:scale>
        <p:origin x="1986" y="78"/>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הפרק השלישי הוא טכנולוגי במהותו. הוא עוסק במהות הטכנולוגיה - בייחודו של האדם כמספק פתרונות טכנולוגיים לצרכיו ובטכנולוגיה כמגבירה את יכולתו של האדם. הפרק עוסק במענה שנותן גידול בעלי החיים והצמחים למגוון הצרכים (חיוניים ואחרים) ופתרונות הטכנולוגיים שהמציאו בני האדם כדי לתת מענה לצרכים אלה. </a:t>
            </a:r>
            <a:r>
              <a:rPr lang="he-IL" dirty="0"/>
              <a:t>הפרק עוסק בבעלי חיים ובצמחים במשק חקלאי, או בכל פעילות אחרת שבה מסתייע האדם בבעל חיים, או צורך את מוצריו.</a:t>
            </a:r>
          </a:p>
          <a:p>
            <a:pPr algn="r"/>
            <a:r>
              <a:rPr lang="he-IL" dirty="0"/>
              <a:t>בעלי החיים המבויתים וצמחי התרבות משמשים לסיפוק צרכיו הכלכליים של האדם.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מיישמים הבנה בעזרת המשימה שבעמודים 83-82 והשקופיות 13-10</a:t>
            </a:r>
          </a:p>
          <a:p>
            <a:pPr algn="r"/>
            <a:r>
              <a:rPr lang="he-IL" sz="1800" b="0" i="0" u="none" strike="noStrike" baseline="0" dirty="0">
                <a:latin typeface="FontbitDavid"/>
              </a:rPr>
              <a:t>במשימה מוצגות קטגוריות של שימושים בצמחים ובבעלי חיים. התלמידים מתבקשים להביא דוגמה נוספת משלהם לכל קטגוריה.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117798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800" b="0" i="0" u="none" strike="noStrike" baseline="0" dirty="0">
                <a:latin typeface="FontbitDavid"/>
              </a:rPr>
              <a:t>יש להסביר לילדים שבמקומות שונים בעולם שבהם התחבורה אינה מפותחת משמשים סוסים וחמורים להובלת בני אדם וסחורות.</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60381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תת פרק זה בעזרת המשפטים שבתבנית </a:t>
            </a:r>
            <a:r>
              <a:rPr lang="he-IL" b="1" dirty="0"/>
              <a:t>מה למדנו</a:t>
            </a:r>
            <a:r>
              <a:rPr lang="he-IL" dirty="0"/>
              <a:t>?</a:t>
            </a:r>
          </a:p>
          <a:p>
            <a:r>
              <a:rPr lang="he-IL" dirty="0"/>
              <a:t>אפשר לבקש להשלים מילים חסרות במשפטים. ראו דוגמה.</a:t>
            </a:r>
          </a:p>
          <a:p>
            <a:r>
              <a:rPr lang="he-IL" dirty="0"/>
              <a:t>•אָנוּ נֶהֱנִים מִמִּפְגָּשִׁים עִם _______ וּבַעֲלֵי חַיִּים.</a:t>
            </a:r>
          </a:p>
          <a:p>
            <a:r>
              <a:rPr lang="he-IL" dirty="0"/>
              <a:t>•צְמָחִים וּבַעֲלֵי חַיִּים מְשַׁמְּשִׁים לָנוּ _______ .</a:t>
            </a:r>
          </a:p>
          <a:p>
            <a:r>
              <a:rPr lang="he-IL" dirty="0"/>
              <a:t>•אָנוּ מִשְׁתַּמְּשִׁים בִּצְמָחִים לַהֲכָנַת _______ , רִהוּט, מוּצְרֵי נְיָר וְעוֹד.</a:t>
            </a:r>
          </a:p>
          <a:p>
            <a:r>
              <a:rPr lang="he-IL" dirty="0"/>
              <a:t>•אָנוּ נֶעֱזָרִים _______  _______ לְבִצּוּעַ עֲבוֹדוֹת שׁוֹנוֹת.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solidFill>
                  <a:prstClr val="black"/>
                </a:solidFill>
              </a:rPr>
              <a:pPr/>
              <a:t>15</a:t>
            </a:fld>
            <a:endParaRPr lang="x-none">
              <a:solidFill>
                <a:prstClr val="black"/>
              </a:solidFill>
            </a:endParaRPr>
          </a:p>
        </p:txBody>
      </p:sp>
    </p:spTree>
    <p:extLst>
      <p:ext uri="{BB962C8B-B14F-4D97-AF65-F5344CB8AC3E}">
        <p14:creationId xmlns:p14="http://schemas.microsoft.com/office/powerpoint/2010/main" val="53759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250527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הפרק נפתח בתיאור של טיול למשק החקלאי. </a:t>
            </a:r>
          </a:p>
          <a:p>
            <a:r>
              <a:rPr lang="he-IL" dirty="0"/>
              <a:t>קוראים את</a:t>
            </a:r>
            <a:r>
              <a:rPr lang="he-IL" baseline="0" dirty="0"/>
              <a:t> קטע </a:t>
            </a:r>
            <a:r>
              <a:rPr lang="he-IL" dirty="0"/>
              <a:t>הפתיחה במליאת הכיתה.</a:t>
            </a:r>
          </a:p>
          <a:p>
            <a:r>
              <a:rPr lang="he-IL" dirty="0"/>
              <a:t>מומלץ לבקש מהתלמידים לתאר חוויות (במידה וקיימות) ממפגשים שלהם עם בעלי חיים מבויתים במשק חקלאי (פרות, תרנגולות וכדומה) וכן מפגשים עם צמחי תרבות (במטע, בפרדס, בכרם וכדומה). </a:t>
            </a:r>
          </a:p>
          <a:p>
            <a:r>
              <a:rPr lang="he-IL" dirty="0"/>
              <a:t>מומלץ לזמן לתלמידים חוויה דומה ולצאת אתם לביקור במשק החקלאי.</a:t>
            </a:r>
          </a:p>
          <a:p>
            <a:r>
              <a:rPr lang="he-IL" dirty="0"/>
              <a:t>הסיור במשק חקלאי מזמן לילדים עירונים מפגש חווייתי בלתי אמצעי עם תופעת ביות צמחים ובעלי חיים והכרות ממקור ראשון עם חיות משק וסביבות חיים מלאכותיות. הביקור ברפת, בלול תרנגולות, בריכת דגים או בפרדס, מקשה ומטע חושף את הלומדים לתהליכים המתקיימים בהם הן מההיבט של הטיפול בבעלי החיים ובצמחים והן מהיבט של התוצרת החקלאית המיוצרת בהם ושהם רואים אותה ביום יום אצלם בצלחת. התלמידים מתוודעים למקומה של הטכנולוגיה בתוך תהליכי הביות ותהליכי הטיפול בבעלי חיים באמצעות אמצעים טכנולוגיים</a:t>
            </a:r>
          </a:p>
          <a:p>
            <a:r>
              <a:rPr lang="he-IL" dirty="0"/>
              <a:t>(רובוטים, מכונות חליבה, מכונות קטיף). הנחת היסוד בסיור כזה היא שההתנסויות המהנות שהילדים יחוו בהן (חליבה, איסוף ביצים, קטיף תפוזים ועוד) יסייעו בקרוב ילדים אל בעלי החיים ויעזרו לפתח אמפטיה ליצורים החיים בסביבה וגם רצון לשמור על הסביבה ולטפח אותה. הסיור בסביבות חיים מלאכותיות היא כלי לחינוך הילדים לערכי שמירה על הסביבה הטבעית ופיתוח כבוד והערכה לסביבה המלאכותית ולענפי החקלאות למיניהם.</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290889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3</a:t>
            </a:fld>
            <a:endParaRPr lang="x-none">
              <a:solidFill>
                <a:prstClr val="black"/>
              </a:solidFill>
            </a:endParaRPr>
          </a:p>
        </p:txBody>
      </p:sp>
    </p:spTree>
    <p:extLst>
      <p:ext uri="{BB962C8B-B14F-4D97-AF65-F5344CB8AC3E}">
        <p14:creationId xmlns:p14="http://schemas.microsoft.com/office/powerpoint/2010/main" val="144113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דוגמאות לבעלי חיים במשק חקלאי.</a:t>
            </a:r>
          </a:p>
          <a:p>
            <a:r>
              <a:rPr lang="he-IL" dirty="0"/>
              <a:t>אפשר לשאול: היכן מגדלים את בעלי החיים והצמחים שבתמונות?</a:t>
            </a:r>
          </a:p>
          <a:p>
            <a:r>
              <a:rPr lang="he-IL" dirty="0"/>
              <a:t>כבשים מגדלים בדיר</a:t>
            </a:r>
          </a:p>
          <a:p>
            <a:r>
              <a:rPr lang="he-IL" dirty="0"/>
              <a:t>תרנגולות מגדלים בלול</a:t>
            </a:r>
          </a:p>
          <a:p>
            <a:r>
              <a:rPr lang="he-IL" dirty="0"/>
              <a:t>סוסים מגדלים באורווה</a:t>
            </a:r>
          </a:p>
          <a:p>
            <a:r>
              <a:rPr lang="he-IL" dirty="0"/>
              <a:t>תירס מגדלים בשדה</a:t>
            </a:r>
          </a:p>
          <a:p>
            <a:r>
              <a:rPr lang="he-IL" dirty="0"/>
              <a:t>פרות מגדלים ברפת</a:t>
            </a:r>
          </a:p>
          <a:p>
            <a:r>
              <a:rPr lang="he-IL" dirty="0"/>
              <a:t>אבטיחים מגדלים במקשה</a:t>
            </a:r>
          </a:p>
          <a:p>
            <a:r>
              <a:rPr lang="he-IL" dirty="0"/>
              <a:t>פירות הדר מגדלים בפרדס</a:t>
            </a:r>
          </a:p>
          <a:p>
            <a:r>
              <a:rPr lang="he-IL" dirty="0"/>
              <a:t>ענבים מגדלים בכרם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247340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הצמחים ובעלי החיים חשובים לאדם. בני האדם מייצרים מוצרים שהמקור שלהם הוא מצמחים ומבעלי החיים.</a:t>
            </a:r>
          </a:p>
          <a:p>
            <a:r>
              <a:rPr lang="he-IL" dirty="0"/>
              <a:t>לפני קריאת דברי הדמויות, שואלים: מדוע הצמחים ובעלי החיים חשובים לאדם?. התמונה הזו</a:t>
            </a:r>
            <a:r>
              <a:rPr lang="he-IL" baseline="0" dirty="0"/>
              <a:t> מתייחסת לקטע הראשון. מצמחים מייצרים רהיטים. לבקש מהתלמידים להביא דוגמאות נוספות של רהיטים שעשויים מצמחים.</a:t>
            </a:r>
            <a:endParaRPr lang="he-IL" dirty="0"/>
          </a:p>
          <a:p>
            <a:r>
              <a:rPr lang="he-IL" dirty="0"/>
              <a:t> </a:t>
            </a:r>
          </a:p>
          <a:p>
            <a:endParaRPr lang="he-IL" dirty="0"/>
          </a:p>
          <a:p>
            <a:r>
              <a:rPr lang="he-IL" baseline="0" dirty="0"/>
              <a:t>המורה קוראת את קטע המידע המתאים בהתאם לתמונות שבשקפים 8-5 ומבקשת דוגמאות נוספות. </a:t>
            </a:r>
          </a:p>
          <a:p>
            <a:pPr algn="r"/>
            <a:r>
              <a:rPr lang="he-IL" sz="1800" b="0" i="0" u="none" strike="noStrike" baseline="0" dirty="0">
                <a:latin typeface="MF_FrankRuhl-Regular"/>
              </a:rPr>
              <a:t> </a:t>
            </a:r>
            <a:r>
              <a:rPr lang="he-IL" dirty="0"/>
              <a:t>לאחר קריאת דברי הדמויות חשוב לבנות הכללות ל"דברים" שהמקור שלהם הוא צמחים ובעלי חיים כגון: מזון, לבוש, ריהוט, יופי והנאה וכדומה.</a:t>
            </a:r>
          </a:p>
          <a:p>
            <a:pPr algn="r"/>
            <a:endParaRPr lang="he-IL" baseline="0" dirty="0"/>
          </a:p>
          <a:p>
            <a:pPr algn="r"/>
            <a:endParaRPr lang="he-IL" baseline="0"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104354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התמונה הזו מתייחסת לקטע השני. לבקש</a:t>
            </a:r>
            <a:r>
              <a:rPr lang="he-IL" baseline="0" dirty="0"/>
              <a:t> מהתלמידים להביא דוגמאות נוספות של בגדים שעשויים מצמחים.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351429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התמונה הזו</a:t>
            </a:r>
            <a:r>
              <a:rPr lang="he-IL" baseline="0" dirty="0"/>
              <a:t> מתייחסת לקטע השלישי. מבקשים מהתלמידים להביא דוגמאות נוספות של מאכלים שאנו מכינים מצמחים.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33870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התמונה הזו מתייחסת</a:t>
            </a:r>
            <a:r>
              <a:rPr lang="he-IL" baseline="0" dirty="0"/>
              <a:t> לקטע הרביעי. מבקשים מהתלמידים להביא דוגמאות נוספות של יופי והנאה מצמחים ומבעלי חיים.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05180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לאחר קריאת דברי הילדים מסכמים את תת הפרק בעזרת שאלות שבתבנית שיח.</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11093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302289" y="1313510"/>
            <a:ext cx="8841711" cy="2052816"/>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he-IL" sz="5400" b="1" dirty="0">
                <a:solidFill>
                  <a:srgbClr val="0070C0"/>
                </a:solidFill>
                <a:cs typeface="+mn-cs"/>
              </a:rPr>
              <a:t> </a:t>
            </a:r>
            <a:r>
              <a:rPr lang="he-IL" sz="8000" b="1" dirty="0">
                <a:solidFill>
                  <a:srgbClr val="0070C0"/>
                </a:solidFill>
                <a:latin typeface="MF_FrankRuhl-Regular"/>
              </a:rPr>
              <a:t>פֶּרֶק שְׁלִישִׁי: </a:t>
            </a:r>
            <a:br>
              <a:rPr lang="he-IL" sz="8000" b="1" dirty="0">
                <a:solidFill>
                  <a:srgbClr val="0070C0"/>
                </a:solidFill>
                <a:latin typeface="MF_FrankRuhl-Regular"/>
              </a:rPr>
            </a:br>
            <a:r>
              <a:rPr lang="he-IL" sz="8000" b="1" dirty="0">
                <a:solidFill>
                  <a:srgbClr val="0070C0"/>
                </a:solidFill>
                <a:latin typeface="MF_FrankRuhl-Regular"/>
              </a:rPr>
              <a:t>מְגַדְּלִים בַּעֲלֵי חַיִּים וּצְמָחִים</a:t>
            </a:r>
            <a:endParaRPr lang="x-none" sz="8000" b="1" dirty="0">
              <a:solidFill>
                <a:srgbClr val="0070C0"/>
              </a:solidFill>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
        <p:nvSpPr>
          <p:cNvPr id="2" name="TextBox 1"/>
          <p:cNvSpPr txBox="1"/>
          <p:nvPr/>
        </p:nvSpPr>
        <p:spPr>
          <a:xfrm>
            <a:off x="135801" y="4363770"/>
            <a:ext cx="8048531" cy="923330"/>
          </a:xfrm>
          <a:prstGeom prst="rect">
            <a:avLst/>
          </a:prstGeom>
          <a:noFill/>
        </p:spPr>
        <p:txBody>
          <a:bodyPr wrap="square" rtlCol="0">
            <a:spAutoFit/>
          </a:bodyPr>
          <a:lstStyle/>
          <a:p>
            <a:pPr lvl="0" algn="ctr"/>
            <a:r>
              <a:rPr lang="he-IL" sz="5400" b="1" dirty="0">
                <a:solidFill>
                  <a:srgbClr val="0070C0"/>
                </a:solidFill>
                <a:latin typeface="MF_FrankRuhl-Regular"/>
              </a:rPr>
              <a:t>צְרִיכִים צְמָחִים וּבַעֲלֵי חַיִּים</a:t>
            </a:r>
            <a:endParaRPr lang="en-US" sz="5400" b="1" dirty="0">
              <a:solidFill>
                <a:srgbClr val="0070C0"/>
              </a:solidFill>
            </a:endParaRPr>
          </a:p>
        </p:txBody>
      </p:sp>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2731" y="1300582"/>
            <a:ext cx="7886700" cy="1325563"/>
          </a:xfrm>
        </p:spPr>
        <p:txBody>
          <a:bodyPr>
            <a:normAutofit/>
          </a:bodyPr>
          <a:lstStyle/>
          <a:p>
            <a:pPr algn="r"/>
            <a:r>
              <a:rPr lang="he-IL" b="1" dirty="0">
                <a:solidFill>
                  <a:srgbClr val="437BBE"/>
                </a:solidFill>
                <a:latin typeface="MF_FrankRuhl-Regular"/>
                <a:cs typeface="+mn-cs"/>
              </a:rPr>
              <a:t>מְשִׂימָה: </a:t>
            </a:r>
            <a:r>
              <a:rPr lang="he-IL" b="1" dirty="0">
                <a:solidFill>
                  <a:srgbClr val="000000"/>
                </a:solidFill>
                <a:latin typeface="MF_FrankRuhl-Regular"/>
                <a:cs typeface="+mn-cs"/>
              </a:rPr>
              <a:t>מַדּוּעַ אֲנַחְנוּ מְגַדְּלִים צְמָחִים וּבַעֲלֵי חַיִּים? </a:t>
            </a:r>
            <a:r>
              <a:rPr lang="he-IL" sz="3100" b="1" dirty="0">
                <a:solidFill>
                  <a:srgbClr val="000000"/>
                </a:solidFill>
                <a:latin typeface="MF_FrankRuhl-Regular"/>
                <a:cs typeface="+mn-cs"/>
              </a:rPr>
              <a:t>(עמודים 83-82)</a:t>
            </a:r>
            <a:endParaRPr lang="en-US" sz="3100" b="1" dirty="0">
              <a:cs typeface="+mn-cs"/>
            </a:endParaRPr>
          </a:p>
        </p:txBody>
      </p:sp>
      <p:pic>
        <p:nvPicPr>
          <p:cNvPr id="5" name="מציין מיקום תוכן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914875"/>
            <a:ext cx="7886700" cy="3353938"/>
          </a:xfrm>
          <a:prstGeom prst="rect">
            <a:avLst/>
          </a:prstGeom>
        </p:spPr>
      </p:pic>
      <p:pic>
        <p:nvPicPr>
          <p:cNvPr id="3" name="תמונה 2">
            <a:extLst>
              <a:ext uri="{FF2B5EF4-FFF2-40B4-BE49-F238E27FC236}">
                <a16:creationId xmlns:a16="http://schemas.microsoft.com/office/drawing/2014/main" id="{5A7C6EFC-5EE9-9EC4-8597-F48E1D480D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741550"/>
          </a:xfrm>
          <a:prstGeom prst="rect">
            <a:avLst/>
          </a:prstGeom>
        </p:spPr>
      </p:pic>
      <p:pic>
        <p:nvPicPr>
          <p:cNvPr id="4" name="תמונה 3">
            <a:extLst>
              <a:ext uri="{FF2B5EF4-FFF2-40B4-BE49-F238E27FC236}">
                <a16:creationId xmlns:a16="http://schemas.microsoft.com/office/drawing/2014/main" id="{641A7E77-1554-AA0D-E912-731122F3D9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9148"/>
            <a:ext cx="1542422" cy="871804"/>
          </a:xfrm>
          <a:prstGeom prst="rect">
            <a:avLst/>
          </a:prstGeom>
        </p:spPr>
      </p:pic>
    </p:spTree>
    <p:extLst>
      <p:ext uri="{BB962C8B-B14F-4D97-AF65-F5344CB8AC3E}">
        <p14:creationId xmlns:p14="http://schemas.microsoft.com/office/powerpoint/2010/main" val="342863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282" y="1975376"/>
            <a:ext cx="8474044" cy="3495252"/>
          </a:xfrm>
          <a:prstGeom prst="rect">
            <a:avLst/>
          </a:prstGeom>
        </p:spPr>
      </p:pic>
      <p:pic>
        <p:nvPicPr>
          <p:cNvPr id="5" name="תמונה 4">
            <a:extLst>
              <a:ext uri="{FF2B5EF4-FFF2-40B4-BE49-F238E27FC236}">
                <a16:creationId xmlns:a16="http://schemas.microsoft.com/office/drawing/2014/main" id="{3D488295-C119-5EBB-379B-3FB7502702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6" name="תמונה 5">
            <a:extLst>
              <a:ext uri="{FF2B5EF4-FFF2-40B4-BE49-F238E27FC236}">
                <a16:creationId xmlns:a16="http://schemas.microsoft.com/office/drawing/2014/main" id="{A33D8A55-0F59-4585-E1C6-631329A43D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Tree>
    <p:extLst>
      <p:ext uri="{BB962C8B-B14F-4D97-AF65-F5344CB8AC3E}">
        <p14:creationId xmlns:p14="http://schemas.microsoft.com/office/powerpoint/2010/main" val="208685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56222" y="1754179"/>
            <a:ext cx="7886700" cy="3422667"/>
          </a:xfrm>
          <a:prstGeom prst="rect">
            <a:avLst/>
          </a:prstGeom>
        </p:spPr>
      </p:pic>
      <p:pic>
        <p:nvPicPr>
          <p:cNvPr id="3" name="תמונה 2">
            <a:extLst>
              <a:ext uri="{FF2B5EF4-FFF2-40B4-BE49-F238E27FC236}">
                <a16:creationId xmlns:a16="http://schemas.microsoft.com/office/drawing/2014/main" id="{9F4027C2-5F21-12F7-BA9D-9CE2642FEF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033" y="59207"/>
            <a:ext cx="1554967" cy="812598"/>
          </a:xfrm>
          <a:prstGeom prst="rect">
            <a:avLst/>
          </a:prstGeom>
        </p:spPr>
      </p:pic>
      <p:pic>
        <p:nvPicPr>
          <p:cNvPr id="5" name="תמונה 4">
            <a:extLst>
              <a:ext uri="{FF2B5EF4-FFF2-40B4-BE49-F238E27FC236}">
                <a16:creationId xmlns:a16="http://schemas.microsoft.com/office/drawing/2014/main" id="{1316F238-93EF-3DF1-81C1-E85D1268C8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542422" cy="871804"/>
          </a:xfrm>
          <a:prstGeom prst="rect">
            <a:avLst/>
          </a:prstGeom>
        </p:spPr>
      </p:pic>
    </p:spTree>
    <p:extLst>
      <p:ext uri="{BB962C8B-B14F-4D97-AF65-F5344CB8AC3E}">
        <p14:creationId xmlns:p14="http://schemas.microsoft.com/office/powerpoint/2010/main" val="185985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4321" y="1777663"/>
            <a:ext cx="8829679" cy="3581989"/>
          </a:xfrm>
          <a:prstGeom prst="rect">
            <a:avLst/>
          </a:prstGeom>
        </p:spPr>
      </p:pic>
      <p:pic>
        <p:nvPicPr>
          <p:cNvPr id="3" name="תמונה 2">
            <a:extLst>
              <a:ext uri="{FF2B5EF4-FFF2-40B4-BE49-F238E27FC236}">
                <a16:creationId xmlns:a16="http://schemas.microsoft.com/office/drawing/2014/main" id="{477A685C-58D1-53E9-BC20-4B34585415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0998" y="35947"/>
            <a:ext cx="1554967" cy="764153"/>
          </a:xfrm>
          <a:prstGeom prst="rect">
            <a:avLst/>
          </a:prstGeom>
        </p:spPr>
      </p:pic>
      <p:pic>
        <p:nvPicPr>
          <p:cNvPr id="5" name="תמונה 4">
            <a:extLst>
              <a:ext uri="{FF2B5EF4-FFF2-40B4-BE49-F238E27FC236}">
                <a16:creationId xmlns:a16="http://schemas.microsoft.com/office/drawing/2014/main" id="{690CAA5D-A245-02FD-619F-E02E6EB70F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542422" cy="871804"/>
          </a:xfrm>
          <a:prstGeom prst="rect">
            <a:avLst/>
          </a:prstGeom>
        </p:spPr>
      </p:pic>
    </p:spTree>
    <p:extLst>
      <p:ext uri="{BB962C8B-B14F-4D97-AF65-F5344CB8AC3E}">
        <p14:creationId xmlns:p14="http://schemas.microsoft.com/office/powerpoint/2010/main" val="378768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1492" y="1598097"/>
            <a:ext cx="8481015" cy="3435630"/>
          </a:xfrm>
          <a:prstGeom prst="rect">
            <a:avLst/>
          </a:prstGeom>
        </p:spPr>
      </p:pic>
      <p:pic>
        <p:nvPicPr>
          <p:cNvPr id="3" name="תמונה 2">
            <a:extLst>
              <a:ext uri="{FF2B5EF4-FFF2-40B4-BE49-F238E27FC236}">
                <a16:creationId xmlns:a16="http://schemas.microsoft.com/office/drawing/2014/main" id="{014B261B-22BE-EA25-5F91-9E0CBB3AE5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57540C1C-1645-B2FC-1CED-6F54916384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8591"/>
            <a:ext cx="1542422" cy="871804"/>
          </a:xfrm>
          <a:prstGeom prst="rect">
            <a:avLst/>
          </a:prstGeom>
        </p:spPr>
      </p:pic>
    </p:spTree>
    <p:extLst>
      <p:ext uri="{BB962C8B-B14F-4D97-AF65-F5344CB8AC3E}">
        <p14:creationId xmlns:p14="http://schemas.microsoft.com/office/powerpoint/2010/main" val="342632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0885" y="2056439"/>
            <a:ext cx="9144000" cy="3116157"/>
          </a:xfrm>
          <a:prstGeom prst="rect">
            <a:avLst/>
          </a:prstGeom>
        </p:spPr>
      </p:pic>
      <p:pic>
        <p:nvPicPr>
          <p:cNvPr id="3" name="תמונה 2">
            <a:extLst>
              <a:ext uri="{FF2B5EF4-FFF2-40B4-BE49-F238E27FC236}">
                <a16:creationId xmlns:a16="http://schemas.microsoft.com/office/drawing/2014/main" id="{5FFA987C-C257-4EFA-8E06-0081951B3E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8148" y="40194"/>
            <a:ext cx="1554967" cy="684400"/>
          </a:xfrm>
          <a:prstGeom prst="rect">
            <a:avLst/>
          </a:prstGeom>
        </p:spPr>
      </p:pic>
      <p:pic>
        <p:nvPicPr>
          <p:cNvPr id="5" name="תמונה 4">
            <a:extLst>
              <a:ext uri="{FF2B5EF4-FFF2-40B4-BE49-F238E27FC236}">
                <a16:creationId xmlns:a16="http://schemas.microsoft.com/office/drawing/2014/main" id="{DD191F8F-375E-0E13-1426-6EC91E252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85" y="51967"/>
            <a:ext cx="1542422" cy="871804"/>
          </a:xfrm>
          <a:prstGeom prst="rect">
            <a:avLst/>
          </a:prstGeom>
        </p:spPr>
      </p:pic>
    </p:spTree>
    <p:extLst>
      <p:ext uri="{BB962C8B-B14F-4D97-AF65-F5344CB8AC3E}">
        <p14:creationId xmlns:p14="http://schemas.microsoft.com/office/powerpoint/2010/main" val="300937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FFA987C-C257-4EFA-8E06-0081951B3E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8148" y="40194"/>
            <a:ext cx="1554967" cy="684400"/>
          </a:xfrm>
          <a:prstGeom prst="rect">
            <a:avLst/>
          </a:prstGeom>
        </p:spPr>
      </p:pic>
      <p:pic>
        <p:nvPicPr>
          <p:cNvPr id="5" name="תמונה 4">
            <a:extLst>
              <a:ext uri="{FF2B5EF4-FFF2-40B4-BE49-F238E27FC236}">
                <a16:creationId xmlns:a16="http://schemas.microsoft.com/office/drawing/2014/main" id="{DD191F8F-375E-0E13-1426-6EC91E252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85" y="51967"/>
            <a:ext cx="1542422" cy="871804"/>
          </a:xfrm>
          <a:prstGeom prst="rect">
            <a:avLst/>
          </a:prstGeom>
        </p:spPr>
      </p:pic>
      <p:pic>
        <p:nvPicPr>
          <p:cNvPr id="7" name="תמונה 6">
            <a:extLst>
              <a:ext uri="{FF2B5EF4-FFF2-40B4-BE49-F238E27FC236}">
                <a16:creationId xmlns:a16="http://schemas.microsoft.com/office/drawing/2014/main" id="{F299F0F4-AE23-21B9-C0BD-49DD74C9DA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3580219"/>
            <a:ext cx="8229600" cy="515558"/>
          </a:xfrm>
          <a:prstGeom prst="rect">
            <a:avLst/>
          </a:prstGeom>
          <a:ln>
            <a:solidFill>
              <a:srgbClr val="B31114"/>
            </a:solidFill>
          </a:ln>
        </p:spPr>
      </p:pic>
      <p:pic>
        <p:nvPicPr>
          <p:cNvPr id="9" name="תמונה 8">
            <a:extLst>
              <a:ext uri="{FF2B5EF4-FFF2-40B4-BE49-F238E27FC236}">
                <a16:creationId xmlns:a16="http://schemas.microsoft.com/office/drawing/2014/main" id="{59E7A13A-3434-83B8-D902-A570B7FCD1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54823" y="5338505"/>
            <a:ext cx="5580430" cy="515559"/>
          </a:xfrm>
          <a:prstGeom prst="rect">
            <a:avLst/>
          </a:prstGeom>
          <a:ln w="9525">
            <a:solidFill>
              <a:srgbClr val="B31114"/>
            </a:solidFill>
          </a:ln>
        </p:spPr>
      </p:pic>
      <p:sp>
        <p:nvSpPr>
          <p:cNvPr id="10" name="תיבת טקסט 9">
            <a:extLst>
              <a:ext uri="{FF2B5EF4-FFF2-40B4-BE49-F238E27FC236}">
                <a16:creationId xmlns:a16="http://schemas.microsoft.com/office/drawing/2014/main" id="{F36D8013-72E1-E7C2-14C9-CB8CC79326EA}"/>
              </a:ext>
            </a:extLst>
          </p:cNvPr>
          <p:cNvSpPr txBox="1"/>
          <p:nvPr/>
        </p:nvSpPr>
        <p:spPr>
          <a:xfrm>
            <a:off x="2879002" y="1622755"/>
            <a:ext cx="4227968" cy="830997"/>
          </a:xfrm>
          <a:prstGeom prst="rect">
            <a:avLst/>
          </a:prstGeom>
          <a:solidFill>
            <a:schemeClr val="accent6">
              <a:lumMod val="40000"/>
              <a:lumOff val="60000"/>
            </a:schemeClr>
          </a:solidFill>
        </p:spPr>
        <p:txBody>
          <a:bodyPr wrap="square">
            <a:spAutoFit/>
          </a:bodyPr>
          <a:lstStyle/>
          <a:p>
            <a:pPr marL="0" indent="0" algn="ctr" rtl="1">
              <a:buNone/>
            </a:pPr>
            <a:r>
              <a:rPr lang="he-IL" sz="4800" b="1" dirty="0">
                <a:latin typeface="MF_FrankRuhl-Regular"/>
              </a:rPr>
              <a:t>מֻשָּׂגִים שֶׁלָּמַדְנוּ</a:t>
            </a:r>
          </a:p>
        </p:txBody>
      </p:sp>
    </p:spTree>
    <p:extLst>
      <p:ext uri="{BB962C8B-B14F-4D97-AF65-F5344CB8AC3E}">
        <p14:creationId xmlns:p14="http://schemas.microsoft.com/office/powerpoint/2010/main" val="401323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87344" y="793751"/>
            <a:ext cx="7886700" cy="1325563"/>
          </a:xfrm>
        </p:spPr>
        <p:txBody>
          <a:bodyPr/>
          <a:lstStyle/>
          <a:p>
            <a:pPr algn="r"/>
            <a:r>
              <a:rPr lang="he-IL" dirty="0">
                <a:solidFill>
                  <a:srgbClr val="0070C0"/>
                </a:solidFill>
                <a:cs typeface="+mn-cs"/>
              </a:rPr>
              <a:t>סיפור: </a:t>
            </a:r>
            <a:r>
              <a:rPr lang="he-IL" b="1" dirty="0">
                <a:solidFill>
                  <a:srgbClr val="0070C0"/>
                </a:solidFill>
                <a:latin typeface="MF_FrankRuhl-Bold"/>
                <a:cs typeface="+mn-cs"/>
              </a:rPr>
              <a:t>טִיּוּל בְּמֶשֶׁק חַקְלָאִי </a:t>
            </a:r>
            <a:r>
              <a:rPr lang="he-IL" sz="2800" b="1" dirty="0">
                <a:solidFill>
                  <a:srgbClr val="0070C0"/>
                </a:solidFill>
                <a:latin typeface="MF_FrankRuhl-Bold"/>
                <a:cs typeface="+mn-cs"/>
              </a:rPr>
              <a:t>(עמוד 79)</a:t>
            </a:r>
            <a:r>
              <a:rPr lang="en-US" dirty="0">
                <a:solidFill>
                  <a:srgbClr val="0070C0"/>
                </a:solidFill>
                <a:cs typeface="+mn-cs"/>
              </a:rPr>
              <a:t> </a:t>
            </a: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0086" y="2462542"/>
            <a:ext cx="8701217" cy="3114393"/>
          </a:xfrm>
          <a:prstGeom prst="rect">
            <a:avLst/>
          </a:prstGeom>
        </p:spPr>
      </p:pic>
      <p:pic>
        <p:nvPicPr>
          <p:cNvPr id="3" name="תמונה 2">
            <a:extLst>
              <a:ext uri="{FF2B5EF4-FFF2-40B4-BE49-F238E27FC236}">
                <a16:creationId xmlns:a16="http://schemas.microsoft.com/office/drawing/2014/main" id="{C602D8F2-7D04-E068-F18B-014CA40D4C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221D0F30-9915-46D5-BD9A-C34880319A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Tree>
    <p:extLst>
      <p:ext uri="{BB962C8B-B14F-4D97-AF65-F5344CB8AC3E}">
        <p14:creationId xmlns:p14="http://schemas.microsoft.com/office/powerpoint/2010/main" val="265304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5400" b="1" dirty="0">
                <a:solidFill>
                  <a:srgbClr val="0070C0"/>
                </a:solidFill>
                <a:cs typeface="+mn-cs"/>
              </a:rPr>
              <a:t>שיח  </a:t>
            </a:r>
            <a:endParaRPr lang="en-US" sz="5400" b="1" dirty="0">
              <a:solidFill>
                <a:srgbClr val="0070C0"/>
              </a:solidFill>
              <a:cs typeface="+mn-cs"/>
            </a:endParaRPr>
          </a:p>
        </p:txBody>
      </p:sp>
      <p:sp>
        <p:nvSpPr>
          <p:cNvPr id="5" name="מציין מיקום תוכן 4"/>
          <p:cNvSpPr>
            <a:spLocks noGrp="1"/>
          </p:cNvSpPr>
          <p:nvPr>
            <p:ph idx="1"/>
          </p:nvPr>
        </p:nvSpPr>
        <p:spPr>
          <a:xfrm>
            <a:off x="0" y="1825625"/>
            <a:ext cx="9008198" cy="4351338"/>
          </a:xfrm>
        </p:spPr>
        <p:txBody>
          <a:bodyPr>
            <a:normAutofit/>
          </a:bodyPr>
          <a:lstStyle/>
          <a:p>
            <a:pPr marL="514350" indent="-514350" algn="r" rtl="1">
              <a:buFont typeface="+mj-lt"/>
              <a:buAutoNum type="arabicPeriod"/>
            </a:pPr>
            <a:r>
              <a:rPr lang="he-IL" sz="3600" dirty="0"/>
              <a:t>אֵילוּ בַּעֲלֵי חַיִּים יִרְאוּ הַיְּלָדִים בַּמֶּשֶׁק הַחַקְלָאִי?</a:t>
            </a:r>
          </a:p>
          <a:p>
            <a:pPr marL="514350" indent="-514350" algn="r" rtl="1">
              <a:buFont typeface="+mj-lt"/>
              <a:buAutoNum type="arabicPeriod"/>
            </a:pPr>
            <a:r>
              <a:rPr lang="he-IL" sz="3600" dirty="0"/>
              <a:t>הֵיכָן מְגַדְּלִים אֶת בַּעֲלֵי הַחַיִּים הָאֵלֶּה?</a:t>
            </a:r>
          </a:p>
          <a:p>
            <a:pPr marL="514350" indent="-514350" algn="r" rtl="1">
              <a:buFont typeface="+mj-lt"/>
              <a:buAutoNum type="arabicPeriod"/>
            </a:pPr>
            <a:r>
              <a:rPr lang="he-IL" sz="3600" dirty="0">
                <a:solidFill>
                  <a:srgbClr val="000000"/>
                </a:solidFill>
                <a:latin typeface="MF_FrankRuhl-Regular"/>
              </a:rPr>
              <a:t>אֵילוּ צְמָחִים יִרְאוּ הַיְּלָדִים בַּמֶּשֶׁק הַחַקְלָאִי?</a:t>
            </a:r>
          </a:p>
          <a:p>
            <a:pPr marL="514350" indent="-514350" algn="r" rtl="1">
              <a:buFont typeface="+mj-lt"/>
              <a:buAutoNum type="arabicPeriod"/>
            </a:pPr>
            <a:r>
              <a:rPr lang="he-IL" sz="3600" dirty="0">
                <a:solidFill>
                  <a:srgbClr val="000000"/>
                </a:solidFill>
                <a:latin typeface="MF_FrankRuhl-Regular"/>
              </a:rPr>
              <a:t>הֵיכָן מְגַדְּלִים אֶת הַצְּמָחִים הָאֵלֶּה?</a:t>
            </a:r>
          </a:p>
          <a:p>
            <a:pPr marL="514350" indent="-514350" algn="r" rtl="1">
              <a:buFont typeface="+mj-lt"/>
              <a:buAutoNum type="arabicPeriod"/>
            </a:pPr>
            <a:r>
              <a:rPr lang="he-IL" sz="3600" dirty="0">
                <a:solidFill>
                  <a:srgbClr val="000000"/>
                </a:solidFill>
                <a:latin typeface="MF_FrankRuhl-Regular"/>
              </a:rPr>
              <a:t>מִי יָצְרוּ אֶת הַמְּקוֹמוֹת הָאֵלֶּה?</a:t>
            </a:r>
          </a:p>
          <a:p>
            <a:pPr marL="0" indent="0" algn="r">
              <a:buNone/>
            </a:pPr>
            <a:endParaRPr lang="en-US" sz="3600" dirty="0"/>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1132" y="368149"/>
            <a:ext cx="1822862" cy="1390008"/>
          </a:xfrm>
          <a:prstGeom prst="rect">
            <a:avLst/>
          </a:prstGeom>
        </p:spPr>
      </p:pic>
    </p:spTree>
    <p:extLst>
      <p:ext uri="{BB962C8B-B14F-4D97-AF65-F5344CB8AC3E}">
        <p14:creationId xmlns:p14="http://schemas.microsoft.com/office/powerpoint/2010/main" val="297812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51599" y="767851"/>
            <a:ext cx="4063066" cy="3047300"/>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842385"/>
            <a:ext cx="4560942" cy="3039441"/>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1599" y="4030584"/>
            <a:ext cx="4192401" cy="2681366"/>
          </a:xfrm>
          <a:prstGeom prst="rect">
            <a:avLst/>
          </a:prstGeom>
        </p:spPr>
      </p:pic>
      <p:pic>
        <p:nvPicPr>
          <p:cNvPr id="3" name="תמונה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599" y="4030584"/>
            <a:ext cx="4643043" cy="2681366"/>
          </a:xfrm>
          <a:prstGeom prst="rect">
            <a:avLst/>
          </a:prstGeom>
        </p:spPr>
      </p:pic>
      <p:pic>
        <p:nvPicPr>
          <p:cNvPr id="7" name="תמונה 6">
            <a:extLst>
              <a:ext uri="{FF2B5EF4-FFF2-40B4-BE49-F238E27FC236}">
                <a16:creationId xmlns:a16="http://schemas.microsoft.com/office/drawing/2014/main" id="{BB48A9DF-A044-7EFE-ECBA-FA22F6F186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78104" y="47226"/>
            <a:ext cx="1554967" cy="720625"/>
          </a:xfrm>
          <a:prstGeom prst="rect">
            <a:avLst/>
          </a:prstGeom>
        </p:spPr>
      </p:pic>
      <p:pic>
        <p:nvPicPr>
          <p:cNvPr id="8" name="תמונה 7">
            <a:extLst>
              <a:ext uri="{FF2B5EF4-FFF2-40B4-BE49-F238E27FC236}">
                <a16:creationId xmlns:a16="http://schemas.microsoft.com/office/drawing/2014/main" id="{503DF1B0-B7E7-EA81-0383-1176729EBC4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Tree>
    <p:extLst>
      <p:ext uri="{BB962C8B-B14F-4D97-AF65-F5344CB8AC3E}">
        <p14:creationId xmlns:p14="http://schemas.microsoft.com/office/powerpoint/2010/main" val="266975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259581"/>
            <a:ext cx="7886700" cy="1325563"/>
          </a:xfrm>
        </p:spPr>
        <p:txBody>
          <a:bodyPr/>
          <a:lstStyle/>
          <a:p>
            <a:pPr algn="ctr"/>
            <a:r>
              <a:rPr lang="he-IL" b="1" dirty="0">
                <a:solidFill>
                  <a:srgbClr val="0070C0"/>
                </a:solidFill>
                <a:cs typeface="+mn-cs"/>
              </a:rPr>
              <a:t>צְרִיכִים צְמָחִים וּבַעֲלֵי חַיִּים </a:t>
            </a:r>
            <a:r>
              <a:rPr lang="he-IL" sz="2400" b="1" dirty="0">
                <a:solidFill>
                  <a:srgbClr val="0070C0"/>
                </a:solidFill>
                <a:cs typeface="+mn-cs"/>
              </a:rPr>
              <a:t>(עמוד 81)</a:t>
            </a:r>
            <a:endParaRPr lang="en-US" sz="2400" b="1" dirty="0">
              <a:solidFill>
                <a:srgbClr val="0070C0"/>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80357" y="2508474"/>
            <a:ext cx="6351715" cy="4232823"/>
          </a:xfrm>
          <a:prstGeom prst="rect">
            <a:avLst/>
          </a:prstGeom>
        </p:spPr>
      </p:pic>
      <p:sp>
        <p:nvSpPr>
          <p:cNvPr id="3" name="מלבן 2"/>
          <p:cNvSpPr/>
          <p:nvPr/>
        </p:nvSpPr>
        <p:spPr>
          <a:xfrm>
            <a:off x="3023857" y="1585144"/>
            <a:ext cx="2906162" cy="707886"/>
          </a:xfrm>
          <a:prstGeom prst="rect">
            <a:avLst/>
          </a:prstGeom>
        </p:spPr>
        <p:txBody>
          <a:bodyPr wrap="square">
            <a:spAutoFit/>
          </a:bodyPr>
          <a:lstStyle/>
          <a:p>
            <a:pPr algn="ctr"/>
            <a:r>
              <a:rPr lang="he-IL" sz="4000" b="1" dirty="0">
                <a:solidFill>
                  <a:srgbClr val="0070C0"/>
                </a:solidFill>
                <a:latin typeface="MF_FrankRuhl-Regular"/>
              </a:rPr>
              <a:t>רָהִיטִים</a:t>
            </a:r>
            <a:endParaRPr lang="en-US" sz="4000" b="1" dirty="0">
              <a:solidFill>
                <a:srgbClr val="0070C0"/>
              </a:solidFill>
            </a:endParaRPr>
          </a:p>
        </p:txBody>
      </p:sp>
      <p:pic>
        <p:nvPicPr>
          <p:cNvPr id="5" name="תמונה 4">
            <a:extLst>
              <a:ext uri="{FF2B5EF4-FFF2-40B4-BE49-F238E27FC236}">
                <a16:creationId xmlns:a16="http://schemas.microsoft.com/office/drawing/2014/main" id="{28B8EE8C-A281-E0B7-F9E2-8C1ED15638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6" name="תמונה 5">
            <a:extLst>
              <a:ext uri="{FF2B5EF4-FFF2-40B4-BE49-F238E27FC236}">
                <a16:creationId xmlns:a16="http://schemas.microsoft.com/office/drawing/2014/main" id="{101669B1-A565-C31E-8126-238CB58602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Tree>
    <p:extLst>
      <p:ext uri="{BB962C8B-B14F-4D97-AF65-F5344CB8AC3E}">
        <p14:creationId xmlns:p14="http://schemas.microsoft.com/office/powerpoint/2010/main" val="13366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solidFill>
                  <a:srgbClr val="0070C0"/>
                </a:solidFill>
                <a:latin typeface="MF_FrankRuhl-Regular"/>
                <a:cs typeface="+mn-cs"/>
              </a:rPr>
              <a:t>בְּגָדִים</a:t>
            </a:r>
            <a:endParaRPr lang="en-US" sz="5400" b="1" dirty="0">
              <a:solidFill>
                <a:srgbClr val="0070C0"/>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03212" y="1759988"/>
            <a:ext cx="7537575" cy="5023088"/>
          </a:xfrm>
          <a:prstGeom prst="rect">
            <a:avLst/>
          </a:prstGeom>
        </p:spPr>
      </p:pic>
      <p:pic>
        <p:nvPicPr>
          <p:cNvPr id="3" name="תמונה 2">
            <a:extLst>
              <a:ext uri="{FF2B5EF4-FFF2-40B4-BE49-F238E27FC236}">
                <a16:creationId xmlns:a16="http://schemas.microsoft.com/office/drawing/2014/main" id="{A6F964FF-9606-B93E-E039-BF717CB846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33AFBB3B-804D-F5C8-AF5E-A8068FE1BA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Tree>
    <p:extLst>
      <p:ext uri="{BB962C8B-B14F-4D97-AF65-F5344CB8AC3E}">
        <p14:creationId xmlns:p14="http://schemas.microsoft.com/office/powerpoint/2010/main" val="204061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09853" y="283644"/>
            <a:ext cx="7886700" cy="1325563"/>
          </a:xfrm>
        </p:spPr>
        <p:txBody>
          <a:bodyPr>
            <a:normAutofit/>
          </a:bodyPr>
          <a:lstStyle/>
          <a:p>
            <a:pPr algn="ctr"/>
            <a:r>
              <a:rPr lang="he-IL" sz="5400" b="1" dirty="0">
                <a:solidFill>
                  <a:srgbClr val="0070C0"/>
                </a:solidFill>
                <a:latin typeface="MF_FrankRuhl-Regular"/>
                <a:cs typeface="+mn-cs"/>
              </a:rPr>
              <a:t>אֹכֶל (מָזוֹן)</a:t>
            </a:r>
            <a:endParaRPr lang="en-US" sz="5400" b="1" dirty="0">
              <a:solidFill>
                <a:srgbClr val="0070C0"/>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14811" y="1852550"/>
            <a:ext cx="7365282" cy="4919779"/>
          </a:xfrm>
          <a:prstGeom prst="rect">
            <a:avLst/>
          </a:prstGeom>
        </p:spPr>
      </p:pic>
      <p:pic>
        <p:nvPicPr>
          <p:cNvPr id="3" name="תמונה 2">
            <a:extLst>
              <a:ext uri="{FF2B5EF4-FFF2-40B4-BE49-F238E27FC236}">
                <a16:creationId xmlns:a16="http://schemas.microsoft.com/office/drawing/2014/main" id="{BD66D98B-3329-9098-3F7F-B22C324DAB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A4A2DC40-FBAD-705E-AE7E-52E0ADE8E4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Tree>
    <p:extLst>
      <p:ext uri="{BB962C8B-B14F-4D97-AF65-F5344CB8AC3E}">
        <p14:creationId xmlns:p14="http://schemas.microsoft.com/office/powerpoint/2010/main" val="411572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70122" y="1792933"/>
            <a:ext cx="7403755" cy="4933910"/>
          </a:xfrm>
          <a:prstGeom prst="rect">
            <a:avLst/>
          </a:prstGeom>
        </p:spPr>
      </p:pic>
      <p:sp>
        <p:nvSpPr>
          <p:cNvPr id="3" name="כותרת 2"/>
          <p:cNvSpPr>
            <a:spLocks noGrp="1"/>
          </p:cNvSpPr>
          <p:nvPr>
            <p:ph type="title"/>
          </p:nvPr>
        </p:nvSpPr>
        <p:spPr/>
        <p:txBody>
          <a:bodyPr>
            <a:normAutofit/>
          </a:bodyPr>
          <a:lstStyle/>
          <a:p>
            <a:pPr algn="ctr"/>
            <a:r>
              <a:rPr lang="he-IL" sz="6000" b="1" dirty="0">
                <a:solidFill>
                  <a:srgbClr val="0070C0"/>
                </a:solidFill>
                <a:latin typeface="MF_FrankRuhl-Regular"/>
                <a:cs typeface="+mn-cs"/>
              </a:rPr>
              <a:t>הַיֹּפִי שֶׁל הַטֶּבַע</a:t>
            </a:r>
            <a:endParaRPr lang="en-US" sz="6000" b="1" dirty="0">
              <a:solidFill>
                <a:srgbClr val="0070C0"/>
              </a:solidFill>
              <a:latin typeface="Arial" panose="020B0604020202020204" pitchFamily="34" charset="0"/>
              <a:cs typeface="+mn-cs"/>
            </a:endParaRPr>
          </a:p>
        </p:txBody>
      </p:sp>
      <p:pic>
        <p:nvPicPr>
          <p:cNvPr id="2" name="תמונה 1">
            <a:extLst>
              <a:ext uri="{FF2B5EF4-FFF2-40B4-BE49-F238E27FC236}">
                <a16:creationId xmlns:a16="http://schemas.microsoft.com/office/drawing/2014/main" id="{C0126C14-F35E-DD00-BED1-8908451B6A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948" y="144275"/>
            <a:ext cx="1554967" cy="835857"/>
          </a:xfrm>
          <a:prstGeom prst="rect">
            <a:avLst/>
          </a:prstGeom>
        </p:spPr>
      </p:pic>
      <p:pic>
        <p:nvPicPr>
          <p:cNvPr id="5" name="תמונה 4">
            <a:extLst>
              <a:ext uri="{FF2B5EF4-FFF2-40B4-BE49-F238E27FC236}">
                <a16:creationId xmlns:a16="http://schemas.microsoft.com/office/drawing/2014/main" id="{479EBF9A-7F70-FAE6-E300-C7DA4FDB74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Tree>
    <p:extLst>
      <p:ext uri="{BB962C8B-B14F-4D97-AF65-F5344CB8AC3E}">
        <p14:creationId xmlns:p14="http://schemas.microsoft.com/office/powerpoint/2010/main" val="125101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19100" y="2480229"/>
            <a:ext cx="8305800" cy="3796745"/>
          </a:xfrm>
          <a:ln w="12700">
            <a:solidFill>
              <a:srgbClr val="B31114"/>
            </a:solidFill>
          </a:ln>
        </p:spPr>
        <p:txBody>
          <a:bodyPr>
            <a:normAutofit/>
          </a:bodyPr>
          <a:lstStyle/>
          <a:p>
            <a:pPr marL="0" indent="0" algn="r">
              <a:buNone/>
            </a:pPr>
            <a:endParaRPr lang="he-IL" sz="4000" dirty="0">
              <a:solidFill>
                <a:srgbClr val="000000"/>
              </a:solidFill>
              <a:latin typeface="MF_FrankRuhl-Regular"/>
            </a:endParaRPr>
          </a:p>
          <a:p>
            <a:pPr marL="0" indent="0" algn="r">
              <a:buNone/>
            </a:pPr>
            <a:r>
              <a:rPr lang="he-IL" sz="4000" dirty="0">
                <a:solidFill>
                  <a:srgbClr val="000000"/>
                </a:solidFill>
                <a:latin typeface="MF_FrankRuhl-Regular"/>
              </a:rPr>
              <a:t>1. מַדּוּעַ חֲשׁוּבִים לָנוּ הַצְּמָחִים?</a:t>
            </a:r>
          </a:p>
          <a:p>
            <a:pPr marL="0" indent="0" algn="r">
              <a:buNone/>
            </a:pPr>
            <a:r>
              <a:rPr lang="he-IL" sz="4000" dirty="0">
                <a:latin typeface="MF_FrankRuhl-Regular"/>
              </a:rPr>
              <a:t>2. מַדּוּעַ חֲשׁוּבִים לָנוּ בַּעֲלֵי הַחַיִּים?</a:t>
            </a:r>
          </a:p>
          <a:p>
            <a:pPr marL="0" indent="0" algn="r">
              <a:buNone/>
            </a:pPr>
            <a:r>
              <a:rPr lang="he-IL" sz="4000" dirty="0"/>
              <a:t>3. הַאִם </a:t>
            </a:r>
            <a:r>
              <a:rPr lang="he-IL" sz="4000" dirty="0" err="1"/>
              <a:t>טִיַּלְתֶּם</a:t>
            </a:r>
            <a:r>
              <a:rPr lang="he-IL" sz="4000" dirty="0"/>
              <a:t> פַּעַם בַּטֶּבַע? אֵיךְ  </a:t>
            </a:r>
          </a:p>
          <a:p>
            <a:pPr marL="0" indent="0" algn="r">
              <a:buNone/>
            </a:pPr>
            <a:r>
              <a:rPr lang="he-IL" sz="4000" dirty="0"/>
              <a:t>    הִרְגַּשְׁתֶּם?</a:t>
            </a:r>
            <a:endParaRPr lang="en-US" sz="4000" dirty="0"/>
          </a:p>
        </p:txBody>
      </p:sp>
      <p:pic>
        <p:nvPicPr>
          <p:cNvPr id="6" name="תמונה 5">
            <a:extLst>
              <a:ext uri="{FF2B5EF4-FFF2-40B4-BE49-F238E27FC236}">
                <a16:creationId xmlns:a16="http://schemas.microsoft.com/office/drawing/2014/main" id="{D09FDA45-135E-E521-1390-E5954A9C84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948" y="96650"/>
            <a:ext cx="1554967" cy="835857"/>
          </a:xfrm>
          <a:prstGeom prst="rect">
            <a:avLst/>
          </a:prstGeom>
        </p:spPr>
      </p:pic>
      <p:pic>
        <p:nvPicPr>
          <p:cNvPr id="7" name="תמונה 6">
            <a:extLst>
              <a:ext uri="{FF2B5EF4-FFF2-40B4-BE49-F238E27FC236}">
                <a16:creationId xmlns:a16="http://schemas.microsoft.com/office/drawing/2014/main" id="{4F7BBEFE-D39F-E916-EAB0-16F992607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5022"/>
            <a:ext cx="1542422" cy="871804"/>
          </a:xfrm>
          <a:prstGeom prst="rect">
            <a:avLst/>
          </a:prstGeom>
        </p:spPr>
      </p:pic>
      <p:pic>
        <p:nvPicPr>
          <p:cNvPr id="9" name="תמונה 8">
            <a:extLst>
              <a:ext uri="{FF2B5EF4-FFF2-40B4-BE49-F238E27FC236}">
                <a16:creationId xmlns:a16="http://schemas.microsoft.com/office/drawing/2014/main" id="{F135447B-12F3-31BA-1CA0-5B0C15BD6CA9}"/>
              </a:ext>
            </a:extLst>
          </p:cNvPr>
          <p:cNvPicPr>
            <a:picLocks noChangeAspect="1"/>
          </p:cNvPicPr>
          <p:nvPr/>
        </p:nvPicPr>
        <p:blipFill>
          <a:blip r:embed="rId5"/>
          <a:stretch>
            <a:fillRect/>
          </a:stretch>
        </p:blipFill>
        <p:spPr>
          <a:xfrm>
            <a:off x="5622673" y="1034856"/>
            <a:ext cx="1819275" cy="1390650"/>
          </a:xfrm>
          <a:prstGeom prst="rect">
            <a:avLst/>
          </a:prstGeom>
        </p:spPr>
      </p:pic>
    </p:spTree>
    <p:extLst>
      <p:ext uri="{BB962C8B-B14F-4D97-AF65-F5344CB8AC3E}">
        <p14:creationId xmlns:p14="http://schemas.microsoft.com/office/powerpoint/2010/main" val="2300423644"/>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1362</TotalTime>
  <Words>734</Words>
  <Application>Microsoft Office PowerPoint</Application>
  <PresentationFormat>‫הצגה על המסך (4:3)</PresentationFormat>
  <Paragraphs>73</Paragraphs>
  <Slides>16</Slides>
  <Notes>13</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16</vt:i4>
      </vt:variant>
    </vt:vector>
  </HeadingPairs>
  <TitlesOfParts>
    <vt:vector size="23" baseType="lpstr">
      <vt:lpstr>Arial</vt:lpstr>
      <vt:lpstr>Calibri</vt:lpstr>
      <vt:lpstr>Calibri Light</vt:lpstr>
      <vt:lpstr>FontbitDavid</vt:lpstr>
      <vt:lpstr>MF_FrankRuhl-Bold</vt:lpstr>
      <vt:lpstr>MF_FrankRuhl-Regular</vt:lpstr>
      <vt:lpstr>ערכת נושא Office</vt:lpstr>
      <vt:lpstr>   פֶּרֶק שְׁלִישִׁי:  מְגַדְּלִים בַּעֲלֵי חַיִּים וּצְמָחִים</vt:lpstr>
      <vt:lpstr>סיפור: טִיּוּל בְּמֶשֶׁק חַקְלָאִי (עמוד 79) </vt:lpstr>
      <vt:lpstr>שיח  </vt:lpstr>
      <vt:lpstr>מצגת של PowerPoint‏</vt:lpstr>
      <vt:lpstr>צְרִיכִים צְמָחִים וּבַעֲלֵי חַיִּים (עמוד 81)</vt:lpstr>
      <vt:lpstr>בְּגָדִים</vt:lpstr>
      <vt:lpstr>אֹכֶל (מָזוֹן)</vt:lpstr>
      <vt:lpstr>הַיֹּפִי שֶׁל הַטֶּבַע</vt:lpstr>
      <vt:lpstr>מצגת של PowerPoint‏</vt:lpstr>
      <vt:lpstr>מְשִׂימָה: מַדּוּעַ אֲנַחְנוּ מְגַדְּלִים צְמָחִים וּבַעֲלֵי חַיִּים? (עמודים 83-82)</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151</cp:revision>
  <dcterms:created xsi:type="dcterms:W3CDTF">2019-05-25T18:59:51Z</dcterms:created>
  <dcterms:modified xsi:type="dcterms:W3CDTF">2023-10-26T11:28:07Z</dcterms:modified>
</cp:coreProperties>
</file>