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0"/>
  </p:notesMasterIdLst>
  <p:sldIdLst>
    <p:sldId id="289" r:id="rId2"/>
    <p:sldId id="316" r:id="rId3"/>
    <p:sldId id="312" r:id="rId4"/>
    <p:sldId id="313" r:id="rId5"/>
    <p:sldId id="318" r:id="rId6"/>
    <p:sldId id="314" r:id="rId7"/>
    <p:sldId id="315" r:id="rId8"/>
    <p:sldId id="317"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26" autoAdjust="0"/>
    <p:restoredTop sz="87511" autoAdjust="0"/>
  </p:normalViewPr>
  <p:slideViewPr>
    <p:cSldViewPr snapToGrid="0" showGuides="1">
      <p:cViewPr varScale="1">
        <p:scale>
          <a:sx n="67" d="100"/>
          <a:sy n="67" d="100"/>
        </p:scale>
        <p:origin x="844" y="56"/>
      </p:cViewPr>
      <p:guideLst>
        <p:guide orient="horz" pos="2183"/>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כ"א/תשרי/תשפ"ד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נוטעת את התשתית הראשונה להבנה המדעית של המושג </a:t>
            </a:r>
            <a:r>
              <a:rPr lang="he-IL" sz="1800" b="1" i="0" u="none" strike="noStrike" baseline="0" dirty="0">
                <a:latin typeface="FontbitDavid-Bold"/>
              </a:rPr>
              <a:t>חיים</a:t>
            </a:r>
            <a:r>
              <a:rPr lang="he-IL" sz="1800" b="0" i="0" u="none" strike="noStrike" baseline="0" dirty="0">
                <a:latin typeface="FontbitDavid"/>
              </a:rPr>
              <a:t>. הספרות המחקרית של הוראת המדעים מצביעה על קשיים בהבנת משמעות המושג הביולוגי "חיים". יש המייחסים תכונות של חיים לגופים דוממים. להלן דוגמאות אחדות: מכונית היא חיה כי היא זוללת דלק ונעה, עננים הם חיים כי הם מתמלאים ומתרוקנים במים וגם נעים, שמש היא חיה כי היא נעה (שוקעת וזורחת). כמו כן, יש הרואים בצמחים דוממים כי הם לא נעים, לא אוכלים (אין להם פה) וגם לא נושמים (לא נראית פעולת נשימה). הטיפול בתפיסות החלופיות בחוברת הלימוד נעשה באמצעות בירור התפיסות החלופיות שבהם אוחזים התלמידים, טיפול שיטתי בכל אחד ממאפייני החיים שבעזרתם אפשר למיין לחי ושאינו חי באמצעות תצפיות וניסויים, הצגת מכלול מאפייני החיים באמצעות "סימניית החיים" ( איור פרח עם עלי כותרת צבעוניים) שמלווה את התלמידים בכל תהליך הלמידה וכן הפעלת חשיבה דדוקטיבית שבה התלמידים מתבקשים ליישם את השימוש במכלול מאפייני החיים לזיהוי יצורים חיים ודוממים.</a:t>
            </a:r>
          </a:p>
          <a:p>
            <a:pPr algn="r"/>
            <a:endParaRPr lang="he-IL" sz="1800" b="0" i="0" u="none" strike="noStrike" baseline="0" dirty="0">
              <a:latin typeface="FontbitDavid"/>
            </a:endParaRPr>
          </a:p>
          <a:p>
            <a:pPr algn="r"/>
            <a:r>
              <a:rPr lang="he-IL" sz="1800" b="0" i="0" u="none" strike="noStrike" baseline="0" dirty="0">
                <a:latin typeface="FontbitDavid"/>
              </a:rPr>
              <a:t>אפשר לפתוח בברור תפיסות מוקדמות של הילדים ביחס לתופעה חיים. עיינו באיורי הפתיחה והשיבו: מי חי?. </a:t>
            </a:r>
          </a:p>
          <a:p>
            <a:pPr algn="r"/>
            <a:r>
              <a:rPr lang="he-IL" sz="1800" b="0" i="0" u="none" strike="noStrike" baseline="0" dirty="0">
                <a:latin typeface="FontbitDavid"/>
              </a:rPr>
              <a:t>בסיום הוראת נושא זה אפשר לחזור לאיורים ולעמת את התלמידים עם התשובות שנתנו.</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ההקדמה לפרק </a:t>
            </a:r>
            <a:r>
              <a:rPr lang="he-IL" sz="1800" b="1" i="0" u="none" strike="noStrike" baseline="0" dirty="0">
                <a:latin typeface="FontbitDavid"/>
              </a:rPr>
              <a:t>אנחנו יצורים חיים </a:t>
            </a:r>
            <a:r>
              <a:rPr lang="he-IL" sz="1800" b="0" i="0" u="none" strike="noStrike" baseline="0" dirty="0">
                <a:latin typeface="FontbitDavid"/>
              </a:rPr>
              <a:t>נועדה לבחון את התחושה של התלמידים כלפי גידול בעלי חיים (שנכללים בהגדרה של יצורים חיים) ואת מידת המודעות שלהם אודות הצרכים שלהם. </a:t>
            </a:r>
          </a:p>
          <a:p>
            <a:pPr algn="r"/>
            <a:endParaRPr lang="he-IL" sz="1800" b="0" i="0" u="none" strike="noStrike" baseline="0" dirty="0">
              <a:latin typeface="FontbitDavid"/>
            </a:endParaRPr>
          </a:p>
          <a:p>
            <a:pPr algn="r"/>
            <a:r>
              <a:rPr lang="en-US" sz="1800" b="0" i="0" u="none" strike="noStrike" baseline="0" dirty="0">
                <a:latin typeface="FontbitDavid"/>
              </a:rPr>
              <a:t> </a:t>
            </a:r>
            <a:r>
              <a:rPr lang="he-IL" sz="1800" b="0" i="0" u="none" strike="noStrike" baseline="0" dirty="0">
                <a:latin typeface="FontbitDavid"/>
              </a:rPr>
              <a:t>מספרים את הסיפור ובעקבותיו מנהלים שיחַ: האם בבית של מישהו/י מגדלים בעלי חיים? אם כן, ספרו אילו בעלי חיים מגדלים בביתכם</a:t>
            </a:r>
          </a:p>
          <a:p>
            <a:pPr algn="r"/>
            <a:r>
              <a:rPr lang="he-IL" sz="1800" b="0" i="0" u="none" strike="noStrike" baseline="0" dirty="0">
                <a:latin typeface="FontbitDavid"/>
              </a:rPr>
              <a:t>וכיצד אתם מטפלים בהם? האם אתם פוחדים מבעלי חיים?</a:t>
            </a:r>
          </a:p>
          <a:p>
            <a:pPr algn="r"/>
            <a:r>
              <a:rPr lang="en-US" sz="1800" b="0" i="0" u="none" strike="noStrike" baseline="0" dirty="0">
                <a:latin typeface="FontbitDavid"/>
              </a:rPr>
              <a:t>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783672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בתמונות הפתיחה של החוברת מופיעים רמזים על כל מה שילמד בחוברת זו. מאפיינים של בעלי חיים וצמחים וצרכים חיוניים שלהם, סביבת חיים (טבעית ומעשה ידי אדם), מרכיבי סביבה חיים (יצורים חיים) ומרכיבים שאינם חיים (דוממים), השפעת האדם על הסביבה (שינויים שהאדם עושה בסביבה פוגע בה אך גם שומר עליה ועוד. </a:t>
            </a:r>
          </a:p>
          <a:p>
            <a:pPr algn="r"/>
            <a:endParaRPr lang="he-IL" sz="1800" b="0" i="0" u="none" strike="noStrike" baseline="0" dirty="0">
              <a:latin typeface="FontbitDavid"/>
            </a:endParaRPr>
          </a:p>
          <a:p>
            <a:pPr algn="r"/>
            <a:r>
              <a:rPr lang="he-IL" sz="1800" b="0" i="0" u="none" strike="noStrike" baseline="0" dirty="0">
                <a:latin typeface="FontbitDavid"/>
              </a:rPr>
              <a:t>מבקשים מהתלמידים לתאר מה הם רואים בתמונות, לברר האם הם ראו דברים דומים ולשער על מה ילמדו בחוברת זו.</a:t>
            </a:r>
          </a:p>
          <a:p>
            <a:pPr algn="r"/>
            <a:endParaRPr lang="he-IL"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3</a:t>
            </a:fld>
            <a:endParaRPr lang="x-none">
              <a:solidFill>
                <a:prstClr val="black"/>
              </a:solidFill>
            </a:endParaRPr>
          </a:p>
        </p:txBody>
      </p:sp>
    </p:spTree>
    <p:extLst>
      <p:ext uri="{BB962C8B-B14F-4D97-AF65-F5344CB8AC3E}">
        <p14:creationId xmlns:p14="http://schemas.microsoft.com/office/powerpoint/2010/main" val="645024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המשימה מזמנת </a:t>
            </a:r>
            <a:r>
              <a:rPr lang="he-IL" sz="1800" b="1" i="0" u="none" strike="noStrike" baseline="0" dirty="0">
                <a:latin typeface="FontbitDavid-Bold"/>
              </a:rPr>
              <a:t>פיתוח מיומנות של הפקה וייצוג</a:t>
            </a:r>
            <a:r>
              <a:rPr lang="he-IL" sz="1800" dirty="0">
                <a:solidFill>
                  <a:srgbClr val="000000"/>
                </a:solidFill>
                <a:effectLst/>
                <a:ea typeface="Arial" panose="020B0604020202020204" pitchFamily="34" charset="0"/>
                <a:cs typeface="Arial" panose="020B0604020202020204" pitchFamily="34" charset="0"/>
              </a:rPr>
              <a:t> </a:t>
            </a:r>
            <a:r>
              <a:rPr lang="he-IL" sz="1800" b="1" dirty="0">
                <a:solidFill>
                  <a:srgbClr val="000000"/>
                </a:solidFill>
                <a:effectLst/>
                <a:ea typeface="Arial" panose="020B0604020202020204" pitchFamily="34" charset="0"/>
                <a:cs typeface="Arial" panose="020B0604020202020204" pitchFamily="34" charset="0"/>
              </a:rPr>
              <a:t>נתונים בגרף עמודות </a:t>
            </a:r>
            <a:r>
              <a:rPr lang="he-IL" sz="1800" dirty="0">
                <a:solidFill>
                  <a:srgbClr val="000000"/>
                </a:solidFill>
                <a:effectLst/>
                <a:ea typeface="Arial" panose="020B0604020202020204" pitchFamily="34" charset="0"/>
                <a:cs typeface="Arial" panose="020B0604020202020204" pitchFamily="34" charset="0"/>
              </a:rPr>
              <a:t>על מנת לייצג את התפלגות תלמידי הכיתה בתשובתם לשאלה </a:t>
            </a:r>
            <a:r>
              <a:rPr lang="he-IL" sz="1800" b="1" dirty="0">
                <a:solidFill>
                  <a:srgbClr val="000000"/>
                </a:solidFill>
                <a:effectLst/>
                <a:ea typeface="Arial" panose="020B0604020202020204" pitchFamily="34" charset="0"/>
                <a:cs typeface="Arial" panose="020B0604020202020204" pitchFamily="34" charset="0"/>
              </a:rPr>
              <a:t>אילו בעלי חיים תלמידי הכיתה מעדיפים לגדל? </a:t>
            </a:r>
            <a:r>
              <a:rPr lang="he-IL" sz="1800" dirty="0">
                <a:solidFill>
                  <a:srgbClr val="000000"/>
                </a:solidFill>
                <a:effectLst/>
                <a:ea typeface="Arial" panose="020B0604020202020204" pitchFamily="34" charset="0"/>
                <a:cs typeface="Arial" panose="020B0604020202020204" pitchFamily="34" charset="0"/>
              </a:rPr>
              <a:t>הפעילות נועדה גם להעביר מסר ולהדגיש את הקשר החזק שקיים בין בני אדם לבעלי חיים. </a:t>
            </a:r>
            <a:r>
              <a:rPr lang="he-IL" sz="1800" b="0" i="0" u="none" strike="noStrike" baseline="0" dirty="0">
                <a:latin typeface="FontbitDavid"/>
              </a:rPr>
              <a:t>לביצוע הפעילות יש להכין על פלקט מערכת צירים בדומה למערכת הצירים שמופיעה בעמוד זה ומדבקות צבעוניות. הצבעים השונים של המדבקות מסמלים בעלי חיים שונים. לדוגמה: כחול- תוכי, ירוק- חתול ... וכדומה. מומלץ לערוך יחד עם התלמידים רשימה של בעלי חיים שניתן לגדל בבית. לבקש מכל תלמיד/ה לבחור בעל חיים אחד ומדבקה צבעונית מתאימה ולהדביק את המדבקה בעמודה המתאימה (עם שם בעל החיים) בגרף העמודות. בהמשך יש להתייחס לתוצאות (מה קבלנו? – ספירת המדבקות בכל עמודה) ולמסקנות (מה למדנו? – השוואת הגובה של העמודות).</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4</a:t>
            </a:fld>
            <a:endParaRPr lang="x-none">
              <a:solidFill>
                <a:prstClr val="black"/>
              </a:solidFill>
            </a:endParaRPr>
          </a:p>
        </p:txBody>
      </p:sp>
    </p:spTree>
    <p:extLst>
      <p:ext uri="{BB962C8B-B14F-4D97-AF65-F5344CB8AC3E}">
        <p14:creationId xmlns:p14="http://schemas.microsoft.com/office/powerpoint/2010/main" val="3112543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בספר הדיגיטלי לכיתה ב, עמוד 8, משימה: </a:t>
            </a:r>
            <a:r>
              <a:rPr lang="he-IL" b="1" dirty="0"/>
              <a:t>סקר חיות מחמד</a:t>
            </a:r>
          </a:p>
          <a:p>
            <a:r>
              <a:rPr lang="he-IL" b="0" dirty="0"/>
              <a:t>בפעילות זו לומדים התלמידים את משמעות המושג סקר ואופן איסוף המידע בסקר</a:t>
            </a:r>
          </a:p>
          <a:p>
            <a:r>
              <a:rPr lang="he-IL" b="0" dirty="0"/>
              <a:t>כמו כן לומדים דרך נוספת לייצוג נתונים מלבד גרף עמודות. פעילות המשך למשימה: </a:t>
            </a:r>
            <a:r>
              <a:rPr lang="he-IL" b="1" dirty="0"/>
              <a:t>אילו בעלי חיים מעדיפים תלמידי הכיתה לגדל</a:t>
            </a:r>
            <a:r>
              <a:rPr lang="he-IL" b="0" dirty="0"/>
              <a:t>?.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1226937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קיום החיים תלוי במכלול השלם של מאפייני החיים</a:t>
            </a:r>
            <a:r>
              <a:rPr lang="he-IL" sz="1800" b="0" i="0" u="none" strike="noStrike" baseline="0">
                <a:latin typeface="FontbitDavid"/>
              </a:rPr>
              <a:t>. מאפייני </a:t>
            </a:r>
            <a:r>
              <a:rPr lang="he-IL" sz="1800" b="0" i="0" u="none" strike="noStrike" baseline="0" dirty="0">
                <a:latin typeface="FontbitDavid"/>
              </a:rPr>
              <a:t>חיים מוצגים בחוברת הלימוד כמכלול: נשימה, הזנה, תנועה, התרבות, גדילה והתפתחות ויצירת תקשורת. מכלול המאפיינים מוצג בעזרת אלמנט גרפי (איור פרח עם עלי כותרת) אשר ילווה את התלמידים בלימוד כל הפרק כאשר בכל פעם יודגש בצבע מאפיין החיים הרלוונטי. הטיפול בכל אחד ממאפייני החיים כולל התייחסות לתהליכים המתרחשים אצל הצמחים, אצל בעלי החיים ואצל האדם. הצגה כזו מסייעת לפתח תפיסה מערכתית של עולם החי, שתהליכים מרכזיים דומים מאפיינים אותו. נוסף על כך, מודגשת התפיסה הרואה באדם חלק מעולם היצורים החיים, הדומה להם במובנים רבים, ועם זאת נבדל מהם בהיותו יצור תבוני, העונה על צרכיו באמצעות הטכנולוגיה ותהליכי חשיבה ויצירה, ומונע משיקולים רגשיים, ערכיים ומוסריים.</a:t>
            </a:r>
          </a:p>
          <a:p>
            <a:pPr algn="r"/>
            <a:r>
              <a:rPr lang="he-IL" sz="1200" dirty="0"/>
              <a:t>איור הפרח יוצר מארגן מוקדם ללמידה ומציג את מאפייני החיים כמכלול (נשימה, הזנה, גדילה והתפתחות, תנועה, רבייה ויצירת תקשורת). רק מי שיש לו את מאפייני החיים האלה הוא יצור חי. תרשים הפרח מופיע בסוף כל תת פרק, עם עלה כותרת מודגש ומייצג באופן חזותי את מאפיין החיים שעסקו בו. </a:t>
            </a:r>
          </a:p>
          <a:p>
            <a:pPr algn="r"/>
            <a:endParaRPr lang="he-IL" sz="1200" b="0" i="0" u="none" strike="noStrike" baseline="0" dirty="0">
              <a:latin typeface="FontbitDavid"/>
            </a:endParaRPr>
          </a:p>
          <a:p>
            <a:pPr algn="r"/>
            <a:r>
              <a:rPr lang="he-IL" sz="1200" b="0" i="0" u="none" strike="noStrike" baseline="0" dirty="0">
                <a:latin typeface="FontbitDavid"/>
              </a:rPr>
              <a:t>חשוב לשאול את הילדים אם מאפיינים אלה מוכרים להם ומה הם יודעים עליהם, וכן על הקשר בינם לבין חיים. השיח מעלה למודעות</a:t>
            </a:r>
          </a:p>
          <a:p>
            <a:pPr algn="r"/>
            <a:r>
              <a:rPr lang="he-IL" sz="1200" b="0" i="0" u="none" strike="noStrike" baseline="0" dirty="0">
                <a:latin typeface="FontbitDavid"/>
              </a:rPr>
              <a:t>את תפיסותיהם המוקדמות של התלמידים בהקשר זה (מהו יצור חי? איך יודעים ש"משהו" הוא יצור חי). </a:t>
            </a:r>
            <a:r>
              <a:rPr lang="he-IL" sz="1200" b="1" i="0" u="none" strike="noStrike" baseline="0" dirty="0">
                <a:latin typeface="FontbitDavid-Bold"/>
              </a:rPr>
              <a:t>אין לדעת אם דבר חי או דומם</a:t>
            </a:r>
          </a:p>
          <a:p>
            <a:pPr algn="r"/>
            <a:r>
              <a:rPr lang="he-IL" sz="1200" b="1" i="0" u="none" strike="noStrike" baseline="0" dirty="0">
                <a:latin typeface="FontbitDavid-Bold"/>
              </a:rPr>
              <a:t>על סמך מאפיין אחד בלבד.</a:t>
            </a:r>
            <a:endParaRPr lang="en-US" sz="1200" dirty="0"/>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6</a:t>
            </a:fld>
            <a:endParaRPr lang="x-none">
              <a:solidFill>
                <a:prstClr val="black"/>
              </a:solidFill>
            </a:endParaRPr>
          </a:p>
        </p:txBody>
      </p:sp>
    </p:spTree>
    <p:extLst>
      <p:ext uri="{BB962C8B-B14F-4D97-AF65-F5344CB8AC3E}">
        <p14:creationId xmlns:p14="http://schemas.microsoft.com/office/powerpoint/2010/main" val="43800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מבקשים מהתלמידים להקיף את היצורים החיים שבתמונה. יתכן שחלק מהתלמידים ידעו לציין את מאפייני החיים תנועה, הזנה, גדילה</a:t>
            </a:r>
          </a:p>
          <a:p>
            <a:pPr algn="r"/>
            <a:r>
              <a:rPr lang="he-IL" sz="1800" b="0" i="0" u="none" strike="noStrike" baseline="0" dirty="0">
                <a:latin typeface="FontbitDavid"/>
              </a:rPr>
              <a:t>והתפתחות, תקשורת ורביה כסימני חיים. מאפיינים שבעזרתם הצליחו למיין </a:t>
            </a:r>
            <a:r>
              <a:rPr lang="he-IL" sz="1800" b="0" i="0" u="none" strike="noStrike" baseline="0">
                <a:latin typeface="FontbitDavid"/>
              </a:rPr>
              <a:t>לחי ושאינו חי.</a:t>
            </a:r>
            <a:endParaRPr lang="he-IL" sz="1800" b="0" i="0" u="none" strike="noStrike" baseline="0" dirty="0">
              <a:latin typeface="FontbitDavid"/>
            </a:endParaRPr>
          </a:p>
          <a:p>
            <a:pPr algn="r"/>
            <a:r>
              <a:rPr lang="he-IL" sz="1800" b="0" i="0" u="none" strike="noStrike" baseline="0" dirty="0">
                <a:latin typeface="FontbitDavid"/>
              </a:rPr>
              <a:t>לאחר מכן מקיימים דיון בשאלות:</a:t>
            </a:r>
          </a:p>
          <a:p>
            <a:pPr marL="0" indent="0" algn="r">
              <a:buNone/>
            </a:pPr>
            <a:r>
              <a:rPr lang="he-IL" sz="1800" b="0" i="0" u="none" strike="noStrike" baseline="0" dirty="0">
                <a:solidFill>
                  <a:srgbClr val="00A7EC"/>
                </a:solidFill>
                <a:latin typeface="MF_FrankRuhl-Regular"/>
              </a:rPr>
              <a:t>1. מי הם היצורים החיים בתמונות?</a:t>
            </a:r>
            <a:r>
              <a:rPr lang="he-IL" sz="1800" b="0" i="0" u="none" strike="noStrike" baseline="0" dirty="0">
                <a:solidFill>
                  <a:srgbClr val="000000"/>
                </a:solidFill>
                <a:latin typeface="MF_FrankRuhl-Regular"/>
              </a:rPr>
              <a:t> </a:t>
            </a:r>
          </a:p>
          <a:p>
            <a:pPr marL="0" indent="0" algn="r">
              <a:buNone/>
            </a:pPr>
            <a:r>
              <a:rPr lang="he-IL" sz="1800" b="0" i="0" u="none" strike="noStrike" baseline="0" dirty="0">
                <a:solidFill>
                  <a:srgbClr val="00A7EC"/>
                </a:solidFill>
                <a:latin typeface="MF_FrankRuhl-Regular"/>
              </a:rPr>
              <a:t>2. לפי מה יודעים שהם יצורים חיים?</a:t>
            </a:r>
          </a:p>
          <a:p>
            <a:pPr algn="r"/>
            <a:r>
              <a:rPr lang="he-IL" sz="1800" b="0" i="0" u="none" strike="noStrike" baseline="0" dirty="0">
                <a:solidFill>
                  <a:srgbClr val="00A7EC"/>
                </a:solidFill>
                <a:latin typeface="MF_FrankRuhl-Regular"/>
              </a:rPr>
              <a:t>3. מה צריכים יצורים חיים כדי לחיות? </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7</a:t>
            </a:fld>
            <a:endParaRPr lang="x-none">
              <a:solidFill>
                <a:prstClr val="black"/>
              </a:solidFill>
            </a:endParaRPr>
          </a:p>
        </p:txBody>
      </p:sp>
    </p:spTree>
    <p:extLst>
      <p:ext uri="{BB962C8B-B14F-4D97-AF65-F5344CB8AC3E}">
        <p14:creationId xmlns:p14="http://schemas.microsoft.com/office/powerpoint/2010/main" val="703312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לסיכום</a:t>
            </a:r>
          </a:p>
          <a:p>
            <a:pPr algn="r"/>
            <a:r>
              <a:rPr lang="he-IL" sz="1800" b="0" i="0" u="none" strike="noStrike" baseline="0" dirty="0">
                <a:solidFill>
                  <a:srgbClr val="000000"/>
                </a:solidFill>
                <a:latin typeface="FontbitDavid"/>
              </a:rPr>
              <a:t>קוראים את המשפט שבתבנית </a:t>
            </a:r>
            <a:r>
              <a:rPr lang="he-IL" sz="1800" b="1" i="0" u="none" strike="noStrike" baseline="0" dirty="0">
                <a:solidFill>
                  <a:srgbClr val="000000"/>
                </a:solidFill>
                <a:latin typeface="FontbitDavid"/>
              </a:rPr>
              <a:t>מה למדנו?</a:t>
            </a:r>
          </a:p>
          <a:p>
            <a:pPr algn="r"/>
            <a:r>
              <a:rPr lang="he-IL" sz="1800" b="0" i="0" u="none" strike="noStrike" baseline="0" dirty="0">
                <a:solidFill>
                  <a:srgbClr val="000000"/>
                </a:solidFill>
                <a:latin typeface="FontbitDavid"/>
              </a:rPr>
              <a:t>משלימים מילים חסרות במשפט.</a:t>
            </a:r>
          </a:p>
          <a:p>
            <a:pPr marL="0" indent="0" algn="r" rtl="1">
              <a:buFontTx/>
              <a:buNone/>
            </a:pPr>
            <a:r>
              <a:rPr lang="he-IL" sz="1800" b="0" i="0" u="none" strike="noStrike" baseline="0" dirty="0">
                <a:solidFill>
                  <a:srgbClr val="000000"/>
                </a:solidFill>
                <a:latin typeface="MF_FrankRuhl-Regular"/>
              </a:rPr>
              <a:t>בַּעֲלֵי חַיִּים, בְּנֵי אָדָם וּ________ הֵם ________ חַיִּים.</a:t>
            </a:r>
          </a:p>
          <a:p>
            <a:pPr marL="0" indent="0" algn="r" rtl="1">
              <a:buFont typeface="+mj-lt"/>
              <a:buNone/>
            </a:pPr>
            <a:endParaRPr lang="he-IL" sz="1800" b="0" i="0" u="none" strike="noStrike" baseline="0" dirty="0">
              <a:solidFill>
                <a:srgbClr val="000000"/>
              </a:solidFill>
              <a:latin typeface="MF_FrankRuhl-Regular"/>
            </a:endParaRPr>
          </a:p>
          <a:p>
            <a:pPr marL="342900" indent="-342900" algn="r" rtl="1">
              <a:buFont typeface="+mj-lt"/>
              <a:buAutoNum type="arabicPeriod"/>
            </a:pPr>
            <a:r>
              <a:rPr lang="he-IL" sz="1800" b="0" i="0" u="none" strike="noStrike" baseline="0" dirty="0">
                <a:solidFill>
                  <a:srgbClr val="000000"/>
                </a:solidFill>
                <a:latin typeface="MF_FrankRuhl-Regular"/>
              </a:rPr>
              <a:t>מחברים משפטים עם המילים: יצור חי, יצורים חיים</a:t>
            </a:r>
            <a:endParaRPr lang="he-IL" sz="2800" dirty="0"/>
          </a:p>
          <a:p>
            <a:pPr algn="r"/>
            <a:endParaRPr lang="he-IL" sz="1800" b="0" i="0" u="none" strike="noStrike" baseline="0" dirty="0">
              <a:solidFill>
                <a:srgbClr val="000000"/>
              </a:solidFill>
              <a:latin typeface="FontbitDavid"/>
            </a:endParaRPr>
          </a:p>
          <a:p>
            <a:pPr algn="r"/>
            <a:endParaRPr lang="he-IL" sz="1800" b="0" i="0" u="none" strike="noStrike" baseline="0" dirty="0">
              <a:solidFill>
                <a:srgbClr val="000000"/>
              </a:solidFill>
              <a:latin typeface="MF_FrankRuhl-Regular"/>
            </a:endParaRPr>
          </a:p>
          <a:p>
            <a:pPr marL="0" indent="0" algn="r">
              <a:buNone/>
            </a:pPr>
            <a:r>
              <a:rPr lang="he-IL" sz="1800" b="0" i="0" u="none" strike="noStrike" baseline="0" dirty="0">
                <a:solidFill>
                  <a:srgbClr val="00A7EC"/>
                </a:solidFill>
                <a:latin typeface="MF_FrankRuhl-Regular"/>
              </a:rPr>
              <a:t>2. לפי מה יודעים שהם יצורים חיים?</a:t>
            </a:r>
          </a:p>
          <a:p>
            <a:pPr algn="r"/>
            <a:r>
              <a:rPr lang="he-IL" sz="1800" b="0" i="0" u="none" strike="noStrike" baseline="0" dirty="0">
                <a:solidFill>
                  <a:srgbClr val="00A7EC"/>
                </a:solidFill>
                <a:latin typeface="MF_FrankRuhl-Regular"/>
              </a:rPr>
              <a:t>3. מה צריכים יצורים חיים כדי לחיות? </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8</a:t>
            </a:fld>
            <a:endParaRPr lang="x-none">
              <a:solidFill>
                <a:prstClr val="black"/>
              </a:solidFill>
            </a:endParaRPr>
          </a:p>
        </p:txBody>
      </p:sp>
    </p:spTree>
    <p:extLst>
      <p:ext uri="{BB962C8B-B14F-4D97-AF65-F5344CB8AC3E}">
        <p14:creationId xmlns:p14="http://schemas.microsoft.com/office/powerpoint/2010/main" val="124883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sv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302290" y="1313510"/>
            <a:ext cx="8211494" cy="2052816"/>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a:t>
            </a:r>
            <a:br>
              <a:rPr lang="he-IL" sz="5400" b="1" dirty="0">
                <a:solidFill>
                  <a:srgbClr val="0070C0"/>
                </a:solidFill>
                <a:cs typeface="+mn-cs"/>
              </a:rPr>
            </a:br>
            <a:r>
              <a:rPr lang="he-IL" sz="5400" b="1" dirty="0">
                <a:solidFill>
                  <a:srgbClr val="0070C0"/>
                </a:solidFill>
                <a:cs typeface="+mn-cs"/>
              </a:rPr>
              <a:t>אֲנַחְנוּ יְצוּרִים חַיִּים</a:t>
            </a:r>
            <a:br>
              <a:rPr lang="he-IL" sz="5400" b="1" dirty="0">
                <a:solidFill>
                  <a:srgbClr val="0070C0"/>
                </a:solidFill>
                <a:cs typeface="+mn-cs"/>
              </a:rPr>
            </a:br>
            <a:r>
              <a:rPr lang="he-IL" sz="4400" b="1" dirty="0">
                <a:solidFill>
                  <a:srgbClr val="0070C0"/>
                </a:solidFill>
                <a:cs typeface="+mn-cs"/>
              </a:rPr>
              <a:t>פְּעִילוּת פְּתִיחָה</a:t>
            </a:r>
            <a:br>
              <a:rPr lang="he-IL" sz="4400" b="1" dirty="0">
                <a:solidFill>
                  <a:srgbClr val="0070C0"/>
                </a:solidFill>
                <a:cs typeface="+mn-cs"/>
              </a:rPr>
            </a:br>
            <a:r>
              <a:rPr lang="he-IL" sz="4400" b="1" dirty="0">
                <a:solidFill>
                  <a:srgbClr val="0070C0"/>
                </a:solidFill>
                <a:cs typeface="+mn-cs"/>
              </a:rPr>
              <a:t> </a:t>
            </a:r>
            <a:endParaRPr lang="x-none" sz="4400" dirty="0"/>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5"/>
            <a:ext cx="1554967" cy="835857"/>
          </a:xfrm>
          <a:prstGeom prst="rect">
            <a:avLst/>
          </a:prstGeom>
        </p:spPr>
      </p:pic>
      <p:pic>
        <p:nvPicPr>
          <p:cNvPr id="6" name="תמונה 5">
            <a:extLst>
              <a:ext uri="{FF2B5EF4-FFF2-40B4-BE49-F238E27FC236}">
                <a16:creationId xmlns:a16="http://schemas.microsoft.com/office/drawing/2014/main" id="{05873F00-5247-577D-E6BC-4B0CD80F17D9}"/>
              </a:ext>
            </a:extLst>
          </p:cNvPr>
          <p:cNvPicPr>
            <a:picLocks noChangeAspect="1"/>
          </p:cNvPicPr>
          <p:nvPr/>
        </p:nvPicPr>
        <p:blipFill>
          <a:blip r:embed="rId4"/>
          <a:stretch>
            <a:fillRect/>
          </a:stretch>
        </p:blipFill>
        <p:spPr>
          <a:xfrm>
            <a:off x="972299" y="3699704"/>
            <a:ext cx="7646601" cy="3158296"/>
          </a:xfrm>
          <a:prstGeom prst="rect">
            <a:avLst/>
          </a:prstGeom>
        </p:spPr>
      </p:pic>
      <p:sp>
        <p:nvSpPr>
          <p:cNvPr id="11" name="תיבת טקסט 10">
            <a:extLst>
              <a:ext uri="{FF2B5EF4-FFF2-40B4-BE49-F238E27FC236}">
                <a16:creationId xmlns:a16="http://schemas.microsoft.com/office/drawing/2014/main" id="{3373852A-8BA1-C974-DEF3-C52B5D23CC08}"/>
              </a:ext>
            </a:extLst>
          </p:cNvPr>
          <p:cNvSpPr txBox="1"/>
          <p:nvPr/>
        </p:nvSpPr>
        <p:spPr>
          <a:xfrm>
            <a:off x="5029200" y="3534026"/>
            <a:ext cx="1328010" cy="1862048"/>
          </a:xfrm>
          <a:prstGeom prst="rect">
            <a:avLst/>
          </a:prstGeom>
          <a:noFill/>
        </p:spPr>
        <p:txBody>
          <a:bodyPr wrap="square" rtlCol="1">
            <a:spAutoFit/>
          </a:bodyPr>
          <a:lstStyle/>
          <a:p>
            <a:r>
              <a:rPr lang="en-US" sz="11500" dirty="0"/>
              <a:t>?</a:t>
            </a:r>
            <a:endParaRPr lang="he-IL" sz="11500" dirty="0"/>
          </a:p>
        </p:txBody>
      </p:sp>
      <p:pic>
        <p:nvPicPr>
          <p:cNvPr id="13" name="גרפיקה 12" descr="קבוצת גברים">
            <a:extLst>
              <a:ext uri="{FF2B5EF4-FFF2-40B4-BE49-F238E27FC236}">
                <a16:creationId xmlns:a16="http://schemas.microsoft.com/office/drawing/2014/main" id="{32B8FE9F-5119-F08C-BC08-B498C7C357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74026" y="3703638"/>
            <a:ext cx="914400" cy="914400"/>
          </a:xfrm>
          <a:prstGeom prst="rect">
            <a:avLst/>
          </a:prstGeom>
        </p:spPr>
      </p:pic>
      <p:pic>
        <p:nvPicPr>
          <p:cNvPr id="15" name="גרפיקה 14" descr="חתול">
            <a:extLst>
              <a:ext uri="{FF2B5EF4-FFF2-40B4-BE49-F238E27FC236}">
                <a16:creationId xmlns:a16="http://schemas.microsoft.com/office/drawing/2014/main" id="{FA4EA481-3CBB-ABAA-FF77-85A7C840C54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71441" y="4247530"/>
            <a:ext cx="914400" cy="914400"/>
          </a:xfrm>
          <a:prstGeom prst="rect">
            <a:avLst/>
          </a:prstGeom>
        </p:spPr>
      </p:pic>
      <p:pic>
        <p:nvPicPr>
          <p:cNvPr id="17" name="גרפיקה 16" descr="טווס">
            <a:extLst>
              <a:ext uri="{FF2B5EF4-FFF2-40B4-BE49-F238E27FC236}">
                <a16:creationId xmlns:a16="http://schemas.microsoft.com/office/drawing/2014/main" id="{5F818D84-EFF0-03AA-FA58-9A44C87CC29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23822" y="5554153"/>
            <a:ext cx="914400" cy="914400"/>
          </a:xfrm>
          <a:prstGeom prst="rect">
            <a:avLst/>
          </a:prstGeom>
        </p:spPr>
      </p:pic>
      <p:pic>
        <p:nvPicPr>
          <p:cNvPr id="20" name="גרפיקה 19" descr="ינשוף">
            <a:extLst>
              <a:ext uri="{FF2B5EF4-FFF2-40B4-BE49-F238E27FC236}">
                <a16:creationId xmlns:a16="http://schemas.microsoft.com/office/drawing/2014/main" id="{D899AF2B-F004-6332-E475-5D547F3DBF9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90100" y="4152589"/>
            <a:ext cx="914400" cy="914400"/>
          </a:xfrm>
          <a:prstGeom prst="rect">
            <a:avLst/>
          </a:prstGeom>
        </p:spPr>
      </p:pic>
      <p:pic>
        <p:nvPicPr>
          <p:cNvPr id="22" name="גרפיקה 21" descr="שודד">
            <a:extLst>
              <a:ext uri="{FF2B5EF4-FFF2-40B4-BE49-F238E27FC236}">
                <a16:creationId xmlns:a16="http://schemas.microsoft.com/office/drawing/2014/main" id="{FEF8A234-8936-DC12-97F5-9CBEDC2B965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45086" y="3703638"/>
            <a:ext cx="914400" cy="914400"/>
          </a:xfrm>
          <a:prstGeom prst="rect">
            <a:avLst/>
          </a:prstGeom>
        </p:spPr>
      </p:pic>
      <p:pic>
        <p:nvPicPr>
          <p:cNvPr id="33" name="גרפיקה 32" descr="עץ אשוח">
            <a:extLst>
              <a:ext uri="{FF2B5EF4-FFF2-40B4-BE49-F238E27FC236}">
                <a16:creationId xmlns:a16="http://schemas.microsoft.com/office/drawing/2014/main" id="{7D33838A-51CA-567F-BF81-FAD2D821464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516059" y="3531189"/>
            <a:ext cx="914400" cy="914400"/>
          </a:xfrm>
          <a:prstGeom prst="rect">
            <a:avLst/>
          </a:prstGeom>
        </p:spPr>
      </p:pic>
      <p:pic>
        <p:nvPicPr>
          <p:cNvPr id="35" name="גרפיקה 34" descr="פרחים בעציץ">
            <a:extLst>
              <a:ext uri="{FF2B5EF4-FFF2-40B4-BE49-F238E27FC236}">
                <a16:creationId xmlns:a16="http://schemas.microsoft.com/office/drawing/2014/main" id="{819E6BAD-513A-D70C-381C-6F503BB37A8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733550" y="5655004"/>
            <a:ext cx="914400" cy="914400"/>
          </a:xfrm>
          <a:prstGeom prst="rect">
            <a:avLst/>
          </a:prstGeom>
        </p:spPr>
      </p:pic>
      <p:pic>
        <p:nvPicPr>
          <p:cNvPr id="5" name="תמונה 4"/>
          <p:cNvPicPr>
            <a:picLocks noChangeAspect="1"/>
          </p:cNvPicPr>
          <p:nvPr/>
        </p:nvPicPr>
        <p:blipFill>
          <a:blip r:embed="rId19"/>
          <a:stretch>
            <a:fillRect/>
          </a:stretch>
        </p:blipFill>
        <p:spPr>
          <a:xfrm>
            <a:off x="239974" y="163052"/>
            <a:ext cx="1542422" cy="871804"/>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7446" y="698744"/>
            <a:ext cx="7886700" cy="1325563"/>
          </a:xfrm>
        </p:spPr>
        <p:txBody>
          <a:bodyPr/>
          <a:lstStyle/>
          <a:p>
            <a:pPr algn="ctr"/>
            <a:r>
              <a:rPr lang="he-IL" b="1" dirty="0">
                <a:cs typeface="+mn-cs"/>
              </a:rPr>
              <a:t>הַפְתְָּעָה הִגִּיעָה לַכִּתִָּה</a:t>
            </a:r>
            <a:endParaRPr lang="en-US" b="1" dirty="0">
              <a:cs typeface="+mn-cs"/>
            </a:endParaRPr>
          </a:p>
        </p:txBody>
      </p:sp>
      <p:pic>
        <p:nvPicPr>
          <p:cNvPr id="5" name="תמונה 4"/>
          <p:cNvPicPr>
            <a:picLocks noChangeAspect="1"/>
          </p:cNvPicPr>
          <p:nvPr/>
        </p:nvPicPr>
        <p:blipFill>
          <a:blip r:embed="rId3"/>
          <a:stretch>
            <a:fillRect/>
          </a:stretch>
        </p:blipFill>
        <p:spPr>
          <a:xfrm>
            <a:off x="647739" y="4093453"/>
            <a:ext cx="2081997" cy="2339034"/>
          </a:xfrm>
          <a:prstGeom prst="rect">
            <a:avLst/>
          </a:prstGeom>
          <a:ln w="38100">
            <a:solidFill>
              <a:srgbClr val="7030A0"/>
            </a:solidFill>
          </a:ln>
        </p:spPr>
      </p:pic>
      <p:pic>
        <p:nvPicPr>
          <p:cNvPr id="6" name="תמונה 5">
            <a:extLst>
              <a:ext uri="{FF2B5EF4-FFF2-40B4-BE49-F238E27FC236}">
                <a16:creationId xmlns:a16="http://schemas.microsoft.com/office/drawing/2014/main" id="{1B727882-A7A4-A982-B193-6BD9344358B8}"/>
              </a:ext>
            </a:extLst>
          </p:cNvPr>
          <p:cNvPicPr>
            <a:picLocks noChangeAspect="1"/>
          </p:cNvPicPr>
          <p:nvPr/>
        </p:nvPicPr>
        <p:blipFill>
          <a:blip r:embed="rId4"/>
          <a:stretch>
            <a:fillRect/>
          </a:stretch>
        </p:blipFill>
        <p:spPr>
          <a:xfrm>
            <a:off x="145688" y="82574"/>
            <a:ext cx="1543050" cy="874581"/>
          </a:xfrm>
          <a:prstGeom prst="rect">
            <a:avLst/>
          </a:prstGeom>
        </p:spPr>
      </p:pic>
      <p:pic>
        <p:nvPicPr>
          <p:cNvPr id="7" name="תמונה 6">
            <a:extLst>
              <a:ext uri="{FF2B5EF4-FFF2-40B4-BE49-F238E27FC236}">
                <a16:creationId xmlns:a16="http://schemas.microsoft.com/office/drawing/2014/main" id="{E8E63777-F803-3CDA-4DDE-69E4EE390C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650" y="269395"/>
            <a:ext cx="1917105" cy="692412"/>
          </a:xfrm>
          <a:prstGeom prst="rect">
            <a:avLst/>
          </a:prstGeom>
        </p:spPr>
      </p:pic>
      <p:sp>
        <p:nvSpPr>
          <p:cNvPr id="8" name="מלבן 7"/>
          <p:cNvSpPr/>
          <p:nvPr/>
        </p:nvSpPr>
        <p:spPr>
          <a:xfrm>
            <a:off x="1232987" y="1932809"/>
            <a:ext cx="7613964" cy="2677656"/>
          </a:xfrm>
          <a:prstGeom prst="rect">
            <a:avLst/>
          </a:prstGeom>
        </p:spPr>
        <p:txBody>
          <a:bodyPr wrap="square">
            <a:spAutoFit/>
          </a:bodyPr>
          <a:lstStyle/>
          <a:p>
            <a:pPr algn="r"/>
            <a:r>
              <a:rPr lang="he-IL" sz="2800" dirty="0"/>
              <a:t>הַמּוֹרָה חַגִּית נִכְנְסָה לַכִּתָּה וּבְיָדָהּ סַלְסִלָּה מְכֻסָּה בְּמַפָּה.</a:t>
            </a:r>
          </a:p>
          <a:p>
            <a:pPr algn="r"/>
            <a:r>
              <a:rPr lang="he-IL" sz="2800" dirty="0"/>
              <a:t>טַל שָׁאֲלָה: "מָה יֵשׁ בְּתוֹךְ הַסַּלְסִלָּה?"</a:t>
            </a:r>
          </a:p>
          <a:p>
            <a:pPr algn="r"/>
            <a:r>
              <a:rPr lang="he-IL" sz="2800" dirty="0"/>
              <a:t>אָדָם קָרָא בְּקוֹל גָּדוֹל: "אֲנִי יוֹדֵעַ - רוֹבּוֹטִים!"</a:t>
            </a:r>
          </a:p>
          <a:p>
            <a:pPr algn="r"/>
            <a:r>
              <a:rPr lang="he-IL" sz="2800" dirty="0"/>
              <a:t>חַגִּית הוֹרִידָה אֶת הַמַפָּה שֶׁכִּסְּתָה אֶת הַסַּלְסִלָּה</a:t>
            </a:r>
          </a:p>
          <a:p>
            <a:pPr algn="r"/>
            <a:r>
              <a:rPr lang="he-IL" sz="2800" dirty="0"/>
              <a:t>וְקָרְאָה בְּהִתרַגְּשוּת:</a:t>
            </a:r>
          </a:p>
          <a:p>
            <a:pPr algn="r"/>
            <a:r>
              <a:rPr lang="he-IL" sz="2800" dirty="0"/>
              <a:t> "הַכִּירוּ, זאֹת הַחֲתוּלָה שֶׁלִּי!"</a:t>
            </a:r>
            <a:endParaRPr lang="en-US" sz="2800" dirty="0"/>
          </a:p>
        </p:txBody>
      </p:sp>
    </p:spTree>
    <p:extLst>
      <p:ext uri="{BB962C8B-B14F-4D97-AF65-F5344CB8AC3E}">
        <p14:creationId xmlns:p14="http://schemas.microsoft.com/office/powerpoint/2010/main" val="1300811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7200" b="1" dirty="0">
                <a:cs typeface="+mn-cs"/>
              </a:rPr>
              <a:t> </a:t>
            </a:r>
            <a:endParaRPr lang="en-US" sz="7200" b="1" dirty="0">
              <a:cs typeface="+mn-cs"/>
            </a:endParaRPr>
          </a:p>
        </p:txBody>
      </p:sp>
      <p:pic>
        <p:nvPicPr>
          <p:cNvPr id="3" name="תמונה 2"/>
          <p:cNvPicPr>
            <a:picLocks noChangeAspect="1"/>
          </p:cNvPicPr>
          <p:nvPr/>
        </p:nvPicPr>
        <p:blipFill>
          <a:blip r:embed="rId3"/>
          <a:stretch>
            <a:fillRect/>
          </a:stretch>
        </p:blipFill>
        <p:spPr>
          <a:xfrm>
            <a:off x="7880409" y="74430"/>
            <a:ext cx="1269882" cy="683782"/>
          </a:xfrm>
          <a:prstGeom prst="rect">
            <a:avLst/>
          </a:prstGeom>
        </p:spPr>
      </p:pic>
      <p:pic>
        <p:nvPicPr>
          <p:cNvPr id="4" name="מציין מיקום תוכן 3"/>
          <p:cNvPicPr>
            <a:picLocks noGrp="1" noChangeAspect="1"/>
          </p:cNvPicPr>
          <p:nvPr>
            <p:ph idx="1"/>
          </p:nvPr>
        </p:nvPicPr>
        <p:blipFill>
          <a:blip r:embed="rId4"/>
          <a:stretch>
            <a:fillRect/>
          </a:stretch>
        </p:blipFill>
        <p:spPr>
          <a:xfrm>
            <a:off x="1713786" y="1027907"/>
            <a:ext cx="6126498" cy="5620543"/>
          </a:xfrm>
          <a:prstGeom prst="rect">
            <a:avLst/>
          </a:prstGeom>
          <a:ln w="38100">
            <a:solidFill>
              <a:srgbClr val="7030A0"/>
            </a:solidFill>
          </a:ln>
        </p:spPr>
      </p:pic>
      <p:pic>
        <p:nvPicPr>
          <p:cNvPr id="9" name="תמונה 8"/>
          <p:cNvPicPr>
            <a:picLocks noChangeAspect="1"/>
          </p:cNvPicPr>
          <p:nvPr/>
        </p:nvPicPr>
        <p:blipFill>
          <a:blip r:embed="rId5"/>
          <a:stretch>
            <a:fillRect/>
          </a:stretch>
        </p:blipFill>
        <p:spPr>
          <a:xfrm>
            <a:off x="158137" y="0"/>
            <a:ext cx="1469058" cy="832643"/>
          </a:xfrm>
          <a:prstGeom prst="rect">
            <a:avLst/>
          </a:prstGeom>
        </p:spPr>
      </p:pic>
    </p:spTree>
    <p:extLst>
      <p:ext uri="{BB962C8B-B14F-4D97-AF65-F5344CB8AC3E}">
        <p14:creationId xmlns:p14="http://schemas.microsoft.com/office/powerpoint/2010/main" val="832306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7200" b="1" dirty="0">
                <a:cs typeface="+mn-cs"/>
              </a:rPr>
              <a:t> </a:t>
            </a:r>
            <a:endParaRPr lang="en-US" sz="7200" b="1" dirty="0">
              <a:cs typeface="+mn-cs"/>
            </a:endParaRPr>
          </a:p>
        </p:txBody>
      </p:sp>
      <p:pic>
        <p:nvPicPr>
          <p:cNvPr id="3" name="תמונה 2"/>
          <p:cNvPicPr>
            <a:picLocks noChangeAspect="1"/>
          </p:cNvPicPr>
          <p:nvPr/>
        </p:nvPicPr>
        <p:blipFill>
          <a:blip r:embed="rId3"/>
          <a:stretch>
            <a:fillRect/>
          </a:stretch>
        </p:blipFill>
        <p:spPr>
          <a:xfrm>
            <a:off x="8033295" y="49561"/>
            <a:ext cx="1172098" cy="631129"/>
          </a:xfrm>
          <a:prstGeom prst="rect">
            <a:avLst/>
          </a:prstGeom>
        </p:spPr>
      </p:pic>
      <p:pic>
        <p:nvPicPr>
          <p:cNvPr id="9" name="תמונה 8"/>
          <p:cNvPicPr>
            <a:picLocks noChangeAspect="1"/>
          </p:cNvPicPr>
          <p:nvPr/>
        </p:nvPicPr>
        <p:blipFill>
          <a:blip r:embed="rId4"/>
          <a:stretch>
            <a:fillRect/>
          </a:stretch>
        </p:blipFill>
        <p:spPr>
          <a:xfrm>
            <a:off x="79925" y="-48373"/>
            <a:ext cx="1097449" cy="622020"/>
          </a:xfrm>
          <a:prstGeom prst="rect">
            <a:avLst/>
          </a:prstGeom>
        </p:spPr>
      </p:pic>
      <p:sp>
        <p:nvSpPr>
          <p:cNvPr id="4" name="מלבן 3"/>
          <p:cNvSpPr/>
          <p:nvPr/>
        </p:nvSpPr>
        <p:spPr>
          <a:xfrm>
            <a:off x="79925" y="651322"/>
            <a:ext cx="8502094" cy="523220"/>
          </a:xfrm>
          <a:prstGeom prst="rect">
            <a:avLst/>
          </a:prstGeom>
        </p:spPr>
        <p:txBody>
          <a:bodyPr wrap="square">
            <a:spAutoFit/>
          </a:bodyPr>
          <a:lstStyle/>
          <a:p>
            <a:pPr algn="r"/>
            <a:r>
              <a:rPr lang="he-IL" sz="2800" b="1" dirty="0"/>
              <a:t>מְשִׂימָה: אֵילוּ בַּעֲלֵי חַיִּים תַּלְמִידֵי הַכִּתָּה מַעְדִּיפִים לְגַדֵּל?</a:t>
            </a:r>
            <a:endParaRPr lang="en-US" sz="2800" b="1" dirty="0"/>
          </a:p>
        </p:txBody>
      </p:sp>
      <p:pic>
        <p:nvPicPr>
          <p:cNvPr id="8" name="מציין מיקום תוכן 7"/>
          <p:cNvPicPr>
            <a:picLocks noGrp="1" noChangeAspect="1"/>
          </p:cNvPicPr>
          <p:nvPr>
            <p:ph idx="1"/>
          </p:nvPr>
        </p:nvPicPr>
        <p:blipFill>
          <a:blip r:embed="rId5"/>
          <a:stretch>
            <a:fillRect/>
          </a:stretch>
        </p:blipFill>
        <p:spPr>
          <a:xfrm>
            <a:off x="1143608" y="1141221"/>
            <a:ext cx="6889687" cy="5641001"/>
          </a:xfrm>
          <a:prstGeom prst="rect">
            <a:avLst/>
          </a:prstGeom>
          <a:ln w="38100">
            <a:solidFill>
              <a:srgbClr val="7030A0"/>
            </a:solidFill>
          </a:ln>
        </p:spPr>
      </p:pic>
    </p:spTree>
    <p:extLst>
      <p:ext uri="{BB962C8B-B14F-4D97-AF65-F5344CB8AC3E}">
        <p14:creationId xmlns:p14="http://schemas.microsoft.com/office/powerpoint/2010/main" val="3724373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67BB699-13CD-4261-B080-3896CF504B5C}"/>
              </a:ext>
            </a:extLst>
          </p:cNvPr>
          <p:cNvPicPr>
            <a:picLocks noChangeAspect="1"/>
          </p:cNvPicPr>
          <p:nvPr/>
        </p:nvPicPr>
        <p:blipFill>
          <a:blip r:embed="rId3"/>
          <a:stretch>
            <a:fillRect/>
          </a:stretch>
        </p:blipFill>
        <p:spPr>
          <a:xfrm>
            <a:off x="414337" y="1436635"/>
            <a:ext cx="7915275" cy="5338762"/>
          </a:xfrm>
          <a:prstGeom prst="rect">
            <a:avLst/>
          </a:prstGeom>
          <a:ln w="38100">
            <a:solidFill>
              <a:schemeClr val="accent6">
                <a:lumMod val="75000"/>
              </a:schemeClr>
            </a:solidFill>
          </a:ln>
        </p:spPr>
      </p:pic>
      <p:pic>
        <p:nvPicPr>
          <p:cNvPr id="5" name="תמונה 4">
            <a:extLst>
              <a:ext uri="{FF2B5EF4-FFF2-40B4-BE49-F238E27FC236}">
                <a16:creationId xmlns:a16="http://schemas.microsoft.com/office/drawing/2014/main" id="{5568181C-9F68-33FE-AEE1-56B4B584736B}"/>
              </a:ext>
            </a:extLst>
          </p:cNvPr>
          <p:cNvPicPr>
            <a:picLocks noChangeAspect="1"/>
          </p:cNvPicPr>
          <p:nvPr/>
        </p:nvPicPr>
        <p:blipFill>
          <a:blip r:embed="rId4"/>
          <a:stretch>
            <a:fillRect/>
          </a:stretch>
        </p:blipFill>
        <p:spPr>
          <a:xfrm>
            <a:off x="7620000" y="229377"/>
            <a:ext cx="1318167" cy="709782"/>
          </a:xfrm>
          <a:prstGeom prst="rect">
            <a:avLst/>
          </a:prstGeom>
        </p:spPr>
      </p:pic>
      <p:pic>
        <p:nvPicPr>
          <p:cNvPr id="6" name="תמונה 5">
            <a:extLst>
              <a:ext uri="{FF2B5EF4-FFF2-40B4-BE49-F238E27FC236}">
                <a16:creationId xmlns:a16="http://schemas.microsoft.com/office/drawing/2014/main" id="{C266F26E-B0CF-2988-0368-AF9B8FB4FC0C}"/>
              </a:ext>
            </a:extLst>
          </p:cNvPr>
          <p:cNvPicPr>
            <a:picLocks noChangeAspect="1"/>
          </p:cNvPicPr>
          <p:nvPr/>
        </p:nvPicPr>
        <p:blipFill>
          <a:blip r:embed="rId5"/>
          <a:stretch>
            <a:fillRect/>
          </a:stretch>
        </p:blipFill>
        <p:spPr>
          <a:xfrm>
            <a:off x="205833" y="70752"/>
            <a:ext cx="1688738" cy="957155"/>
          </a:xfrm>
          <a:prstGeom prst="rect">
            <a:avLst/>
          </a:prstGeom>
        </p:spPr>
      </p:pic>
    </p:spTree>
    <p:extLst>
      <p:ext uri="{BB962C8B-B14F-4D97-AF65-F5344CB8AC3E}">
        <p14:creationId xmlns:p14="http://schemas.microsoft.com/office/powerpoint/2010/main" val="1758616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7200" b="1" dirty="0">
                <a:cs typeface="+mn-cs"/>
              </a:rPr>
              <a:t> </a:t>
            </a:r>
            <a:r>
              <a:rPr lang="he-IL" sz="4800" b="1" dirty="0" err="1">
                <a:latin typeface="MF_FrankRuhl-Regular"/>
                <a:cs typeface="+mn-cs"/>
              </a:rPr>
              <a:t>כֻּלָּנו</a:t>
            </a:r>
            <a:r>
              <a:rPr lang="he-IL" sz="4800" b="1" dirty="0">
                <a:latin typeface="MF_FrankRuhl-Regular"/>
                <a:cs typeface="+mn-cs"/>
              </a:rPr>
              <a:t>ּ יְצוּרִים חַיִּים</a:t>
            </a:r>
            <a:endParaRPr lang="en-US" sz="4800" b="1" dirty="0">
              <a:cs typeface="+mn-cs"/>
            </a:endParaRPr>
          </a:p>
        </p:txBody>
      </p:sp>
      <p:pic>
        <p:nvPicPr>
          <p:cNvPr id="3" name="תמונה 2"/>
          <p:cNvPicPr>
            <a:picLocks noChangeAspect="1"/>
          </p:cNvPicPr>
          <p:nvPr/>
        </p:nvPicPr>
        <p:blipFill>
          <a:blip r:embed="rId3"/>
          <a:stretch>
            <a:fillRect/>
          </a:stretch>
        </p:blipFill>
        <p:spPr>
          <a:xfrm>
            <a:off x="7455180" y="229376"/>
            <a:ext cx="1482987" cy="798531"/>
          </a:xfrm>
          <a:prstGeom prst="rect">
            <a:avLst/>
          </a:prstGeom>
        </p:spPr>
      </p:pic>
      <p:pic>
        <p:nvPicPr>
          <p:cNvPr id="5" name="מציין מיקום תוכן 4"/>
          <p:cNvPicPr>
            <a:picLocks noGrp="1" noChangeAspect="1"/>
          </p:cNvPicPr>
          <p:nvPr>
            <p:ph idx="1"/>
          </p:nvPr>
        </p:nvPicPr>
        <p:blipFill>
          <a:blip r:embed="rId4"/>
          <a:stretch>
            <a:fillRect/>
          </a:stretch>
        </p:blipFill>
        <p:spPr>
          <a:xfrm>
            <a:off x="1569498" y="1461313"/>
            <a:ext cx="6005003" cy="5031561"/>
          </a:xfrm>
          <a:prstGeom prst="rect">
            <a:avLst/>
          </a:prstGeom>
          <a:ln w="38100">
            <a:solidFill>
              <a:schemeClr val="tx1"/>
            </a:solidFill>
          </a:ln>
        </p:spPr>
      </p:pic>
      <p:pic>
        <p:nvPicPr>
          <p:cNvPr id="9" name="תמונה 8"/>
          <p:cNvPicPr>
            <a:picLocks noChangeAspect="1"/>
          </p:cNvPicPr>
          <p:nvPr/>
        </p:nvPicPr>
        <p:blipFill>
          <a:blip r:embed="rId5"/>
          <a:stretch>
            <a:fillRect/>
          </a:stretch>
        </p:blipFill>
        <p:spPr>
          <a:xfrm>
            <a:off x="205833" y="70752"/>
            <a:ext cx="1688738" cy="957155"/>
          </a:xfrm>
          <a:prstGeom prst="rect">
            <a:avLst/>
          </a:prstGeom>
        </p:spPr>
      </p:pic>
    </p:spTree>
    <p:extLst>
      <p:ext uri="{BB962C8B-B14F-4D97-AF65-F5344CB8AC3E}">
        <p14:creationId xmlns:p14="http://schemas.microsoft.com/office/powerpoint/2010/main" val="1664404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7200" b="1" dirty="0">
                <a:cs typeface="+mn-cs"/>
              </a:rPr>
              <a:t> </a:t>
            </a:r>
            <a:endParaRPr lang="en-US" sz="7200" b="1" dirty="0">
              <a:cs typeface="+mn-cs"/>
            </a:endParaRPr>
          </a:p>
        </p:txBody>
      </p:sp>
      <p:pic>
        <p:nvPicPr>
          <p:cNvPr id="3" name="תמונה 2"/>
          <p:cNvPicPr>
            <a:picLocks noChangeAspect="1"/>
          </p:cNvPicPr>
          <p:nvPr/>
        </p:nvPicPr>
        <p:blipFill>
          <a:blip r:embed="rId3"/>
          <a:stretch>
            <a:fillRect/>
          </a:stretch>
        </p:blipFill>
        <p:spPr>
          <a:xfrm>
            <a:off x="7455180" y="229376"/>
            <a:ext cx="1482987" cy="798531"/>
          </a:xfrm>
          <a:prstGeom prst="rect">
            <a:avLst/>
          </a:prstGeom>
        </p:spPr>
      </p:pic>
      <p:pic>
        <p:nvPicPr>
          <p:cNvPr id="6" name="מציין מיקום תוכן 5"/>
          <p:cNvPicPr>
            <a:picLocks noGrp="1" noChangeAspect="1"/>
          </p:cNvPicPr>
          <p:nvPr>
            <p:ph idx="1"/>
          </p:nvPr>
        </p:nvPicPr>
        <p:blipFill>
          <a:blip r:embed="rId4"/>
          <a:stretch>
            <a:fillRect/>
          </a:stretch>
        </p:blipFill>
        <p:spPr>
          <a:xfrm>
            <a:off x="1406633" y="1464352"/>
            <a:ext cx="6667842" cy="5289533"/>
          </a:xfrm>
          <a:prstGeom prst="rect">
            <a:avLst/>
          </a:prstGeom>
          <a:ln w="38100">
            <a:solidFill>
              <a:srgbClr val="7030A0"/>
            </a:solidFill>
          </a:ln>
        </p:spPr>
      </p:pic>
      <p:pic>
        <p:nvPicPr>
          <p:cNvPr id="9" name="תמונה 8"/>
          <p:cNvPicPr>
            <a:picLocks noChangeAspect="1"/>
          </p:cNvPicPr>
          <p:nvPr/>
        </p:nvPicPr>
        <p:blipFill>
          <a:blip r:embed="rId5"/>
          <a:stretch>
            <a:fillRect/>
          </a:stretch>
        </p:blipFill>
        <p:spPr>
          <a:xfrm>
            <a:off x="205833" y="70752"/>
            <a:ext cx="1688738" cy="957155"/>
          </a:xfrm>
          <a:prstGeom prst="rect">
            <a:avLst/>
          </a:prstGeom>
        </p:spPr>
      </p:pic>
      <p:sp>
        <p:nvSpPr>
          <p:cNvPr id="5" name="TextBox 4"/>
          <p:cNvSpPr txBox="1"/>
          <p:nvPr/>
        </p:nvSpPr>
        <p:spPr>
          <a:xfrm>
            <a:off x="1557196" y="811702"/>
            <a:ext cx="6002448" cy="584775"/>
          </a:xfrm>
          <a:prstGeom prst="rect">
            <a:avLst/>
          </a:prstGeom>
          <a:noFill/>
        </p:spPr>
        <p:txBody>
          <a:bodyPr wrap="square" rtlCol="0">
            <a:spAutoFit/>
          </a:bodyPr>
          <a:lstStyle/>
          <a:p>
            <a:pPr algn="ctr"/>
            <a:r>
              <a:rPr lang="he-IL" sz="3200" b="1" dirty="0">
                <a:latin typeface="MF_FrankRuhl-Regular"/>
              </a:rPr>
              <a:t>מִי הֵם הַיְּצוּרִים הַחַיִּים שֶׁבַּתְּמוּנוֹת?</a:t>
            </a:r>
            <a:endParaRPr lang="en-US" sz="3200" b="1" dirty="0"/>
          </a:p>
        </p:txBody>
      </p:sp>
    </p:spTree>
    <p:extLst>
      <p:ext uri="{BB962C8B-B14F-4D97-AF65-F5344CB8AC3E}">
        <p14:creationId xmlns:p14="http://schemas.microsoft.com/office/powerpoint/2010/main" val="2879568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a:stretch>
            <a:fillRect/>
          </a:stretch>
        </p:blipFill>
        <p:spPr>
          <a:xfrm>
            <a:off x="7455180" y="229376"/>
            <a:ext cx="1482987" cy="798531"/>
          </a:xfrm>
          <a:prstGeom prst="rect">
            <a:avLst/>
          </a:prstGeom>
        </p:spPr>
      </p:pic>
      <p:pic>
        <p:nvPicPr>
          <p:cNvPr id="9" name="תמונה 8"/>
          <p:cNvPicPr>
            <a:picLocks noChangeAspect="1"/>
          </p:cNvPicPr>
          <p:nvPr/>
        </p:nvPicPr>
        <p:blipFill>
          <a:blip r:embed="rId4"/>
          <a:stretch>
            <a:fillRect/>
          </a:stretch>
        </p:blipFill>
        <p:spPr>
          <a:xfrm>
            <a:off x="205833" y="70752"/>
            <a:ext cx="1688738" cy="957155"/>
          </a:xfrm>
          <a:prstGeom prst="rect">
            <a:avLst/>
          </a:prstGeom>
        </p:spPr>
      </p:pic>
      <p:sp>
        <p:nvSpPr>
          <p:cNvPr id="7" name="מציין מיקום תוכן 6">
            <a:extLst>
              <a:ext uri="{FF2B5EF4-FFF2-40B4-BE49-F238E27FC236}">
                <a16:creationId xmlns:a16="http://schemas.microsoft.com/office/drawing/2014/main" id="{65C195F6-3B5D-2551-ED84-E29237715576}"/>
              </a:ext>
            </a:extLst>
          </p:cNvPr>
          <p:cNvSpPr>
            <a:spLocks noGrp="1"/>
          </p:cNvSpPr>
          <p:nvPr>
            <p:ph idx="1"/>
          </p:nvPr>
        </p:nvSpPr>
        <p:spPr>
          <a:xfrm>
            <a:off x="733425" y="2553609"/>
            <a:ext cx="7886700" cy="824142"/>
          </a:xfrm>
          <a:ln w="38100">
            <a:solidFill>
              <a:schemeClr val="accent6">
                <a:lumMod val="75000"/>
              </a:schemeClr>
            </a:solidFill>
          </a:ln>
        </p:spPr>
        <p:txBody>
          <a:bodyPr>
            <a:normAutofit/>
          </a:bodyPr>
          <a:lstStyle/>
          <a:p>
            <a:pPr algn="r" rtl="1"/>
            <a:r>
              <a:rPr lang="he-IL" sz="3200" b="0" i="0" u="none" strike="noStrike" baseline="0" dirty="0">
                <a:solidFill>
                  <a:srgbClr val="000000"/>
                </a:solidFill>
                <a:latin typeface="MF_FrankRuhl-Regular"/>
              </a:rPr>
              <a:t>בַּעֲלֵי חַיִּים, בְּנֵי אָדָם וּצְמָחִים הֵם יְצוּרִים חַיִּים.</a:t>
            </a:r>
          </a:p>
        </p:txBody>
      </p:sp>
      <p:sp>
        <p:nvSpPr>
          <p:cNvPr id="14" name="תיבת טקסט 13">
            <a:extLst>
              <a:ext uri="{FF2B5EF4-FFF2-40B4-BE49-F238E27FC236}">
                <a16:creationId xmlns:a16="http://schemas.microsoft.com/office/drawing/2014/main" id="{08029BB1-8B47-8334-DF61-5532FED96C8B}"/>
              </a:ext>
            </a:extLst>
          </p:cNvPr>
          <p:cNvSpPr txBox="1"/>
          <p:nvPr/>
        </p:nvSpPr>
        <p:spPr>
          <a:xfrm>
            <a:off x="3943350" y="1536889"/>
            <a:ext cx="4572000" cy="707886"/>
          </a:xfrm>
          <a:prstGeom prst="rect">
            <a:avLst/>
          </a:prstGeom>
          <a:noFill/>
        </p:spPr>
        <p:txBody>
          <a:bodyPr wrap="square">
            <a:spAutoFit/>
          </a:bodyPr>
          <a:lstStyle/>
          <a:p>
            <a:pPr algn="r"/>
            <a:r>
              <a:rPr lang="he-IL" sz="4000" b="1" i="0" u="none" strike="noStrike" baseline="0" dirty="0">
                <a:solidFill>
                  <a:srgbClr val="000000"/>
                </a:solidFill>
                <a:latin typeface="MF_FrankRuhl-Regular"/>
              </a:rPr>
              <a:t>מָה לָמַדְנוּ? </a:t>
            </a:r>
          </a:p>
        </p:txBody>
      </p:sp>
      <p:sp>
        <p:nvSpPr>
          <p:cNvPr id="16" name="תיבת טקסט 15">
            <a:extLst>
              <a:ext uri="{FF2B5EF4-FFF2-40B4-BE49-F238E27FC236}">
                <a16:creationId xmlns:a16="http://schemas.microsoft.com/office/drawing/2014/main" id="{2B55D4E8-7BE4-8FD3-2D57-BB32A254078C}"/>
              </a:ext>
            </a:extLst>
          </p:cNvPr>
          <p:cNvSpPr txBox="1"/>
          <p:nvPr/>
        </p:nvSpPr>
        <p:spPr>
          <a:xfrm>
            <a:off x="3943350" y="3748415"/>
            <a:ext cx="4572000" cy="523220"/>
          </a:xfrm>
          <a:prstGeom prst="rect">
            <a:avLst/>
          </a:prstGeom>
          <a:noFill/>
        </p:spPr>
        <p:txBody>
          <a:bodyPr wrap="square">
            <a:spAutoFit/>
          </a:bodyPr>
          <a:lstStyle/>
          <a:p>
            <a:pPr marL="0" indent="0" algn="r" rtl="1">
              <a:buNone/>
            </a:pPr>
            <a:r>
              <a:rPr lang="he-IL" sz="2800" b="1" dirty="0">
                <a:latin typeface="MF_FrankRuhl-Regular"/>
              </a:rPr>
              <a:t>מֻשָּׂגִים שֶׁלָּמַדְנוּ</a:t>
            </a:r>
          </a:p>
        </p:txBody>
      </p:sp>
      <p:sp>
        <p:nvSpPr>
          <p:cNvPr id="18" name="תיבת טקסט 17">
            <a:extLst>
              <a:ext uri="{FF2B5EF4-FFF2-40B4-BE49-F238E27FC236}">
                <a16:creationId xmlns:a16="http://schemas.microsoft.com/office/drawing/2014/main" id="{75E3BD74-072D-CD3E-CCBE-8E08B47D3DB0}"/>
              </a:ext>
            </a:extLst>
          </p:cNvPr>
          <p:cNvSpPr txBox="1"/>
          <p:nvPr/>
        </p:nvSpPr>
        <p:spPr>
          <a:xfrm>
            <a:off x="6860722" y="4580469"/>
            <a:ext cx="1555026" cy="461665"/>
          </a:xfrm>
          <a:prstGeom prst="rect">
            <a:avLst/>
          </a:prstGeom>
          <a:noFill/>
          <a:ln w="38100">
            <a:solidFill>
              <a:schemeClr val="accent6">
                <a:lumMod val="75000"/>
              </a:schemeClr>
            </a:solidFill>
          </a:ln>
        </p:spPr>
        <p:txBody>
          <a:bodyPr wrap="square">
            <a:spAutoFit/>
          </a:bodyPr>
          <a:lstStyle/>
          <a:p>
            <a:pPr algn="r"/>
            <a:r>
              <a:rPr lang="he-IL" sz="2400" dirty="0">
                <a:solidFill>
                  <a:schemeClr val="accent6">
                    <a:lumMod val="75000"/>
                  </a:schemeClr>
                </a:solidFill>
              </a:rPr>
              <a:t>יְצוּר חַי</a:t>
            </a:r>
          </a:p>
        </p:txBody>
      </p:sp>
    </p:spTree>
    <p:extLst>
      <p:ext uri="{BB962C8B-B14F-4D97-AF65-F5344CB8AC3E}">
        <p14:creationId xmlns:p14="http://schemas.microsoft.com/office/powerpoint/2010/main" val="1182195251"/>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1172</TotalTime>
  <Words>1022</Words>
  <Application>Microsoft Office PowerPoint</Application>
  <PresentationFormat>‫הצגה על המסך (4:3)</PresentationFormat>
  <Paragraphs>65</Paragraphs>
  <Slides>8</Slides>
  <Notes>8</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8</vt:i4>
      </vt:variant>
    </vt:vector>
  </HeadingPairs>
  <TitlesOfParts>
    <vt:vector size="15" baseType="lpstr">
      <vt:lpstr>Arial</vt:lpstr>
      <vt:lpstr>Calibri</vt:lpstr>
      <vt:lpstr>Calibri Light</vt:lpstr>
      <vt:lpstr>FontbitDavid</vt:lpstr>
      <vt:lpstr>FontbitDavid-Bold</vt:lpstr>
      <vt:lpstr>MF_FrankRuhl-Regular</vt:lpstr>
      <vt:lpstr>ערכת נושא Office</vt:lpstr>
      <vt:lpstr>  אֲנַחְנוּ יְצוּרִים חַיִּים פְּעִילוּת פְּתִיחָה  </vt:lpstr>
      <vt:lpstr>הַפְתְָּעָה הִגִּיעָה לַכִּתִָּה</vt:lpstr>
      <vt:lpstr> </vt:lpstr>
      <vt:lpstr> </vt:lpstr>
      <vt:lpstr>מצגת של PowerPoint‏</vt:lpstr>
      <vt:lpstr> כֻּלָּנוּ יְצוּרִים חַיִּים</vt:lpstr>
      <vt:lpstr> </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126</cp:revision>
  <dcterms:created xsi:type="dcterms:W3CDTF">2019-05-25T18:59:51Z</dcterms:created>
  <dcterms:modified xsi:type="dcterms:W3CDTF">2023-10-06T11:55:35Z</dcterms:modified>
</cp:coreProperties>
</file>