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
  </p:notesMasterIdLst>
  <p:sldIdLst>
    <p:sldId id="289" r:id="rId2"/>
    <p:sldId id="316" r:id="rId3"/>
    <p:sldId id="312" r:id="rId4"/>
    <p:sldId id="313" r:id="rId5"/>
    <p:sldId id="319" r:id="rId6"/>
    <p:sldId id="323" r:id="rId7"/>
    <p:sldId id="320" r:id="rId8"/>
    <p:sldId id="324" r:id="rId9"/>
    <p:sldId id="321"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17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פרק זה נועד לטעת את התשתית הקוגניטיבית הבסיסית הדרושה להבנת המשמעות של המושג "סביבת חיים" – סביבה שמתקיימים בה יצורים חיים. ההבניה של משמעות המושג </a:t>
            </a:r>
            <a:r>
              <a:rPr lang="he-IL" sz="1200" b="1" i="0" u="none" strike="noStrike" baseline="0" dirty="0">
                <a:latin typeface="FontbitDavid"/>
              </a:rPr>
              <a:t>סביבת חיים </a:t>
            </a:r>
            <a:r>
              <a:rPr lang="he-IL" sz="1200" b="0" i="0" u="none" strike="noStrike" baseline="0" dirty="0">
                <a:latin typeface="FontbitDavid"/>
              </a:rPr>
              <a:t>מתחילה בפרק זה באמצעות יצירת מפגש עם יצורים חיים בסביבתם ומעקב אחר אורח חייהם.</a:t>
            </a:r>
          </a:p>
          <a:p>
            <a:pPr algn="r"/>
            <a:r>
              <a:rPr lang="he-IL" sz="1800" b="0" i="0" u="none" strike="noStrike" baseline="0" dirty="0">
                <a:latin typeface="FontbitDavid"/>
              </a:rPr>
              <a:t>עבור ילדים צעירים סביבת חיים הוא המקום שקיימים בו מרכיבים הקשורים לעולמם הקרוב בלבד: החברים שלהם, הבית שבו הם גרים, גן השעשועים, הקניון וכדומה. שאר מרכיבי הסביבה או חלקם, הדוממים והיצורים חיים הטבעיים והמלאכותיים אינם חלק ממנה. לכן לצורך הבניית המושג סביבת חיים מוצע לערוך סיורים במגוון סביבות חיים בסביבה ולאסוף מידע באמצעות תצפית על המרכיבים אותן. </a:t>
            </a:r>
          </a:p>
          <a:p>
            <a:pPr algn="r"/>
            <a:endParaRPr lang="he-IL" sz="1800" b="0" i="0" u="none" strike="noStrike" baseline="0" dirty="0">
              <a:latin typeface="FontbitDavid"/>
            </a:endParaRPr>
          </a:p>
          <a:p>
            <a:pPr algn="r"/>
            <a:r>
              <a:rPr lang="he-IL" sz="1800" b="0" i="0" u="none" strike="noStrike" baseline="0" dirty="0">
                <a:latin typeface="FontbitDavid"/>
              </a:rPr>
              <a:t>המושג </a:t>
            </a:r>
            <a:r>
              <a:rPr lang="he-IL" sz="1800" b="1" i="0" u="none" strike="noStrike" baseline="0" dirty="0">
                <a:latin typeface="FontbitDavid"/>
              </a:rPr>
              <a:t>מרכיבי סביבה </a:t>
            </a:r>
            <a:r>
              <a:rPr lang="he-IL" sz="1800" b="0" i="0" u="none" strike="noStrike" baseline="0" dirty="0">
                <a:latin typeface="FontbitDavid"/>
              </a:rPr>
              <a:t>מתייחס למרכיבים חיים שכולל את כל עולם היצורים החיים (צמחים, בעלי חיים, חיידקים ופטריות) וכן למרכיבים דוממים שכולל את כל מה שאינו חי (אנרגיה, חומרים וגופים שעשויים מהם – טבעיים ומלאכותיים כאחד).</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קוראים את הסיפור במליאה ואחר כך עורכים שיח בעזרת שלוש השאלות. מבררים עם התלמידים מהי לדעתם סביבת חיים. מה בסביבה הופך אותה לסביבת חיים. הפתיח נועד להזכיר לתלמידים מפגשים שלנו עם יצורים חיים בסביבה. מפגשים שתורמים להנאה וגם כאלה נעימים פחות כמו עקיצה של יתוש. חשוב לשקף את החוויות של התלמידים ביחס למפגשים שהם עצמם חוו בחייהם עם בעלי חיים שונים. לאחר שהילדים סיפרו את חוויותיהם מוצע לשאול: באילו מקומות פגשתם יצורים חיים? (צמחים ובעלי חיים), אילו פעולות עשו היצורים החיים בסביבה? האם יצורים חיים יוכלו לחיות ללא סביבה?</a:t>
            </a:r>
          </a:p>
          <a:p>
            <a:pPr algn="r"/>
            <a:r>
              <a:rPr lang="he-IL" sz="1800" b="0" i="0" u="none" strike="noStrike" baseline="0" dirty="0">
                <a:latin typeface="FontbitDavid"/>
              </a:rPr>
              <a:t>התשובה לשאלה זו מצריכה פעילות של חקירה. כדי להכיר מהי סביבת חיים עלינו לחקור אותה. נעשה זאת בעזרת תצפית שנערוך בסביבה.</a:t>
            </a:r>
          </a:p>
          <a:p>
            <a:pPr algn="r"/>
            <a:r>
              <a:rPr lang="he-IL" sz="1800" b="0" i="0" u="none" strike="noStrike" baseline="0" dirty="0">
                <a:latin typeface="FontbitDavid"/>
              </a:rPr>
              <a:t> </a:t>
            </a:r>
            <a:endParaRPr lang="en-US" sz="1800"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78367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FontbitDavid"/>
              </a:rPr>
              <a:t>שיעור זה נועד לטיפול במיומנויות ובמושגי יסוד הדרושים לביצוע הסיור בסביבה החוץ כיתתית, להצגת מטרות הפעילות ואופי הפעילות וכן להיערכות ארגונית.</a:t>
            </a:r>
          </a:p>
          <a:p>
            <a:pPr algn="r"/>
            <a:r>
              <a:rPr lang="he-IL" sz="1800" b="0" i="0" u="none" strike="noStrike" baseline="0" dirty="0">
                <a:latin typeface="FontbitDavid"/>
              </a:rPr>
              <a:t>כדי להכיר את הסביבה עלינו לחקור אותה – עלינו לערוך תצפית.</a:t>
            </a:r>
          </a:p>
          <a:p>
            <a:pPr algn="r"/>
            <a:r>
              <a:rPr lang="he-IL" sz="1800" b="0" i="0" u="none" strike="noStrike" baseline="0" dirty="0">
                <a:latin typeface="FontbitDavid"/>
              </a:rPr>
              <a:t>מהי תצפית?</a:t>
            </a:r>
          </a:p>
          <a:p>
            <a:pPr algn="r"/>
            <a:r>
              <a:rPr lang="he-IL" sz="1800" b="0" i="0" u="none" strike="noStrike" baseline="0" dirty="0">
                <a:latin typeface="FontbitDavid"/>
              </a:rPr>
              <a:t>קוראים את קטע הפתיחה בראש העמוד. הפתיחה מדגישה את הצורך בשימוש בחושים כדי לאסוף מידע – לערוך תצפית.</a:t>
            </a:r>
          </a:p>
          <a:p>
            <a:pPr algn="r"/>
            <a:r>
              <a:rPr lang="he-IL" sz="1800" b="0" i="0" u="none" strike="noStrike" baseline="0" dirty="0">
                <a:latin typeface="FontbitDavid"/>
              </a:rPr>
              <a:t>המורה משוחחת עם התלמידים על המושג תצפית (קוראים את ההגדרה) ומבקשת לבצע את המשימה בהתאם להנחיות בעמודים: 68-67 </a:t>
            </a:r>
          </a:p>
          <a:p>
            <a:pPr algn="r"/>
            <a:r>
              <a:rPr lang="he-IL" sz="1800" b="0" i="0" u="none" strike="noStrike" baseline="0" dirty="0">
                <a:latin typeface="FontbitDavid"/>
              </a:rPr>
              <a:t>יש בעמודים אלה הוראה מפורשת של מיומנות עריכת תצפית.</a:t>
            </a:r>
          </a:p>
          <a:p>
            <a:pPr algn="r"/>
            <a:r>
              <a:rPr lang="he-IL" sz="1800" b="0" i="0" u="none" strike="noStrike" baseline="0" dirty="0">
                <a:latin typeface="FontbitDavid"/>
              </a:rPr>
              <a:t>חשוב ביותר לשלב סיורים בסביבה הקרובה למפגש של התלמידים עם תופעות בעולם הצמחים ובעלי החיים וכן בסביבות חיים מלאכותיות. חשוב מאוד להדריך את התלמידים לערוך את תצפיותיהם תוך התחשבות בבעלי החיים ובצמחים בסביבת החיים שלהם. יש להקפיד לא לדרוך בכוונה (על שביל נמלים, לדוגמה), לא לרמוס צמחים ולא לשבור, וודאי לא להציק סתם לשם שעשוע. הימנעות מקטיף צמחי בר והחזרתם של חיות הבר למקום שממנו נלקחו מחנכות את התלמידים להתייחס בכבוד לבעלי החיים ולצמחים שבטבע ומלמדת אותם לא לפגוע בהם.</a:t>
            </a: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במשימה זו התלמידים מיישמים הבנה. מיישמים את שנלמד בפרק הקודם אודות מאפייני חיים. אוספים מידע על מרכיבי סביבה וממינים אותם למרכיבים חיים ולמרכיבים שאינם חיים (דוממים). האבחנה תיעשה על פי מאפייני החיים.</a:t>
            </a:r>
          </a:p>
          <a:p>
            <a:pPr algn="r"/>
            <a:endParaRPr lang="he-IL" sz="1800" b="0" i="0" u="none" strike="noStrike" baseline="0" dirty="0">
              <a:latin typeface="FontbitDavid"/>
            </a:endParaRPr>
          </a:p>
          <a:p>
            <a:pPr algn="r"/>
            <a:r>
              <a:rPr lang="he-IL" sz="1800" b="0" i="0" u="none" strike="noStrike" baseline="0" dirty="0">
                <a:latin typeface="FontbitDavid"/>
              </a:rPr>
              <a:t>שימו לב כדי לערוך תצפית עלינו להתבונן סביב ולהקשיב היטב. עריכת תצפיות על צמחים ובעלי חיים עתידים לעורר את הסקרנות, העניין והרצון לחקור ולהרחיב ידע מחד ואת היחס החיובי כלפיהם מאידך. ילדים שנפעמים מהסביבה מרגישים תחושת פליאה, שמחה וכבוד.</a:t>
            </a:r>
          </a:p>
          <a:p>
            <a:pPr algn="r"/>
            <a:r>
              <a:rPr lang="he-IL" sz="1800" b="0" i="0" u="none" strike="noStrike" baseline="0" dirty="0">
                <a:latin typeface="FontbitDavid"/>
              </a:rPr>
              <a:t>במהלך ההיכרות עם היצורים חיים בסביבה משתנה יחסנו לסביבה ואנו מבינים שעלינו להתייחס בתשומת לב וברגישות ליצורים שאנחנו חיים עמם וביניהם.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311254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יוצאים לסיור בסביבה ומבקשים מהתלמידים לארגן מידע בטבלה (שמות מרכיבים בסביבה: מרכיבים חיים ומרכיבים שאינם חיים). </a:t>
            </a:r>
          </a:p>
          <a:p>
            <a:pPr algn="r"/>
            <a:r>
              <a:rPr lang="he-IL" sz="1200" b="0" i="0" u="none" strike="noStrike" baseline="0" dirty="0">
                <a:latin typeface="FontbitDavid"/>
              </a:rPr>
              <a:t>מבררים עם התלמידים: כיצד נוכל למיין נכון?. כיצד נדע לארגן בטבלה את מרכיבי הסביבה? (המיון לסוגי מרכיבים יעשה על פי מאפייני חיים).</a:t>
            </a:r>
          </a:p>
          <a:p>
            <a:pPr algn="r"/>
            <a:r>
              <a:rPr lang="he-IL" sz="1200" b="0" i="0" u="none" strike="noStrike" baseline="0" dirty="0">
                <a:latin typeface="FontbitDavid"/>
              </a:rPr>
              <a:t>לסיכום, עורכים דיון במליאה בעזרת השאלות בתבנית השיח. הסיכום נועד לעיבוד המידע שנאסף בסיור, להסקת מסקנות ולהבניית הכללות.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71556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באתר במבט מקוון, בספר הדיגיטלי, משימה: </a:t>
            </a:r>
            <a:r>
              <a:rPr kumimoji="0" lang="he-IL" sz="1200" b="1" i="0" u="none" strike="noStrike" kern="1200" cap="none" spc="0" normalizeH="0" baseline="0" noProof="0" dirty="0">
                <a:ln>
                  <a:noFill/>
                </a:ln>
                <a:solidFill>
                  <a:prstClr val="black"/>
                </a:solidFill>
                <a:effectLst/>
                <a:uLnTx/>
                <a:uFillTx/>
                <a:latin typeface="+mn-lt"/>
                <a:ea typeface="+mn-ea"/>
                <a:cs typeface="+mn-cs"/>
              </a:rPr>
              <a:t>מרכיבי הסביבה</a:t>
            </a:r>
            <a:r>
              <a:rPr kumimoji="0" lang="he-IL" sz="1200" b="0" i="0" u="none" strike="noStrike" kern="1200" cap="none" spc="0" normalizeH="0" baseline="0" noProof="0" dirty="0">
                <a:ln>
                  <a:noFill/>
                </a:ln>
                <a:solidFill>
                  <a:prstClr val="black"/>
                </a:solidFill>
                <a:effectLst/>
                <a:uLnTx/>
                <a:uFillTx/>
                <a:latin typeface="+mn-lt"/>
                <a:ea typeface="+mn-ea"/>
                <a:cs typeface="+mn-cs"/>
              </a:rPr>
              <a:t>, עמוד 69</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עוזרים לנועה למצוא את המרכיבים החיים ושאינם חיים בגינת המשחקים.</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425286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יוצאים לסיור נוסף בסביבה. </a:t>
            </a:r>
            <a:r>
              <a:rPr lang="he-IL" sz="1800" b="0" i="0" u="none" strike="noStrike" baseline="0" dirty="0">
                <a:latin typeface="FontbitDavid"/>
              </a:rPr>
              <a:t>במשימה זו הם פוגשים את המושג מגוון בזכות בעלי חיים שונים שהם פוגשים בסביבה. במושג מגוון בעלי חיים נועד לבסס את הבנת הרעיון, שלכל היצורים החיים יש את אותם מאפייני חיים ואת אותם הצרכים החיוניים. אך לקיומם הם נבדלים באופן שבו הם משיגים אותם ובאברי הגוף הקשורים למאפיין זה. מאפיינים אלה מופיעים במגוון רחב מאוד של צורות בכל היצורים החיים. מגוון זה מתבטא הן בצורות שונות של איברים המשמשים את היצורים החיים לפעולות הקשורות במאפייני החיים הללו, והן בדרכים השונות שהיצורים החיים מבצעים פעולות אלו. הבדלים אלה יוצרים את המגוון בעולם היצורים החיים.</a:t>
            </a:r>
            <a:endParaRPr lang="he-IL" dirty="0"/>
          </a:p>
          <a:p>
            <a:endParaRPr lang="he-IL" dirty="0"/>
          </a:p>
          <a:p>
            <a:r>
              <a:rPr lang="he-IL" dirty="0"/>
              <a:t>את ההנחיות לסיור יש לתת לתלמידים בכיתה. מומלץ להצטייד בדף ובכלי כתיבה. אפשר לחלק את התלמידים לארבע קבוצות. כל קבוצה מבצעת את אחד מסעיפי המשימה (כותבת את שמות בעלי החיים שמצאו בחצר במקומות שונים: באוויר, על פני האדמה, על גבי מבנים, על גבי צמחים) ומשתפת את חברי הכיתה בממצאים. את סיכום ממצאי הסיור יעשו בכיתה.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614967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תת פרק זה בעזרת המשפטים בתבנית </a:t>
            </a:r>
            <a:r>
              <a:rPr lang="he-IL" b="1" dirty="0"/>
              <a:t>מה למדנו?</a:t>
            </a:r>
          </a:p>
          <a:p>
            <a:r>
              <a:rPr lang="he-IL" dirty="0"/>
              <a:t>קוראים את המשפטים.</a:t>
            </a:r>
          </a:p>
          <a:p>
            <a:r>
              <a:rPr lang="he-IL" dirty="0"/>
              <a:t>אפשר לתת להשלים את המילים החסרות במשפטים הבאים.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__________מִתְבּוֹנְנִים בַּסְּבִיבָה וְלוֹמְדִים עָלֶיהָ.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יֵשׁ מַרְכִּיבִים חַיִּים וּמַרְכִּיבִים _____  _______(דּוֹמְמִים).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בַּחֲצַר בֵּית הַסֵּפֶר פָּגַשְׁנוּ ______</a:t>
            </a:r>
            <a:r>
              <a:rPr lang="he-IL" sz="1800" b="1" i="0" u="none" strike="noStrike" baseline="0" dirty="0">
                <a:solidFill>
                  <a:srgbClr val="000000"/>
                </a:solidFill>
                <a:latin typeface="MF_FrankRuhl-Bold"/>
              </a:rPr>
              <a:t>ַ </a:t>
            </a:r>
            <a:r>
              <a:rPr lang="he-IL" sz="1800" b="0" i="0" u="none" strike="noStrike" baseline="0" dirty="0">
                <a:solidFill>
                  <a:srgbClr val="000000"/>
                </a:solidFill>
                <a:latin typeface="MF_FrankRuhl-Regular"/>
              </a:rPr>
              <a:t>בַּעֲלֵי חַיִּים וּצְמָחִים.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352182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תת פרק זה בעזרת המשפטים בתבנית </a:t>
            </a:r>
            <a:r>
              <a:rPr lang="he-IL" b="1" dirty="0"/>
              <a:t>מה למדנו?</a:t>
            </a:r>
          </a:p>
          <a:p>
            <a:r>
              <a:rPr lang="he-IL" dirty="0"/>
              <a:t>קוראים את המשפטים.</a:t>
            </a:r>
          </a:p>
          <a:p>
            <a:r>
              <a:rPr lang="he-IL" dirty="0"/>
              <a:t>אפשר לתת להשלים את המילים החסרות במשפטים הבאים.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בְּעֶזְרַת __________מִתְבּוֹנְנִים בַּסְּבִיבָה וְלוֹמְדִים עָלֶיהָ.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יֵשׁ מַרְכִּיבִים חַיִּים וּמַרְכִּיבִים _____  _______(דּוֹמְמִים).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בַּחֲצַר בֵּית הַסֵּפֶר פָּגַשְׁנוּ ______</a:t>
            </a:r>
            <a:r>
              <a:rPr lang="he-IL" sz="1800" b="1" i="0" u="none" strike="noStrike" baseline="0" dirty="0">
                <a:solidFill>
                  <a:srgbClr val="000000"/>
                </a:solidFill>
                <a:latin typeface="MF_FrankRuhl-Bold"/>
              </a:rPr>
              <a:t>ַ </a:t>
            </a:r>
            <a:r>
              <a:rPr lang="he-IL" sz="1800" b="0" i="0" u="none" strike="noStrike" baseline="0" dirty="0">
                <a:solidFill>
                  <a:srgbClr val="000000"/>
                </a:solidFill>
                <a:latin typeface="MF_FrankRuhl-Regular"/>
              </a:rPr>
              <a:t>בַּעֲלֵי חַיִּים וּצְמָחִים.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60914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 </a:t>
            </a:r>
            <a:r>
              <a:rPr lang="he-IL" sz="8000" b="1" dirty="0">
                <a:solidFill>
                  <a:srgbClr val="0070C0"/>
                </a:solidFill>
                <a:latin typeface="MF_FrankRuhl-Regular"/>
              </a:rPr>
              <a:t>פֶּרֶק שֵׁנִי</a:t>
            </a:r>
            <a:r>
              <a:rPr lang="he-IL" sz="8000" b="1" dirty="0">
                <a:solidFill>
                  <a:srgbClr val="0070C0"/>
                </a:solidFill>
                <a:cs typeface="+mn-cs"/>
              </a:rPr>
              <a:t> </a:t>
            </a:r>
            <a:br>
              <a:rPr lang="he-IL" sz="8000" b="1" dirty="0">
                <a:solidFill>
                  <a:srgbClr val="0070C0"/>
                </a:solidFill>
                <a:cs typeface="+mn-cs"/>
              </a:rPr>
            </a:br>
            <a:r>
              <a:rPr lang="he-IL" sz="8000" b="1" dirty="0">
                <a:solidFill>
                  <a:srgbClr val="0070C0"/>
                </a:solidFill>
                <a:cs typeface="+mn-cs"/>
              </a:rPr>
              <a:t> </a:t>
            </a:r>
            <a:r>
              <a:rPr lang="he-IL" sz="8000" b="1" dirty="0">
                <a:solidFill>
                  <a:srgbClr val="0070C0"/>
                </a:solidFill>
                <a:latin typeface="MF_FrankRuhl-Regular"/>
              </a:rPr>
              <a:t>חַיִּים בִּסְבִיבַת חַיִּים</a:t>
            </a:r>
            <a:endParaRPr lang="x-none" sz="8000" b="1" dirty="0">
              <a:solidFill>
                <a:srgbClr val="0070C0"/>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2" name="TextBox 1"/>
          <p:cNvSpPr txBox="1"/>
          <p:nvPr/>
        </p:nvSpPr>
        <p:spPr>
          <a:xfrm>
            <a:off x="135801" y="4363770"/>
            <a:ext cx="8048531" cy="1754326"/>
          </a:xfrm>
          <a:prstGeom prst="rect">
            <a:avLst/>
          </a:prstGeom>
          <a:noFill/>
        </p:spPr>
        <p:txBody>
          <a:bodyPr wrap="square" rtlCol="0">
            <a:spAutoFit/>
          </a:bodyPr>
          <a:lstStyle/>
          <a:p>
            <a:pPr lvl="0" algn="ctr"/>
            <a:r>
              <a:rPr lang="he-IL" sz="5400" b="1" dirty="0">
                <a:solidFill>
                  <a:srgbClr val="0070C0"/>
                </a:solidFill>
                <a:latin typeface="MF_FrankRuhl-Regular"/>
              </a:rPr>
              <a:t>מַרְכִּיבֵי הַסְּבִיבָה </a:t>
            </a:r>
          </a:p>
          <a:p>
            <a:pPr lvl="0" algn="ctr"/>
            <a:r>
              <a:rPr lang="he-IL" sz="5400" b="1" dirty="0">
                <a:solidFill>
                  <a:srgbClr val="0070C0"/>
                </a:solidFill>
                <a:latin typeface="MF_FrankRuhl-Regular"/>
              </a:rPr>
              <a:t>וּמִגְוַן צְמָחִים וּבַעֲלֵי חַיִּים  </a:t>
            </a:r>
            <a:endParaRPr lang="en-US" sz="5400" b="1" dirty="0">
              <a:solidFill>
                <a:srgbClr val="0070C0"/>
              </a:solidFill>
            </a:endParaRPr>
          </a:p>
        </p:txBody>
      </p:sp>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02469" y="570368"/>
            <a:ext cx="7491742" cy="2154725"/>
          </a:xfrm>
        </p:spPr>
        <p:txBody>
          <a:bodyPr>
            <a:normAutofit/>
          </a:bodyPr>
          <a:lstStyle/>
          <a:p>
            <a:pPr algn="ctr"/>
            <a:r>
              <a:rPr lang="he-IL" sz="5400" b="1" dirty="0">
                <a:solidFill>
                  <a:srgbClr val="0070C0"/>
                </a:solidFill>
                <a:latin typeface="MF_FrankRuhl-Bold"/>
              </a:rPr>
              <a:t>סְבִיבָה קְטַנָּה שֶׁל חַיִּים </a:t>
            </a:r>
            <a:r>
              <a:rPr lang="he-IL" sz="3200" b="1" dirty="0">
                <a:solidFill>
                  <a:srgbClr val="0070C0"/>
                </a:solidFill>
                <a:latin typeface="MF_FrankRuhl-Bold"/>
              </a:rPr>
              <a:t>(עמוד 64)</a:t>
            </a:r>
            <a:endParaRPr lang="en-US" sz="3200" b="1" dirty="0">
              <a:solidFill>
                <a:srgbClr val="0070C0"/>
              </a:solidFill>
              <a:cs typeface="+mn-cs"/>
            </a:endParaRPr>
          </a:p>
        </p:txBody>
      </p:sp>
      <p:pic>
        <p:nvPicPr>
          <p:cNvPr id="6" name="תמונה 5">
            <a:extLst>
              <a:ext uri="{FF2B5EF4-FFF2-40B4-BE49-F238E27FC236}">
                <a16:creationId xmlns:a16="http://schemas.microsoft.com/office/drawing/2014/main" id="{1B727882-A7A4-A982-B193-6BD9344358B8}"/>
              </a:ext>
            </a:extLst>
          </p:cNvPr>
          <p:cNvPicPr>
            <a:picLocks noChangeAspect="1"/>
          </p:cNvPicPr>
          <p:nvPr/>
        </p:nvPicPr>
        <p:blipFill>
          <a:blip r:embed="rId3"/>
          <a:stretch>
            <a:fillRect/>
          </a:stretch>
        </p:blipFill>
        <p:spPr>
          <a:xfrm>
            <a:off x="145688" y="82574"/>
            <a:ext cx="1543050" cy="874581"/>
          </a:xfrm>
          <a:prstGeom prst="rect">
            <a:avLst/>
          </a:prstGeom>
        </p:spPr>
      </p:pic>
      <p:pic>
        <p:nvPicPr>
          <p:cNvPr id="7" name="תמונה 6">
            <a:extLst>
              <a:ext uri="{FF2B5EF4-FFF2-40B4-BE49-F238E27FC236}">
                <a16:creationId xmlns:a16="http://schemas.microsoft.com/office/drawing/2014/main" id="{E8E63777-F803-3CDA-4DDE-69E4EE390C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650" y="269395"/>
            <a:ext cx="1917105" cy="692412"/>
          </a:xfrm>
          <a:prstGeom prst="rect">
            <a:avLst/>
          </a:prstGeom>
        </p:spPr>
      </p:pic>
      <p:pic>
        <p:nvPicPr>
          <p:cNvPr id="10" name="תמונה 9"/>
          <p:cNvPicPr>
            <a:picLocks noChangeAspect="1"/>
          </p:cNvPicPr>
          <p:nvPr/>
        </p:nvPicPr>
        <p:blipFill>
          <a:blip r:embed="rId5"/>
          <a:stretch>
            <a:fillRect/>
          </a:stretch>
        </p:blipFill>
        <p:spPr>
          <a:xfrm>
            <a:off x="0" y="2190640"/>
            <a:ext cx="9207374" cy="5242124"/>
          </a:xfrm>
          <a:prstGeom prst="rect">
            <a:avLst/>
          </a:prstGeom>
        </p:spPr>
      </p:pic>
    </p:spTree>
    <p:extLst>
      <p:ext uri="{BB962C8B-B14F-4D97-AF65-F5344CB8AC3E}">
        <p14:creationId xmlns:p14="http://schemas.microsoft.com/office/powerpoint/2010/main" val="1300811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65126"/>
            <a:ext cx="8786954" cy="1325563"/>
          </a:xfrm>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7880409" y="74430"/>
            <a:ext cx="1269882" cy="683782"/>
          </a:xfrm>
          <a:prstGeom prst="rect">
            <a:avLst/>
          </a:prstGeom>
        </p:spPr>
      </p:pic>
      <p:pic>
        <p:nvPicPr>
          <p:cNvPr id="9" name="תמונה 8"/>
          <p:cNvPicPr>
            <a:picLocks noChangeAspect="1"/>
          </p:cNvPicPr>
          <p:nvPr/>
        </p:nvPicPr>
        <p:blipFill>
          <a:blip r:embed="rId4"/>
          <a:stretch>
            <a:fillRect/>
          </a:stretch>
        </p:blipFill>
        <p:spPr>
          <a:xfrm>
            <a:off x="158137" y="0"/>
            <a:ext cx="1469058" cy="832643"/>
          </a:xfrm>
          <a:prstGeom prst="rect">
            <a:avLst/>
          </a:prstGeom>
        </p:spPr>
      </p:pic>
      <p:pic>
        <p:nvPicPr>
          <p:cNvPr id="7" name="מציין מיקום תוכן 6"/>
          <p:cNvPicPr>
            <a:picLocks noGrp="1" noChangeAspect="1"/>
          </p:cNvPicPr>
          <p:nvPr>
            <p:ph idx="1"/>
          </p:nvPr>
        </p:nvPicPr>
        <p:blipFill>
          <a:blip r:embed="rId5"/>
          <a:stretch>
            <a:fillRect/>
          </a:stretch>
        </p:blipFill>
        <p:spPr>
          <a:xfrm>
            <a:off x="773506" y="2055815"/>
            <a:ext cx="7886700" cy="1321632"/>
          </a:xfrm>
          <a:prstGeom prst="rect">
            <a:avLst/>
          </a:prstGeom>
        </p:spPr>
      </p:pic>
      <p:sp>
        <p:nvSpPr>
          <p:cNvPr id="6" name="מלבן 5"/>
          <p:cNvSpPr/>
          <p:nvPr/>
        </p:nvSpPr>
        <p:spPr>
          <a:xfrm>
            <a:off x="1885101" y="832643"/>
            <a:ext cx="6274052" cy="769441"/>
          </a:xfrm>
          <a:prstGeom prst="rect">
            <a:avLst/>
          </a:prstGeom>
        </p:spPr>
        <p:txBody>
          <a:bodyPr wrap="square">
            <a:spAutoFit/>
          </a:bodyPr>
          <a:lstStyle/>
          <a:p>
            <a:pPr algn="ctr"/>
            <a:r>
              <a:rPr lang="he-IL" sz="4400" b="1" dirty="0">
                <a:solidFill>
                  <a:srgbClr val="0070C0"/>
                </a:solidFill>
                <a:latin typeface="MF_FrankRuhl-Regular"/>
              </a:rPr>
              <a:t>מְשִׂימָה: מַהִי תַּצְפִּית </a:t>
            </a:r>
            <a:r>
              <a:rPr lang="he-IL" sz="2800" b="1" dirty="0">
                <a:solidFill>
                  <a:srgbClr val="0070C0"/>
                </a:solidFill>
                <a:latin typeface="MF_FrankRuhl-Regular"/>
              </a:rPr>
              <a:t>(עמוד 65)</a:t>
            </a:r>
            <a:endParaRPr lang="en-US" sz="2800" b="1" dirty="0">
              <a:solidFill>
                <a:srgbClr val="0070C0"/>
              </a:solidFill>
            </a:endParaRPr>
          </a:p>
        </p:txBody>
      </p:sp>
      <p:pic>
        <p:nvPicPr>
          <p:cNvPr id="8" name="תמונה 7"/>
          <p:cNvPicPr>
            <a:picLocks noChangeAspect="1"/>
          </p:cNvPicPr>
          <p:nvPr/>
        </p:nvPicPr>
        <p:blipFill>
          <a:blip r:embed="rId6"/>
          <a:stretch>
            <a:fillRect/>
          </a:stretch>
        </p:blipFill>
        <p:spPr>
          <a:xfrm>
            <a:off x="2236205" y="3376513"/>
            <a:ext cx="5162927" cy="3481487"/>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8033295" y="49561"/>
            <a:ext cx="1172098" cy="631129"/>
          </a:xfrm>
          <a:prstGeom prst="rect">
            <a:avLst/>
          </a:prstGeom>
        </p:spPr>
      </p:pic>
      <p:pic>
        <p:nvPicPr>
          <p:cNvPr id="9" name="תמונה 8"/>
          <p:cNvPicPr>
            <a:picLocks noChangeAspect="1"/>
          </p:cNvPicPr>
          <p:nvPr/>
        </p:nvPicPr>
        <p:blipFill>
          <a:blip r:embed="rId4"/>
          <a:stretch>
            <a:fillRect/>
          </a:stretch>
        </p:blipFill>
        <p:spPr>
          <a:xfrm>
            <a:off x="79925" y="-48373"/>
            <a:ext cx="1097449" cy="622020"/>
          </a:xfrm>
          <a:prstGeom prst="rect">
            <a:avLst/>
          </a:prstGeom>
        </p:spPr>
      </p:pic>
      <p:sp>
        <p:nvSpPr>
          <p:cNvPr id="4" name="מלבן 3"/>
          <p:cNvSpPr/>
          <p:nvPr/>
        </p:nvSpPr>
        <p:spPr>
          <a:xfrm>
            <a:off x="79925" y="651322"/>
            <a:ext cx="8502094" cy="923330"/>
          </a:xfrm>
          <a:prstGeom prst="rect">
            <a:avLst/>
          </a:prstGeom>
        </p:spPr>
        <p:txBody>
          <a:bodyPr wrap="square">
            <a:spAutoFit/>
          </a:bodyPr>
          <a:lstStyle/>
          <a:p>
            <a:pPr algn="r"/>
            <a:r>
              <a:rPr lang="he-IL" sz="5400" b="1" dirty="0">
                <a:solidFill>
                  <a:srgbClr val="0070C0"/>
                </a:solidFill>
                <a:latin typeface="MF_FrankRuhl-Regular"/>
              </a:rPr>
              <a:t>מַרְכִּיבֵי הַסְּבִיבָה</a:t>
            </a:r>
            <a:endParaRPr lang="en-US" sz="5400" b="1" dirty="0">
              <a:solidFill>
                <a:srgbClr val="0070C0"/>
              </a:solidFill>
            </a:endParaRPr>
          </a:p>
        </p:txBody>
      </p:sp>
      <p:sp>
        <p:nvSpPr>
          <p:cNvPr id="5" name="מציין מיקום תוכן 4"/>
          <p:cNvSpPr>
            <a:spLocks noGrp="1"/>
          </p:cNvSpPr>
          <p:nvPr>
            <p:ph idx="1"/>
          </p:nvPr>
        </p:nvSpPr>
        <p:spPr>
          <a:xfrm>
            <a:off x="0" y="1825625"/>
            <a:ext cx="9071572" cy="4351338"/>
          </a:xfrm>
        </p:spPr>
        <p:txBody>
          <a:bodyPr>
            <a:normAutofit/>
          </a:bodyPr>
          <a:lstStyle/>
          <a:p>
            <a:pPr marL="0" indent="0" algn="r">
              <a:buNone/>
            </a:pPr>
            <a:r>
              <a:rPr lang="he-IL" sz="4400" b="1" dirty="0">
                <a:solidFill>
                  <a:srgbClr val="437BBE"/>
                </a:solidFill>
                <a:latin typeface="MF_FrankRuhl-Regular"/>
              </a:rPr>
              <a:t>מְשִׂימָה: </a:t>
            </a:r>
            <a:r>
              <a:rPr lang="he-IL" sz="4400" b="1" dirty="0">
                <a:solidFill>
                  <a:srgbClr val="000000"/>
                </a:solidFill>
                <a:latin typeface="MF_FrankRuhl-Regular"/>
              </a:rPr>
              <a:t>מָה חַי וּמָה אֵינוֹ חַי בַּסְּבִיבָה? </a:t>
            </a:r>
            <a:r>
              <a:rPr lang="he-IL" b="1" dirty="0">
                <a:solidFill>
                  <a:srgbClr val="000000"/>
                </a:solidFill>
                <a:latin typeface="MF_FrankRuhl-Regular"/>
              </a:rPr>
              <a:t>(עמוד 69)</a:t>
            </a:r>
          </a:p>
          <a:p>
            <a:pPr marL="0" indent="0" algn="r">
              <a:buNone/>
            </a:pPr>
            <a:endParaRPr lang="he-IL" b="1" dirty="0">
              <a:solidFill>
                <a:srgbClr val="000000"/>
              </a:solidFill>
              <a:latin typeface="MF_FrankRuhl-Regular"/>
            </a:endParaRPr>
          </a:p>
          <a:p>
            <a:pPr marL="0" indent="0" algn="r">
              <a:buNone/>
            </a:pPr>
            <a:r>
              <a:rPr lang="he-IL" b="1" dirty="0">
                <a:solidFill>
                  <a:srgbClr val="000000"/>
                </a:solidFill>
                <a:latin typeface="MF_FrankRuhl-Regular"/>
              </a:rPr>
              <a:t>סיור בסביבה:</a:t>
            </a:r>
          </a:p>
          <a:p>
            <a:pPr marL="0" indent="0" algn="r">
              <a:buNone/>
            </a:pPr>
            <a:endParaRPr lang="en-US" b="1" dirty="0"/>
          </a:p>
        </p:txBody>
      </p:sp>
      <p:pic>
        <p:nvPicPr>
          <p:cNvPr id="6" name="תמונה 5"/>
          <p:cNvPicPr>
            <a:picLocks noChangeAspect="1"/>
          </p:cNvPicPr>
          <p:nvPr/>
        </p:nvPicPr>
        <p:blipFill>
          <a:blip r:embed="rId5"/>
          <a:stretch>
            <a:fillRect/>
          </a:stretch>
        </p:blipFill>
        <p:spPr>
          <a:xfrm>
            <a:off x="2697933" y="4272837"/>
            <a:ext cx="4264182" cy="1802387"/>
          </a:xfrm>
          <a:prstGeom prst="rect">
            <a:avLst/>
          </a:prstGeom>
        </p:spPr>
      </p:pic>
    </p:spTree>
    <p:extLst>
      <p:ext uri="{BB962C8B-B14F-4D97-AF65-F5344CB8AC3E}">
        <p14:creationId xmlns:p14="http://schemas.microsoft.com/office/powerpoint/2010/main" val="372437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35033" y="723900"/>
            <a:ext cx="7886700" cy="1325563"/>
          </a:xfrm>
        </p:spPr>
        <p:txBody>
          <a:bodyPr/>
          <a:lstStyle/>
          <a:p>
            <a:pPr algn="r"/>
            <a:r>
              <a:rPr lang="he-IL" b="1" dirty="0">
                <a:solidFill>
                  <a:srgbClr val="0070C0"/>
                </a:solidFill>
                <a:cs typeface="+mn-cs"/>
              </a:rPr>
              <a:t>אִרְגוּן מֵידַע</a:t>
            </a:r>
            <a:endParaRPr lang="en-US" b="1" dirty="0">
              <a:solidFill>
                <a:srgbClr val="0070C0"/>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974667" y="2206625"/>
            <a:ext cx="7347066" cy="4351338"/>
          </a:xfrm>
          <a:prstGeom prst="rect">
            <a:avLst/>
          </a:prstGeom>
        </p:spPr>
      </p:pic>
      <p:pic>
        <p:nvPicPr>
          <p:cNvPr id="3" name="תמונה 2">
            <a:extLst>
              <a:ext uri="{FF2B5EF4-FFF2-40B4-BE49-F238E27FC236}">
                <a16:creationId xmlns:a16="http://schemas.microsoft.com/office/drawing/2014/main" id="{C7DA851D-A765-78DE-8EA1-B07FF66FB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525" y="144275"/>
            <a:ext cx="1367390" cy="735027"/>
          </a:xfrm>
          <a:prstGeom prst="rect">
            <a:avLst/>
          </a:prstGeom>
        </p:spPr>
      </p:pic>
      <p:pic>
        <p:nvPicPr>
          <p:cNvPr id="5" name="תמונה 4">
            <a:extLst>
              <a:ext uri="{FF2B5EF4-FFF2-40B4-BE49-F238E27FC236}">
                <a16:creationId xmlns:a16="http://schemas.microsoft.com/office/drawing/2014/main" id="{3EB22C25-186C-66D3-A6C8-F9CA7BBCA804}"/>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119217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solidFill>
                  <a:schemeClr val="accent5"/>
                </a:solidFill>
                <a:cs typeface="+mn-cs"/>
              </a:rPr>
              <a:t>מַרְכִּיבֵי סְבִיבָה בְּגִינַת הַמִּשְֹחָקִים</a:t>
            </a:r>
            <a:endParaRPr lang="en-US" b="1" dirty="0">
              <a:solidFill>
                <a:schemeClr val="accent5"/>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295910" y="2133450"/>
            <a:ext cx="8517208" cy="4403152"/>
          </a:xfrm>
          <a:prstGeom prst="rect">
            <a:avLst/>
          </a:prstGeom>
        </p:spPr>
      </p:pic>
    </p:spTree>
    <p:extLst>
      <p:ext uri="{BB962C8B-B14F-4D97-AF65-F5344CB8AC3E}">
        <p14:creationId xmlns:p14="http://schemas.microsoft.com/office/powerpoint/2010/main" val="159798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rtl="1"/>
            <a:r>
              <a:rPr lang="he-IL" sz="4800" b="1" dirty="0">
                <a:solidFill>
                  <a:srgbClr val="0070C0"/>
                </a:solidFill>
                <a:latin typeface="MF_FrankRuhl-Regular"/>
                <a:cs typeface="+mn-cs"/>
              </a:rPr>
              <a:t>מִגְוַן צְמָחִים וּבַעֲלֵי חַיִּים </a:t>
            </a:r>
            <a:r>
              <a:rPr lang="he-IL" sz="2800" b="1" dirty="0">
                <a:solidFill>
                  <a:srgbClr val="0070C0"/>
                </a:solidFill>
                <a:latin typeface="MF_FrankRuhl-Regular"/>
                <a:cs typeface="+mn-cs"/>
              </a:rPr>
              <a:t>(עמוד 70)</a:t>
            </a:r>
            <a:endParaRPr lang="en-US" sz="2800" b="1" dirty="0">
              <a:solidFill>
                <a:srgbClr val="0070C0"/>
              </a:solidFill>
              <a:cs typeface="+mn-cs"/>
            </a:endParaRPr>
          </a:p>
        </p:txBody>
      </p:sp>
      <p:sp>
        <p:nvSpPr>
          <p:cNvPr id="3" name="מציין מיקום תוכן 2"/>
          <p:cNvSpPr>
            <a:spLocks noGrp="1"/>
          </p:cNvSpPr>
          <p:nvPr>
            <p:ph idx="1"/>
          </p:nvPr>
        </p:nvSpPr>
        <p:spPr>
          <a:xfrm>
            <a:off x="628650" y="1566250"/>
            <a:ext cx="7886700" cy="4610713"/>
          </a:xfrm>
        </p:spPr>
        <p:txBody>
          <a:bodyPr>
            <a:normAutofit/>
          </a:bodyPr>
          <a:lstStyle/>
          <a:p>
            <a:pPr marL="0" indent="0" algn="r">
              <a:buNone/>
            </a:pPr>
            <a:r>
              <a:rPr lang="he-IL" sz="4400" b="1" dirty="0">
                <a:solidFill>
                  <a:srgbClr val="437BBE"/>
                </a:solidFill>
                <a:latin typeface="MF_FrankRuhl-Regular"/>
              </a:rPr>
              <a:t>מְשִׂימָה: </a:t>
            </a:r>
            <a:r>
              <a:rPr lang="he-IL" sz="4400" b="1" dirty="0">
                <a:solidFill>
                  <a:srgbClr val="000000"/>
                </a:solidFill>
                <a:latin typeface="MF_FrankRuhl-Regular"/>
              </a:rPr>
              <a:t>מִי חַי אִתָּנוּ בַּסְּבִיבָה?</a:t>
            </a:r>
            <a:endParaRPr lang="en-US" sz="4400" b="1" dirty="0"/>
          </a:p>
        </p:txBody>
      </p:sp>
      <p:pic>
        <p:nvPicPr>
          <p:cNvPr id="5" name="תמונה 4"/>
          <p:cNvPicPr>
            <a:picLocks noChangeAspect="1"/>
          </p:cNvPicPr>
          <p:nvPr/>
        </p:nvPicPr>
        <p:blipFill>
          <a:blip r:embed="rId3"/>
          <a:stretch>
            <a:fillRect/>
          </a:stretch>
        </p:blipFill>
        <p:spPr>
          <a:xfrm>
            <a:off x="2109457" y="2325277"/>
            <a:ext cx="5664808" cy="4365234"/>
          </a:xfrm>
          <a:prstGeom prst="rect">
            <a:avLst/>
          </a:prstGeom>
        </p:spPr>
      </p:pic>
      <p:pic>
        <p:nvPicPr>
          <p:cNvPr id="4" name="תמונה 3">
            <a:extLst>
              <a:ext uri="{FF2B5EF4-FFF2-40B4-BE49-F238E27FC236}">
                <a16:creationId xmlns:a16="http://schemas.microsoft.com/office/drawing/2014/main" id="{3904B43D-9916-B3E1-1E3C-3C38D95F8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627250"/>
          </a:xfrm>
          <a:prstGeom prst="rect">
            <a:avLst/>
          </a:prstGeom>
        </p:spPr>
      </p:pic>
      <p:pic>
        <p:nvPicPr>
          <p:cNvPr id="6" name="תמונה 5">
            <a:extLst>
              <a:ext uri="{FF2B5EF4-FFF2-40B4-BE49-F238E27FC236}">
                <a16:creationId xmlns:a16="http://schemas.microsoft.com/office/drawing/2014/main" id="{80CF766A-8D84-4AFD-1EF7-708095BC02CE}"/>
              </a:ext>
            </a:extLst>
          </p:cNvPr>
          <p:cNvPicPr>
            <a:picLocks noChangeAspect="1"/>
          </p:cNvPicPr>
          <p:nvPr/>
        </p:nvPicPr>
        <p:blipFill>
          <a:blip r:embed="rId5"/>
          <a:stretch>
            <a:fillRect/>
          </a:stretch>
        </p:blipFill>
        <p:spPr>
          <a:xfrm>
            <a:off x="78049" y="0"/>
            <a:ext cx="1542422" cy="871804"/>
          </a:xfrm>
          <a:prstGeom prst="rect">
            <a:avLst/>
          </a:prstGeom>
        </p:spPr>
      </p:pic>
    </p:spTree>
    <p:extLst>
      <p:ext uri="{BB962C8B-B14F-4D97-AF65-F5344CB8AC3E}">
        <p14:creationId xmlns:p14="http://schemas.microsoft.com/office/powerpoint/2010/main" val="933085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286106" y="1859205"/>
            <a:ext cx="8857894" cy="2565676"/>
          </a:xfrm>
          <a:prstGeom prst="rect">
            <a:avLst/>
          </a:prstGeom>
        </p:spPr>
      </p:pic>
      <p:pic>
        <p:nvPicPr>
          <p:cNvPr id="7" name="תמונה 6">
            <a:extLst>
              <a:ext uri="{FF2B5EF4-FFF2-40B4-BE49-F238E27FC236}">
                <a16:creationId xmlns:a16="http://schemas.microsoft.com/office/drawing/2014/main" id="{FF039B87-0D89-4FAD-ACA2-C40795A4A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551050"/>
          </a:xfrm>
          <a:prstGeom prst="rect">
            <a:avLst/>
          </a:prstGeom>
        </p:spPr>
      </p:pic>
      <p:pic>
        <p:nvPicPr>
          <p:cNvPr id="8" name="תמונה 7">
            <a:extLst>
              <a:ext uri="{FF2B5EF4-FFF2-40B4-BE49-F238E27FC236}">
                <a16:creationId xmlns:a16="http://schemas.microsoft.com/office/drawing/2014/main" id="{F2027B6D-705C-ABBD-9A30-D9CE249B0669}"/>
              </a:ext>
            </a:extLst>
          </p:cNvPr>
          <p:cNvPicPr>
            <a:picLocks noChangeAspect="1"/>
          </p:cNvPicPr>
          <p:nvPr/>
        </p:nvPicPr>
        <p:blipFill>
          <a:blip r:embed="rId5"/>
          <a:stretch>
            <a:fillRect/>
          </a:stretch>
        </p:blipFill>
        <p:spPr>
          <a:xfrm>
            <a:off x="0" y="0"/>
            <a:ext cx="1542422" cy="871804"/>
          </a:xfrm>
          <a:prstGeom prst="rect">
            <a:avLst/>
          </a:prstGeom>
        </p:spPr>
      </p:pic>
    </p:spTree>
    <p:extLst>
      <p:ext uri="{BB962C8B-B14F-4D97-AF65-F5344CB8AC3E}">
        <p14:creationId xmlns:p14="http://schemas.microsoft.com/office/powerpoint/2010/main" val="3535199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8039E9DE-CA8A-2FB5-CFF4-F44F6C523CEA}"/>
              </a:ext>
            </a:extLst>
          </p:cNvPr>
          <p:cNvPicPr>
            <a:picLocks noChangeAspect="1"/>
          </p:cNvPicPr>
          <p:nvPr/>
        </p:nvPicPr>
        <p:blipFill>
          <a:blip r:embed="rId3"/>
          <a:stretch>
            <a:fillRect/>
          </a:stretch>
        </p:blipFill>
        <p:spPr>
          <a:xfrm>
            <a:off x="401970" y="2806278"/>
            <a:ext cx="8477250" cy="639576"/>
          </a:xfrm>
          <a:prstGeom prst="rect">
            <a:avLst/>
          </a:prstGeom>
          <a:ln w="19050">
            <a:solidFill>
              <a:srgbClr val="C00000"/>
            </a:solidFill>
          </a:ln>
        </p:spPr>
      </p:pic>
      <p:sp>
        <p:nvSpPr>
          <p:cNvPr id="6" name="תיבת טקסט 5">
            <a:extLst>
              <a:ext uri="{FF2B5EF4-FFF2-40B4-BE49-F238E27FC236}">
                <a16:creationId xmlns:a16="http://schemas.microsoft.com/office/drawing/2014/main" id="{141C9B8B-BEFF-DBB3-E948-67C50D9FF48B}"/>
              </a:ext>
            </a:extLst>
          </p:cNvPr>
          <p:cNvSpPr txBox="1"/>
          <p:nvPr/>
        </p:nvSpPr>
        <p:spPr>
          <a:xfrm>
            <a:off x="4427145" y="1376127"/>
            <a:ext cx="4055954" cy="707886"/>
          </a:xfrm>
          <a:prstGeom prst="rect">
            <a:avLst/>
          </a:prstGeom>
          <a:solidFill>
            <a:schemeClr val="accent6">
              <a:lumMod val="40000"/>
              <a:lumOff val="60000"/>
            </a:schemeClr>
          </a:solidFill>
        </p:spPr>
        <p:txBody>
          <a:bodyPr wrap="square">
            <a:spAutoFit/>
          </a:bodyPr>
          <a:lstStyle/>
          <a:p>
            <a:pPr marL="0" indent="0" algn="r" rtl="1">
              <a:buNone/>
            </a:pPr>
            <a:r>
              <a:rPr lang="he-IL" sz="4000" b="1" dirty="0">
                <a:latin typeface="MF_FrankRuhl-Regular"/>
              </a:rPr>
              <a:t>מֻשָּׂגִים שֶׁלָּמַדְנוּ</a:t>
            </a:r>
          </a:p>
        </p:txBody>
      </p:sp>
      <p:pic>
        <p:nvPicPr>
          <p:cNvPr id="7" name="תמונה 6">
            <a:extLst>
              <a:ext uri="{FF2B5EF4-FFF2-40B4-BE49-F238E27FC236}">
                <a16:creationId xmlns:a16="http://schemas.microsoft.com/office/drawing/2014/main" id="{FF039B87-0D89-4FAD-ACA2-C40795A4A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551050"/>
          </a:xfrm>
          <a:prstGeom prst="rect">
            <a:avLst/>
          </a:prstGeom>
        </p:spPr>
      </p:pic>
      <p:pic>
        <p:nvPicPr>
          <p:cNvPr id="8" name="תמונה 7">
            <a:extLst>
              <a:ext uri="{FF2B5EF4-FFF2-40B4-BE49-F238E27FC236}">
                <a16:creationId xmlns:a16="http://schemas.microsoft.com/office/drawing/2014/main" id="{F2027B6D-705C-ABBD-9A30-D9CE249B0669}"/>
              </a:ext>
            </a:extLst>
          </p:cNvPr>
          <p:cNvPicPr>
            <a:picLocks noChangeAspect="1"/>
          </p:cNvPicPr>
          <p:nvPr/>
        </p:nvPicPr>
        <p:blipFill>
          <a:blip r:embed="rId5"/>
          <a:stretch>
            <a:fillRect/>
          </a:stretch>
        </p:blipFill>
        <p:spPr>
          <a:xfrm>
            <a:off x="0" y="0"/>
            <a:ext cx="1542422" cy="871804"/>
          </a:xfrm>
          <a:prstGeom prst="rect">
            <a:avLst/>
          </a:prstGeom>
        </p:spPr>
      </p:pic>
      <p:pic>
        <p:nvPicPr>
          <p:cNvPr id="3" name="תמונה 2">
            <a:extLst>
              <a:ext uri="{FF2B5EF4-FFF2-40B4-BE49-F238E27FC236}">
                <a16:creationId xmlns:a16="http://schemas.microsoft.com/office/drawing/2014/main" id="{C3231E01-CD0F-3D7D-FC3D-83F713235D4B}"/>
              </a:ext>
            </a:extLst>
          </p:cNvPr>
          <p:cNvPicPr>
            <a:picLocks noChangeAspect="1"/>
          </p:cNvPicPr>
          <p:nvPr/>
        </p:nvPicPr>
        <p:blipFill>
          <a:blip r:embed="rId6"/>
          <a:stretch>
            <a:fillRect/>
          </a:stretch>
        </p:blipFill>
        <p:spPr>
          <a:xfrm>
            <a:off x="2095217" y="4168119"/>
            <a:ext cx="5591175" cy="515315"/>
          </a:xfrm>
          <a:prstGeom prst="rect">
            <a:avLst/>
          </a:prstGeom>
          <a:ln w="12700">
            <a:solidFill>
              <a:srgbClr val="B31114"/>
            </a:solidFill>
          </a:ln>
        </p:spPr>
      </p:pic>
      <p:pic>
        <p:nvPicPr>
          <p:cNvPr id="10" name="תמונה 9">
            <a:extLst>
              <a:ext uri="{FF2B5EF4-FFF2-40B4-BE49-F238E27FC236}">
                <a16:creationId xmlns:a16="http://schemas.microsoft.com/office/drawing/2014/main" id="{2D0D7F2E-45B5-75C2-44F5-3FC6C9137FC3}"/>
              </a:ext>
            </a:extLst>
          </p:cNvPr>
          <p:cNvPicPr>
            <a:picLocks noChangeAspect="1"/>
          </p:cNvPicPr>
          <p:nvPr/>
        </p:nvPicPr>
        <p:blipFill>
          <a:blip r:embed="rId7"/>
          <a:stretch>
            <a:fillRect/>
          </a:stretch>
        </p:blipFill>
        <p:spPr>
          <a:xfrm>
            <a:off x="4097022" y="5619107"/>
            <a:ext cx="2076450" cy="434699"/>
          </a:xfrm>
          <a:prstGeom prst="rect">
            <a:avLst/>
          </a:prstGeom>
          <a:ln w="12700">
            <a:solidFill>
              <a:srgbClr val="B31114"/>
            </a:solidFill>
          </a:ln>
        </p:spPr>
      </p:pic>
    </p:spTree>
    <p:extLst>
      <p:ext uri="{BB962C8B-B14F-4D97-AF65-F5344CB8AC3E}">
        <p14:creationId xmlns:p14="http://schemas.microsoft.com/office/powerpoint/2010/main" val="265364879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1368</TotalTime>
  <Words>1013</Words>
  <Application>Microsoft Office PowerPoint</Application>
  <PresentationFormat>‫הצגה על המסך (4:3)</PresentationFormat>
  <Paragraphs>63</Paragraphs>
  <Slides>9</Slides>
  <Notes>9</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9</vt:i4>
      </vt:variant>
    </vt:vector>
  </HeadingPairs>
  <TitlesOfParts>
    <vt:vector size="16" baseType="lpstr">
      <vt:lpstr>Arial</vt:lpstr>
      <vt:lpstr>Calibri</vt:lpstr>
      <vt:lpstr>Calibri Light</vt:lpstr>
      <vt:lpstr>FontbitDavid</vt:lpstr>
      <vt:lpstr>MF_FrankRuhl-Bold</vt:lpstr>
      <vt:lpstr>MF_FrankRuhl-Regular</vt:lpstr>
      <vt:lpstr>ערכת נושא Office</vt:lpstr>
      <vt:lpstr>   פֶּרֶק שֵׁנִי   חַיִּים בִּסְבִיבַת חַיִּים</vt:lpstr>
      <vt:lpstr>סְבִיבָה קְטַנָּה שֶׁל חַיִּים (עמוד 64)</vt:lpstr>
      <vt:lpstr> </vt:lpstr>
      <vt:lpstr> </vt:lpstr>
      <vt:lpstr>אִרְגוּן מֵידַע</vt:lpstr>
      <vt:lpstr>מַרְכִּיבֵי סְבִיבָה בְּגִינַת הַמִּשְֹחָקִים</vt:lpstr>
      <vt:lpstr>מִגְוַן צְמָחִים וּבַעֲלֵי חַיִּים (עמוד 70)</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139</cp:revision>
  <dcterms:created xsi:type="dcterms:W3CDTF">2019-05-25T18:59:51Z</dcterms:created>
  <dcterms:modified xsi:type="dcterms:W3CDTF">2023-10-06T12:08:23Z</dcterms:modified>
</cp:coreProperties>
</file>