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329" r:id="rId2"/>
    <p:sldId id="330" r:id="rId3"/>
    <p:sldId id="331" r:id="rId4"/>
    <p:sldId id="332" r:id="rId5"/>
    <p:sldId id="333" r:id="rId6"/>
    <p:sldId id="366" r:id="rId7"/>
    <p:sldId id="334" r:id="rId8"/>
    <p:sldId id="335" r:id="rId9"/>
    <p:sldId id="336" r:id="rId10"/>
    <p:sldId id="337" r:id="rId11"/>
    <p:sldId id="338" r:id="rId12"/>
    <p:sldId id="360" r:id="rId13"/>
    <p:sldId id="339" r:id="rId14"/>
    <p:sldId id="340" r:id="rId15"/>
    <p:sldId id="341" r:id="rId16"/>
    <p:sldId id="342" r:id="rId17"/>
    <p:sldId id="362" r:id="rId18"/>
    <p:sldId id="343" r:id="rId19"/>
    <p:sldId id="344" r:id="rId20"/>
    <p:sldId id="345" r:id="rId21"/>
    <p:sldId id="358" r:id="rId22"/>
    <p:sldId id="346" r:id="rId23"/>
    <p:sldId id="347" r:id="rId24"/>
    <p:sldId id="348" r:id="rId25"/>
    <p:sldId id="349" r:id="rId26"/>
    <p:sldId id="350" r:id="rId27"/>
    <p:sldId id="351" r:id="rId28"/>
    <p:sldId id="352" r:id="rId29"/>
    <p:sldId id="363" r:id="rId30"/>
    <p:sldId id="353" r:id="rId31"/>
    <p:sldId id="354" r:id="rId32"/>
    <p:sldId id="359" r:id="rId33"/>
    <p:sldId id="364" r:id="rId34"/>
    <p:sldId id="356" r:id="rId35"/>
    <p:sldId id="35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E"/>
    <a:srgbClr val="B31114"/>
    <a:srgbClr val="6EB14D"/>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27" autoAdjust="0"/>
    <p:restoredTop sz="86421" autoAdjust="0"/>
  </p:normalViewPr>
  <p:slideViewPr>
    <p:cSldViewPr snapToGrid="0" showGuides="1">
      <p:cViewPr varScale="1">
        <p:scale>
          <a:sx n="95" d="100"/>
          <a:sy n="95" d="100"/>
        </p:scale>
        <p:origin x="1662" y="9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החוברת מעגל עונות השנה עוסקת בהכרת הסביבה שבה אנו חיים ובתופעות הקשורות לבעלי חיים, לצמחים ולמרכיבים שאינם חיים (דוממים) בסביבה הטבעית ובסביבה מעשה ידי אדם.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המעקב אחר תופעות אלה נעשה תוך התבוננות בשינויים שחלים בסביבה במהלך עונות השנה: </a:t>
            </a:r>
            <a:r>
              <a:rPr lang="he-IL" sz="1400" b="1" i="0" u="none" strike="noStrike" baseline="0" dirty="0">
                <a:latin typeface="FontbitDavid"/>
              </a:rPr>
              <a:t>שינויי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i="0" u="none" strike="noStrike" baseline="0" dirty="0">
                <a:latin typeface="FontbitDavid"/>
              </a:rPr>
              <a:t>מזג אוויר, תופעות בעולם היצורים החיים (צמחים, בעלי חיים ואדם).</a:t>
            </a:r>
          </a:p>
          <a:p>
            <a:pPr algn="r"/>
            <a:endParaRPr lang="he-IL" sz="1800" b="0" i="0" u="none" strike="noStrike" baseline="0" dirty="0">
              <a:latin typeface="NarkisimMFO"/>
            </a:endParaRPr>
          </a:p>
          <a:p>
            <a:pPr algn="r"/>
            <a:r>
              <a:rPr lang="he-IL" sz="1800" b="0" i="0" u="none" strike="noStrike" baseline="0" dirty="0">
                <a:latin typeface="NarkisimMFO"/>
              </a:rPr>
              <a:t>החוברת כוללת ארבעה פרקים ופתיחה. כל פרק עוסק בעונה אחת - </a:t>
            </a:r>
            <a:r>
              <a:rPr lang="he-IL" sz="1800" b="1" i="0" u="none" strike="noStrike" baseline="0" dirty="0">
                <a:latin typeface="NarkisimMFOBold"/>
              </a:rPr>
              <a:t>סתיו, חורף, אביב וקיץ</a:t>
            </a:r>
            <a:r>
              <a:rPr lang="he-IL" sz="1800" b="0" i="0" u="none" strike="noStrike" baseline="0" dirty="0">
                <a:latin typeface="NarkisimMFO"/>
              </a:rPr>
              <a:t>. החוט המקשר בין הפרקים הוא השינויים העונתיים החלים בסביבה. בכל עונה עוסקים בשלוש נקודות מבט של</a:t>
            </a:r>
          </a:p>
          <a:p>
            <a:pPr algn="r"/>
            <a:r>
              <a:rPr lang="he-IL" sz="1800" b="0" i="0" u="none" strike="noStrike" baseline="0" dirty="0">
                <a:latin typeface="NarkisimMFO"/>
              </a:rPr>
              <a:t>מאפייני העונה: </a:t>
            </a:r>
            <a:r>
              <a:rPr lang="he-IL" sz="1800" b="1" i="0" u="none" strike="noStrike" baseline="0" dirty="0">
                <a:latin typeface="NarkisimMFOBold"/>
              </a:rPr>
              <a:t>מזג האוויר (כולל אורך יום ולילה), האדם, צמחים ובעלי חיים</a:t>
            </a:r>
            <a:r>
              <a:rPr lang="he-IL" sz="1800" b="0" i="0" u="none" strike="noStrike" baseline="0" dirty="0">
                <a:latin typeface="NarkisimMFO"/>
              </a:rPr>
              <a:t>. בנוסף, החוברת מציגה</a:t>
            </a:r>
          </a:p>
          <a:p>
            <a:pPr algn="r"/>
            <a:r>
              <a:rPr lang="he-IL" sz="1800" b="0" i="0" u="none" strike="noStrike" baseline="0" dirty="0">
                <a:latin typeface="NarkisimMFO"/>
              </a:rPr>
              <a:t>לתלמידים את המחזוריות של עונות השנה, תוך התבוננות בשינויים החלים בסביבה במהלך הזמן.</a:t>
            </a: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מצגת זו עוסקת בעונת </a:t>
            </a:r>
            <a:r>
              <a:rPr lang="he-IL" sz="1400" b="1" i="0" u="none" strike="noStrike" baseline="0" dirty="0">
                <a:latin typeface="FontbitDavid"/>
              </a:rPr>
              <a:t>הסתיו.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הזה התלמידים לא למדו על מכשיר למדידת טמפרטורה ולכן הם מתארים את התחושה שלהם לגבי הטמפרטורה.</a:t>
            </a:r>
          </a:p>
          <a:p>
            <a:r>
              <a:rPr lang="he-IL" dirty="0"/>
              <a:t>שואלים: כמה קר, כמה חם?</a:t>
            </a:r>
          </a:p>
          <a:p>
            <a:r>
              <a:rPr lang="he-IL" dirty="0"/>
              <a:t>            מה אתם מרגישים?</a:t>
            </a:r>
          </a:p>
          <a:p>
            <a:r>
              <a:rPr lang="he-IL" dirty="0"/>
              <a:t>מקיפים את המילים שמתארות את ההרגשה.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40537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התצפית, חוזרים לכיתה ומסכמים את מאפייני הסתיו (שקופיות 11-10). </a:t>
            </a:r>
          </a:p>
          <a:p>
            <a:pPr algn="r"/>
            <a:r>
              <a:rPr lang="he-IL" sz="1800" b="0" i="0" u="none" strike="noStrike" baseline="0" dirty="0">
                <a:latin typeface="FontbitDavid"/>
              </a:rPr>
              <a:t>בסיכום חשוב להתייחס לכל אחד מהמרכיבים הבאים: מראה השמיים (עננים וגשם), מראה האדמה, רוח ותחושת קור/חום. כמו כן, חשוב לקשר בין הקליטה החושית לבין איסוף המידע על מאפייני הסתיו.</a:t>
            </a:r>
          </a:p>
          <a:p>
            <a:pPr algn="r"/>
            <a:endParaRPr lang="he-IL" sz="1800" b="0" i="0" u="none" strike="noStrike" baseline="0" dirty="0">
              <a:latin typeface="FontbitDavid"/>
            </a:endParaRPr>
          </a:p>
          <a:p>
            <a:pPr algn="r"/>
            <a:r>
              <a:rPr lang="he-IL" sz="1800" b="0" i="0" u="none" strike="noStrike" baseline="0" dirty="0">
                <a:latin typeface="FontbitDavid"/>
              </a:rPr>
              <a:t>אפשר להשלים את המילים החסרות במשפטים שבתבנית </a:t>
            </a:r>
            <a:r>
              <a:rPr lang="he-IL" sz="1800" b="1" i="0" u="none" strike="noStrike" baseline="0" dirty="0">
                <a:latin typeface="FontbitDavid"/>
              </a:rPr>
              <a:t>מה למדנו</a:t>
            </a:r>
            <a:r>
              <a:rPr lang="he-IL" sz="1800" b="0" i="0" u="none" strike="noStrike" baseline="0" dirty="0">
                <a:latin typeface="FontbitDavid"/>
              </a:rPr>
              <a:t>?.</a:t>
            </a:r>
          </a:p>
          <a:p>
            <a:pPr algn="r"/>
            <a:r>
              <a:rPr lang="he-IL" sz="1800" b="0" i="0" u="none" strike="noStrike" baseline="0" dirty="0">
                <a:solidFill>
                  <a:srgbClr val="000000"/>
                </a:solidFill>
                <a:latin typeface="MF_FrankRuhl-Regular"/>
              </a:rPr>
              <a:t>בַּסְּתָיו הַשָּׁמַיִם______  ________. </a:t>
            </a:r>
          </a:p>
          <a:p>
            <a:pPr algn="r"/>
            <a:r>
              <a:rPr lang="he-IL" sz="1800" b="0" i="0" u="none" strike="noStrike" baseline="0" dirty="0">
                <a:solidFill>
                  <a:srgbClr val="000000"/>
                </a:solidFill>
                <a:latin typeface="MF_FrankRuhl-Regular"/>
              </a:rPr>
              <a:t>לִפְעָמִים, הַשָּׁמַיִם ______יוֹתֵר.</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לִפְעָמִים _______ ________. </a:t>
            </a:r>
          </a:p>
          <a:p>
            <a:pPr algn="r"/>
            <a:r>
              <a:rPr lang="he-IL" sz="1800" b="0" i="0" u="none" strike="noStrike" baseline="0" dirty="0">
                <a:solidFill>
                  <a:srgbClr val="000000"/>
                </a:solidFill>
                <a:latin typeface="MF_FrankRuhl-Regular"/>
              </a:rPr>
              <a:t>לִפְעָמִים יוֹרֵד _______ חָזָק.</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נוֹשְׁבוֹת _______. </a:t>
            </a:r>
          </a:p>
          <a:p>
            <a:pPr algn="r"/>
            <a:r>
              <a:rPr lang="he-IL" sz="1800" b="0" i="0" u="none" strike="noStrike" baseline="0" dirty="0">
                <a:solidFill>
                  <a:srgbClr val="000000"/>
                </a:solidFill>
                <a:latin typeface="MF_FrankRuhl-Regular"/>
              </a:rPr>
              <a:t>לִפְעָמִים _______ רוּחוֹת חֲזָקוֹת יוֹתֵר.</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______. </a:t>
            </a:r>
          </a:p>
          <a:p>
            <a:pPr algn="r"/>
            <a:r>
              <a:rPr lang="he-IL" sz="1800" b="0" i="0" u="none" strike="noStrike" baseline="0" dirty="0">
                <a:solidFill>
                  <a:srgbClr val="000000"/>
                </a:solidFill>
                <a:latin typeface="MF_FrankRuhl-Regular"/>
              </a:rPr>
              <a:t>לִפְעָמִים ______יוֹתֵר.</a:t>
            </a:r>
            <a:endParaRPr lang="he-IL" sz="1800" b="0" i="0" u="none" strike="noStrike" baseline="0" dirty="0">
              <a:latin typeface="FontbitDavid"/>
            </a:endParaRP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51235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21536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עוסק במאפייני מזג האוויר: </a:t>
            </a:r>
            <a:r>
              <a:rPr lang="he-IL" sz="1800" b="1" i="0" u="none" strike="noStrike" baseline="0" dirty="0">
                <a:latin typeface="FontbitDavid"/>
              </a:rPr>
              <a:t>הרוח והטמפרטורה, והפתרונות הטכנולוגיים למדידתם </a:t>
            </a:r>
            <a:r>
              <a:rPr lang="he-IL" sz="1800" b="0" i="0" u="none" strike="noStrike" baseline="0" dirty="0">
                <a:latin typeface="FontbitDavid"/>
              </a:rPr>
              <a:t>(מד רוח ומד טמפרטורה). עד כה תיאור מאפייני מזג האוויר נעשה באמצעות החושים. בפעילויות הבאות מודדים את מזג האוויר באמצעות מכשירי מדידה, שהם אובייקטיביים ואינם תלויים בתחושות האדם. </a:t>
            </a:r>
          </a:p>
          <a:p>
            <a:pPr algn="r"/>
            <a:r>
              <a:rPr lang="he-IL" sz="1800" b="0" i="0" u="none" strike="noStrike" baseline="0" dirty="0">
                <a:latin typeface="FontbitDavid"/>
              </a:rPr>
              <a:t>מומלץ להציג לתלמידים כלי מדידה שהם מכירים, למשל סרגל.</a:t>
            </a:r>
          </a:p>
          <a:p>
            <a:pPr algn="r"/>
            <a:r>
              <a:rPr lang="he-IL" sz="1800" b="0" i="0" u="none" strike="noStrike" baseline="0" dirty="0">
                <a:latin typeface="FontbitDavid"/>
              </a:rPr>
              <a:t>כלי מדידה הם כלים טכנולוגיים שפיתח האדם לצורך מדידה מדויקת.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5916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מומלץ להציג לתלמידים כלי מדידה שהם מכירים, למשל סרגל.</a:t>
            </a:r>
          </a:p>
          <a:p>
            <a:pPr algn="r"/>
            <a:r>
              <a:rPr lang="he-IL" sz="1200" b="0" i="0" u="none" strike="noStrike" baseline="0" dirty="0">
                <a:latin typeface="FontbitDavid"/>
              </a:rPr>
              <a:t>כלי מדידה הם כלים טכנולוגיים שפיתח האדם לצורך מדידה מדויקת.</a:t>
            </a:r>
          </a:p>
          <a:p>
            <a:r>
              <a:rPr lang="he-IL" dirty="0"/>
              <a:t>שואלים: אילו כלים אלה?</a:t>
            </a:r>
          </a:p>
          <a:p>
            <a:r>
              <a:rPr lang="he-IL" dirty="0"/>
              <a:t>מי מכיר אותם?</a:t>
            </a:r>
          </a:p>
          <a:p>
            <a:r>
              <a:rPr lang="he-IL" dirty="0"/>
              <a:t>מה הם מודדים?</a:t>
            </a:r>
          </a:p>
          <a:p>
            <a:r>
              <a:rPr lang="he-IL" dirty="0"/>
              <a:t>למה צריך אותם? מדוע אי אפשר להסתפק בחושים כדי לאסוף מידע על מזג האוויר?</a:t>
            </a:r>
          </a:p>
          <a:p>
            <a:pPr algn="r"/>
            <a:r>
              <a:rPr lang="he-IL" sz="1800" b="0" i="0" u="none" strike="noStrike" baseline="0" dirty="0">
                <a:latin typeface="FontbitDavid"/>
              </a:rPr>
              <a:t>מקיימים דיון בכיתה על הסובייקטיביות של התחושות שאנו קולטים באיברי החושים, ובעקבות כך מדגישים את חשיבות השימוש במכשירי מדידה כדי לקבל מידע מדויק על מזג האוויר.</a:t>
            </a:r>
          </a:p>
          <a:p>
            <a:pPr algn="r"/>
            <a:endParaRPr lang="he-IL" sz="1800" b="0" i="0" u="none" strike="noStrike" baseline="0" dirty="0">
              <a:latin typeface="FontbitDavid"/>
            </a:endParaRPr>
          </a:p>
          <a:p>
            <a:pPr algn="r"/>
            <a:r>
              <a:rPr lang="he-IL" sz="1800" b="0" i="0" u="none" strike="noStrike" baseline="0" dirty="0">
                <a:latin typeface="FontbitDavid"/>
              </a:rPr>
              <a:t>חשוב לבצע מדידות מזג אוויר לפחות פעם בשבוע. התלמידים ירשמו את התוצאות בטבלאות </a:t>
            </a:r>
            <a:r>
              <a:rPr lang="he-IL" sz="1800" b="1" i="0" u="none" strike="noStrike" baseline="0" dirty="0">
                <a:latin typeface="FontbitDavid-Bold"/>
              </a:rPr>
              <a:t>שבסוף</a:t>
            </a:r>
          </a:p>
          <a:p>
            <a:pPr algn="r"/>
            <a:r>
              <a:rPr lang="he-IL" sz="1800" b="1" i="0" u="none" strike="noStrike" baseline="0" dirty="0">
                <a:latin typeface="FontbitDavid-Bold"/>
              </a:rPr>
              <a:t>החוברת עמוד 116 </a:t>
            </a:r>
            <a:r>
              <a:rPr lang="he-IL" sz="1800" b="0" i="0" u="none" strike="noStrike" baseline="0" dirty="0">
                <a:latin typeface="FontbitDavid-Bold"/>
              </a:rPr>
              <a:t>(ראו שקופית 29)</a:t>
            </a:r>
            <a:r>
              <a:rPr lang="he-IL" sz="1800" b="0" i="0" u="none" strike="noStrike" baseline="0" dirty="0">
                <a:latin typeface="FontbitDavid"/>
              </a:rPr>
              <a:t>. הנתונים שייאספו בטבלאות יאפשרו להסיק מסקנות אודות המאפיינים של כל עונה, להשוות את העונות ולהתרשם מהשינויים החלים במעבר מעונה לעונה.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22011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קוראים/שרים את השיר (הלחן בשקופית).</a:t>
            </a:r>
          </a:p>
          <a:p>
            <a:pPr algn="r"/>
            <a:r>
              <a:rPr lang="he-IL" sz="1800" b="0" i="0" u="none" strike="noStrike" baseline="0" dirty="0">
                <a:latin typeface="FontbitDavid"/>
              </a:rPr>
              <a:t>מקיימים דיון ומבקשים מהתלמידים להציע רעיונות כיצד אפשר למדוד אם יש רוח ואם הרוח חזקה או חלשה. אפשר לדעת אם נושבת רוח ואת עוצמתה באמצעות התבוננות בתנועה של עצים. עלים נעים – רוח חלשה, ענפים גדולים נעים – רוח חזקה, עצים נעים וקשה ללכת מול הרוח – רוח סערה.</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419099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לפני תחילת הפעילות (בשקופית 15) יש להציג לתלמידים את הציוד ולבקש מהם לתכנן ולבנות בעצמם מכשיר שבעזרתו יוכלו למדוד את הרוח. ייתכן ולתלמידים יהיו רעיונות משלהם.</a:t>
            </a:r>
          </a:p>
          <a:p>
            <a:pPr algn="r"/>
            <a:r>
              <a:rPr lang="he-IL" sz="1800" b="0" i="0" u="none" strike="noStrike" baseline="0" dirty="0">
                <a:latin typeface="FontbitDavid"/>
              </a:rPr>
              <a:t>בהמשך מומלץ להקרין את הסרטון (שקופית 17) ולהציע להם לבנות את השבשבת בהתאם להנחיות שמופיעות בסרטון ובמשימה.</a:t>
            </a:r>
            <a:endParaRPr lang="he-IL" sz="1800" dirty="0"/>
          </a:p>
          <a:p>
            <a:pPr algn="r"/>
            <a:endParaRPr lang="he-IL" sz="1800" b="0" i="0" u="none" strike="noStrike" baseline="0" dirty="0">
              <a:latin typeface="FontbitDavid"/>
            </a:endParaRPr>
          </a:p>
          <a:p>
            <a:pPr algn="r"/>
            <a:r>
              <a:rPr lang="he-IL" sz="1800" b="0" i="0" u="none" strike="noStrike" baseline="0" dirty="0">
                <a:latin typeface="FontbitDavid"/>
              </a:rPr>
              <a:t>התלמידים מתנסים בבניית </a:t>
            </a:r>
            <a:r>
              <a:rPr lang="he-IL" sz="1800" b="1" i="0" u="none" strike="noStrike" baseline="0" dirty="0">
                <a:latin typeface="FontbitDavid-Bold"/>
              </a:rPr>
              <a:t>כלי טכנולוגי – מד רוח </a:t>
            </a:r>
            <a:r>
              <a:rPr lang="he-IL" sz="1800" b="0" i="0" u="none" strike="noStrike" baseline="0" dirty="0">
                <a:latin typeface="FontbitDavid"/>
              </a:rPr>
              <a:t>ובמדידה של עצמת הרוח.</a:t>
            </a:r>
          </a:p>
          <a:p>
            <a:pPr algn="r"/>
            <a:r>
              <a:rPr lang="he-IL" sz="1800" b="0" i="0" u="none" strike="noStrike" baseline="0" dirty="0">
                <a:latin typeface="FontbitDavid"/>
              </a:rPr>
              <a:t>חשוב להביא את התלמידים להבנה אודות המגבלות שיש לחושים במדידת עצמת הרוח. בניית השבשבת ממחישה לתלמידים שהאדם ממציא אמצעי מדידה שמגביר את יכולתו למדוד את עצמת הרוח. </a:t>
            </a:r>
            <a:r>
              <a:rPr lang="he-IL" sz="1800" b="1" i="0" u="none" strike="noStrike" baseline="0" dirty="0">
                <a:latin typeface="FontbitDavid-Bold"/>
              </a:rPr>
              <a:t>מהירות סיבוב השבשבת קשורה לעוצמת הרוח</a:t>
            </a:r>
            <a:r>
              <a:rPr lang="he-IL" sz="1800" b="0" i="0" u="none" strike="noStrike" baseline="0" dirty="0">
                <a:latin typeface="FontbitDavid"/>
              </a:rPr>
              <a:t>. סיבוב מהיר של השבשבת מעיד על עוצמת רוח גדולה וסיבוב איטי על עוצמת רוח חלשה. במשימה אנו מציעים בנייה של שבשבת מסוג אחד, אולם ניתן לבנות גם שבשבות אחרות.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94035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לצפות בסרטון:</a:t>
            </a:r>
          </a:p>
          <a:p>
            <a:r>
              <a:rPr lang="he-IL" dirty="0"/>
              <a:t>באתר במבט חדש, בספרי לימוד, כיתה א, סרטונים.</a:t>
            </a:r>
          </a:p>
          <a:p>
            <a:r>
              <a:rPr lang="he-IL" dirty="0"/>
              <a:t>באתר במבט מקוון, בספר הדיגיטלי, בעמוד 14.</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56063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בסיום הבנייה בודקים אם השבשבת פועלת באמצעות הפעלת מאוורר (או מייבש שיער).</a:t>
            </a:r>
          </a:p>
          <a:p>
            <a:pPr algn="r"/>
            <a:r>
              <a:rPr lang="he-IL" sz="1800" b="0" i="0" u="none" strike="noStrike" baseline="0" dirty="0">
                <a:latin typeface="FontbitDavid"/>
              </a:rPr>
              <a:t>ניתן להפעיל את המאוורר בעוצמות שונות ולהסב את תשומת לב הילדים לקשר בין עצמת הרוח למהירות הסיבוב של השבשבת.</a:t>
            </a:r>
          </a:p>
          <a:p>
            <a:pPr algn="r"/>
            <a:r>
              <a:rPr lang="he-IL" sz="1800" b="0" i="0" u="none" strike="noStrike" baseline="0" dirty="0">
                <a:latin typeface="FontbitDavid"/>
              </a:rPr>
              <a:t>אפשר למקם את המאוורר במקומות שונים ולראות את השפעת הכיוון של הרוח על השבשבת.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153922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יישום הבנה.</a:t>
            </a:r>
          </a:p>
          <a:p>
            <a:pPr algn="r"/>
            <a:r>
              <a:rPr lang="he-IL" sz="1800" b="0" i="0" u="none" strike="noStrike" baseline="0" dirty="0">
                <a:latin typeface="FontbitDavid"/>
              </a:rPr>
              <a:t>מהירות סיבוב השבשבת מעידה על עצמת הרוח (רוח חזקה, רוח חלשה).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5881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איור </a:t>
            </a:r>
            <a:r>
              <a:rPr lang="he-IL" sz="1800" b="1" i="0" u="none" strike="noStrike" baseline="0" dirty="0">
                <a:latin typeface="NarkisimMFOBold"/>
              </a:rPr>
              <a:t>מעגל עונות השנה </a:t>
            </a:r>
            <a:r>
              <a:rPr lang="he-IL" sz="1800" b="0" i="0" u="none" strike="noStrike" baseline="0" dirty="0">
                <a:latin typeface="NarkisimMFOBold"/>
              </a:rPr>
              <a:t>מופיע בתחילת כל עונה </a:t>
            </a:r>
            <a:r>
              <a:rPr lang="he-IL" sz="1800" b="0" i="0" u="none" strike="noStrike" baseline="0" dirty="0">
                <a:latin typeface="NarkisimMFO"/>
              </a:rPr>
              <a:t>בליווי תמונות קטנות המייצגות כל עונה בנפרד.</a:t>
            </a:r>
          </a:p>
          <a:p>
            <a:pPr algn="r"/>
            <a:r>
              <a:rPr lang="he-IL" sz="1800" b="0" i="0" u="none" strike="noStrike" baseline="0" dirty="0">
                <a:latin typeface="NarkisimMFO"/>
              </a:rPr>
              <a:t>איור מעגל עונות השנה נועד להבנות בתודעת הלומדים את התמונה השלמה של </a:t>
            </a:r>
            <a:r>
              <a:rPr lang="he-IL" sz="1800" b="1" i="0" u="none" strike="noStrike" baseline="0" dirty="0">
                <a:latin typeface="NarkisimMFOBold"/>
              </a:rPr>
              <a:t>מחזוריות עונות השנה</a:t>
            </a:r>
          </a:p>
          <a:p>
            <a:pPr algn="r"/>
            <a:r>
              <a:rPr lang="he-IL" sz="1800" b="0" i="0" u="none" strike="noStrike" baseline="0" dirty="0">
                <a:latin typeface="NarkisimMFO"/>
              </a:rPr>
              <a:t>והוא משמש </a:t>
            </a:r>
            <a:r>
              <a:rPr lang="he-IL" sz="1800" b="1" i="0" u="none" strike="noStrike" baseline="0" dirty="0">
                <a:latin typeface="NarkisimMFO"/>
              </a:rPr>
              <a:t>כמארגן למידה מוקדם </a:t>
            </a:r>
            <a:r>
              <a:rPr lang="he-IL" sz="1800" b="0" i="0" u="none" strike="noStrike" baseline="0" dirty="0">
                <a:latin typeface="NarkisimMFO"/>
              </a:rPr>
              <a:t>שישרת את המורה והתלמידים בדיון על מהות השינויים בעונות השנה</a:t>
            </a:r>
          </a:p>
          <a:p>
            <a:pPr algn="r"/>
            <a:r>
              <a:rPr lang="he-IL" sz="1800" b="0" i="0" u="none" strike="noStrike" baseline="0" dirty="0">
                <a:latin typeface="NarkisimMFO"/>
              </a:rPr>
              <a:t>במהלך השנה השלמה ועל העונות המגיעות בזו אחר זו במחזוריות.</a:t>
            </a:r>
          </a:p>
          <a:p>
            <a:pPr algn="r"/>
            <a:r>
              <a:rPr lang="he-IL" sz="1800" b="0" i="0" u="none" strike="noStrike" baseline="0" dirty="0">
                <a:latin typeface="NarkisimMFO"/>
              </a:rPr>
              <a:t>חשוב לפתוח כל עונה במארגן למידה זה. בפתיחת כל פרקי העונות, איור מעגל עונות השנה מוצג במתכונת</a:t>
            </a:r>
          </a:p>
          <a:p>
            <a:pPr algn="r"/>
            <a:r>
              <a:rPr lang="he-IL" sz="1800" b="0" i="0" u="none" strike="noStrike" baseline="0" dirty="0">
                <a:latin typeface="NarkisimMFO"/>
              </a:rPr>
              <a:t>מוקטנת ורק העונה שבה עוסק הפרק מודגשת באיור (חלק מתוך השלם). בתחילת הלימוד של כל עונה,</a:t>
            </a:r>
          </a:p>
          <a:p>
            <a:pPr algn="r"/>
            <a:r>
              <a:rPr lang="he-IL" sz="1800" b="0" i="0" u="none" strike="noStrike" baseline="0" dirty="0">
                <a:latin typeface="NarkisimMFO"/>
              </a:rPr>
              <a:t>מומלץ להפנות את התלמידים לאיור השלם שמופיע בפתיחת החוברת כדי להבין את מקומה של העונה</a:t>
            </a:r>
          </a:p>
          <a:p>
            <a:pPr algn="r"/>
            <a:r>
              <a:rPr lang="he-IL" sz="1800" b="0" i="0" u="none" strike="noStrike" baseline="0" dirty="0">
                <a:latin typeface="NarkisimMFO"/>
              </a:rPr>
              <a:t>ברצף השנה וכדי להשוות את השינויים שחלו במעבר העונות.</a:t>
            </a:r>
          </a:p>
          <a:p>
            <a:pPr algn="r"/>
            <a:r>
              <a:rPr lang="he-IL" sz="1800" b="0" i="0" u="none" strike="noStrike" baseline="0" dirty="0">
                <a:latin typeface="NarkisimMFO"/>
              </a:rPr>
              <a:t>כיוון שהתלמידים למדו כבר בגן הילדים חלק מהמאפיינים של ארבע העונות ואת העובדה שהן מופיעות</a:t>
            </a:r>
          </a:p>
          <a:p>
            <a:pPr algn="r"/>
            <a:r>
              <a:rPr lang="he-IL" sz="1800" b="0" i="0" u="none" strike="noStrike" baseline="0" dirty="0">
                <a:latin typeface="NarkisimMFO"/>
              </a:rPr>
              <a:t>במחזוריות בכל שנה, איור זה יכול להוות בסיס לשיחה מקדימה ולסייע לאתר את הידע המוקדם של</a:t>
            </a:r>
          </a:p>
          <a:p>
            <a:pPr algn="r"/>
            <a:r>
              <a:rPr lang="he-IL" sz="1800" b="0" i="0" u="none" strike="noStrike" baseline="0" dirty="0">
                <a:latin typeface="NarkisimMFO"/>
              </a:rPr>
              <a:t>התלמידים, לעורר סקרנות ושאילת שאלות. בהמשך החוברת יעמיקו התלמידים את ידיעותיהם בהיבטים</a:t>
            </a:r>
          </a:p>
          <a:p>
            <a:pPr algn="r"/>
            <a:r>
              <a:rPr lang="he-IL" sz="1800" b="0" i="0" u="none" strike="noStrike" baseline="0" dirty="0">
                <a:latin typeface="NarkisimMFO"/>
              </a:rPr>
              <a:t>נוספים, מדעיים וטכנולוגיים, הקשורים לעונות השנה.</a:t>
            </a:r>
          </a:p>
          <a:p>
            <a:pPr algn="r"/>
            <a:endParaRPr lang="he-IL" sz="1800" b="0" i="0" u="none" strike="noStrike" baseline="0" dirty="0">
              <a:latin typeface="NarkisimMFO"/>
            </a:endParaRPr>
          </a:p>
          <a:p>
            <a:pPr algn="r"/>
            <a:r>
              <a:rPr lang="he-IL" sz="1200" b="0" i="0" u="none" strike="noStrike" baseline="0" dirty="0">
                <a:latin typeface="FontbitDavid"/>
              </a:rPr>
              <a:t>פותחים את השיעור באזכור ידע קודם וחוויות אישיות באמצעות שאלות כגון:</a:t>
            </a:r>
          </a:p>
          <a:p>
            <a:pPr algn="r"/>
            <a:r>
              <a:rPr lang="he-IL" sz="1200" b="0" i="0" u="none" strike="noStrike" baseline="0" dirty="0">
                <a:latin typeface="FontbitDavid"/>
              </a:rPr>
              <a:t>מהי העונה כעת? כיצד יודעים מהי העונה? מהן עונות השנה? לפי איזה סדר הן מתחלפות? בוחרים מרכיב אחד (לדוגמה, עץ) ומבקשים מהתלמידים לתאר את השינויים שחלים במרכיב זה בחילופי עונות השנה.</a:t>
            </a:r>
          </a:p>
          <a:p>
            <a:pPr algn="r"/>
            <a:r>
              <a:rPr lang="he-IL" sz="1200" b="0" i="0" u="none" strike="noStrike" baseline="0" dirty="0">
                <a:latin typeface="FontbitDavid"/>
              </a:rPr>
              <a:t>חשוב לדון בביטוי מעגל עונות השנה המופיע גם בטקסט (בשאלות), באמצעות השאלה: מדוע הוא בצורת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מעגל? ולשים דגש על החזרה – על המחזוריות שבהופעת העונות.</a:t>
            </a: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403273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בניית השבשבת, התלמידים מתנסים במדידת עצמת הרוח בסביבה על פי ההוראות. לאחר ביצוע המדידות עורכים דיון בתוצאות באמצעות השאלות שבתבנית שיח.</a:t>
            </a:r>
          </a:p>
          <a:p>
            <a:pPr algn="r"/>
            <a:r>
              <a:rPr lang="he-IL" sz="1800" b="0" i="0" u="none" strike="noStrike" baseline="0" dirty="0">
                <a:solidFill>
                  <a:srgbClr val="000000"/>
                </a:solidFill>
                <a:latin typeface="MF_FrankRuhl-Regular"/>
              </a:rPr>
              <a:t>שואלים: איך מדדנו את עצמת הרוח?</a:t>
            </a:r>
          </a:p>
          <a:p>
            <a:pPr algn="r"/>
            <a:r>
              <a:rPr lang="he-IL" sz="1800" b="0" i="0" u="none" strike="noStrike" baseline="0" dirty="0">
                <a:solidFill>
                  <a:srgbClr val="000000"/>
                </a:solidFill>
                <a:latin typeface="MF_FrankRuhl-Regular"/>
              </a:rPr>
              <a:t>            מדוע עדיף להשתמש בשבשבת ולא להסתמך על החושים?</a:t>
            </a:r>
          </a:p>
          <a:p>
            <a:pPr algn="r"/>
            <a:r>
              <a:rPr lang="he-IL" sz="1800" b="0" i="0" u="none" strike="noStrike" baseline="0" dirty="0">
                <a:solidFill>
                  <a:srgbClr val="00FFFF"/>
                </a:solidFill>
                <a:latin typeface="MF_FrankRuhl-Regular"/>
              </a:rPr>
              <a:t>            מה הקשר בין סיבוב השבשבת לבין עוצמת הרוח? (</a:t>
            </a:r>
            <a:r>
              <a:rPr lang="he-IL" sz="1800" b="0" i="0" u="none" strike="noStrike" baseline="0" dirty="0">
                <a:latin typeface="FontbitDavid"/>
              </a:rPr>
              <a:t>ככל שהשבשבת מסתובבת מהר, עצמת הרוח    </a:t>
            </a:r>
          </a:p>
          <a:p>
            <a:pPr algn="r"/>
            <a:r>
              <a:rPr lang="he-IL" sz="1800" b="0" i="0" u="none" strike="noStrike" baseline="0" dirty="0">
                <a:latin typeface="FontbitDavid"/>
              </a:rPr>
              <a:t>            חזקה יותר).</a:t>
            </a:r>
            <a:endParaRPr lang="he-IL" sz="1800" b="0" i="0" u="none" strike="noStrike" baseline="0" dirty="0">
              <a:solidFill>
                <a:srgbClr val="00FFFF"/>
              </a:solidFill>
              <a:latin typeface="MF_FrankRuhl-Regular"/>
            </a:endParaRP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17037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דוגמאות למכשירים שמנצלים את זרימת הרוח</a:t>
            </a:r>
          </a:p>
          <a:p>
            <a:r>
              <a:rPr lang="he-IL" dirty="0"/>
              <a:t>תמונה 1- מד רוח</a:t>
            </a:r>
          </a:p>
          <a:p>
            <a:r>
              <a:rPr lang="he-IL" dirty="0"/>
              <a:t>תמונה 2- טורבינת רוח להפקת חשמל. הרוח מסובבת את הכנפיים ואלה מסובבים טורבינה שמפיקה חשמל. תמונה 3- טחנת קמח. הרוח מסובבת את הכנפיים ואלה מסובבים אבני ריחיים שטוחנות גרגירי חיטה.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386614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תת פרק זה.</a:t>
            </a:r>
          </a:p>
          <a:p>
            <a:r>
              <a:rPr lang="he-IL" dirty="0"/>
              <a:t>קוראים ומשלימים במילים החסרות את הגדי הסיכום שבתבנית </a:t>
            </a:r>
            <a:r>
              <a:rPr lang="he-IL" b="1" dirty="0"/>
              <a:t>מה למדנו?</a:t>
            </a:r>
          </a:p>
          <a:p>
            <a:pPr algn="r"/>
            <a:r>
              <a:rPr lang="he-IL" sz="1800" b="0" i="0" u="none" strike="noStrike" baseline="0" dirty="0">
                <a:solidFill>
                  <a:srgbClr val="000000"/>
                </a:solidFill>
                <a:latin typeface="MF_FrankRuhl-Regular"/>
              </a:rPr>
              <a:t>בּעְזֶרְַת </a:t>
            </a:r>
            <a:r>
              <a:rPr lang="he-IL" sz="1800" b="1" i="0" u="none" strike="noStrike" baseline="0" dirty="0">
                <a:solidFill>
                  <a:srgbClr val="000000"/>
                </a:solidFill>
                <a:latin typeface="MF_FrankRuhl-Bold"/>
              </a:rPr>
              <a:t>מַד רוּח </a:t>
            </a:r>
            <a:r>
              <a:rPr lang="he-IL" sz="1800" b="0" i="0" u="none" strike="noStrike" baseline="0" dirty="0">
                <a:solidFill>
                  <a:srgbClr val="000000"/>
                </a:solidFill>
                <a:latin typeface="MF_FrankRuhl-Regular"/>
              </a:rPr>
              <a:t>מוֹדְדִים אֶת עָצְמַת הָרוּחַ.</a:t>
            </a:r>
          </a:p>
          <a:p>
            <a:pPr algn="r"/>
            <a:r>
              <a:rPr lang="he-IL" sz="1800" b="1" i="0" u="none" strike="noStrike" baseline="0" dirty="0">
                <a:solidFill>
                  <a:srgbClr val="00FFFF"/>
                </a:solidFill>
                <a:latin typeface="MF_FrankRuhl-Bold"/>
              </a:rPr>
              <a:t>• </a:t>
            </a:r>
            <a:r>
              <a:rPr lang="he-IL" sz="1800" b="1" i="0" u="none" strike="noStrike" baseline="0" dirty="0">
                <a:solidFill>
                  <a:srgbClr val="000000"/>
                </a:solidFill>
                <a:latin typeface="MF_FrankRuhl-Bold"/>
              </a:rPr>
              <a:t>הַשּׁבְַשׁבֶֶת </a:t>
            </a:r>
            <a:r>
              <a:rPr lang="he-IL" sz="1800" b="0" i="0" u="none" strike="noStrike" baseline="0" dirty="0">
                <a:solidFill>
                  <a:srgbClr val="000000"/>
                </a:solidFill>
                <a:latin typeface="MF_FrankRuhl-Regular"/>
              </a:rPr>
              <a:t>הִיא_____  _____.</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רוּחַ מַגְבִּיר אֶת </a:t>
            </a:r>
            <a:r>
              <a:rPr lang="he-IL" sz="1800" b="0" i="0" u="none" strike="noStrike" baseline="0" dirty="0" err="1">
                <a:solidFill>
                  <a:srgbClr val="000000"/>
                </a:solidFill>
                <a:latin typeface="MF_FrankRuhl-Regular"/>
              </a:rPr>
              <a:t>יְכָלְתֵּנו</a:t>
            </a:r>
            <a:r>
              <a:rPr lang="he-IL" sz="1800" b="0" i="0" u="none" strike="noStrike" baseline="0" dirty="0">
                <a:solidFill>
                  <a:srgbClr val="000000"/>
                </a:solidFill>
                <a:latin typeface="MF_FrankRuhl-Regular"/>
              </a:rPr>
              <a:t>ּ לָדַעַת מַהִי ע______ הָרוּחַ.</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רוּחַ הוּא כְּלִי _______.</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332972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עוסק בטמפרטורה ובמדידתה באמצעות </a:t>
            </a:r>
            <a:r>
              <a:rPr lang="he-IL" sz="1800" b="1" i="0" u="none" strike="noStrike" baseline="0" dirty="0">
                <a:latin typeface="FontbitDavid-Bold"/>
              </a:rPr>
              <a:t>מד טמפרטורה</a:t>
            </a:r>
            <a:r>
              <a:rPr lang="he-IL" sz="1800" b="0" i="0" u="none" strike="noStrike" baseline="0" dirty="0">
                <a:latin typeface="FontbitDavid"/>
              </a:rPr>
              <a:t>. השיח המתקיים בין הילדים מדגיש את הנחיצות ואת החשיבות של השימוש בכלי מדידה לקבלת מידע אובייקטיבי, מדויק ומהיימן.</a:t>
            </a:r>
          </a:p>
          <a:p>
            <a:pPr algn="r"/>
            <a:r>
              <a:rPr lang="he-IL" sz="1800" b="0" i="0" u="none" strike="noStrike" baseline="0" dirty="0">
                <a:latin typeface="FontbitDavid"/>
              </a:rPr>
              <a:t>להפנות את הילדים לשיחה שבין הדמויות ולשאלות שבשיח כדי לדון בשאלה: איך אפשר לדעת אם חם או קר?</a:t>
            </a:r>
          </a:p>
          <a:p>
            <a:pPr algn="r"/>
            <a:r>
              <a:rPr lang="he-IL" sz="1800" b="0" i="0" u="none" strike="noStrike" baseline="0" dirty="0">
                <a:latin typeface="FontbitDavid"/>
              </a:rPr>
              <a:t>יש לדון בכך שתחושות קור וחום הן סובייקטיביות ותלויות באדם, ונחוץ מכשיר מדידה אובייקטיבי.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2111579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הניסוי היא להוכיח באמצעות ניסוי שתחושת החום שלנו אינה מדויקת ושאי אפשר להסתמך על</a:t>
            </a:r>
          </a:p>
          <a:p>
            <a:pPr algn="r"/>
            <a:r>
              <a:rPr lang="he-IL" sz="1800" b="0" i="0" u="none" strike="noStrike" baseline="0" dirty="0">
                <a:latin typeface="FontbitDavid"/>
              </a:rPr>
              <a:t>התפיסה החושית. </a:t>
            </a:r>
          </a:p>
          <a:p>
            <a:pPr algn="r"/>
            <a:r>
              <a:rPr lang="he-IL" sz="1800" b="0" i="0" u="none" strike="noStrike" baseline="0" dirty="0">
                <a:latin typeface="FontbitDavid"/>
              </a:rPr>
              <a:t>מכינים שלוש קערות שוות בגודלן. </a:t>
            </a:r>
          </a:p>
          <a:p>
            <a:pPr algn="r"/>
            <a:r>
              <a:rPr lang="he-IL" sz="1800" b="0" i="0" u="none" strike="noStrike" baseline="0" dirty="0">
                <a:latin typeface="FontbitDavid"/>
              </a:rPr>
              <a:t>בקערה 1: שמים מים בטמפרטורה של 30 מעלות צלזיוס, </a:t>
            </a:r>
          </a:p>
          <a:p>
            <a:pPr algn="r"/>
            <a:r>
              <a:rPr lang="he-IL" sz="1800" b="0" i="0" u="none" strike="noStrike" baseline="0" dirty="0">
                <a:latin typeface="FontbitDavid"/>
              </a:rPr>
              <a:t>בקערה 2: שמים מי ברז,</a:t>
            </a:r>
          </a:p>
          <a:p>
            <a:pPr algn="r"/>
            <a:r>
              <a:rPr lang="he-IL" sz="1800" b="0" i="0" u="none" strike="noStrike" baseline="0" dirty="0">
                <a:latin typeface="FontbitDavid"/>
              </a:rPr>
              <a:t>ובקערה 3: שמים מי קרח.</a:t>
            </a:r>
          </a:p>
          <a:p>
            <a:pPr algn="r"/>
            <a:r>
              <a:rPr lang="he-IL" sz="1800" b="0" i="0" u="none" strike="noStrike" baseline="0" dirty="0">
                <a:latin typeface="FontbitDavid"/>
              </a:rPr>
              <a:t>כשהילדים טובלים את הידיים בו בזמן בקערת המים הפושרים (לאחר טבילת יד אחת במים קרים ויד אחת במים חמימים) הם חשים תחושות חום שונות בכל יד. התחושות השונות בשתי הידיים מושפעות מהטמפרטורה של המים שבה הם טבלו את היד קודם לכן. וכך, היד שהייתה במים הקרים ועברה למים הפושרים חשה חמימות, והיד שהייתה במים החמים ועברה למים הפושרים חשה קרירות.</a:t>
            </a:r>
          </a:p>
          <a:p>
            <a:pPr algn="r"/>
            <a:r>
              <a:rPr lang="he-IL" sz="1800" b="1" i="0" u="none" strike="noStrike" baseline="0" dirty="0">
                <a:latin typeface="FontbitDavid-Bold"/>
              </a:rPr>
              <a:t>שימו לב! בטיחות: טמפרטורת המים לא תהיה יותר מ-30 מעלות צלזיוס.</a:t>
            </a:r>
          </a:p>
          <a:p>
            <a:pPr algn="r"/>
            <a:endParaRPr lang="he-IL" sz="1800" b="1" i="0" u="none" strike="noStrike" baseline="0" dirty="0">
              <a:latin typeface="FontbitDavid-Bold"/>
            </a:endParaRPr>
          </a:p>
          <a:p>
            <a:pPr algn="r"/>
            <a:r>
              <a:rPr lang="he-IL" sz="1800" b="0" i="0" u="none" strike="noStrike" baseline="0" dirty="0">
                <a:latin typeface="FontbitDavid"/>
              </a:rPr>
              <a:t>בעקבות ההתנסות, התלמידים מגלים שאין אחידות בתשובות ביחס לשאלה: האם המים קרים או חמים? ההבדלים האישיים (ובין שתי הידיים) מעלים את השאלה: כיצד נוכל לדעת אם חם או קר? הפתרון הטכנולוגי לצורך זה הוא שימוש בכלי מדידה שמציג תוצאות אובייקטיביות ומדויקות. כאן המקום להביא דוגמאות של כלי מדידה אחרים שבהם משתמשים בחיי היומיום: שעון, סרגל, מאזניים ועוד.</a:t>
            </a:r>
          </a:p>
          <a:p>
            <a:pPr algn="r"/>
            <a:r>
              <a:rPr lang="he-IL" sz="1800" b="0" i="0" u="none" strike="noStrike" baseline="0" dirty="0">
                <a:latin typeface="FontbitDavid"/>
              </a:rPr>
              <a:t>מסכמים את הניסוי בעזרת השאלות שבתבנית שיח.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280664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a:t>
            </a:r>
            <a:r>
              <a:rPr lang="he-IL" sz="1800" b="1" i="0" u="none" strike="noStrike" baseline="0" dirty="0">
                <a:latin typeface="FontbitDavid-Bold"/>
              </a:rPr>
              <a:t>מתנסים במדידה </a:t>
            </a:r>
            <a:r>
              <a:rPr lang="he-IL" sz="1800" b="0" i="0" u="none" strike="noStrike" baseline="0" dirty="0">
                <a:latin typeface="FontbitDavid"/>
              </a:rPr>
              <a:t>באמצעות </a:t>
            </a:r>
            <a:r>
              <a:rPr lang="he-IL" sz="1800" b="1" i="0" u="none" strike="noStrike" baseline="0" dirty="0">
                <a:latin typeface="FontbitDavid-Bold"/>
              </a:rPr>
              <a:t>מד טמפרטורה</a:t>
            </a:r>
            <a:r>
              <a:rPr lang="he-IL" sz="1800" b="0" i="0" u="none" strike="noStrike" baseline="0" dirty="0">
                <a:latin typeface="FontbitDavid"/>
              </a:rPr>
              <a:t>. לפני שמתחילים במדידה חשוב להראות לתלמידים מד טמפרטורה (כדאי לציין שבחיי היומיום נהוג לקרוא לו מדחום, למרות שמדחום הוא מכשיר אחר) ולהדגים את אופן השימוש בו. אפשר גם לציין את יחידה המדידה – </a:t>
            </a:r>
            <a:r>
              <a:rPr lang="he-IL" sz="1800" b="1" i="0" u="none" strike="noStrike" baseline="0" dirty="0">
                <a:latin typeface="FontbitDavid-Bold"/>
              </a:rPr>
              <a:t>מעלות</a:t>
            </a:r>
            <a:r>
              <a:rPr lang="he-IL" sz="1800" b="0" i="0" u="none" strike="noStrike" baseline="0" dirty="0">
                <a:latin typeface="FontbitDavid"/>
              </a:rPr>
              <a:t>. את הטמפרטורה מודדים במעלות צלסיוס. מעלה היא יחידת מידה למדידת טמפרטורה.</a:t>
            </a:r>
          </a:p>
          <a:p>
            <a:pPr algn="r"/>
            <a:endParaRPr lang="he-IL" sz="1800" b="0" i="0" u="none" strike="noStrike" baseline="0" dirty="0">
              <a:latin typeface="FontbitDavid"/>
            </a:endParaRPr>
          </a:p>
          <a:p>
            <a:pPr algn="r"/>
            <a:r>
              <a:rPr lang="he-IL" sz="1800" b="0" i="0" u="none" strike="noStrike" baseline="0" dirty="0">
                <a:latin typeface="FontbitDavid"/>
              </a:rPr>
              <a:t>מתארים את מבנה מד הטמפרטורה:</a:t>
            </a:r>
          </a:p>
          <a:p>
            <a:pPr algn="r"/>
            <a:r>
              <a:rPr lang="he-IL" sz="1800" b="0" i="0" u="none" strike="noStrike" baseline="0" dirty="0">
                <a:latin typeface="FontbitDavid"/>
              </a:rPr>
              <a:t>לוח עם מספרים וצינורית עם נוזל. הנוזל האדום במד הטמפרטורה הוא כוהל שהוסף לו חומר צבע. </a:t>
            </a:r>
          </a:p>
          <a:p>
            <a:pPr algn="r"/>
            <a:r>
              <a:rPr lang="he-IL" sz="1800" b="0" i="0" u="none" strike="noStrike" baseline="0" dirty="0">
                <a:latin typeface="FontbitDavid"/>
              </a:rPr>
              <a:t>אופן המדידה:</a:t>
            </a:r>
          </a:p>
          <a:p>
            <a:pPr algn="r"/>
            <a:r>
              <a:rPr lang="he-IL" sz="1800" b="0" i="0" u="none" strike="noStrike" baseline="0" dirty="0">
                <a:latin typeface="FontbitDavid"/>
              </a:rPr>
              <a:t>הכוהל משנה את נפחו עם שינויי הטמפרטורה: כאשר הכוהל מתחמם הטמפרטורה עולה, נפחו של הכוהל גדל והוא עולה בצינורית, וכאשר הכוהל מתקרר, נפחו של הכוהל קטן הנוזל בצינורית ו יורד.</a:t>
            </a:r>
          </a:p>
          <a:p>
            <a:pPr algn="r"/>
            <a:r>
              <a:rPr lang="he-IL" sz="1800" b="0" i="0" u="none" strike="noStrike" baseline="0" dirty="0">
                <a:latin typeface="FontbitDavid"/>
              </a:rPr>
              <a:t>בעת המדידה חשוב להקפיד שהתלמידים לא יחזיקו את מד הטמפרטורה בחלק התחתון שבו נמצא הנוזל.</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25</a:t>
            </a:fld>
            <a:endParaRPr lang="x-none"/>
          </a:p>
        </p:txBody>
      </p:sp>
    </p:spTree>
    <p:extLst>
      <p:ext uri="{BB962C8B-B14F-4D97-AF65-F5344CB8AC3E}">
        <p14:creationId xmlns:p14="http://schemas.microsoft.com/office/powerpoint/2010/main" val="110525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באמצעות איורים של מד טמפרטורה, שבכל אחד מהם מוצגת טמפרטורה אחרת התלמידים מתרגלים</a:t>
            </a:r>
          </a:p>
          <a:p>
            <a:pPr algn="r"/>
            <a:r>
              <a:rPr lang="he-IL" sz="1800" b="0" i="0" u="none" strike="noStrike" baseline="0" dirty="0">
                <a:latin typeface="FontbitDavid"/>
              </a:rPr>
              <a:t>קריאת טמפרטורה במד הטמפרטורה.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26</a:t>
            </a:fld>
            <a:endParaRPr lang="x-none"/>
          </a:p>
        </p:txBody>
      </p:sp>
    </p:spTree>
    <p:extLst>
      <p:ext uri="{BB962C8B-B14F-4D97-AF65-F5344CB8AC3E}">
        <p14:creationId xmlns:p14="http://schemas.microsoft.com/office/powerpoint/2010/main" val="369074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התלמידים מתנסים במדידת הטמפרטורה על פי ההוראות שבמשימה. חשוב שהתלמידים יקשרו בין הטמפרטורה הנמדדת במד הטמפרטורה לבין התחושה הסובייקטיבית של יום קר או חם.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27</a:t>
            </a:fld>
            <a:endParaRPr lang="x-none"/>
          </a:p>
        </p:txBody>
      </p:sp>
    </p:spTree>
    <p:extLst>
      <p:ext uri="{BB962C8B-B14F-4D97-AF65-F5344CB8AC3E}">
        <p14:creationId xmlns:p14="http://schemas.microsoft.com/office/powerpoint/2010/main" val="2451075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לאחר ביצוע המדידות עורכים דיון בתוצאות באמצעות השאלות בתבנית "שיח בכיתה".</a:t>
            </a:r>
          </a:p>
          <a:p>
            <a:pPr algn="r"/>
            <a:r>
              <a:rPr lang="he-IL" sz="1800" b="0" i="0" u="none" strike="noStrike" baseline="0" dirty="0">
                <a:latin typeface="FontbitDavid"/>
              </a:rPr>
              <a:t>להעשרה:</a:t>
            </a:r>
          </a:p>
          <a:p>
            <a:pPr algn="r"/>
            <a:r>
              <a:rPr lang="he-IL" sz="1800" b="0" i="0" u="none" strike="noStrike" baseline="0" dirty="0">
                <a:latin typeface="FontbitDavid"/>
              </a:rPr>
              <a:t>אפשר להביא לכיתה מדי טמפרטורה שנועדו לצרכים נוספים, למדידת: טמפרטורה של הגוף, טמפרטורה של מזון ומדי טמפרטורה דיגיטליים.</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28</a:t>
            </a:fld>
            <a:endParaRPr lang="x-none"/>
          </a:p>
        </p:txBody>
      </p:sp>
    </p:spTree>
    <p:extLst>
      <p:ext uri="{BB962C8B-B14F-4D97-AF65-F5344CB8AC3E}">
        <p14:creationId xmlns:p14="http://schemas.microsoft.com/office/powerpoint/2010/main" val="789940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לתרגל מדידת טמפרטורה באמצעות המשימה המתוקשבת הבאה:</a:t>
            </a:r>
          </a:p>
          <a:p>
            <a:r>
              <a:rPr lang="he-IL" dirty="0"/>
              <a:t>הפעילות באתר </a:t>
            </a:r>
            <a:r>
              <a:rPr lang="he-IL" b="1" dirty="0"/>
              <a:t>במבט חדש</a:t>
            </a:r>
            <a:r>
              <a:rPr lang="he-IL" dirty="0"/>
              <a:t>, ספרי לימוד, כיתה א, משימות מתוקשבות.</a:t>
            </a:r>
          </a:p>
          <a:p>
            <a:r>
              <a:rPr lang="he-IL" dirty="0"/>
              <a:t>באתר </a:t>
            </a:r>
            <a:r>
              <a:rPr lang="he-IL" b="1" dirty="0"/>
              <a:t>במבט מקוון</a:t>
            </a:r>
            <a:r>
              <a:rPr lang="he-IL" dirty="0"/>
              <a:t>, בספר הדיגיטלי, בעמוד 23.</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29</a:t>
            </a:fld>
            <a:endParaRPr lang="x-none"/>
          </a:p>
        </p:txBody>
      </p:sp>
    </p:spTree>
    <p:extLst>
      <p:ext uri="{BB962C8B-B14F-4D97-AF65-F5344CB8AC3E}">
        <p14:creationId xmlns:p14="http://schemas.microsoft.com/office/powerpoint/2010/main" val="340515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הפרק </a:t>
            </a:r>
            <a:r>
              <a:rPr lang="he-IL" sz="1800" b="1" i="0" u="none" strike="noStrike" baseline="0" dirty="0">
                <a:latin typeface="FontbitDavid-Bold"/>
              </a:rPr>
              <a:t>הסתיו הגיע </a:t>
            </a:r>
            <a:r>
              <a:rPr lang="he-IL" sz="1800" b="0" i="0" u="none" strike="noStrike" baseline="0" dirty="0">
                <a:latin typeface="FontbitDavid"/>
              </a:rPr>
              <a:t>עוסק בשלוש נקודות מבט על מאפייני העונה: </a:t>
            </a:r>
            <a:r>
              <a:rPr lang="he-IL" sz="1800" b="1" i="0" u="none" strike="noStrike" baseline="0" dirty="0">
                <a:latin typeface="FontbitDavid"/>
              </a:rPr>
              <a:t>מזג האוויר בסתיו (כולל אורך היום והלילה), האדם בסתיו, צמחים ובעלי חיים בסתיו.</a:t>
            </a:r>
          </a:p>
          <a:p>
            <a:pPr algn="r"/>
            <a:r>
              <a:rPr lang="he-IL" sz="1800" b="0" i="0" u="none" strike="noStrike" baseline="0" dirty="0">
                <a:latin typeface="FontbitDavid"/>
              </a:rPr>
              <a:t>כדאי לשיר/לקרוא במליאה את השיר המופיע בפתיחה (יש בתמונה קישור ללחן), ואחריו לבקש מהתלמידים להביא דוגמאות נוספות לסימני הסתיו (ידע מוקדם וחוויות אישיות). מומלץ לשוחח על המעבר מהקיץ לסתיו (רוחות מנשבות, ציפורים נודדות, הימים מתקררים) ולקשר למעבר מהגן אל בית הספר. </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4233258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הגדי הסיכום שבתבנית </a:t>
            </a:r>
            <a:r>
              <a:rPr lang="he-IL" b="1" dirty="0"/>
              <a:t>מה למדנו?</a:t>
            </a:r>
          </a:p>
          <a:p>
            <a:endParaRPr lang="he-IL" b="0" dirty="0"/>
          </a:p>
          <a:p>
            <a:r>
              <a:rPr lang="he-IL" b="0" dirty="0"/>
              <a:t>משלימים מילים חסרות במשפטים הבאים.</a:t>
            </a:r>
          </a:p>
          <a:p>
            <a:pPr algn="r"/>
            <a:r>
              <a:rPr lang="he-IL" sz="1800" b="0" i="0" u="none" strike="noStrike" baseline="0" dirty="0">
                <a:solidFill>
                  <a:srgbClr val="000000"/>
                </a:solidFill>
                <a:latin typeface="MF_FrankRuhl-Regular"/>
              </a:rPr>
              <a:t>בְּעֶזְרַת מַד הַ________ מוֹדְדִים אֶת </a:t>
            </a:r>
            <a:r>
              <a:rPr lang="he-IL" sz="1800" b="1" i="0" u="none" strike="noStrike" baseline="0" dirty="0">
                <a:solidFill>
                  <a:srgbClr val="000000"/>
                </a:solidFill>
                <a:latin typeface="MF_FrankRuhl-Bold"/>
              </a:rPr>
              <a:t>הטַּמֶפְּרֶָטוּרָה </a:t>
            </a:r>
            <a:r>
              <a:rPr lang="he-IL" sz="1800" b="0" i="0" u="none" strike="noStrike" baseline="0" dirty="0">
                <a:solidFill>
                  <a:srgbClr val="000000"/>
                </a:solidFill>
                <a:latin typeface="MF_FrankRuhl-Regular"/>
              </a:rPr>
              <a:t>שֶׁל הַסְּבִיבָה.</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טמֶפְּרֶָטוּרָה </a:t>
            </a:r>
            <a:r>
              <a:rPr lang="he-IL" sz="1800" b="1" i="0" u="none" strike="noStrike" baseline="0" dirty="0">
                <a:solidFill>
                  <a:srgbClr val="000000"/>
                </a:solidFill>
                <a:latin typeface="MF_FrankRuhl-Bold"/>
              </a:rPr>
              <a:t>מַגבְִּיר אֶת </a:t>
            </a:r>
            <a:r>
              <a:rPr lang="he-IL" sz="1800" b="1" i="0" u="none" strike="noStrike" baseline="0" dirty="0" err="1">
                <a:solidFill>
                  <a:srgbClr val="000000"/>
                </a:solidFill>
                <a:latin typeface="MF_FrankRuhl-Bold"/>
              </a:rPr>
              <a:t>יכְָלְתֵּנו</a:t>
            </a:r>
            <a:r>
              <a:rPr lang="he-IL" sz="1800" b="1" i="0" u="none" strike="noStrike" baseline="0" dirty="0">
                <a:solidFill>
                  <a:srgbClr val="000000"/>
                </a:solidFill>
                <a:latin typeface="MF_FrankRuhl-Bold"/>
              </a:rPr>
              <a:t>ּ לָ</a:t>
            </a:r>
            <a:r>
              <a:rPr lang="he-IL" sz="1800" b="0" i="0" u="none" strike="noStrike" baseline="0" dirty="0">
                <a:solidFill>
                  <a:srgbClr val="000000"/>
                </a:solidFill>
                <a:latin typeface="MF_FrankRuhl-Regular"/>
              </a:rPr>
              <a:t>דַעַת כַּמָּה ________  וְכַמָּה קַר.</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טמֶפְּרֶָטוּרָה הוּא ________ </a:t>
            </a:r>
            <a:r>
              <a:rPr lang="he-IL" sz="1800" b="1" i="0" u="none" strike="noStrike" baseline="0" dirty="0">
                <a:solidFill>
                  <a:srgbClr val="000000"/>
                </a:solidFill>
                <a:latin typeface="MF_FrankRuhl-Bold"/>
              </a:rPr>
              <a:t> טֶכְנוֹלוֹגיִ.</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30</a:t>
            </a:fld>
            <a:endParaRPr lang="x-none"/>
          </a:p>
        </p:txBody>
      </p:sp>
    </p:spTree>
    <p:extLst>
      <p:ext uri="{BB962C8B-B14F-4D97-AF65-F5344CB8AC3E}">
        <p14:creationId xmlns:p14="http://schemas.microsoft.com/office/powerpoint/2010/main" val="3321457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הטבלה שלפניכם מיועדת להבניה של מיומנות של סיכום מידע בטבלה. יש לשוחח עם התלמידים על העמודות והשורות שבטבלה. טבלה כזו מתאימה לסיכום נתונים שנאספים ביום אחד של מדידה.</a:t>
            </a:r>
          </a:p>
          <a:p>
            <a:pPr algn="r"/>
            <a:r>
              <a:rPr lang="he-IL" sz="1800" b="0" i="0" u="none" strike="noStrike" baseline="0" dirty="0">
                <a:latin typeface="FontbitDavid"/>
              </a:rPr>
              <a:t>מומלץ לצפות ולתעד את נתוני מזג האוויר במשך כמה ימים בסתיו (וכך גם בשאר העונות), כדי לקבל תמונה מייצגת של מאפייני כל עונה (ולא של יום מקרי). אל תשכחו </a:t>
            </a:r>
            <a:r>
              <a:rPr lang="he-IL" sz="1800" b="1" i="0" u="none" strike="noStrike" baseline="0" dirty="0">
                <a:latin typeface="FontbitDavid-Bold"/>
              </a:rPr>
              <a:t>להפנות את התלמידים לטבלאות מזג האוויר שבסוף החוברת עמוד 116 </a:t>
            </a:r>
            <a:r>
              <a:rPr lang="he-IL" sz="1800" b="0" i="0" u="none" strike="noStrike" baseline="0" dirty="0">
                <a:latin typeface="FontbitDavid-Bold"/>
              </a:rPr>
              <a:t>(ראו שקופית 29)</a:t>
            </a:r>
            <a:r>
              <a:rPr lang="he-IL" sz="1800" b="0" i="0" u="none" strike="noStrike" baseline="0" dirty="0">
                <a:latin typeface="FontbitDavid"/>
              </a:rPr>
              <a:t>, ולתעד בהן את תוצאות התצפיות והמדידות של כל הימים. המידע שיצטבר שם יהווה בסיס לדיון מסכם בנושא עונות השנה.</a:t>
            </a:r>
          </a:p>
          <a:p>
            <a:pPr algn="r"/>
            <a:r>
              <a:rPr lang="he-IL" sz="1800" b="0" i="0" u="none" strike="noStrike" baseline="0" dirty="0">
                <a:latin typeface="FontbitDavid"/>
              </a:rPr>
              <a:t>מתחת לאיור מד הטמפרטורה התלמידים כותבים מה הטמפרטורה ומקיפים את המילה הנכונה.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31</a:t>
            </a:fld>
            <a:endParaRPr lang="x-none"/>
          </a:p>
        </p:txBody>
      </p:sp>
    </p:spTree>
    <p:extLst>
      <p:ext uri="{BB962C8B-B14F-4D97-AF65-F5344CB8AC3E}">
        <p14:creationId xmlns:p14="http://schemas.microsoft.com/office/powerpoint/2010/main" val="3769317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להזכירכם, מכיוון שבעונת הסתיו (ובהמשך גם בעונות הבאות) התלמידים מבצעים ימי מדידה אחדים, יש</a:t>
            </a:r>
          </a:p>
          <a:p>
            <a:pPr algn="r"/>
            <a:r>
              <a:rPr lang="he-IL" sz="1800" b="0" i="0" u="none" strike="noStrike" baseline="0" dirty="0">
                <a:latin typeface="FontbitDavid"/>
              </a:rPr>
              <a:t>לארגן את כל הנתונים בטבלאות המסכמות שבסוף החוברת (עמוד 116)</a:t>
            </a:r>
          </a:p>
          <a:p>
            <a:pPr algn="r"/>
            <a:r>
              <a:rPr lang="he-IL" sz="1800" b="0" i="0" u="none" strike="noStrike" baseline="0" dirty="0">
                <a:latin typeface="FontbitDavid"/>
              </a:rPr>
              <a:t>אפשר </a:t>
            </a:r>
            <a:r>
              <a:rPr lang="he-IL" baseline="0" dirty="0"/>
              <a:t>להכין לוח כיתתי דומה (על פלקט) ולתעד יחד עם הילדים את המדידות.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32</a:t>
            </a:fld>
            <a:endParaRPr lang="x-none"/>
          </a:p>
        </p:txBody>
      </p:sp>
    </p:spTree>
    <p:extLst>
      <p:ext uri="{BB962C8B-B14F-4D97-AF65-F5344CB8AC3E}">
        <p14:creationId xmlns:p14="http://schemas.microsoft.com/office/powerpoint/2010/main" val="4239893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יבצעו את המשימה בבית בעזרת מבוגרים. מומלץ לקשר זאת לחיי היומיום, באמצעות שאלות כמו: מה אתם עושים בשעת השקיעה? מה אתם עושים בשעה הזו בקיץ?</a:t>
            </a:r>
          </a:p>
          <a:p>
            <a:r>
              <a:rPr lang="he-IL" dirty="0"/>
              <a:t>שימו לב שאורך היום אינו קבוע. בסתיו הימים הולכים ומתקצרים. אורכם של ימי הסתין קצרים</a:t>
            </a:r>
          </a:p>
          <a:p>
            <a:r>
              <a:rPr lang="he-IL" dirty="0"/>
              <a:t>משל הקיץ. מומלץ לערוך מעקב כמה ימים כדי להתוודע למגמת התקצרות הימים.</a:t>
            </a:r>
          </a:p>
          <a:p>
            <a:r>
              <a:rPr lang="he-IL" dirty="0"/>
              <a:t>כדאי לשים לב שבעונת הסתיו יש הזזה של השעון (שעון חורף).</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33</a:t>
            </a:fld>
            <a:endParaRPr lang="x-none"/>
          </a:p>
        </p:txBody>
      </p:sp>
    </p:spTree>
    <p:extLst>
      <p:ext uri="{BB962C8B-B14F-4D97-AF65-F5344CB8AC3E}">
        <p14:creationId xmlns:p14="http://schemas.microsoft.com/office/powerpoint/2010/main" val="318461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פעילות זו עוסקת בהתנהגות של בני האדם בסתיו: שינוי בלבוש, ארגון הבית והסביבה. </a:t>
            </a:r>
          </a:p>
          <a:p>
            <a:pPr algn="r"/>
            <a:r>
              <a:rPr lang="he-IL" sz="1800" b="0" i="0" u="none" strike="noStrike" baseline="0" dirty="0">
                <a:latin typeface="FontbitDavid"/>
              </a:rPr>
              <a:t>פותחים בברור החוויות האישיות שלהם בסתיו ולאחר מכן עוברים למשימה כיצד מתנהגים בסתיו?</a:t>
            </a:r>
          </a:p>
          <a:p>
            <a:pPr algn="r"/>
            <a:r>
              <a:rPr lang="he-IL" sz="1800" b="0" i="0" u="none" strike="noStrike" baseline="0" dirty="0">
                <a:latin typeface="FontbitDavid"/>
              </a:rPr>
              <a:t>מטרתה הבסיסית של השאלה "מה אתם מציעים לאיה לעשות </a:t>
            </a:r>
            <a:r>
              <a:rPr lang="he-IL" sz="1800" b="0" i="0" u="none" strike="noStrike" baseline="0" dirty="0" err="1">
                <a:latin typeface="FontbitDavid"/>
              </a:rPr>
              <a:t>כש</a:t>
            </a:r>
            <a:r>
              <a:rPr lang="he-IL" sz="1800" b="0" i="0" u="none" strike="noStrike" baseline="0" dirty="0">
                <a:latin typeface="FontbitDavid"/>
              </a:rPr>
              <a:t>…?" היא לבדוק שהתלמידים מבינים את</a:t>
            </a:r>
          </a:p>
          <a:p>
            <a:pPr algn="r"/>
            <a:r>
              <a:rPr lang="he-IL" sz="1800" b="0" i="0" u="none" strike="noStrike" baseline="0" dirty="0">
                <a:latin typeface="FontbitDavid"/>
              </a:rPr>
              <a:t>השלכות השינויים  במזג האוויר על התנהגות בני האדם, מתוך חיי היומיום. חשוב להפנות את תשומת לבם של התלמידים לכך שהשינוי בהתנהגות הוא תוצאה של השינוי במזג האוויר. </a:t>
            </a:r>
          </a:p>
          <a:p>
            <a:pPr algn="r"/>
            <a:r>
              <a:rPr lang="he-IL" sz="1800" b="0" i="0" u="none" strike="noStrike" baseline="0" dirty="0">
                <a:latin typeface="FontbitDavid"/>
              </a:rPr>
              <a:t>לסיכום: </a:t>
            </a:r>
          </a:p>
          <a:p>
            <a:pPr algn="r"/>
            <a:r>
              <a:rPr lang="he-IL" sz="1800" b="0" i="0" u="none" strike="noStrike" baseline="0" dirty="0">
                <a:latin typeface="FontbitDavid"/>
              </a:rPr>
              <a:t>מקיימים דיון על התנהגות האדם בסתיו באמצעות השאלות שבתבנית שיח.</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34</a:t>
            </a:fld>
            <a:endParaRPr lang="x-none"/>
          </a:p>
        </p:txBody>
      </p:sp>
    </p:spTree>
    <p:extLst>
      <p:ext uri="{BB962C8B-B14F-4D97-AF65-F5344CB8AC3E}">
        <p14:creationId xmlns:p14="http://schemas.microsoft.com/office/powerpoint/2010/main" val="647480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solidFill>
                  <a:srgbClr val="000000"/>
                </a:solidFill>
                <a:latin typeface="MF_FrankRuhl-Regular"/>
              </a:rPr>
              <a:t>מסכמים בעזרת היגדי הסיכום שבתבנית</a:t>
            </a:r>
            <a:r>
              <a:rPr lang="he-IL" sz="1800" b="1" i="0" u="none" strike="noStrike" baseline="0" dirty="0">
                <a:solidFill>
                  <a:srgbClr val="000000"/>
                </a:solidFill>
                <a:latin typeface="MF_FrankRuhl-Regular"/>
              </a:rPr>
              <a:t> מה למדנו?</a:t>
            </a:r>
          </a:p>
          <a:p>
            <a:pPr algn="r"/>
            <a:r>
              <a:rPr lang="he-IL" sz="1800" b="0" i="0" u="none" strike="noStrike" baseline="0">
                <a:solidFill>
                  <a:srgbClr val="000000"/>
                </a:solidFill>
                <a:latin typeface="MF_FrankRuhl-Regular"/>
              </a:rPr>
              <a:t>מידע </a:t>
            </a:r>
            <a:r>
              <a:rPr lang="he-IL" sz="1800" b="0" i="0" u="none" strike="noStrike" baseline="0" dirty="0">
                <a:solidFill>
                  <a:srgbClr val="000000"/>
                </a:solidFill>
                <a:latin typeface="MF_FrankRuhl-Regular"/>
              </a:rPr>
              <a:t>חשוב נוסף למורה לכל המצגות בנושא במעגל עונות השנה:</a:t>
            </a:r>
          </a:p>
          <a:p>
            <a:pPr algn="r"/>
            <a:r>
              <a:rPr lang="he-IL" sz="1800" b="0" i="0" u="none" strike="noStrike" baseline="0" dirty="0">
                <a:latin typeface="NarkisimMFO"/>
              </a:rPr>
              <a:t>במהלך הלמידה של כל עונה התלמידים חוקרים תופעות בסביבה בעזרת תצפיות וניסויים פשוטים</a:t>
            </a:r>
          </a:p>
          <a:p>
            <a:pPr algn="r"/>
            <a:r>
              <a:rPr lang="he-IL" sz="1800" b="0" i="0" u="none" strike="noStrike" baseline="0" dirty="0">
                <a:latin typeface="NarkisimMFO"/>
              </a:rPr>
              <a:t>שמשולבת בהם למידה פעילה (בכיתה ומחוץ לה). התלמידים מתנסים בתהליכי בנייה כגון: דגם של ענן, דגם של פרחים וכן כלי מדידה (שבשבת ומד גשם) שיעשו בהם שימוש במדידת מאפייני מזג האוויר. בתהליכי הלמידה התלמידים מפעילים מיומנויות חשיבה וחקר כמו שאילת שאלות, מיון והשוואה למציאת הדומה והשונה, ביצוע ניסויים, איסוף תוצאות מדידה והסקת מסקנות.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35</a:t>
            </a:fld>
            <a:endParaRPr lang="x-none"/>
          </a:p>
        </p:txBody>
      </p:sp>
    </p:spTree>
    <p:extLst>
      <p:ext uri="{BB962C8B-B14F-4D97-AF65-F5344CB8AC3E}">
        <p14:creationId xmlns:p14="http://schemas.microsoft.com/office/powerpoint/2010/main" val="14311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לאחר ברור ידע מוקדם וחוויות על הסתיו (בשקופית 3) מפנים את תשומת לב הלומדים לגזרה של הסתיו שמופיעה באיור, תוך הצבעה על חלקו במעגל עונות השנה (האיור השלם).</a:t>
            </a:r>
          </a:p>
          <a:p>
            <a:pPr algn="r"/>
            <a:r>
              <a:rPr lang="he-IL" sz="1200" b="0" i="0" u="none" strike="noStrike" baseline="0" dirty="0">
                <a:latin typeface="FontbitDavid"/>
              </a:rPr>
              <a:t>את העיון באיור מלווים בשאלות, כגון: אילו סימני הסתיו מופיעים באיור השלם של מעגל עונות השנה? האם ראיתם או חוויתם סימנים אלה? מה אתם רוצים לדעת על הסתיו?</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2066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הפרק </a:t>
            </a:r>
            <a:r>
              <a:rPr lang="he-IL" sz="1800" b="1" i="0" u="none" strike="noStrike" baseline="0" dirty="0">
                <a:latin typeface="FontbitDavid-Bold"/>
              </a:rPr>
              <a:t>מזג האוויר בסתיו </a:t>
            </a:r>
            <a:r>
              <a:rPr lang="he-IL" sz="1800" b="0" i="0" u="none" strike="noStrike" baseline="0" dirty="0">
                <a:latin typeface="FontbitDavid"/>
              </a:rPr>
              <a:t>כולל את הנושאים: </a:t>
            </a:r>
            <a:r>
              <a:rPr lang="he-IL" sz="1800" b="1" i="0" u="none" strike="noStrike" baseline="0" dirty="0">
                <a:latin typeface="FontbitDavid"/>
              </a:rPr>
              <a:t>תופעות מזג אוויר</a:t>
            </a:r>
            <a:r>
              <a:rPr lang="he-IL" sz="1800" b="0" i="0" u="none" strike="noStrike" baseline="0" dirty="0">
                <a:latin typeface="FontbitDavid"/>
              </a:rPr>
              <a:t>, </a:t>
            </a:r>
            <a:r>
              <a:rPr lang="he-IL" sz="1800" b="1" i="0" u="none" strike="noStrike" baseline="0" dirty="0">
                <a:latin typeface="FontbitDavid"/>
              </a:rPr>
              <a:t>מראה השמיים בסתיו, גשם, רוח וטמפרטורה.</a:t>
            </a:r>
          </a:p>
          <a:p>
            <a:pPr algn="r"/>
            <a:r>
              <a:rPr lang="he-IL" sz="1800" b="0" i="0" u="none" strike="noStrike" baseline="0" dirty="0">
                <a:latin typeface="FontbitDavid"/>
              </a:rPr>
              <a:t>ההתוודעות הראשונה לתופעות מזג האוויר בסתיו נעשית באמצעות </a:t>
            </a:r>
            <a:r>
              <a:rPr lang="he-IL" sz="1800" b="1" i="0" u="none" strike="noStrike" baseline="0" dirty="0">
                <a:latin typeface="FontbitDavid"/>
              </a:rPr>
              <a:t>החושים</a:t>
            </a:r>
            <a:r>
              <a:rPr lang="he-IL" sz="1800" b="0" i="0" u="none" strike="noStrike" baseline="0" dirty="0">
                <a:latin typeface="FontbitDavid"/>
              </a:rPr>
              <a:t>. התלמידים יוצאים לחצר ומתרשמים בעזרת חושיהם מתופעות מזג האוויר, ללא מכשירי מדידה (התרשמות סובייקטיבית). בכל פעם הם מתרכזים בחוש אחד וקולטים מידע באמצעותו (מתבוננים, מקשיבים, חשים על העור, מריחים). </a:t>
            </a:r>
          </a:p>
          <a:p>
            <a:pPr algn="r"/>
            <a:r>
              <a:rPr lang="he-IL" sz="1800" b="0" i="0" u="none" strike="noStrike" baseline="0" dirty="0">
                <a:latin typeface="FontbitDavid"/>
              </a:rPr>
              <a:t>מומלץ לעצום עיניים כדי להתרכז בקליטת קולות. מומלץ למקד בתחושת המגע של הגוף (פנים, ידיים) עם האוויר. מבקשים מהתלמידים לשאוף עמוק אוויר דרך האף ולתאר את הריחות שהם מריחים.</a:t>
            </a:r>
          </a:p>
          <a:p>
            <a:pPr algn="r"/>
            <a:r>
              <a:rPr lang="he-IL" sz="1800" b="0" i="0" u="none" strike="noStrike" baseline="0" dirty="0">
                <a:latin typeface="FontbitDavid"/>
              </a:rPr>
              <a:t>מומלץ לעשות את התצפית ביום מעונן אם יש סיכוי שיטפטף גשם.</a:t>
            </a:r>
          </a:p>
          <a:p>
            <a:pPr algn="r"/>
            <a:r>
              <a:rPr lang="he-IL" sz="1800" b="0" i="0" u="none" strike="noStrike" baseline="0" dirty="0">
                <a:latin typeface="FontbitDavid"/>
              </a:rPr>
              <a:t>יש להפנות את תשומת הלב לעננים שבשמיים, לגשם (אם יורד), לקיומה של רוח (לדוגמה, האם רואים עצים נעים ברוח? האם הרוח מעיפה דברים? וכן למראה האדמה (יבשה/לחה/רטובה). נוסף לחוש הראייה אפשר לדעת אם האדמה יבשה/רטובה גם בעזרת חוש המגע.</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236776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תוכן (סתיו), משימה דיגיטלית: </a:t>
            </a:r>
            <a:r>
              <a:rPr lang="he-IL" b="1" dirty="0"/>
              <a:t>מה באדמה?</a:t>
            </a:r>
          </a:p>
          <a:p>
            <a:r>
              <a:rPr lang="he-IL" b="0" i="0" dirty="0">
                <a:effectLst/>
                <a:latin typeface="Almoni Neue DL 4.0 AAA"/>
              </a:rPr>
              <a:t>במשימה עורכים תצפיות באדמה יבשה ובאדמה רטובה, עורכים השוואה ומסיקים על הדומה והשונה ביניהם.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402810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שקופיות 7-6 עוסקות במראה השמים.</a:t>
            </a:r>
          </a:p>
          <a:p>
            <a:r>
              <a:rPr lang="he-IL" dirty="0"/>
              <a:t>מתבוננים בשמים. מתארים את מראה השמים (בהיר, מעונן, ענני גשם). מקיפים את האיור המתאר את מראה השמים.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01775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האם גשום? מהי עצמת הגשם? האם הגשם מלווה בברקים ורעמים?</a:t>
            </a:r>
          </a:p>
          <a:p>
            <a:r>
              <a:rPr lang="he-IL" dirty="0"/>
              <a:t>מקיפים את האיור המתאר את עוצמת הגשם.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95642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האם יש רוח? איך יודעים שיש רוח?</a:t>
            </a:r>
          </a:p>
          <a:p>
            <a:r>
              <a:rPr lang="he-IL" dirty="0"/>
              <a:t>איך יודעים אם הרוח חזקה או חלשה?</a:t>
            </a:r>
          </a:p>
          <a:p>
            <a:r>
              <a:rPr lang="he-IL" dirty="0"/>
              <a:t>איך יודעים מהו כיוון הרוח?</a:t>
            </a:r>
          </a:p>
          <a:p>
            <a:pPr algn="r"/>
            <a:r>
              <a:rPr lang="he-IL" sz="1800" b="0" i="0" u="none" strike="noStrike" baseline="0" dirty="0">
                <a:latin typeface="FontbitDavid"/>
              </a:rPr>
              <a:t>מבקשים מהתלמידים להרים ידיים למעלה ולהניע את הידיים והגוף לפי עצמת הרוח שבאיורים</a:t>
            </a:r>
          </a:p>
          <a:p>
            <a:pPr algn="r"/>
            <a:r>
              <a:rPr lang="he-IL" sz="1800" b="0" i="0" u="none" strike="noStrike" baseline="0" dirty="0">
                <a:latin typeface="FontbitDavid"/>
              </a:rPr>
              <a:t>- המורה מכריז/ה.</a:t>
            </a:r>
            <a:endParaRPr lang="he-IL" dirty="0"/>
          </a:p>
          <a:p>
            <a:pPr algn="r"/>
            <a:r>
              <a:rPr lang="he-IL" dirty="0"/>
              <a:t>לאחר מכן מקיפים את האיור המתאים.</a:t>
            </a:r>
          </a:p>
          <a:p>
            <a:pPr algn="r"/>
            <a:r>
              <a:rPr lang="he-IL" dirty="0"/>
              <a:t>לפעילות זו מטרה כפולה: האחת תיאור מצב הרוח, השנייה הנעת הגוף (מחקרים מעידים שתנועה תורמת ללמידה ולהפגה).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175249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0.png"/><Relationship Id="rId4" Type="http://schemas.openxmlformats.org/officeDocument/2006/relationships/hyperlink" Target="https://www.classe.world/teacher/#!/arb/session/157867/playLesson/134798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mJaC2smNj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cs typeface="+mn-cs"/>
              </a:rPr>
              <a:t>عارِضَةٌ مُرافِقَةٌ لِلدُّروسِ</a:t>
            </a:r>
            <a:endParaRPr lang="en-US" b="1" dirty="0">
              <a:cs typeface="+mn-cs"/>
            </a:endParaRPr>
          </a:p>
        </p:txBody>
      </p:sp>
      <p:sp>
        <p:nvSpPr>
          <p:cNvPr id="3" name="מציין מיקום תוכן 2"/>
          <p:cNvSpPr>
            <a:spLocks noGrp="1"/>
          </p:cNvSpPr>
          <p:nvPr>
            <p:ph idx="1"/>
          </p:nvPr>
        </p:nvSpPr>
        <p:spPr>
          <a:xfrm>
            <a:off x="448056" y="1609344"/>
            <a:ext cx="8461314" cy="5084064"/>
          </a:xfrm>
        </p:spPr>
        <p:txBody>
          <a:bodyPr>
            <a:normAutofit fontScale="85000" lnSpcReduction="20000"/>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دَورَةُ فُصولِ ٱلسَّنَةِ</a:t>
            </a:r>
          </a:p>
          <a:p>
            <a:pPr marL="0" indent="0" algn="ctr" rtl="1">
              <a:buNone/>
            </a:pPr>
            <a:endParaRPr lang="he-IL" sz="4800" b="1" dirty="0">
              <a:solidFill>
                <a:srgbClr val="00A9EA"/>
              </a:solidFill>
              <a:latin typeface="EnzoagadaMF-Bold"/>
            </a:endParaRPr>
          </a:p>
          <a:p>
            <a:pPr marL="0" indent="0" algn="ctr" rtl="1">
              <a:buNone/>
            </a:pPr>
            <a:r>
              <a:rPr lang="ar-SA" sz="3600" b="1" dirty="0" err="1">
                <a:latin typeface="EnzoagadaMF-Bold"/>
              </a:rPr>
              <a:t>ٱلفَصْلُ</a:t>
            </a:r>
            <a:r>
              <a:rPr lang="ar-SA" sz="3600" b="1" dirty="0">
                <a:latin typeface="EnzoagadaMF-Bold"/>
              </a:rPr>
              <a:t> </a:t>
            </a:r>
            <a:r>
              <a:rPr lang="ar-SA" sz="3600" b="1" dirty="0" err="1">
                <a:latin typeface="EnzoagadaMF-Bold"/>
              </a:rPr>
              <a:t>ٱلأَوَّلُ</a:t>
            </a:r>
            <a:r>
              <a:rPr lang="he-IL" sz="3600" b="1" dirty="0">
                <a:latin typeface="EnzoagadaMF-Bold"/>
              </a:rPr>
              <a:t>: </a:t>
            </a:r>
            <a:r>
              <a:rPr lang="ar-SA" sz="3600" b="1" dirty="0">
                <a:latin typeface="EnzoagadaMF-Bold"/>
              </a:rPr>
              <a:t>جاءَ </a:t>
            </a:r>
            <a:r>
              <a:rPr lang="ar-SA" sz="3600" b="1" dirty="0" err="1">
                <a:latin typeface="EnzoagadaMF-Bold"/>
              </a:rPr>
              <a:t>ٱلخَريفُ</a:t>
            </a:r>
            <a:r>
              <a:rPr lang="ar-SA" sz="3600" b="1" dirty="0">
                <a:latin typeface="EnzoagadaMF-Bold"/>
              </a:rPr>
              <a:t> </a:t>
            </a:r>
            <a:endParaRPr lang="he-IL" sz="3600" b="1" dirty="0">
              <a:latin typeface="EnzoagadaMF-Bold"/>
            </a:endParaRPr>
          </a:p>
          <a:p>
            <a:pPr marL="0" indent="0" algn="ctr" rtl="1">
              <a:buNone/>
            </a:pPr>
            <a:endParaRPr lang="he-IL" sz="3600" b="1" dirty="0">
              <a:solidFill>
                <a:srgbClr val="FF0000"/>
              </a:solidFill>
              <a:latin typeface="EnzoagadaMF-Bold"/>
            </a:endParaRPr>
          </a:p>
          <a:p>
            <a:pPr marL="0" indent="0" algn="ctr" rtl="1">
              <a:buNone/>
            </a:pPr>
            <a:r>
              <a:rPr lang="ar-SA" sz="3600" b="1" dirty="0">
                <a:solidFill>
                  <a:srgbClr val="FF0000"/>
                </a:solidFill>
                <a:latin typeface="EnzoagadaMF-Bold"/>
              </a:rPr>
              <a:t>افتتاحية، حالة الطقس،</a:t>
            </a:r>
            <a:endParaRPr lang="he-IL" sz="3600" b="1" dirty="0">
              <a:solidFill>
                <a:srgbClr val="FF0000"/>
              </a:solidFill>
              <a:latin typeface="EnzoagadaMF-Bold"/>
            </a:endParaRPr>
          </a:p>
          <a:p>
            <a:pPr marL="0" indent="0" algn="ctr" rtl="1">
              <a:buNone/>
            </a:pPr>
            <a:r>
              <a:rPr lang="ar-SA" sz="3600" b="1" dirty="0">
                <a:solidFill>
                  <a:srgbClr val="FF0000"/>
                </a:solidFill>
                <a:latin typeface="EnzoagadaMF-Bold"/>
              </a:rPr>
              <a:t>طول الليل والنهار، الإِنسان في فصل الخريف</a:t>
            </a:r>
            <a:endParaRPr lang="he-IL" sz="3600" b="1" dirty="0">
              <a:solidFill>
                <a:srgbClr val="FF0000"/>
              </a:solidFill>
              <a:latin typeface="EnzoagadaMF-Bold"/>
            </a:endParaRPr>
          </a:p>
          <a:p>
            <a:pPr marL="0" indent="0" algn="ctr" rtl="1">
              <a:buNone/>
            </a:pPr>
            <a:endParaRPr lang="he-IL" sz="3600" b="1" dirty="0">
              <a:latin typeface="EnzoagadaMF-Bold"/>
            </a:endParaRPr>
          </a:p>
          <a:p>
            <a:pPr marL="0" indent="0" algn="ctr" rtl="1">
              <a:buNone/>
            </a:pPr>
            <a:r>
              <a:rPr lang="ar-SA" b="1" dirty="0">
                <a:latin typeface="EnzoagadaMF-Bold"/>
              </a:rPr>
              <a:t>الصور برعاية </a:t>
            </a:r>
            <a:r>
              <a:rPr lang="en-GB" b="1" dirty="0" err="1">
                <a:latin typeface="EnzoagadaMF-Bold"/>
              </a:rPr>
              <a:t>Pixabay</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97A219F4-0A9D-EE8E-9F60-CBADD68662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0686" y="72092"/>
            <a:ext cx="1524132" cy="795528"/>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B629B280-1B37-F5F8-723F-116BE7E816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37FBCDB2-F336-A4D7-575D-46E0E66839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6064" y="72092"/>
            <a:ext cx="1530229" cy="1012024"/>
          </a:xfrm>
          <a:prstGeom prst="rect">
            <a:avLst/>
          </a:prstGeom>
        </p:spPr>
      </p:pic>
      <p:pic>
        <p:nvPicPr>
          <p:cNvPr id="9" name="מציין מיקום תוכן 8">
            <a:extLst>
              <a:ext uri="{FF2B5EF4-FFF2-40B4-BE49-F238E27FC236}">
                <a16:creationId xmlns:a16="http://schemas.microsoft.com/office/drawing/2014/main" id="{A324EB62-0ECD-D4BE-7363-C9DA4562ADD3}"/>
              </a:ext>
            </a:extLst>
          </p:cNvPr>
          <p:cNvPicPr>
            <a:picLocks noGrp="1" noChangeAspect="1"/>
          </p:cNvPicPr>
          <p:nvPr>
            <p:ph idx="1"/>
          </p:nvPr>
        </p:nvPicPr>
        <p:blipFill>
          <a:blip r:embed="rId5"/>
          <a:stretch>
            <a:fillRect/>
          </a:stretch>
        </p:blipFill>
        <p:spPr>
          <a:xfrm>
            <a:off x="952107" y="2667786"/>
            <a:ext cx="7239786" cy="2780907"/>
          </a:xfrm>
        </p:spPr>
      </p:pic>
    </p:spTree>
    <p:extLst>
      <p:ext uri="{BB962C8B-B14F-4D97-AF65-F5344CB8AC3E}">
        <p14:creationId xmlns:p14="http://schemas.microsoft.com/office/powerpoint/2010/main" val="335188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809934"/>
            <a:ext cx="7886700" cy="1325563"/>
          </a:xfrm>
        </p:spPr>
        <p:txBody>
          <a:bodyPr>
            <a:normAutofit/>
          </a:bodyPr>
          <a:lstStyle/>
          <a:p>
            <a:pPr algn="ctr"/>
            <a:r>
              <a:rPr lang="ar-SA" sz="5400" b="1" dirty="0">
                <a:cs typeface="+mn-cs"/>
              </a:rPr>
              <a:t>ماذا تَعَلَّمْنا</a:t>
            </a:r>
            <a:endParaRPr lang="en-US" sz="5400" b="1" dirty="0">
              <a:cs typeface="+mn-cs"/>
            </a:endParaRPr>
          </a:p>
        </p:txBody>
      </p:sp>
      <p:pic>
        <p:nvPicPr>
          <p:cNvPr id="5" name="תמונה 4">
            <a:extLst>
              <a:ext uri="{FF2B5EF4-FFF2-40B4-BE49-F238E27FC236}">
                <a16:creationId xmlns:a16="http://schemas.microsoft.com/office/drawing/2014/main" id="{8010FD5B-2C77-1A5D-930B-A960865E1D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83BA28D1-4C2B-9663-FA08-8663AED45C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8349" y="179788"/>
            <a:ext cx="1530229" cy="1012024"/>
          </a:xfrm>
          <a:prstGeom prst="rect">
            <a:avLst/>
          </a:prstGeom>
        </p:spPr>
      </p:pic>
      <p:pic>
        <p:nvPicPr>
          <p:cNvPr id="10" name="מציין מיקום תוכן 9">
            <a:extLst>
              <a:ext uri="{FF2B5EF4-FFF2-40B4-BE49-F238E27FC236}">
                <a16:creationId xmlns:a16="http://schemas.microsoft.com/office/drawing/2014/main" id="{DED9671A-AFE1-873D-D5C7-C2A77551A4E6}"/>
              </a:ext>
            </a:extLst>
          </p:cNvPr>
          <p:cNvPicPr>
            <a:picLocks noGrp="1" noChangeAspect="1"/>
          </p:cNvPicPr>
          <p:nvPr>
            <p:ph idx="1"/>
          </p:nvPr>
        </p:nvPicPr>
        <p:blipFill>
          <a:blip r:embed="rId5"/>
          <a:stretch>
            <a:fillRect/>
          </a:stretch>
        </p:blipFill>
        <p:spPr>
          <a:xfrm>
            <a:off x="804672" y="2135497"/>
            <a:ext cx="7562088" cy="4128143"/>
          </a:xfrm>
        </p:spPr>
      </p:pic>
    </p:spTree>
    <p:extLst>
      <p:ext uri="{BB962C8B-B14F-4D97-AF65-F5344CB8AC3E}">
        <p14:creationId xmlns:p14="http://schemas.microsoft.com/office/powerpoint/2010/main" val="337450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כותרת 13">
            <a:extLst>
              <a:ext uri="{FF2B5EF4-FFF2-40B4-BE49-F238E27FC236}">
                <a16:creationId xmlns:a16="http://schemas.microsoft.com/office/drawing/2014/main" id="{F7A8EB69-DFC1-54E9-C2B3-C3FF146FF9D5}"/>
              </a:ext>
            </a:extLst>
          </p:cNvPr>
          <p:cNvSpPr>
            <a:spLocks noGrp="1"/>
          </p:cNvSpPr>
          <p:nvPr>
            <p:ph type="title"/>
          </p:nvPr>
        </p:nvSpPr>
        <p:spPr>
          <a:xfrm>
            <a:off x="2946834" y="983641"/>
            <a:ext cx="3673422" cy="707048"/>
          </a:xfrm>
          <a:ln w="19050">
            <a:solidFill>
              <a:srgbClr val="00B0F0"/>
            </a:solidFill>
          </a:ln>
        </p:spPr>
        <p:txBody>
          <a:bodyPr>
            <a:norm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MF_FrankRuhl-Regular"/>
                <a:ea typeface="+mn-ea"/>
                <a:cs typeface="Arial" panose="020B0604020202020204" pitchFamily="34" charset="0"/>
              </a:rPr>
              <a:t>المُصطَلَحات التي تَعَلَّمناها </a:t>
            </a:r>
          </a:p>
        </p:txBody>
      </p:sp>
      <p:pic>
        <p:nvPicPr>
          <p:cNvPr id="16" name="תמונה 15">
            <a:extLst>
              <a:ext uri="{FF2B5EF4-FFF2-40B4-BE49-F238E27FC236}">
                <a16:creationId xmlns:a16="http://schemas.microsoft.com/office/drawing/2014/main" id="{8E3172EE-C082-FAD8-EEFC-B348A8339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E7C7B4F8-1EC7-5D70-B00C-FEA582C58A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771" y="72092"/>
            <a:ext cx="1530229" cy="1012024"/>
          </a:xfrm>
          <a:prstGeom prst="rect">
            <a:avLst/>
          </a:prstGeom>
        </p:spPr>
      </p:pic>
      <p:pic>
        <p:nvPicPr>
          <p:cNvPr id="6" name="מציין מיקום תוכן 5">
            <a:extLst>
              <a:ext uri="{FF2B5EF4-FFF2-40B4-BE49-F238E27FC236}">
                <a16:creationId xmlns:a16="http://schemas.microsoft.com/office/drawing/2014/main" id="{91E65A78-E411-6EF5-AD5B-580466058A07}"/>
              </a:ext>
            </a:extLst>
          </p:cNvPr>
          <p:cNvPicPr>
            <a:picLocks noGrp="1" noChangeAspect="1"/>
          </p:cNvPicPr>
          <p:nvPr>
            <p:ph idx="1"/>
          </p:nvPr>
        </p:nvPicPr>
        <p:blipFill>
          <a:blip r:embed="rId5"/>
          <a:stretch>
            <a:fillRect/>
          </a:stretch>
        </p:blipFill>
        <p:spPr>
          <a:xfrm>
            <a:off x="1251500" y="2528239"/>
            <a:ext cx="6429926" cy="866775"/>
          </a:xfrm>
        </p:spPr>
      </p:pic>
      <p:pic>
        <p:nvPicPr>
          <p:cNvPr id="10" name="תמונה 9">
            <a:extLst>
              <a:ext uri="{FF2B5EF4-FFF2-40B4-BE49-F238E27FC236}">
                <a16:creationId xmlns:a16="http://schemas.microsoft.com/office/drawing/2014/main" id="{54ED612F-E070-0F02-E328-85570C35FA88}"/>
              </a:ext>
            </a:extLst>
          </p:cNvPr>
          <p:cNvPicPr>
            <a:picLocks noChangeAspect="1"/>
          </p:cNvPicPr>
          <p:nvPr/>
        </p:nvPicPr>
        <p:blipFill>
          <a:blip r:embed="rId6"/>
          <a:stretch>
            <a:fillRect/>
          </a:stretch>
        </p:blipFill>
        <p:spPr>
          <a:xfrm>
            <a:off x="1161288" y="3854299"/>
            <a:ext cx="6610350" cy="1012024"/>
          </a:xfrm>
          <a:prstGeom prst="rect">
            <a:avLst/>
          </a:prstGeom>
        </p:spPr>
      </p:pic>
      <p:pic>
        <p:nvPicPr>
          <p:cNvPr id="13" name="תמונה 12">
            <a:extLst>
              <a:ext uri="{FF2B5EF4-FFF2-40B4-BE49-F238E27FC236}">
                <a16:creationId xmlns:a16="http://schemas.microsoft.com/office/drawing/2014/main" id="{9F7904B3-9B79-B798-0960-6B5606A5AA88}"/>
              </a:ext>
            </a:extLst>
          </p:cNvPr>
          <p:cNvPicPr>
            <a:picLocks noChangeAspect="1"/>
          </p:cNvPicPr>
          <p:nvPr/>
        </p:nvPicPr>
        <p:blipFill>
          <a:blip r:embed="rId7"/>
          <a:stretch>
            <a:fillRect/>
          </a:stretch>
        </p:blipFill>
        <p:spPr>
          <a:xfrm>
            <a:off x="1145456" y="5325608"/>
            <a:ext cx="6610350" cy="885825"/>
          </a:xfrm>
          <a:prstGeom prst="rect">
            <a:avLst/>
          </a:prstGeom>
        </p:spPr>
      </p:pic>
    </p:spTree>
    <p:extLst>
      <p:ext uri="{BB962C8B-B14F-4D97-AF65-F5344CB8AC3E}">
        <p14:creationId xmlns:p14="http://schemas.microsoft.com/office/powerpoint/2010/main" val="281344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2070" y="808071"/>
            <a:ext cx="7886700" cy="1325563"/>
          </a:xfrm>
        </p:spPr>
        <p:txBody>
          <a:bodyPr/>
          <a:lstStyle/>
          <a:p>
            <a:pPr algn="r"/>
            <a:r>
              <a:rPr lang="ar-SA" b="1" dirty="0">
                <a:solidFill>
                  <a:schemeClr val="accent5"/>
                </a:solidFill>
                <a:latin typeface="MF_FrankRuhl-Regular"/>
                <a:cs typeface="+mn-cs"/>
              </a:rPr>
              <a:t>ظَواهِرُ حالَةِ اَلطَّقْسِ</a:t>
            </a:r>
            <a:r>
              <a:rPr lang="he-IL" b="1" dirty="0">
                <a:solidFill>
                  <a:schemeClr val="accent5"/>
                </a:solidFill>
                <a:latin typeface="MF_FrankRuhl-Regular"/>
                <a:cs typeface="+mn-cs"/>
              </a:rPr>
              <a:t> </a:t>
            </a:r>
            <a:r>
              <a:rPr lang="he-IL" sz="2800" b="1" dirty="0">
                <a:latin typeface="MF_FrankRuhl-Regular"/>
                <a:cs typeface="+mn-cs"/>
              </a:rPr>
              <a:t>(</a:t>
            </a:r>
            <a:r>
              <a:rPr lang="ar-SA" sz="2800" b="1" dirty="0">
                <a:latin typeface="MF_FrankRuhl-Regular"/>
                <a:cs typeface="+mn-cs"/>
              </a:rPr>
              <a:t>الصفحات</a:t>
            </a:r>
            <a:r>
              <a:rPr lang="he-IL" sz="2800" b="1" dirty="0">
                <a:latin typeface="MF_FrankRuhl-Regular"/>
                <a:cs typeface="+mn-cs"/>
              </a:rPr>
              <a:t> 24-13)</a:t>
            </a:r>
            <a:endParaRPr lang="en-US" sz="2800" b="1" dirty="0">
              <a:cs typeface="+mn-cs"/>
            </a:endParaRPr>
          </a:p>
        </p:txBody>
      </p:sp>
      <p:sp>
        <p:nvSpPr>
          <p:cNvPr id="3" name="מציין מיקום תוכן 2"/>
          <p:cNvSpPr>
            <a:spLocks noGrp="1"/>
          </p:cNvSpPr>
          <p:nvPr>
            <p:ph idx="1"/>
          </p:nvPr>
        </p:nvSpPr>
        <p:spPr>
          <a:xfrm>
            <a:off x="561273" y="2133634"/>
            <a:ext cx="7886700" cy="4351338"/>
          </a:xfrm>
        </p:spPr>
        <p:txBody>
          <a:bodyPr>
            <a:normAutofit lnSpcReduction="10000"/>
          </a:bodyPr>
          <a:lstStyle/>
          <a:p>
            <a:pPr marL="0" indent="0" algn="ctr">
              <a:buNone/>
            </a:pPr>
            <a:endParaRPr lang="he-IL" sz="4800" b="1" dirty="0"/>
          </a:p>
          <a:p>
            <a:pPr marL="0" indent="0" algn="ctr">
              <a:buNone/>
            </a:pPr>
            <a:r>
              <a:rPr lang="ar-SA" sz="4800" b="1" dirty="0" err="1"/>
              <a:t>ٱلغُيومُ</a:t>
            </a:r>
            <a:endParaRPr lang="he-IL" sz="4800" b="1" dirty="0"/>
          </a:p>
          <a:p>
            <a:pPr marL="0" indent="0" algn="ctr">
              <a:buNone/>
            </a:pPr>
            <a:r>
              <a:rPr lang="ar-SA" sz="4800" b="1" dirty="0"/>
              <a:t>اَلرِّيحُ</a:t>
            </a:r>
            <a:endParaRPr lang="he-IL" sz="4800" b="1" dirty="0"/>
          </a:p>
          <a:p>
            <a:pPr marL="0" indent="0" algn="ctr">
              <a:buNone/>
            </a:pPr>
            <a:r>
              <a:rPr lang="ar-SA" sz="4800" b="1" dirty="0" err="1">
                <a:latin typeface="MF_FrankRuhl-Bold"/>
              </a:rPr>
              <a:t>ٱلمَطَرُ</a:t>
            </a:r>
            <a:endParaRPr lang="ar-SA" sz="4800" b="1" dirty="0">
              <a:latin typeface="MF_FrankRuhl-Bold"/>
            </a:endParaRPr>
          </a:p>
          <a:p>
            <a:pPr marL="0" indent="0" algn="ctr">
              <a:buNone/>
            </a:pPr>
            <a:r>
              <a:rPr lang="ar-SA" sz="4800" b="1" dirty="0">
                <a:latin typeface="MF_FrankRuhl-Bold"/>
              </a:rPr>
              <a:t>دَرَجاتُ </a:t>
            </a:r>
            <a:r>
              <a:rPr lang="ar-SA" sz="4800" b="1" dirty="0" err="1">
                <a:latin typeface="MF_FrankRuhl-Bold"/>
              </a:rPr>
              <a:t>ٱلحَرارَةِ</a:t>
            </a:r>
            <a:endParaRPr lang="he-IL" sz="4800" b="1" dirty="0">
              <a:latin typeface="MF_FrankRuhl-Bold"/>
            </a:endParaRPr>
          </a:p>
          <a:p>
            <a:pPr marL="0" indent="0" algn="ctr">
              <a:buNone/>
            </a:pPr>
            <a:r>
              <a:rPr lang="ar-SA" sz="3200" b="1" dirty="0">
                <a:solidFill>
                  <a:srgbClr val="FF0000"/>
                </a:solidFill>
                <a:latin typeface="MF_FrankRuhl-Bold"/>
              </a:rPr>
              <a:t>صفحة</a:t>
            </a:r>
            <a:r>
              <a:rPr lang="he-IL" sz="3200" b="1" dirty="0">
                <a:solidFill>
                  <a:srgbClr val="FF0000"/>
                </a:solidFill>
                <a:latin typeface="MF_FrankRuhl-Bold"/>
              </a:rPr>
              <a:t> 13</a:t>
            </a:r>
            <a:endParaRPr lang="he-IL" sz="3200" b="1" dirty="0">
              <a:solidFill>
                <a:srgbClr val="FF0000"/>
              </a:solidFill>
            </a:endParaRPr>
          </a:p>
        </p:txBody>
      </p:sp>
      <p:pic>
        <p:nvPicPr>
          <p:cNvPr id="5" name="תמונה 4">
            <a:extLst>
              <a:ext uri="{FF2B5EF4-FFF2-40B4-BE49-F238E27FC236}">
                <a16:creationId xmlns:a16="http://schemas.microsoft.com/office/drawing/2014/main" id="{8A30DC6B-C33F-324E-38DF-8CBC092A22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3EA9E300-F591-86D3-CFA6-2CD971F67F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3656" y="148053"/>
            <a:ext cx="1530229" cy="1012024"/>
          </a:xfrm>
          <a:prstGeom prst="rect">
            <a:avLst/>
          </a:prstGeom>
        </p:spPr>
      </p:pic>
    </p:spTree>
    <p:extLst>
      <p:ext uri="{BB962C8B-B14F-4D97-AF65-F5344CB8AC3E}">
        <p14:creationId xmlns:p14="http://schemas.microsoft.com/office/powerpoint/2010/main" val="80377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2125" y="894306"/>
            <a:ext cx="8159750" cy="1325563"/>
          </a:xfrm>
        </p:spPr>
        <p:txBody>
          <a:bodyPr/>
          <a:lstStyle/>
          <a:p>
            <a:pPr algn="r"/>
            <a:r>
              <a:rPr lang="ar-SA" b="1" dirty="0">
                <a:cs typeface="+mn-cs"/>
              </a:rPr>
              <a:t>أَجهِزَةٌ لِقِياسِ ظَواهِرُ حالَةِ اَلطَّقْسِ </a:t>
            </a:r>
            <a:r>
              <a:rPr lang="he-IL" sz="2800" b="1" dirty="0">
                <a:cs typeface="+mn-cs"/>
              </a:rPr>
              <a:t>(</a:t>
            </a:r>
            <a:r>
              <a:rPr lang="ar-SA" sz="2800" b="1" dirty="0">
                <a:cs typeface="+mn-cs"/>
              </a:rPr>
              <a:t>صفحة</a:t>
            </a:r>
            <a:r>
              <a:rPr lang="he-IL" sz="2800" b="1" dirty="0">
                <a:cs typeface="+mn-cs"/>
              </a:rPr>
              <a:t> 13)</a:t>
            </a:r>
            <a:endParaRPr lang="en-US" sz="2800" b="1" dirty="0">
              <a:cs typeface="+mn-cs"/>
            </a:endParaRPr>
          </a:p>
        </p:txBody>
      </p:sp>
      <p:pic>
        <p:nvPicPr>
          <p:cNvPr id="5" name="תמונה 4">
            <a:extLst>
              <a:ext uri="{FF2B5EF4-FFF2-40B4-BE49-F238E27FC236}">
                <a16:creationId xmlns:a16="http://schemas.microsoft.com/office/drawing/2014/main" id="{028BAB97-528D-3A0C-86AC-E2EB40D5BB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1C1D0349-B2C7-0572-D3E9-DC1608D49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771" y="0"/>
            <a:ext cx="1530229" cy="1012024"/>
          </a:xfrm>
          <a:prstGeom prst="rect">
            <a:avLst/>
          </a:prstGeom>
        </p:spPr>
      </p:pic>
      <p:pic>
        <p:nvPicPr>
          <p:cNvPr id="10" name="מציין מיקום תוכן 9">
            <a:extLst>
              <a:ext uri="{FF2B5EF4-FFF2-40B4-BE49-F238E27FC236}">
                <a16:creationId xmlns:a16="http://schemas.microsoft.com/office/drawing/2014/main" id="{F1A926A1-F395-40FF-A55A-67D805B031FE}"/>
              </a:ext>
            </a:extLst>
          </p:cNvPr>
          <p:cNvPicPr>
            <a:picLocks noGrp="1" noChangeAspect="1"/>
          </p:cNvPicPr>
          <p:nvPr>
            <p:ph idx="1"/>
          </p:nvPr>
        </p:nvPicPr>
        <p:blipFill>
          <a:blip r:embed="rId5"/>
          <a:stretch>
            <a:fillRect/>
          </a:stretch>
        </p:blipFill>
        <p:spPr>
          <a:xfrm>
            <a:off x="700087" y="2545965"/>
            <a:ext cx="7743825" cy="3417729"/>
          </a:xfrm>
        </p:spPr>
      </p:pic>
    </p:spTree>
    <p:extLst>
      <p:ext uri="{BB962C8B-B14F-4D97-AF65-F5344CB8AC3E}">
        <p14:creationId xmlns:p14="http://schemas.microsoft.com/office/powerpoint/2010/main" val="407590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904323"/>
            <a:ext cx="7886700" cy="1325563"/>
          </a:xfrm>
        </p:spPr>
        <p:txBody>
          <a:bodyPr>
            <a:normAutofit/>
          </a:bodyPr>
          <a:lstStyle/>
          <a:p>
            <a:pPr algn="r"/>
            <a:r>
              <a:rPr lang="ar-SA" sz="7200" b="1" dirty="0">
                <a:cs typeface="+mn-cs"/>
              </a:rPr>
              <a:t>اَلرِّيحُ</a:t>
            </a:r>
          </a:p>
        </p:txBody>
      </p:sp>
      <p:sp>
        <p:nvSpPr>
          <p:cNvPr id="3" name="מציין מיקום תוכן 2"/>
          <p:cNvSpPr>
            <a:spLocks noGrp="1"/>
          </p:cNvSpPr>
          <p:nvPr>
            <p:ph idx="1"/>
          </p:nvPr>
        </p:nvSpPr>
        <p:spPr>
          <a:xfrm>
            <a:off x="210457" y="2229886"/>
            <a:ext cx="8304893" cy="4351338"/>
          </a:xfrm>
        </p:spPr>
        <p:txBody>
          <a:bodyPr>
            <a:normAutofit/>
          </a:bodyPr>
          <a:lstStyle/>
          <a:p>
            <a:pPr marL="0" indent="0" algn="r">
              <a:buNone/>
            </a:pPr>
            <a:endParaRPr lang="he-IL" sz="3200" b="1" dirty="0"/>
          </a:p>
          <a:p>
            <a:pPr marL="0" indent="0" algn="r">
              <a:buNone/>
            </a:pPr>
            <a:r>
              <a:rPr lang="ar-SA" sz="3200" b="1" dirty="0"/>
              <a:t>مُحادثةٌ</a:t>
            </a:r>
            <a:r>
              <a:rPr lang="he-IL" sz="3200" b="1" dirty="0"/>
              <a:t> </a:t>
            </a:r>
            <a:r>
              <a:rPr lang="ar-SA" sz="3200" b="1" dirty="0"/>
              <a:t>                صفحة </a:t>
            </a:r>
            <a:r>
              <a:rPr lang="he-IL" b="1" dirty="0"/>
              <a:t>14</a:t>
            </a:r>
          </a:p>
          <a:p>
            <a:pPr algn="r" rtl="1"/>
            <a:endParaRPr lang="he-IL" sz="3200" dirty="0">
              <a:solidFill>
                <a:srgbClr val="000000"/>
              </a:solidFill>
              <a:latin typeface="MF_FrankRuhl-Regular"/>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972" y="2402690"/>
            <a:ext cx="982435" cy="907276"/>
          </a:xfrm>
          <a:prstGeom prst="rect">
            <a:avLst/>
          </a:prstGeom>
        </p:spPr>
      </p:pic>
      <p:pic>
        <p:nvPicPr>
          <p:cNvPr id="6" name="תמונה 5">
            <a:extLst>
              <a:ext uri="{FF2B5EF4-FFF2-40B4-BE49-F238E27FC236}">
                <a16:creationId xmlns:a16="http://schemas.microsoft.com/office/drawing/2014/main" id="{9EB54A8A-81A1-2397-26FF-FB409787CD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8" name="תמונה 7">
            <a:extLst>
              <a:ext uri="{FF2B5EF4-FFF2-40B4-BE49-F238E27FC236}">
                <a16:creationId xmlns:a16="http://schemas.microsoft.com/office/drawing/2014/main" id="{FF3C3114-88B2-17B0-BD72-8554AF33F4BA}"/>
              </a:ext>
            </a:extLst>
          </p:cNvPr>
          <p:cNvPicPr>
            <a:picLocks noChangeAspect="1"/>
          </p:cNvPicPr>
          <p:nvPr/>
        </p:nvPicPr>
        <p:blipFill>
          <a:blip r:embed="rId5"/>
          <a:stretch>
            <a:fillRect/>
          </a:stretch>
        </p:blipFill>
        <p:spPr>
          <a:xfrm>
            <a:off x="1024128" y="3748087"/>
            <a:ext cx="7491221" cy="2928939"/>
          </a:xfrm>
          <a:prstGeom prst="rect">
            <a:avLst/>
          </a:prstGeom>
        </p:spPr>
      </p:pic>
      <p:pic>
        <p:nvPicPr>
          <p:cNvPr id="9" name="תמונה 8">
            <a:extLst>
              <a:ext uri="{FF2B5EF4-FFF2-40B4-BE49-F238E27FC236}">
                <a16:creationId xmlns:a16="http://schemas.microsoft.com/office/drawing/2014/main" id="{5F57E017-FF2B-6AF2-F05B-1B38235BF7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3246" y="0"/>
            <a:ext cx="1310754" cy="808521"/>
          </a:xfrm>
          <a:prstGeom prst="rect">
            <a:avLst/>
          </a:prstGeom>
        </p:spPr>
      </p:pic>
    </p:spTree>
    <p:extLst>
      <p:ext uri="{BB962C8B-B14F-4D97-AF65-F5344CB8AC3E}">
        <p14:creationId xmlns:p14="http://schemas.microsoft.com/office/powerpoint/2010/main" val="322859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96027" y="1018100"/>
            <a:ext cx="7886700" cy="1325563"/>
          </a:xfrm>
        </p:spPr>
        <p:txBody>
          <a:bodyPr/>
          <a:lstStyle/>
          <a:p>
            <a:pPr algn="ctr"/>
            <a:r>
              <a:rPr lang="ar-SA" b="1" dirty="0">
                <a:cs typeface="+mn-cs"/>
              </a:rPr>
              <a:t>مَهَمَّةٌ</a:t>
            </a:r>
            <a:r>
              <a:rPr lang="he-IL" b="1" dirty="0">
                <a:cs typeface="+mn-cs"/>
              </a:rPr>
              <a:t>: </a:t>
            </a:r>
            <a:r>
              <a:rPr lang="ar-SA" b="1" dirty="0">
                <a:cs typeface="+mn-cs"/>
              </a:rPr>
              <a:t>نَبْني مِقْيّاسَ رِيحٍ </a:t>
            </a:r>
            <a:r>
              <a:rPr lang="he-IL" sz="2800" b="1" dirty="0">
                <a:cs typeface="+mn-cs"/>
              </a:rPr>
              <a:t>(</a:t>
            </a:r>
            <a:r>
              <a:rPr lang="ar-SA" sz="2800" b="1" dirty="0">
                <a:cs typeface="+mn-cs"/>
              </a:rPr>
              <a:t>الصفحات</a:t>
            </a:r>
            <a:r>
              <a:rPr lang="he-IL" sz="2800" b="1" dirty="0">
                <a:cs typeface="+mn-cs"/>
              </a:rPr>
              <a:t> 15-14)</a:t>
            </a:r>
            <a:endParaRPr lang="en-US" sz="2800" b="1" dirty="0">
              <a:cs typeface="+mn-cs"/>
            </a:endParaRPr>
          </a:p>
        </p:txBody>
      </p:sp>
      <p:pic>
        <p:nvPicPr>
          <p:cNvPr id="5" name="תמונה 4">
            <a:extLst>
              <a:ext uri="{FF2B5EF4-FFF2-40B4-BE49-F238E27FC236}">
                <a16:creationId xmlns:a16="http://schemas.microsoft.com/office/drawing/2014/main" id="{1458B7BD-9D3D-AF49-CBF0-0CAACF567C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98955D9A-111A-20DE-76A6-79CF6489F0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1619" y="88589"/>
            <a:ext cx="1530229" cy="1012024"/>
          </a:xfrm>
          <a:prstGeom prst="rect">
            <a:avLst/>
          </a:prstGeom>
        </p:spPr>
      </p:pic>
      <p:pic>
        <p:nvPicPr>
          <p:cNvPr id="14" name="מציין מיקום תוכן 13">
            <a:extLst>
              <a:ext uri="{FF2B5EF4-FFF2-40B4-BE49-F238E27FC236}">
                <a16:creationId xmlns:a16="http://schemas.microsoft.com/office/drawing/2014/main" id="{3D53656C-5E35-2C12-1BEC-31CC5954DBA3}"/>
              </a:ext>
            </a:extLst>
          </p:cNvPr>
          <p:cNvPicPr>
            <a:picLocks noGrp="1" noChangeAspect="1"/>
          </p:cNvPicPr>
          <p:nvPr>
            <p:ph idx="1"/>
          </p:nvPr>
        </p:nvPicPr>
        <p:blipFill>
          <a:blip r:embed="rId5"/>
          <a:stretch>
            <a:fillRect/>
          </a:stretch>
        </p:blipFill>
        <p:spPr>
          <a:xfrm>
            <a:off x="696027" y="2852929"/>
            <a:ext cx="7771317" cy="2707608"/>
          </a:xfrm>
        </p:spPr>
      </p:pic>
    </p:spTree>
    <p:extLst>
      <p:ext uri="{BB962C8B-B14F-4D97-AF65-F5344CB8AC3E}">
        <p14:creationId xmlns:p14="http://schemas.microsoft.com/office/powerpoint/2010/main" val="271390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C27F5CFF-3240-2C15-B8F6-7C069947C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504B9E6E-C407-A20C-6C93-3E748BA2C8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7144" y="161161"/>
            <a:ext cx="1530229" cy="1012024"/>
          </a:xfrm>
          <a:prstGeom prst="rect">
            <a:avLst/>
          </a:prstGeom>
        </p:spPr>
      </p:pic>
      <p:pic>
        <p:nvPicPr>
          <p:cNvPr id="5" name="תמונה 4">
            <a:extLst>
              <a:ext uri="{FF2B5EF4-FFF2-40B4-BE49-F238E27FC236}">
                <a16:creationId xmlns:a16="http://schemas.microsoft.com/office/drawing/2014/main" id="{86AA453B-822D-4555-5C2E-430031CB9499}"/>
              </a:ext>
            </a:extLst>
          </p:cNvPr>
          <p:cNvPicPr>
            <a:picLocks noChangeAspect="1"/>
          </p:cNvPicPr>
          <p:nvPr/>
        </p:nvPicPr>
        <p:blipFill>
          <a:blip r:embed="rId5"/>
          <a:stretch>
            <a:fillRect/>
          </a:stretch>
        </p:blipFill>
        <p:spPr>
          <a:xfrm>
            <a:off x="749808" y="1447800"/>
            <a:ext cx="7882127" cy="4651248"/>
          </a:xfrm>
          <a:prstGeom prst="rect">
            <a:avLst/>
          </a:prstGeom>
        </p:spPr>
      </p:pic>
    </p:spTree>
    <p:extLst>
      <p:ext uri="{BB962C8B-B14F-4D97-AF65-F5344CB8AC3E}">
        <p14:creationId xmlns:p14="http://schemas.microsoft.com/office/powerpoint/2010/main" val="172881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906031"/>
            <a:ext cx="7886700" cy="1325563"/>
          </a:xfrm>
        </p:spPr>
        <p:txBody>
          <a:bodyPr/>
          <a:lstStyle/>
          <a:p>
            <a:pPr algn="ct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000000"/>
                </a:solidFill>
                <a:latin typeface="MF_FrankRuhl-Regular"/>
                <a:cs typeface="+mn-cs"/>
              </a:rPr>
              <a:t>نَسْتَعْمِلُ مِقْيّاسَ </a:t>
            </a:r>
            <a:r>
              <a:rPr lang="ar-SA" b="1" dirty="0" err="1">
                <a:solidFill>
                  <a:srgbClr val="000000"/>
                </a:solidFill>
                <a:latin typeface="MF_FrankRuhl-Regular"/>
                <a:cs typeface="+mn-cs"/>
              </a:rPr>
              <a:t>ٱلرِّيحِ</a:t>
            </a:r>
            <a:r>
              <a:rPr lang="ar-SA" b="1" dirty="0">
                <a:solidFill>
                  <a:srgbClr val="000000"/>
                </a:solidFill>
                <a:latin typeface="MF_FrankRuhl-Regular"/>
                <a:cs typeface="+mn-cs"/>
              </a:rPr>
              <a:t> </a:t>
            </a:r>
            <a:br>
              <a:rPr lang="he-IL" b="1" dirty="0">
                <a:solidFill>
                  <a:srgbClr val="000000"/>
                </a:solidFill>
                <a:latin typeface="MF_FrankRuhl-Regular"/>
                <a:cs typeface="+mn-cs"/>
              </a:rPr>
            </a:b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a:t>
            </a:r>
            <a:r>
              <a:rPr lang="he-IL" sz="2800" b="1" dirty="0">
                <a:solidFill>
                  <a:srgbClr val="000000"/>
                </a:solidFill>
                <a:latin typeface="MF_FrankRuhl-Regular"/>
                <a:cs typeface="+mn-cs"/>
              </a:rPr>
              <a:t> 16)</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136595" y="2406107"/>
            <a:ext cx="7105650" cy="4152900"/>
          </a:xfrm>
          <a:prstGeom prst="rect">
            <a:avLst/>
          </a:prstGeom>
        </p:spPr>
      </p:pic>
      <p:pic>
        <p:nvPicPr>
          <p:cNvPr id="5" name="תמונה 4">
            <a:extLst>
              <a:ext uri="{FF2B5EF4-FFF2-40B4-BE49-F238E27FC236}">
                <a16:creationId xmlns:a16="http://schemas.microsoft.com/office/drawing/2014/main" id="{FB671166-8C14-95FF-4CAC-D54EEF0F70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DE3D95B6-DA0D-376B-0438-8E68EBE21B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5889" y="85085"/>
            <a:ext cx="1308111" cy="1012024"/>
          </a:xfrm>
          <a:prstGeom prst="rect">
            <a:avLst/>
          </a:prstGeom>
        </p:spPr>
      </p:pic>
    </p:spTree>
    <p:extLst>
      <p:ext uri="{BB962C8B-B14F-4D97-AF65-F5344CB8AC3E}">
        <p14:creationId xmlns:p14="http://schemas.microsoft.com/office/powerpoint/2010/main" val="413951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cs typeface="+mn-cs"/>
              </a:rPr>
              <a:t>تَلْخّيصُ</a:t>
            </a:r>
            <a:r>
              <a:rPr lang="he-IL" b="1" dirty="0">
                <a:cs typeface="+mn-cs"/>
              </a:rPr>
              <a:t> </a:t>
            </a:r>
            <a:r>
              <a:rPr lang="ar-SA" b="1" dirty="0" err="1">
                <a:cs typeface="+mn-cs"/>
              </a:rPr>
              <a:t>ٱلقِياسِ</a:t>
            </a:r>
            <a:r>
              <a:rPr lang="he-IL" sz="2800" dirty="0">
                <a:cs typeface="+mn-cs"/>
              </a:rPr>
              <a:t>(עמוד 16)</a:t>
            </a:r>
            <a:endParaRPr lang="en-US" sz="2800" dirty="0">
              <a:cs typeface="+mn-cs"/>
            </a:endParaRPr>
          </a:p>
        </p:txBody>
      </p:sp>
      <p:pic>
        <p:nvPicPr>
          <p:cNvPr id="5" name="תמונה 4">
            <a:extLst>
              <a:ext uri="{FF2B5EF4-FFF2-40B4-BE49-F238E27FC236}">
                <a16:creationId xmlns:a16="http://schemas.microsoft.com/office/drawing/2014/main" id="{8530C371-39A4-E274-FECC-3B98A4811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0A362D48-4006-1B8E-F3F8-EDB9EB7D91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771" y="-3617"/>
            <a:ext cx="1530229" cy="736429"/>
          </a:xfrm>
          <a:prstGeom prst="rect">
            <a:avLst/>
          </a:prstGeom>
        </p:spPr>
      </p:pic>
      <p:pic>
        <p:nvPicPr>
          <p:cNvPr id="10" name="מציין מיקום תוכן 9">
            <a:extLst>
              <a:ext uri="{FF2B5EF4-FFF2-40B4-BE49-F238E27FC236}">
                <a16:creationId xmlns:a16="http://schemas.microsoft.com/office/drawing/2014/main" id="{7FCC3ADD-13A1-D610-2ED6-02853EC68D4B}"/>
              </a:ext>
            </a:extLst>
          </p:cNvPr>
          <p:cNvPicPr>
            <a:picLocks noGrp="1" noChangeAspect="1"/>
          </p:cNvPicPr>
          <p:nvPr>
            <p:ph idx="1"/>
          </p:nvPr>
        </p:nvPicPr>
        <p:blipFill>
          <a:blip r:embed="rId5"/>
          <a:stretch>
            <a:fillRect/>
          </a:stretch>
        </p:blipFill>
        <p:spPr>
          <a:xfrm>
            <a:off x="859536" y="1825624"/>
            <a:ext cx="7305614" cy="4502023"/>
          </a:xfrm>
        </p:spPr>
      </p:pic>
    </p:spTree>
    <p:extLst>
      <p:ext uri="{BB962C8B-B14F-4D97-AF65-F5344CB8AC3E}">
        <p14:creationId xmlns:p14="http://schemas.microsoft.com/office/powerpoint/2010/main" val="51040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262622" cy="1325563"/>
          </a:xfrm>
        </p:spPr>
        <p:txBody>
          <a:bodyPr/>
          <a:lstStyle/>
          <a:p>
            <a:pPr algn="ctr"/>
            <a:r>
              <a:rPr lang="ar-SA" sz="4800" b="1" dirty="0">
                <a:solidFill>
                  <a:srgbClr val="00A9EA"/>
                </a:solidFill>
                <a:latin typeface="EnzoagadaMF-Bold"/>
                <a:ea typeface="+mn-ea"/>
                <a:cs typeface="Arial" panose="020B0604020202020204" pitchFamily="34" charset="0"/>
              </a:rPr>
              <a:t>فُصولُ ٱلسَّنَةِ</a:t>
            </a:r>
            <a:r>
              <a:rPr lang="ar-SA" sz="2000" b="1" dirty="0">
                <a:solidFill>
                  <a:srgbClr val="00A9EA"/>
                </a:solidFill>
                <a:latin typeface="EnzoagadaMF-Bold"/>
                <a:ea typeface="+mn-ea"/>
                <a:cs typeface="Arial" panose="020B0604020202020204" pitchFamily="34" charset="0"/>
              </a:rPr>
              <a:t>(الصفحات  7-6)</a:t>
            </a:r>
            <a:r>
              <a:rPr lang="en-US" sz="2000" b="1" dirty="0">
                <a:solidFill>
                  <a:srgbClr val="00A9EA"/>
                </a:solidFill>
                <a:latin typeface="EnzoagadaMF-Bold"/>
                <a:ea typeface="+mn-ea"/>
                <a:cs typeface="Arial" panose="020B0604020202020204" pitchFamily="34" charset="0"/>
              </a:rPr>
              <a:t>   </a:t>
            </a:r>
            <a:br>
              <a:rPr lang="ar-SA" sz="4800" b="1" dirty="0">
                <a:solidFill>
                  <a:srgbClr val="00A9EA"/>
                </a:solidFill>
                <a:latin typeface="EnzoagadaMF-Bold"/>
                <a:ea typeface="+mn-ea"/>
                <a:cs typeface="Arial" panose="020B0604020202020204" pitchFamily="34" charset="0"/>
              </a:rPr>
            </a:br>
            <a:endParaRPr lang="en-US" sz="2800" dirty="0"/>
          </a:p>
        </p:txBody>
      </p:sp>
      <p:pic>
        <p:nvPicPr>
          <p:cNvPr id="5" name="תמונה 4">
            <a:extLst>
              <a:ext uri="{FF2B5EF4-FFF2-40B4-BE49-F238E27FC236}">
                <a16:creationId xmlns:a16="http://schemas.microsoft.com/office/drawing/2014/main" id="{96CAC485-7B5E-91C9-9510-0CE61312A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53904FE3-9A38-EA7C-AA44-FD62056D7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1272" y="89320"/>
            <a:ext cx="1280160" cy="834224"/>
          </a:xfrm>
          <a:prstGeom prst="rect">
            <a:avLst/>
          </a:prstGeom>
        </p:spPr>
      </p:pic>
      <p:pic>
        <p:nvPicPr>
          <p:cNvPr id="14" name="תמונה 13">
            <a:extLst>
              <a:ext uri="{FF2B5EF4-FFF2-40B4-BE49-F238E27FC236}">
                <a16:creationId xmlns:a16="http://schemas.microsoft.com/office/drawing/2014/main" id="{853C0F33-30B1-B591-8B88-B2289808F2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591" y="3914394"/>
            <a:ext cx="3991819" cy="2943606"/>
          </a:xfrm>
          <a:prstGeom prst="rect">
            <a:avLst/>
          </a:prstGeom>
        </p:spPr>
      </p:pic>
      <p:pic>
        <p:nvPicPr>
          <p:cNvPr id="18" name="מציין מיקום תוכן 17">
            <a:extLst>
              <a:ext uri="{FF2B5EF4-FFF2-40B4-BE49-F238E27FC236}">
                <a16:creationId xmlns:a16="http://schemas.microsoft.com/office/drawing/2014/main" id="{A284C121-8F83-EC2E-E238-5175251C9337}"/>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64592" y="1408175"/>
            <a:ext cx="3991819" cy="2526919"/>
          </a:xfrm>
        </p:spPr>
      </p:pic>
      <p:pic>
        <p:nvPicPr>
          <p:cNvPr id="20" name="תמונה 19">
            <a:extLst>
              <a:ext uri="{FF2B5EF4-FFF2-40B4-BE49-F238E27FC236}">
                <a16:creationId xmlns:a16="http://schemas.microsoft.com/office/drawing/2014/main" id="{8775E4D6-FE80-F5B3-7808-E0C119F52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6411" y="1371599"/>
            <a:ext cx="4593229" cy="2563495"/>
          </a:xfrm>
          <a:prstGeom prst="rect">
            <a:avLst/>
          </a:prstGeom>
        </p:spPr>
      </p:pic>
      <p:pic>
        <p:nvPicPr>
          <p:cNvPr id="22" name="תמונה 21">
            <a:extLst>
              <a:ext uri="{FF2B5EF4-FFF2-40B4-BE49-F238E27FC236}">
                <a16:creationId xmlns:a16="http://schemas.microsoft.com/office/drawing/2014/main" id="{A0D69FDF-5712-76BB-197B-0E0BE22451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6409" y="3935094"/>
            <a:ext cx="4593229" cy="2922906"/>
          </a:xfrm>
          <a:prstGeom prst="rect">
            <a:avLst/>
          </a:prstGeom>
        </p:spPr>
      </p:pic>
    </p:spTree>
    <p:extLst>
      <p:ext uri="{BB962C8B-B14F-4D97-AF65-F5344CB8AC3E}">
        <p14:creationId xmlns:p14="http://schemas.microsoft.com/office/powerpoint/2010/main" val="114188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273" y="785816"/>
            <a:ext cx="7886700" cy="1325563"/>
          </a:xfrm>
        </p:spPr>
        <p:txBody>
          <a:bodyPr/>
          <a:lstStyle/>
          <a:p>
            <a:pPr algn="r" rtl="1"/>
            <a:r>
              <a:rPr lang="ar-SA" b="1" dirty="0">
                <a:cs typeface="+mn-cs"/>
              </a:rPr>
              <a:t>مَهَمَّةٌ</a:t>
            </a:r>
            <a:r>
              <a:rPr lang="he-IL" b="1" dirty="0">
                <a:cs typeface="+mn-cs"/>
              </a:rPr>
              <a:t>: </a:t>
            </a:r>
            <a:r>
              <a:rPr lang="ar-SA" b="1" dirty="0">
                <a:cs typeface="+mn-cs"/>
              </a:rPr>
              <a:t>نَقيسُ شِدَّةَ </a:t>
            </a:r>
            <a:r>
              <a:rPr lang="ar-SA" b="1" dirty="0" err="1">
                <a:cs typeface="+mn-cs"/>
              </a:rPr>
              <a:t>ٱلرِّيحِ</a:t>
            </a:r>
            <a:r>
              <a:rPr lang="he-IL" b="1" dirty="0">
                <a:cs typeface="+mn-cs"/>
              </a:rPr>
              <a:t> </a:t>
            </a:r>
            <a:r>
              <a:rPr lang="he-IL" sz="2800" b="1" dirty="0">
                <a:cs typeface="+mn-cs"/>
              </a:rPr>
              <a:t>(</a:t>
            </a:r>
            <a:r>
              <a:rPr lang="ar-SA" sz="2800" b="1" dirty="0">
                <a:cs typeface="+mn-cs"/>
              </a:rPr>
              <a:t>صفحة</a:t>
            </a:r>
            <a:r>
              <a:rPr lang="he-IL" sz="2800" b="1" dirty="0">
                <a:cs typeface="+mn-cs"/>
              </a:rPr>
              <a:t>17)</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696553" y="2165676"/>
            <a:ext cx="5962650" cy="4191000"/>
          </a:xfrm>
          <a:prstGeom prst="rect">
            <a:avLst/>
          </a:prstGeom>
        </p:spPr>
      </p:pic>
      <p:pic>
        <p:nvPicPr>
          <p:cNvPr id="5" name="תמונה 4">
            <a:extLst>
              <a:ext uri="{FF2B5EF4-FFF2-40B4-BE49-F238E27FC236}">
                <a16:creationId xmlns:a16="http://schemas.microsoft.com/office/drawing/2014/main" id="{D098AB63-6FB6-AEE7-711E-604C02BCD6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6E18BB50-5E30-3454-2BAF-56FAEF3D10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9203" y="72092"/>
            <a:ext cx="1350043" cy="736429"/>
          </a:xfrm>
          <a:prstGeom prst="rect">
            <a:avLst/>
          </a:prstGeom>
        </p:spPr>
      </p:pic>
    </p:spTree>
    <p:extLst>
      <p:ext uri="{BB962C8B-B14F-4D97-AF65-F5344CB8AC3E}">
        <p14:creationId xmlns:p14="http://schemas.microsoft.com/office/powerpoint/2010/main" val="367361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cs typeface="+mn-cs"/>
              </a:rPr>
              <a:t>أَمثِلَةٌ لِلإِثراءِ</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1192" y="1690689"/>
            <a:ext cx="2300857" cy="5113016"/>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5814" y="1683144"/>
            <a:ext cx="3392372" cy="5120561"/>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471951" y="1683143"/>
            <a:ext cx="2615430" cy="5120561"/>
          </a:xfrm>
          <a:prstGeom prst="rect">
            <a:avLst/>
          </a:prstGeom>
        </p:spPr>
      </p:pic>
      <p:pic>
        <p:nvPicPr>
          <p:cNvPr id="7" name="תמונה 6">
            <a:extLst>
              <a:ext uri="{FF2B5EF4-FFF2-40B4-BE49-F238E27FC236}">
                <a16:creationId xmlns:a16="http://schemas.microsoft.com/office/drawing/2014/main" id="{C15B8392-3AAA-D80F-E03B-7781B8F7EF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8" name="תמונה 7">
            <a:extLst>
              <a:ext uri="{FF2B5EF4-FFF2-40B4-BE49-F238E27FC236}">
                <a16:creationId xmlns:a16="http://schemas.microsoft.com/office/drawing/2014/main" id="{CCC598FC-C66E-9BB1-AA5D-051B8A8BA3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8392" y="15883"/>
            <a:ext cx="1435608" cy="792638"/>
          </a:xfrm>
          <a:prstGeom prst="rect">
            <a:avLst/>
          </a:prstGeom>
        </p:spPr>
      </p:pic>
    </p:spTree>
    <p:extLst>
      <p:ext uri="{BB962C8B-B14F-4D97-AF65-F5344CB8AC3E}">
        <p14:creationId xmlns:p14="http://schemas.microsoft.com/office/powerpoint/2010/main" val="312778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854022"/>
            <a:ext cx="7886700" cy="1325563"/>
          </a:xfrm>
        </p:spPr>
        <p:txBody>
          <a:bodyPr/>
          <a:lstStyle/>
          <a:p>
            <a:pPr algn="r"/>
            <a:r>
              <a:rPr lang="he-IL" b="1" dirty="0">
                <a:solidFill>
                  <a:srgbClr val="000000"/>
                </a:solidFill>
                <a:latin typeface="MF_FrankRuhl-Bold"/>
                <a:cs typeface="+mn-cs"/>
              </a:rPr>
              <a:t>      </a:t>
            </a:r>
            <a:r>
              <a:rPr lang="ar-SA" b="1" dirty="0">
                <a:solidFill>
                  <a:srgbClr val="000000"/>
                </a:solidFill>
                <a:latin typeface="MF_FrankRuhl-Bold"/>
                <a:cs typeface="+mn-cs"/>
              </a:rPr>
              <a:t>ماذّا تَعَلَّمْنا؟</a:t>
            </a:r>
            <a:br>
              <a:rPr lang="he-IL" b="1" dirty="0">
                <a:solidFill>
                  <a:srgbClr val="000000"/>
                </a:solidFill>
                <a:latin typeface="MF_FrankRuhl-Bold"/>
                <a:cs typeface="+mn-cs"/>
              </a:rPr>
            </a:br>
            <a:endParaRPr lang="en-US" dirty="0">
              <a:cs typeface="+mn-cs"/>
            </a:endParaRPr>
          </a:p>
        </p:txBody>
      </p:sp>
      <p:sp>
        <p:nvSpPr>
          <p:cNvPr id="3" name="מציין מיקום תוכן 2"/>
          <p:cNvSpPr>
            <a:spLocks noGrp="1"/>
          </p:cNvSpPr>
          <p:nvPr>
            <p:ph idx="1"/>
          </p:nvPr>
        </p:nvSpPr>
        <p:spPr>
          <a:xfrm>
            <a:off x="-50800" y="1825625"/>
            <a:ext cx="9194800" cy="4351338"/>
          </a:xfrm>
        </p:spPr>
        <p:txBody>
          <a:bodyPr>
            <a:normAutofit/>
          </a:bodyPr>
          <a:lstStyle/>
          <a:p>
            <a:pPr algn="r" rtl="1"/>
            <a:endParaRPr lang="he-IL" sz="3600" dirty="0">
              <a:solidFill>
                <a:srgbClr val="000000"/>
              </a:solidFill>
              <a:latin typeface="MF_FrankRuhl-Regular"/>
            </a:endParaRPr>
          </a:p>
          <a:p>
            <a:pPr algn="r" rtl="1"/>
            <a:endParaRPr lang="he-IL" sz="3600" dirty="0">
              <a:solidFill>
                <a:srgbClr val="000000"/>
              </a:solidFill>
              <a:latin typeface="MF_FrankRuhl-Regular"/>
            </a:endParaRPr>
          </a:p>
        </p:txBody>
      </p:sp>
      <p:sp>
        <p:nvSpPr>
          <p:cNvPr id="6" name="כותרת 13">
            <a:extLst>
              <a:ext uri="{FF2B5EF4-FFF2-40B4-BE49-F238E27FC236}">
                <a16:creationId xmlns:a16="http://schemas.microsoft.com/office/drawing/2014/main" id="{064BBBBC-3550-BEA8-FE1F-CD69B88970AA}"/>
              </a:ext>
            </a:extLst>
          </p:cNvPr>
          <p:cNvSpPr txBox="1">
            <a:spLocks/>
          </p:cNvSpPr>
          <p:nvPr/>
        </p:nvSpPr>
        <p:spPr>
          <a:xfrm>
            <a:off x="5151019" y="4777942"/>
            <a:ext cx="3250331" cy="657226"/>
          </a:xfrm>
          <a:prstGeom prst="rect">
            <a:avLst/>
          </a:prstGeom>
          <a:ln w="19050">
            <a:no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highlight>
                  <a:srgbClr val="F6FAFE"/>
                </a:highlight>
                <a:latin typeface="MF_FrankRuhl-Regular"/>
              </a:rPr>
              <a:t>المُصطَلَحات التي تَعَلَّمناها </a:t>
            </a:r>
          </a:p>
        </p:txBody>
      </p:sp>
      <p:pic>
        <p:nvPicPr>
          <p:cNvPr id="8" name="תמונה 7">
            <a:extLst>
              <a:ext uri="{FF2B5EF4-FFF2-40B4-BE49-F238E27FC236}">
                <a16:creationId xmlns:a16="http://schemas.microsoft.com/office/drawing/2014/main" id="{FA8427ED-62D3-9A46-90A3-4C6851848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4" name="תמונה 3">
            <a:extLst>
              <a:ext uri="{FF2B5EF4-FFF2-40B4-BE49-F238E27FC236}">
                <a16:creationId xmlns:a16="http://schemas.microsoft.com/office/drawing/2014/main" id="{CD022641-C098-E97D-5285-367E8D05ED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771" y="72092"/>
            <a:ext cx="1530229" cy="1012024"/>
          </a:xfrm>
          <a:prstGeom prst="rect">
            <a:avLst/>
          </a:prstGeom>
        </p:spPr>
      </p:pic>
      <p:pic>
        <p:nvPicPr>
          <p:cNvPr id="10" name="תמונה 9">
            <a:extLst>
              <a:ext uri="{FF2B5EF4-FFF2-40B4-BE49-F238E27FC236}">
                <a16:creationId xmlns:a16="http://schemas.microsoft.com/office/drawing/2014/main" id="{E701DB76-8FA9-BCE2-CBBC-796AC18B022F}"/>
              </a:ext>
            </a:extLst>
          </p:cNvPr>
          <p:cNvPicPr>
            <a:picLocks noChangeAspect="1"/>
          </p:cNvPicPr>
          <p:nvPr/>
        </p:nvPicPr>
        <p:blipFill>
          <a:blip r:embed="rId5"/>
          <a:stretch>
            <a:fillRect/>
          </a:stretch>
        </p:blipFill>
        <p:spPr>
          <a:xfrm>
            <a:off x="1426464" y="1910814"/>
            <a:ext cx="7205471" cy="2571750"/>
          </a:xfrm>
          <a:prstGeom prst="rect">
            <a:avLst/>
          </a:prstGeom>
        </p:spPr>
      </p:pic>
      <p:pic>
        <p:nvPicPr>
          <p:cNvPr id="12" name="תמונה 11">
            <a:extLst>
              <a:ext uri="{FF2B5EF4-FFF2-40B4-BE49-F238E27FC236}">
                <a16:creationId xmlns:a16="http://schemas.microsoft.com/office/drawing/2014/main" id="{49D5D08E-948A-FEF2-DFD1-421213A421B7}"/>
              </a:ext>
            </a:extLst>
          </p:cNvPr>
          <p:cNvPicPr>
            <a:picLocks noChangeAspect="1"/>
          </p:cNvPicPr>
          <p:nvPr/>
        </p:nvPicPr>
        <p:blipFill>
          <a:blip r:embed="rId6"/>
          <a:stretch>
            <a:fillRect/>
          </a:stretch>
        </p:blipFill>
        <p:spPr>
          <a:xfrm>
            <a:off x="1591056" y="5605566"/>
            <a:ext cx="6495668" cy="866775"/>
          </a:xfrm>
          <a:prstGeom prst="rect">
            <a:avLst/>
          </a:prstGeom>
        </p:spPr>
      </p:pic>
    </p:spTree>
    <p:extLst>
      <p:ext uri="{BB962C8B-B14F-4D97-AF65-F5344CB8AC3E}">
        <p14:creationId xmlns:p14="http://schemas.microsoft.com/office/powerpoint/2010/main" val="195570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775739"/>
            <a:ext cx="7335774" cy="1325563"/>
          </a:xfrm>
        </p:spPr>
        <p:txBody>
          <a:bodyPr/>
          <a:lstStyle/>
          <a:p>
            <a:pPr algn="r"/>
            <a:r>
              <a:rPr lang="ar-SA" b="1" dirty="0">
                <a:latin typeface="MF_FrankRuhl-Regular"/>
                <a:cs typeface="+mn-cs"/>
              </a:rPr>
              <a:t>دَرَجاتُ </a:t>
            </a:r>
            <a:r>
              <a:rPr lang="ar-SA" b="1" dirty="0" err="1">
                <a:latin typeface="MF_FrankRuhl-Regular"/>
                <a:cs typeface="+mn-cs"/>
              </a:rPr>
              <a:t>ٱلحَرارَةِ</a:t>
            </a:r>
            <a:r>
              <a:rPr lang="ar-SA" b="1" dirty="0">
                <a:latin typeface="MF_FrankRuhl-Regular"/>
                <a:cs typeface="+mn-cs"/>
              </a:rPr>
              <a:t> في </a:t>
            </a:r>
            <a:r>
              <a:rPr lang="ar-SA" b="1" dirty="0" err="1">
                <a:latin typeface="MF_FrankRuhl-Regular"/>
                <a:cs typeface="+mn-cs"/>
              </a:rPr>
              <a:t>ٱلخَريفِ</a:t>
            </a:r>
            <a:r>
              <a:rPr lang="ar-SA" b="1" dirty="0">
                <a:latin typeface="MF_FrankRuhl-Regular"/>
                <a:cs typeface="+mn-cs"/>
              </a:rPr>
              <a:t> </a:t>
            </a:r>
            <a:br>
              <a:rPr lang="ar-SA" b="1" dirty="0">
                <a:latin typeface="MF_FrankRuhl-Regular"/>
                <a:cs typeface="+mn-cs"/>
              </a:rPr>
            </a:br>
            <a:r>
              <a:rPr lang="he-IL" b="1" dirty="0">
                <a:latin typeface="MF_FrankRuhl-Regular"/>
                <a:cs typeface="+mn-cs"/>
              </a:rPr>
              <a:t>  </a:t>
            </a:r>
            <a:r>
              <a:rPr lang="he-IL" sz="2800" b="1" dirty="0">
                <a:latin typeface="MF_FrankRuhl-Regular"/>
                <a:cs typeface="+mn-cs"/>
              </a:rPr>
              <a:t>( </a:t>
            </a:r>
            <a:r>
              <a:rPr lang="ar-SA" sz="2800" b="1" dirty="0">
                <a:latin typeface="MF_FrankRuhl-Regular"/>
                <a:cs typeface="+mn-cs"/>
              </a:rPr>
              <a:t>صفحة</a:t>
            </a:r>
            <a:r>
              <a:rPr lang="he-IL" sz="2800" b="1" dirty="0">
                <a:latin typeface="MF_FrankRuhl-Regular"/>
                <a:cs typeface="+mn-cs"/>
              </a:rPr>
              <a:t>18)</a:t>
            </a:r>
            <a:endParaRPr lang="en-US" sz="2800" b="1" dirty="0">
              <a:cs typeface="+mn-cs"/>
            </a:endParaRPr>
          </a:p>
        </p:txBody>
      </p:sp>
      <p:pic>
        <p:nvPicPr>
          <p:cNvPr id="5" name="תמונה 4">
            <a:extLst>
              <a:ext uri="{FF2B5EF4-FFF2-40B4-BE49-F238E27FC236}">
                <a16:creationId xmlns:a16="http://schemas.microsoft.com/office/drawing/2014/main" id="{1B3DBC23-0894-E52D-5BEA-E5C408E1AF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4DD96D80-AE79-054E-D56F-C461B041EA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771" y="0"/>
            <a:ext cx="1530229" cy="736429"/>
          </a:xfrm>
          <a:prstGeom prst="rect">
            <a:avLst/>
          </a:prstGeom>
        </p:spPr>
      </p:pic>
      <p:pic>
        <p:nvPicPr>
          <p:cNvPr id="10" name="מציין מיקום תוכן 9">
            <a:extLst>
              <a:ext uri="{FF2B5EF4-FFF2-40B4-BE49-F238E27FC236}">
                <a16:creationId xmlns:a16="http://schemas.microsoft.com/office/drawing/2014/main" id="{6A1D0536-82A2-D906-58AC-D0A0DE0DF7EE}"/>
              </a:ext>
            </a:extLst>
          </p:cNvPr>
          <p:cNvPicPr>
            <a:picLocks noGrp="1" noChangeAspect="1"/>
          </p:cNvPicPr>
          <p:nvPr>
            <p:ph idx="1"/>
          </p:nvPr>
        </p:nvPicPr>
        <p:blipFill>
          <a:blip r:embed="rId5"/>
          <a:stretch>
            <a:fillRect/>
          </a:stretch>
        </p:blipFill>
        <p:spPr>
          <a:xfrm>
            <a:off x="969264" y="2291556"/>
            <a:ext cx="7251191" cy="3790705"/>
          </a:xfrm>
        </p:spPr>
      </p:pic>
    </p:spTree>
    <p:extLst>
      <p:ext uri="{BB962C8B-B14F-4D97-AF65-F5344CB8AC3E}">
        <p14:creationId xmlns:p14="http://schemas.microsoft.com/office/powerpoint/2010/main" val="179817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5652" y="846358"/>
            <a:ext cx="7886700" cy="1325563"/>
          </a:xfrm>
        </p:spPr>
        <p:txBody>
          <a:bodyPr/>
          <a:lstStyle/>
          <a:p>
            <a:pPr algn="r"/>
            <a:r>
              <a:rPr lang="ar-SA" b="1" dirty="0">
                <a:solidFill>
                  <a:srgbClr val="437BBE"/>
                </a:solidFill>
                <a:latin typeface="MF_FrankRuhl-Regular"/>
                <a:cs typeface="+mn-cs"/>
              </a:rPr>
              <a:t>تَجْرِبَةٌ</a:t>
            </a:r>
            <a:r>
              <a:rPr lang="he-IL" b="1" dirty="0">
                <a:solidFill>
                  <a:srgbClr val="437BBE"/>
                </a:solidFill>
                <a:latin typeface="MF_FrankRuhl-Regular"/>
                <a:cs typeface="+mn-cs"/>
              </a:rPr>
              <a:t>: </a:t>
            </a:r>
            <a:r>
              <a:rPr lang="ar-SA" b="1" dirty="0">
                <a:solidFill>
                  <a:srgbClr val="437BBE"/>
                </a:solidFill>
                <a:latin typeface="MF_FrankRuhl-Regular"/>
                <a:cs typeface="+mn-cs"/>
              </a:rPr>
              <a:t>هَلِ </a:t>
            </a:r>
            <a:r>
              <a:rPr lang="ar-SA" b="1" dirty="0" err="1">
                <a:solidFill>
                  <a:srgbClr val="437BBE"/>
                </a:solidFill>
                <a:latin typeface="MF_FrankRuhl-Regular"/>
                <a:cs typeface="+mn-cs"/>
              </a:rPr>
              <a:t>ٱلمِياهُ</a:t>
            </a:r>
            <a:r>
              <a:rPr lang="ar-SA" b="1" dirty="0">
                <a:solidFill>
                  <a:srgbClr val="437BBE"/>
                </a:solidFill>
                <a:latin typeface="MF_FrankRuhl-Regular"/>
                <a:cs typeface="+mn-cs"/>
              </a:rPr>
              <a:t> حارَّةٌ أَمْ بارِدَةٌ</a:t>
            </a:r>
            <a:r>
              <a:rPr lang="he-IL" b="1" dirty="0">
                <a:solidFill>
                  <a:srgbClr val="437BBE"/>
                </a:solidFill>
                <a:latin typeface="MF_FrankRuhl-Regular"/>
                <a:cs typeface="+mn-cs"/>
              </a:rPr>
              <a:t> </a:t>
            </a:r>
            <a:r>
              <a:rPr lang="he-IL" sz="2000" b="1" dirty="0">
                <a:solidFill>
                  <a:srgbClr val="000000"/>
                </a:solidFill>
                <a:latin typeface="MF_FrankRuhl-Regular"/>
                <a:cs typeface="+mn-cs"/>
              </a:rPr>
              <a:t>(</a:t>
            </a:r>
            <a:r>
              <a:rPr lang="ar-SA" sz="2000" b="1" dirty="0">
                <a:solidFill>
                  <a:srgbClr val="000000"/>
                </a:solidFill>
                <a:latin typeface="MF_FrankRuhl-Regular"/>
                <a:cs typeface="+mn-cs"/>
              </a:rPr>
              <a:t>الصفحات</a:t>
            </a:r>
            <a:r>
              <a:rPr lang="he-IL" sz="2000" b="1" dirty="0">
                <a:solidFill>
                  <a:srgbClr val="000000"/>
                </a:solidFill>
                <a:latin typeface="MF_FrankRuhl-Regular"/>
                <a:cs typeface="+mn-cs"/>
              </a:rPr>
              <a:t> 19-18)</a:t>
            </a:r>
            <a:endParaRPr lang="en-US" sz="20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127" y="2171921"/>
            <a:ext cx="9001745" cy="4192593"/>
          </a:xfrm>
          <a:prstGeom prst="rect">
            <a:avLst/>
          </a:prstGeom>
        </p:spPr>
      </p:pic>
      <p:pic>
        <p:nvPicPr>
          <p:cNvPr id="5" name="תמונה 4">
            <a:extLst>
              <a:ext uri="{FF2B5EF4-FFF2-40B4-BE49-F238E27FC236}">
                <a16:creationId xmlns:a16="http://schemas.microsoft.com/office/drawing/2014/main" id="{701CCBF9-3FFD-BA76-D69E-EB79F360A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BCB54249-802A-16E4-32EE-32FE553BB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7264" y="109928"/>
            <a:ext cx="1316736" cy="736430"/>
          </a:xfrm>
          <a:prstGeom prst="rect">
            <a:avLst/>
          </a:prstGeom>
        </p:spPr>
      </p:pic>
    </p:spTree>
    <p:extLst>
      <p:ext uri="{BB962C8B-B14F-4D97-AF65-F5344CB8AC3E}">
        <p14:creationId xmlns:p14="http://schemas.microsoft.com/office/powerpoint/2010/main" val="345796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703498"/>
            <a:ext cx="7886700" cy="1325563"/>
          </a:xfrm>
        </p:spPr>
        <p:txBody>
          <a:bodyPr/>
          <a:lstStyle/>
          <a:p>
            <a:pPr algn="ctr"/>
            <a:r>
              <a:rPr lang="ar-SA" b="1" dirty="0">
                <a:latin typeface="MF_FrankRuhl-Regular"/>
                <a:cs typeface="+mn-cs"/>
              </a:rPr>
              <a:t>ميزانُ </a:t>
            </a:r>
            <a:r>
              <a:rPr lang="ar-SA" b="1" dirty="0" err="1">
                <a:latin typeface="MF_FrankRuhl-Regular"/>
                <a:cs typeface="+mn-cs"/>
              </a:rPr>
              <a:t>ٱلحَرارَةِ</a:t>
            </a:r>
            <a:endParaRPr lang="en-US" b="1" dirty="0"/>
          </a:p>
        </p:txBody>
      </p:sp>
      <p:sp>
        <p:nvSpPr>
          <p:cNvPr id="5" name="מלבן 4"/>
          <p:cNvSpPr/>
          <p:nvPr/>
        </p:nvSpPr>
        <p:spPr>
          <a:xfrm>
            <a:off x="4296677" y="2214379"/>
            <a:ext cx="4376541" cy="1569660"/>
          </a:xfrm>
          <a:prstGeom prst="rect">
            <a:avLst/>
          </a:prstGeom>
        </p:spPr>
        <p:txBody>
          <a:bodyPr wrap="square">
            <a:spAutoFit/>
          </a:bodyPr>
          <a:lstStyle/>
          <a:p>
            <a:pPr algn="r"/>
            <a:r>
              <a:rPr lang="ar-SA" sz="3200" b="1" dirty="0">
                <a:solidFill>
                  <a:srgbClr val="437BBE"/>
                </a:solidFill>
                <a:latin typeface="MF_FrankRuhl-Regular"/>
              </a:rPr>
              <a:t>مُحادثةٌ</a:t>
            </a:r>
            <a:r>
              <a:rPr lang="he-IL" sz="3200" b="1" dirty="0">
                <a:solidFill>
                  <a:srgbClr val="437BBE"/>
                </a:solidFill>
                <a:latin typeface="MF_FrankRuhl-Regular"/>
              </a:rPr>
              <a:t>: </a:t>
            </a:r>
          </a:p>
          <a:p>
            <a:pPr algn="r"/>
            <a:r>
              <a:rPr lang="ar-SA" sz="3200" b="1" dirty="0">
                <a:solidFill>
                  <a:srgbClr val="437BBE"/>
                </a:solidFill>
                <a:latin typeface="MF_FrankRuhl-Regular"/>
              </a:rPr>
              <a:t>نَتَعَرَّفُ عَلى</a:t>
            </a:r>
            <a:r>
              <a:rPr lang="he-IL" sz="3200" b="1" dirty="0">
                <a:solidFill>
                  <a:srgbClr val="437BBE"/>
                </a:solidFill>
                <a:latin typeface="MF_FrankRuhl-Regular"/>
              </a:rPr>
              <a:t> </a:t>
            </a:r>
            <a:r>
              <a:rPr lang="ar-SA" sz="3200" b="1" dirty="0">
                <a:solidFill>
                  <a:srgbClr val="437BBE"/>
                </a:solidFill>
                <a:latin typeface="MF_FrankRuhl-Regular"/>
              </a:rPr>
              <a:t>ميزانِ </a:t>
            </a:r>
            <a:r>
              <a:rPr lang="ar-SA" sz="3200" b="1" dirty="0" err="1">
                <a:solidFill>
                  <a:srgbClr val="437BBE"/>
                </a:solidFill>
                <a:latin typeface="MF_FrankRuhl-Regular"/>
              </a:rPr>
              <a:t>ٱلحَرارَةِ</a:t>
            </a:r>
            <a:endParaRPr lang="ar-SA" sz="3200" b="1" dirty="0">
              <a:solidFill>
                <a:srgbClr val="437BBE"/>
              </a:solidFill>
              <a:latin typeface="MF_FrankRuhl-Regular"/>
            </a:endParaRPr>
          </a:p>
          <a:p>
            <a:pPr algn="r"/>
            <a:r>
              <a:rPr lang="ar-SA" sz="2800" b="1" dirty="0">
                <a:latin typeface="MF_FrankRuhl-Regular"/>
              </a:rPr>
              <a:t>الصفحات</a:t>
            </a:r>
            <a:r>
              <a:rPr lang="he-IL" sz="2800" b="1" dirty="0">
                <a:latin typeface="MF_FrankRuhl-Regular"/>
              </a:rPr>
              <a:t> 21-20 </a:t>
            </a:r>
            <a:r>
              <a:rPr lang="he-IL" sz="3200" b="1" dirty="0">
                <a:solidFill>
                  <a:srgbClr val="437BBE"/>
                </a:solidFill>
                <a:latin typeface="MF_FrankRuhl-Regular"/>
              </a:rPr>
              <a:t> </a:t>
            </a:r>
            <a:r>
              <a:rPr lang="he-IL" sz="3200" b="1" dirty="0">
                <a:solidFill>
                  <a:srgbClr val="000000"/>
                </a:solidFill>
                <a:latin typeface="MF_FrankRuhl-Regular"/>
              </a:rPr>
              <a:t> </a:t>
            </a:r>
            <a:endParaRPr lang="en-US" sz="3200" b="1" dirty="0"/>
          </a:p>
        </p:txBody>
      </p:sp>
      <p:pic>
        <p:nvPicPr>
          <p:cNvPr id="7" name="תמונה 6">
            <a:extLst>
              <a:ext uri="{FF2B5EF4-FFF2-40B4-BE49-F238E27FC236}">
                <a16:creationId xmlns:a16="http://schemas.microsoft.com/office/drawing/2014/main" id="{BBB6BDF3-5AF3-C75E-C763-D3CA2F19CE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8" name="תמונה 7">
            <a:extLst>
              <a:ext uri="{FF2B5EF4-FFF2-40B4-BE49-F238E27FC236}">
                <a16:creationId xmlns:a16="http://schemas.microsoft.com/office/drawing/2014/main" id="{AE194FBE-F7D5-71AE-7220-2BD37E6CD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9900" y="72092"/>
            <a:ext cx="1530229" cy="1012024"/>
          </a:xfrm>
          <a:prstGeom prst="rect">
            <a:avLst/>
          </a:prstGeom>
        </p:spPr>
      </p:pic>
      <p:pic>
        <p:nvPicPr>
          <p:cNvPr id="12" name="מציין מיקום תוכן 11">
            <a:extLst>
              <a:ext uri="{FF2B5EF4-FFF2-40B4-BE49-F238E27FC236}">
                <a16:creationId xmlns:a16="http://schemas.microsoft.com/office/drawing/2014/main" id="{7F104E9E-11A0-B099-D86E-C47AB330E773}"/>
              </a:ext>
            </a:extLst>
          </p:cNvPr>
          <p:cNvPicPr>
            <a:picLocks noGrp="1" noChangeAspect="1"/>
          </p:cNvPicPr>
          <p:nvPr>
            <p:ph idx="1"/>
          </p:nvPr>
        </p:nvPicPr>
        <p:blipFill>
          <a:blip r:embed="rId5"/>
          <a:stretch>
            <a:fillRect/>
          </a:stretch>
        </p:blipFill>
        <p:spPr>
          <a:xfrm>
            <a:off x="628650" y="2000360"/>
            <a:ext cx="2971800" cy="3990975"/>
          </a:xfrm>
        </p:spPr>
      </p:pic>
      <p:pic>
        <p:nvPicPr>
          <p:cNvPr id="14" name="תמונה 13">
            <a:extLst>
              <a:ext uri="{FF2B5EF4-FFF2-40B4-BE49-F238E27FC236}">
                <a16:creationId xmlns:a16="http://schemas.microsoft.com/office/drawing/2014/main" id="{B61CA908-A92C-F70F-A2B4-493946DABC5B}"/>
              </a:ext>
            </a:extLst>
          </p:cNvPr>
          <p:cNvPicPr>
            <a:picLocks noChangeAspect="1"/>
          </p:cNvPicPr>
          <p:nvPr/>
        </p:nvPicPr>
        <p:blipFill>
          <a:blip r:embed="rId6"/>
          <a:stretch>
            <a:fillRect/>
          </a:stretch>
        </p:blipFill>
        <p:spPr>
          <a:xfrm>
            <a:off x="4023360" y="4914302"/>
            <a:ext cx="4649858" cy="1240200"/>
          </a:xfrm>
          <a:prstGeom prst="rect">
            <a:avLst/>
          </a:prstGeom>
        </p:spPr>
      </p:pic>
    </p:spTree>
    <p:extLst>
      <p:ext uri="{BB962C8B-B14F-4D97-AF65-F5344CB8AC3E}">
        <p14:creationId xmlns:p14="http://schemas.microsoft.com/office/powerpoint/2010/main" val="3087700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144A7C-E652-D3C0-BB56-D48E28381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FB7AD8C0-5994-5CA2-98AD-28E76042E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5824" y="72092"/>
            <a:ext cx="1317170" cy="736429"/>
          </a:xfrm>
          <a:prstGeom prst="rect">
            <a:avLst/>
          </a:prstGeom>
        </p:spPr>
      </p:pic>
      <p:pic>
        <p:nvPicPr>
          <p:cNvPr id="9" name="מציין מיקום תוכן 8">
            <a:extLst>
              <a:ext uri="{FF2B5EF4-FFF2-40B4-BE49-F238E27FC236}">
                <a16:creationId xmlns:a16="http://schemas.microsoft.com/office/drawing/2014/main" id="{12420F5C-AE3D-9149-D5F6-4F7355299FCB}"/>
              </a:ext>
            </a:extLst>
          </p:cNvPr>
          <p:cNvPicPr>
            <a:picLocks noGrp="1" noChangeAspect="1"/>
          </p:cNvPicPr>
          <p:nvPr>
            <p:ph idx="1"/>
          </p:nvPr>
        </p:nvPicPr>
        <p:blipFill>
          <a:blip r:embed="rId5"/>
          <a:stretch>
            <a:fillRect/>
          </a:stretch>
        </p:blipFill>
        <p:spPr>
          <a:xfrm>
            <a:off x="1060704" y="1825625"/>
            <a:ext cx="7406640" cy="4351338"/>
          </a:xfrm>
        </p:spPr>
      </p:pic>
    </p:spTree>
    <p:extLst>
      <p:ext uri="{BB962C8B-B14F-4D97-AF65-F5344CB8AC3E}">
        <p14:creationId xmlns:p14="http://schemas.microsoft.com/office/powerpoint/2010/main" val="281357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399" y="687237"/>
            <a:ext cx="7886700" cy="1325563"/>
          </a:xfrm>
        </p:spPr>
        <p:txBody>
          <a:bodyPr>
            <a:normAutofit/>
          </a:bodyPr>
          <a:lstStyle/>
          <a:p>
            <a:pPr algn="r"/>
            <a:r>
              <a:rPr lang="ar-SA" sz="4900" b="1" dirty="0">
                <a:solidFill>
                  <a:srgbClr val="437BBE"/>
                </a:solidFill>
                <a:latin typeface="MF_FrankRuhl-Regular"/>
                <a:cs typeface="+mn-cs"/>
              </a:rPr>
              <a:t>مَهَمَّةٌ</a:t>
            </a:r>
            <a:r>
              <a:rPr lang="he-IL" sz="4900" b="1" dirty="0">
                <a:solidFill>
                  <a:srgbClr val="437BBE"/>
                </a:solidFill>
                <a:latin typeface="MF_FrankRuhl-Regular"/>
                <a:cs typeface="+mn-cs"/>
              </a:rPr>
              <a:t>: </a:t>
            </a:r>
            <a:r>
              <a:rPr lang="ar-SA" sz="4900" b="1" dirty="0">
                <a:solidFill>
                  <a:srgbClr val="000000"/>
                </a:solidFill>
                <a:latin typeface="MF_FrankRuhl-Regular"/>
                <a:cs typeface="+mn-cs"/>
              </a:rPr>
              <a:t> نَقِيسُ دَرَجَاتِ </a:t>
            </a:r>
            <a:r>
              <a:rPr lang="ar-SA" sz="4900" b="1" dirty="0" err="1">
                <a:solidFill>
                  <a:srgbClr val="000000"/>
                </a:solidFill>
                <a:latin typeface="MF_FrankRuhl-Regular"/>
                <a:cs typeface="+mn-cs"/>
              </a:rPr>
              <a:t>ٱلحَرارَةِ</a:t>
            </a:r>
            <a:br>
              <a:rPr lang="he-IL" b="1" dirty="0">
                <a:solidFill>
                  <a:srgbClr val="000000"/>
                </a:solidFill>
                <a:latin typeface="MF_FrankRuhl-Regular"/>
                <a:cs typeface="+mn-cs"/>
              </a:rPr>
            </a:br>
            <a:r>
              <a:rPr lang="ar-SA" sz="3100" b="1" dirty="0">
                <a:solidFill>
                  <a:srgbClr val="000000"/>
                </a:solidFill>
                <a:latin typeface="MF_FrankRuhl-Regular"/>
                <a:cs typeface="+mn-cs"/>
              </a:rPr>
              <a:t>الصفحات</a:t>
            </a:r>
            <a:r>
              <a:rPr lang="he-IL" sz="3100" b="1" dirty="0">
                <a:solidFill>
                  <a:srgbClr val="000000"/>
                </a:solidFill>
                <a:latin typeface="MF_FrankRuhl-Regular"/>
                <a:cs typeface="+mn-cs"/>
              </a:rPr>
              <a:t> 23-22</a:t>
            </a:r>
            <a:endParaRPr lang="en-US" sz="3100" b="1" dirty="0">
              <a:cs typeface="+mn-cs"/>
            </a:endParaRPr>
          </a:p>
        </p:txBody>
      </p:sp>
      <p:sp>
        <p:nvSpPr>
          <p:cNvPr id="5" name="TextBox 4"/>
          <p:cNvSpPr txBox="1"/>
          <p:nvPr/>
        </p:nvSpPr>
        <p:spPr>
          <a:xfrm>
            <a:off x="1184644" y="6047364"/>
            <a:ext cx="6907795" cy="584775"/>
          </a:xfrm>
          <a:prstGeom prst="rect">
            <a:avLst/>
          </a:prstGeom>
          <a:noFill/>
        </p:spPr>
        <p:txBody>
          <a:bodyPr wrap="square" rtlCol="0">
            <a:spAutoFit/>
          </a:bodyPr>
          <a:lstStyle/>
          <a:p>
            <a:r>
              <a:rPr lang="ar-SA" sz="3200" dirty="0">
                <a:solidFill>
                  <a:srgbClr val="FF0000"/>
                </a:solidFill>
              </a:rPr>
              <a:t>تتمة المهمة صفحة</a:t>
            </a:r>
            <a:r>
              <a:rPr lang="he-IL" sz="3200" dirty="0">
                <a:solidFill>
                  <a:srgbClr val="FF0000"/>
                </a:solidFill>
              </a:rPr>
              <a:t>-23   </a:t>
            </a:r>
            <a:endParaRPr lang="en-US" sz="3200" dirty="0">
              <a:solidFill>
                <a:srgbClr val="FF0000"/>
              </a:solidFill>
            </a:endParaRPr>
          </a:p>
        </p:txBody>
      </p:sp>
      <p:pic>
        <p:nvPicPr>
          <p:cNvPr id="6" name="תמונה 5">
            <a:extLst>
              <a:ext uri="{FF2B5EF4-FFF2-40B4-BE49-F238E27FC236}">
                <a16:creationId xmlns:a16="http://schemas.microsoft.com/office/drawing/2014/main" id="{291E960C-2685-2D17-09EB-40A2DBDD50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7" name="תמונה 6">
            <a:extLst>
              <a:ext uri="{FF2B5EF4-FFF2-40B4-BE49-F238E27FC236}">
                <a16:creationId xmlns:a16="http://schemas.microsoft.com/office/drawing/2014/main" id="{D1A1F932-E2CF-B19C-DBFC-E467309A98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4424" y="0"/>
            <a:ext cx="1179576" cy="594360"/>
          </a:xfrm>
          <a:prstGeom prst="rect">
            <a:avLst/>
          </a:prstGeom>
        </p:spPr>
      </p:pic>
      <p:pic>
        <p:nvPicPr>
          <p:cNvPr id="11" name="מציין מיקום תוכן 10">
            <a:extLst>
              <a:ext uri="{FF2B5EF4-FFF2-40B4-BE49-F238E27FC236}">
                <a16:creationId xmlns:a16="http://schemas.microsoft.com/office/drawing/2014/main" id="{EF2A35D6-53A5-651F-4A5D-248B9CF2EDC1}"/>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1184644" y="1907084"/>
            <a:ext cx="7575308" cy="4209420"/>
          </a:xfrm>
        </p:spPr>
      </p:pic>
    </p:spTree>
    <p:extLst>
      <p:ext uri="{BB962C8B-B14F-4D97-AF65-F5344CB8AC3E}">
        <p14:creationId xmlns:p14="http://schemas.microsoft.com/office/powerpoint/2010/main" val="197215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919730"/>
            <a:ext cx="7886700" cy="1325563"/>
          </a:xfrm>
        </p:spPr>
        <p:txBody>
          <a:bodyPr>
            <a:normAutofit/>
          </a:bodyPr>
          <a:lstStyle/>
          <a:p>
            <a:pPr algn="r"/>
            <a:r>
              <a:rPr lang="ar-SA" sz="5400" b="1" dirty="0">
                <a:cs typeface="+mn-cs"/>
              </a:rPr>
              <a:t>مُحادثةٌ</a:t>
            </a:r>
            <a:r>
              <a:rPr lang="he-IL" sz="5400" b="1" dirty="0">
                <a:cs typeface="+mn-cs"/>
              </a:rPr>
              <a:t>   </a:t>
            </a:r>
            <a:endParaRPr lang="en-US" sz="5400" b="1" dirty="0">
              <a:cs typeface="+mn-cs"/>
            </a:endParaRPr>
          </a:p>
        </p:txBody>
      </p:sp>
      <p:pic>
        <p:nvPicPr>
          <p:cNvPr id="9" name="מציין מיקום תוכן 8">
            <a:extLst>
              <a:ext uri="{FF2B5EF4-FFF2-40B4-BE49-F238E27FC236}">
                <a16:creationId xmlns:a16="http://schemas.microsoft.com/office/drawing/2014/main" id="{AFEF3961-AE9C-688A-DB07-15E47B57B10A}"/>
              </a:ext>
            </a:extLst>
          </p:cNvPr>
          <p:cNvPicPr>
            <a:picLocks noGrp="1" noChangeAspect="1"/>
          </p:cNvPicPr>
          <p:nvPr>
            <p:ph idx="1"/>
          </p:nvPr>
        </p:nvPicPr>
        <p:blipFill>
          <a:blip r:embed="rId3"/>
          <a:stretch>
            <a:fillRect/>
          </a:stretch>
        </p:blipFill>
        <p:spPr>
          <a:xfrm>
            <a:off x="1143000" y="2523745"/>
            <a:ext cx="7757446" cy="3703320"/>
          </a:xfrm>
        </p:spPr>
      </p:pic>
      <p:pic>
        <p:nvPicPr>
          <p:cNvPr id="4" name="תמונה 3"/>
          <p:cNvPicPr>
            <a:picLocks noChangeAspect="1"/>
          </p:cNvPicPr>
          <p:nvPr/>
        </p:nvPicPr>
        <p:blipFill>
          <a:blip r:embed="rId4"/>
          <a:stretch>
            <a:fillRect/>
          </a:stretch>
        </p:blipFill>
        <p:spPr>
          <a:xfrm>
            <a:off x="4787480" y="808521"/>
            <a:ext cx="1476375" cy="1295400"/>
          </a:xfrm>
          <a:prstGeom prst="rect">
            <a:avLst/>
          </a:prstGeom>
        </p:spPr>
      </p:pic>
      <p:pic>
        <p:nvPicPr>
          <p:cNvPr id="6" name="תמונה 5">
            <a:extLst>
              <a:ext uri="{FF2B5EF4-FFF2-40B4-BE49-F238E27FC236}">
                <a16:creationId xmlns:a16="http://schemas.microsoft.com/office/drawing/2014/main" id="{5AE5FC20-1AE2-1595-0ED1-177F8EE2B3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7" name="תמונה 6">
            <a:extLst>
              <a:ext uri="{FF2B5EF4-FFF2-40B4-BE49-F238E27FC236}">
                <a16:creationId xmlns:a16="http://schemas.microsoft.com/office/drawing/2014/main" id="{D842A140-DA8F-3C6F-0DDF-5D24A786C6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70217" y="122728"/>
            <a:ext cx="1530229" cy="797002"/>
          </a:xfrm>
          <a:prstGeom prst="rect">
            <a:avLst/>
          </a:prstGeom>
        </p:spPr>
      </p:pic>
    </p:spTree>
    <p:extLst>
      <p:ext uri="{BB962C8B-B14F-4D97-AF65-F5344CB8AC3E}">
        <p14:creationId xmlns:p14="http://schemas.microsoft.com/office/powerpoint/2010/main" val="201766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D9865DD2-CA01-9801-E5D9-622ED323B9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
        <p:nvSpPr>
          <p:cNvPr id="10" name="תיבת טקסט 9">
            <a:extLst>
              <a:ext uri="{FF2B5EF4-FFF2-40B4-BE49-F238E27FC236}">
                <a16:creationId xmlns:a16="http://schemas.microsoft.com/office/drawing/2014/main" id="{AA333A90-C734-6737-6EEE-3E213D8470FA}"/>
              </a:ext>
            </a:extLst>
          </p:cNvPr>
          <p:cNvSpPr txBox="1"/>
          <p:nvPr/>
        </p:nvSpPr>
        <p:spPr>
          <a:xfrm>
            <a:off x="5755907" y="6211669"/>
            <a:ext cx="2184935" cy="369332"/>
          </a:xfrm>
          <a:prstGeom prst="rect">
            <a:avLst/>
          </a:prstGeom>
          <a:noFill/>
        </p:spPr>
        <p:txBody>
          <a:bodyPr wrap="square" rtlCol="1">
            <a:spAutoFit/>
          </a:bodyPr>
          <a:lstStyle/>
          <a:p>
            <a:pPr algn="r"/>
            <a:r>
              <a:rPr lang="ar-SA" dirty="0">
                <a:hlinkClick r:id="rId4"/>
              </a:rPr>
              <a:t>مهام محوسبة</a:t>
            </a:r>
            <a:endParaRPr lang="he-IL" dirty="0"/>
          </a:p>
        </p:txBody>
      </p:sp>
      <p:pic>
        <p:nvPicPr>
          <p:cNvPr id="2" name="תמונה 1">
            <a:extLst>
              <a:ext uri="{FF2B5EF4-FFF2-40B4-BE49-F238E27FC236}">
                <a16:creationId xmlns:a16="http://schemas.microsoft.com/office/drawing/2014/main" id="{6A035B99-900B-E744-4785-4878175871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8389" y="-65706"/>
            <a:ext cx="1530229" cy="1012024"/>
          </a:xfrm>
          <a:prstGeom prst="rect">
            <a:avLst/>
          </a:prstGeom>
        </p:spPr>
      </p:pic>
      <p:pic>
        <p:nvPicPr>
          <p:cNvPr id="4" name="תמונה 3">
            <a:extLst>
              <a:ext uri="{FF2B5EF4-FFF2-40B4-BE49-F238E27FC236}">
                <a16:creationId xmlns:a16="http://schemas.microsoft.com/office/drawing/2014/main" id="{465C9B02-ED9D-4CF9-43B5-2A17832369C2}"/>
              </a:ext>
            </a:extLst>
          </p:cNvPr>
          <p:cNvPicPr>
            <a:picLocks noChangeAspect="1"/>
          </p:cNvPicPr>
          <p:nvPr/>
        </p:nvPicPr>
        <p:blipFill>
          <a:blip r:embed="rId6"/>
          <a:stretch>
            <a:fillRect/>
          </a:stretch>
        </p:blipFill>
        <p:spPr>
          <a:xfrm>
            <a:off x="561975" y="1001494"/>
            <a:ext cx="8020050" cy="5210175"/>
          </a:xfrm>
          <a:prstGeom prst="rect">
            <a:avLst/>
          </a:prstGeom>
        </p:spPr>
      </p:pic>
    </p:spTree>
    <p:extLst>
      <p:ext uri="{BB962C8B-B14F-4D97-AF65-F5344CB8AC3E}">
        <p14:creationId xmlns:p14="http://schemas.microsoft.com/office/powerpoint/2010/main" val="422469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schemeClr val="accent5"/>
                </a:solidFill>
                <a:cs typeface="+mn-cs"/>
              </a:rPr>
              <a:t>جاءَ </a:t>
            </a:r>
            <a:r>
              <a:rPr lang="ar-SA" sz="5400" b="1" dirty="0" err="1">
                <a:solidFill>
                  <a:schemeClr val="accent5"/>
                </a:solidFill>
                <a:cs typeface="+mn-cs"/>
              </a:rPr>
              <a:t>ٱلخَريفُ</a:t>
            </a:r>
            <a:r>
              <a:rPr lang="ar-SA" sz="5400" b="1" dirty="0">
                <a:solidFill>
                  <a:schemeClr val="accent5"/>
                </a:solidFill>
                <a:cs typeface="+mn-cs"/>
              </a:rPr>
              <a:t> </a:t>
            </a:r>
            <a:endParaRPr lang="en-US" sz="5400" b="1" dirty="0">
              <a:solidFill>
                <a:schemeClr val="accent5"/>
              </a:solidFill>
              <a:cs typeface="+mn-cs"/>
            </a:endParaRPr>
          </a:p>
        </p:txBody>
      </p:sp>
      <p:sp>
        <p:nvSpPr>
          <p:cNvPr id="10" name="תיבת טקסט 9">
            <a:extLst>
              <a:ext uri="{FF2B5EF4-FFF2-40B4-BE49-F238E27FC236}">
                <a16:creationId xmlns:a16="http://schemas.microsoft.com/office/drawing/2014/main" id="{AE2D7C39-27D0-C8AD-9C1A-47ED11C0B04A}"/>
              </a:ext>
            </a:extLst>
          </p:cNvPr>
          <p:cNvSpPr txBox="1"/>
          <p:nvPr/>
        </p:nvSpPr>
        <p:spPr>
          <a:xfrm>
            <a:off x="5406888" y="6371924"/>
            <a:ext cx="3347814" cy="369332"/>
          </a:xfrm>
          <a:prstGeom prst="rect">
            <a:avLst/>
          </a:prstGeom>
          <a:noFill/>
        </p:spPr>
        <p:txBody>
          <a:bodyPr wrap="square">
            <a:spAutoFit/>
          </a:bodyPr>
          <a:lstStyle/>
          <a:p>
            <a:r>
              <a:rPr lang="he-IL" dirty="0">
                <a:hlinkClick r:id="rId3"/>
              </a:rPr>
              <a:t>לחן השיר הקיץ עבר החום הגדול</a:t>
            </a:r>
            <a:endParaRPr lang="he-IL" dirty="0"/>
          </a:p>
        </p:txBody>
      </p:sp>
      <p:pic>
        <p:nvPicPr>
          <p:cNvPr id="12" name="תמונה 11">
            <a:extLst>
              <a:ext uri="{FF2B5EF4-FFF2-40B4-BE49-F238E27FC236}">
                <a16:creationId xmlns:a16="http://schemas.microsoft.com/office/drawing/2014/main" id="{22A89359-749D-2713-522F-0D80234EB2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3" name="תמונה 2">
            <a:extLst>
              <a:ext uri="{FF2B5EF4-FFF2-40B4-BE49-F238E27FC236}">
                <a16:creationId xmlns:a16="http://schemas.microsoft.com/office/drawing/2014/main" id="{41E4B505-D38C-9270-123C-914A260853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6197" y="116744"/>
            <a:ext cx="1530229" cy="1012024"/>
          </a:xfrm>
          <a:prstGeom prst="rect">
            <a:avLst/>
          </a:prstGeom>
        </p:spPr>
      </p:pic>
      <p:pic>
        <p:nvPicPr>
          <p:cNvPr id="8" name="מציין מיקום תוכן 7">
            <a:extLst>
              <a:ext uri="{FF2B5EF4-FFF2-40B4-BE49-F238E27FC236}">
                <a16:creationId xmlns:a16="http://schemas.microsoft.com/office/drawing/2014/main" id="{665C0633-2549-E5F5-A169-47F5C1959630}"/>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293195" y="1690689"/>
            <a:ext cx="6795353" cy="4351338"/>
          </a:xfrm>
        </p:spPr>
      </p:pic>
    </p:spTree>
    <p:extLst>
      <p:ext uri="{BB962C8B-B14F-4D97-AF65-F5344CB8AC3E}">
        <p14:creationId xmlns:p14="http://schemas.microsoft.com/office/powerpoint/2010/main" val="322507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81037"/>
            <a:ext cx="7886700" cy="1325563"/>
          </a:xfrm>
        </p:spPr>
        <p:txBody>
          <a:bodyPr/>
          <a:lstStyle/>
          <a:p>
            <a:pPr algn="r"/>
            <a:r>
              <a:rPr lang="ar-SA" b="1" dirty="0">
                <a:latin typeface="MF_FrankRuhl-Bold"/>
                <a:cs typeface="+mn-cs"/>
              </a:rPr>
              <a:t>ماذّا تَعَلَّمْنا؟</a:t>
            </a:r>
            <a:endParaRPr lang="en-US" dirty="0">
              <a:cs typeface="+mn-cs"/>
            </a:endParaRPr>
          </a:p>
        </p:txBody>
      </p:sp>
      <p:pic>
        <p:nvPicPr>
          <p:cNvPr id="10" name="מציין מיקום תוכן 9">
            <a:extLst>
              <a:ext uri="{FF2B5EF4-FFF2-40B4-BE49-F238E27FC236}">
                <a16:creationId xmlns:a16="http://schemas.microsoft.com/office/drawing/2014/main" id="{FA1EFD4D-9001-D7C9-9775-54B679B18C17}"/>
              </a:ext>
            </a:extLst>
          </p:cNvPr>
          <p:cNvPicPr>
            <a:picLocks noGrp="1" noChangeAspect="1"/>
          </p:cNvPicPr>
          <p:nvPr>
            <p:ph idx="1"/>
          </p:nvPr>
        </p:nvPicPr>
        <p:blipFill>
          <a:blip r:embed="rId3"/>
          <a:stretch>
            <a:fillRect/>
          </a:stretch>
        </p:blipFill>
        <p:spPr>
          <a:xfrm>
            <a:off x="1152144" y="1901952"/>
            <a:ext cx="7214616" cy="2350008"/>
          </a:xfrm>
        </p:spPr>
      </p:pic>
      <p:sp>
        <p:nvSpPr>
          <p:cNvPr id="7" name="תיבת טקסט 6">
            <a:extLst>
              <a:ext uri="{FF2B5EF4-FFF2-40B4-BE49-F238E27FC236}">
                <a16:creationId xmlns:a16="http://schemas.microsoft.com/office/drawing/2014/main" id="{32108DE0-B1FE-0BD9-ACFA-FA4723FEEA7F}"/>
              </a:ext>
            </a:extLst>
          </p:cNvPr>
          <p:cNvSpPr txBox="1"/>
          <p:nvPr/>
        </p:nvSpPr>
        <p:spPr>
          <a:xfrm>
            <a:off x="5696711" y="4719405"/>
            <a:ext cx="3177781" cy="461665"/>
          </a:xfrm>
          <a:prstGeom prst="rect">
            <a:avLst/>
          </a:prstGeom>
          <a:noFill/>
        </p:spPr>
        <p:txBody>
          <a:bodyPr wrap="square">
            <a:spAutoFit/>
          </a:bodyPr>
          <a:lstStyle/>
          <a:p>
            <a:r>
              <a:rPr lang="ar-SA" sz="2400" b="1" dirty="0">
                <a:highlight>
                  <a:srgbClr val="F6FAFE"/>
                </a:highlight>
                <a:latin typeface="MF_FrankRuhl-Regular"/>
              </a:rPr>
              <a:t>المُصطَلَحات التي تَعَلَّمناها </a:t>
            </a:r>
          </a:p>
        </p:txBody>
      </p:sp>
      <p:pic>
        <p:nvPicPr>
          <p:cNvPr id="9" name="תמונה 8">
            <a:extLst>
              <a:ext uri="{FF2B5EF4-FFF2-40B4-BE49-F238E27FC236}">
                <a16:creationId xmlns:a16="http://schemas.microsoft.com/office/drawing/2014/main" id="{36E2CBC2-298B-6817-4E2F-458D418A4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4" name="תמונה 3">
            <a:extLst>
              <a:ext uri="{FF2B5EF4-FFF2-40B4-BE49-F238E27FC236}">
                <a16:creationId xmlns:a16="http://schemas.microsoft.com/office/drawing/2014/main" id="{9F434F2E-5D36-C2BD-EF9E-E9D9FE4420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3338" y="44660"/>
            <a:ext cx="1530229" cy="869740"/>
          </a:xfrm>
          <a:prstGeom prst="rect">
            <a:avLst/>
          </a:prstGeom>
        </p:spPr>
      </p:pic>
      <p:pic>
        <p:nvPicPr>
          <p:cNvPr id="12" name="תמונה 11">
            <a:extLst>
              <a:ext uri="{FF2B5EF4-FFF2-40B4-BE49-F238E27FC236}">
                <a16:creationId xmlns:a16="http://schemas.microsoft.com/office/drawing/2014/main" id="{7A42508E-F33D-B882-1704-94A43325A033}"/>
              </a:ext>
            </a:extLst>
          </p:cNvPr>
          <p:cNvPicPr>
            <a:picLocks noChangeAspect="1"/>
          </p:cNvPicPr>
          <p:nvPr/>
        </p:nvPicPr>
        <p:blipFill>
          <a:blip r:embed="rId6"/>
          <a:stretch>
            <a:fillRect/>
          </a:stretch>
        </p:blipFill>
        <p:spPr>
          <a:xfrm>
            <a:off x="1085659" y="5472875"/>
            <a:ext cx="6753225" cy="857250"/>
          </a:xfrm>
          <a:prstGeom prst="rect">
            <a:avLst/>
          </a:prstGeom>
        </p:spPr>
      </p:pic>
    </p:spTree>
    <p:extLst>
      <p:ext uri="{BB962C8B-B14F-4D97-AF65-F5344CB8AC3E}">
        <p14:creationId xmlns:p14="http://schemas.microsoft.com/office/powerpoint/2010/main" val="253760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4255" y="426124"/>
            <a:ext cx="7886700" cy="1325563"/>
          </a:xfrm>
        </p:spPr>
        <p:txBody>
          <a:bodyPr/>
          <a:lstStyle/>
          <a:p>
            <a:pPr algn="ct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cs typeface="+mn-cs"/>
              </a:rPr>
              <a:t>حالَةُ اَلطَّقْسِ </a:t>
            </a:r>
            <a:r>
              <a:rPr lang="ar-SA" b="1" dirty="0">
                <a:latin typeface="MF_FrankRuhl-Regular"/>
                <a:cs typeface="+mn-cs"/>
              </a:rPr>
              <a:t>في </a:t>
            </a:r>
            <a:r>
              <a:rPr lang="ar-SA" b="1" dirty="0" err="1">
                <a:latin typeface="MF_FrankRuhl-Regular"/>
                <a:cs typeface="+mn-cs"/>
              </a:rPr>
              <a:t>ٱلخَريفِ</a:t>
            </a:r>
            <a:r>
              <a:rPr lang="he-IL" b="1" dirty="0">
                <a:solidFill>
                  <a:srgbClr val="000000"/>
                </a:solidFill>
                <a:latin typeface="MF_FrankRuhl-Regular"/>
                <a:cs typeface="+mn-cs"/>
              </a:rPr>
              <a:t> </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a:t>
            </a:r>
            <a:r>
              <a:rPr lang="he-IL" sz="2800" b="1" dirty="0">
                <a:solidFill>
                  <a:srgbClr val="000000"/>
                </a:solidFill>
                <a:latin typeface="MF_FrankRuhl-Regular"/>
                <a:cs typeface="+mn-cs"/>
              </a:rPr>
              <a:t> 24)</a:t>
            </a:r>
            <a:endParaRPr lang="en-US" sz="2800" b="1" dirty="0">
              <a:cs typeface="+mn-cs"/>
            </a:endParaRPr>
          </a:p>
        </p:txBody>
      </p:sp>
      <p:pic>
        <p:nvPicPr>
          <p:cNvPr id="5" name="תמונה 4">
            <a:extLst>
              <a:ext uri="{FF2B5EF4-FFF2-40B4-BE49-F238E27FC236}">
                <a16:creationId xmlns:a16="http://schemas.microsoft.com/office/drawing/2014/main" id="{C4B958D4-CA21-91DF-3B2E-2D869F0E70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8" name="תמונה 7">
            <a:extLst>
              <a:ext uri="{FF2B5EF4-FFF2-40B4-BE49-F238E27FC236}">
                <a16:creationId xmlns:a16="http://schemas.microsoft.com/office/drawing/2014/main" id="{B6C40E0E-DCC6-6656-7491-F8877CD972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9121" y="20941"/>
            <a:ext cx="1170432" cy="736429"/>
          </a:xfrm>
          <a:prstGeom prst="rect">
            <a:avLst/>
          </a:prstGeom>
        </p:spPr>
      </p:pic>
      <p:pic>
        <p:nvPicPr>
          <p:cNvPr id="12" name="מציין מיקום תוכן 11">
            <a:extLst>
              <a:ext uri="{FF2B5EF4-FFF2-40B4-BE49-F238E27FC236}">
                <a16:creationId xmlns:a16="http://schemas.microsoft.com/office/drawing/2014/main" id="{D682470F-4282-D0C7-F24C-7883A00894AE}"/>
              </a:ext>
            </a:extLst>
          </p:cNvPr>
          <p:cNvPicPr>
            <a:picLocks noGrp="1" noChangeAspect="1"/>
          </p:cNvPicPr>
          <p:nvPr>
            <p:ph idx="1"/>
          </p:nvPr>
        </p:nvPicPr>
        <p:blipFill>
          <a:blip r:embed="rId5"/>
          <a:stretch>
            <a:fillRect/>
          </a:stretch>
        </p:blipFill>
        <p:spPr>
          <a:xfrm>
            <a:off x="1133856" y="1825624"/>
            <a:ext cx="6967728" cy="4812919"/>
          </a:xfrm>
        </p:spPr>
      </p:pic>
    </p:spTree>
    <p:extLst>
      <p:ext uri="{BB962C8B-B14F-4D97-AF65-F5344CB8AC3E}">
        <p14:creationId xmlns:p14="http://schemas.microsoft.com/office/powerpoint/2010/main" val="43961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2800" b="1" dirty="0">
                <a:cs typeface="+mn-cs"/>
              </a:rPr>
              <a:t>تنظيم نتائج قياسات حالة الطقس-  صفحة</a:t>
            </a:r>
            <a:r>
              <a:rPr lang="he-IL" sz="2800" b="1" dirty="0">
                <a:cs typeface="+mn-cs"/>
              </a:rPr>
              <a:t> 116</a:t>
            </a:r>
            <a:endParaRPr lang="en-US" sz="2800" b="1" dirty="0">
              <a:cs typeface="+mn-cs"/>
            </a:endParaRPr>
          </a:p>
        </p:txBody>
      </p:sp>
      <p:pic>
        <p:nvPicPr>
          <p:cNvPr id="5" name="תמונה 4">
            <a:extLst>
              <a:ext uri="{FF2B5EF4-FFF2-40B4-BE49-F238E27FC236}">
                <a16:creationId xmlns:a16="http://schemas.microsoft.com/office/drawing/2014/main" id="{6D8434F7-757C-4485-0303-BC213BC55D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FED88ED5-0C12-2E7C-53CF-EFBA570602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5552" y="0"/>
            <a:ext cx="1298448" cy="858735"/>
          </a:xfrm>
          <a:prstGeom prst="rect">
            <a:avLst/>
          </a:prstGeom>
        </p:spPr>
      </p:pic>
      <p:pic>
        <p:nvPicPr>
          <p:cNvPr id="10" name="מציין מיקום תוכן 9">
            <a:extLst>
              <a:ext uri="{FF2B5EF4-FFF2-40B4-BE49-F238E27FC236}">
                <a16:creationId xmlns:a16="http://schemas.microsoft.com/office/drawing/2014/main" id="{E3FF6748-7626-2EBC-2533-15A7F3A47DBA}"/>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271016" y="1453896"/>
            <a:ext cx="7397496" cy="5248656"/>
          </a:xfrm>
        </p:spPr>
      </p:pic>
    </p:spTree>
    <p:extLst>
      <p:ext uri="{BB962C8B-B14F-4D97-AF65-F5344CB8AC3E}">
        <p14:creationId xmlns:p14="http://schemas.microsoft.com/office/powerpoint/2010/main" val="418331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6987F1C7-54FD-7851-00EF-1781BF317F2F}"/>
              </a:ext>
            </a:extLst>
          </p:cNvPr>
          <p:cNvSpPr txBox="1"/>
          <p:nvPr/>
        </p:nvSpPr>
        <p:spPr>
          <a:xfrm>
            <a:off x="832104" y="790947"/>
            <a:ext cx="7045452" cy="646331"/>
          </a:xfrm>
          <a:prstGeom prst="rect">
            <a:avLst/>
          </a:prstGeom>
          <a:noFill/>
        </p:spPr>
        <p:txBody>
          <a:bodyPr wrap="square">
            <a:spAutoFit/>
          </a:bodyPr>
          <a:lstStyle/>
          <a:p>
            <a:pPr algn="r"/>
            <a:r>
              <a:rPr lang="ar-SA" sz="3600" b="1" i="0" u="none" strike="noStrike" baseline="0" dirty="0">
                <a:latin typeface="MF_FrankRuhl-Regular"/>
              </a:rPr>
              <a:t>طولُ اللَّيلِ وَالنَّهارِ في فَصْلِ </a:t>
            </a:r>
            <a:r>
              <a:rPr lang="ar-SA" sz="3600" b="1" i="0" u="none" strike="noStrike" baseline="0" dirty="0" err="1">
                <a:latin typeface="MF_FrankRuhl-Regular"/>
              </a:rPr>
              <a:t>ٱلخَريفِ</a:t>
            </a:r>
            <a:r>
              <a:rPr lang="ar-SA" sz="3600" b="1" i="0" u="none" strike="noStrike" baseline="0" dirty="0">
                <a:latin typeface="MF_FrankRuhl-Regular"/>
              </a:rPr>
              <a:t> -  </a:t>
            </a:r>
            <a:endParaRPr lang="he-IL" sz="3600" b="1" i="0" u="none" strike="noStrike" baseline="0" dirty="0">
              <a:latin typeface="MF_FrankRuhl-Regular"/>
            </a:endParaRPr>
          </a:p>
        </p:txBody>
      </p:sp>
      <p:sp>
        <p:nvSpPr>
          <p:cNvPr id="8" name="תיבת טקסט 7">
            <a:extLst>
              <a:ext uri="{FF2B5EF4-FFF2-40B4-BE49-F238E27FC236}">
                <a16:creationId xmlns:a16="http://schemas.microsoft.com/office/drawing/2014/main" id="{7ECFD6E6-3C43-98E4-A1F9-82F07B6A6F38}"/>
              </a:ext>
            </a:extLst>
          </p:cNvPr>
          <p:cNvSpPr txBox="1"/>
          <p:nvPr/>
        </p:nvSpPr>
        <p:spPr>
          <a:xfrm>
            <a:off x="587140" y="856648"/>
            <a:ext cx="1617045" cy="584775"/>
          </a:xfrm>
          <a:prstGeom prst="rect">
            <a:avLst/>
          </a:prstGeom>
          <a:noFill/>
        </p:spPr>
        <p:txBody>
          <a:bodyPr wrap="square" rtlCol="1">
            <a:spAutoFit/>
          </a:bodyPr>
          <a:lstStyle/>
          <a:p>
            <a:pPr algn="r"/>
            <a:r>
              <a:rPr lang="ar-SA" sz="3200" b="1" dirty="0"/>
              <a:t>صفحة</a:t>
            </a:r>
            <a:r>
              <a:rPr lang="he-IL" sz="3200" b="1" dirty="0"/>
              <a:t> 25</a:t>
            </a:r>
          </a:p>
        </p:txBody>
      </p:sp>
      <p:pic>
        <p:nvPicPr>
          <p:cNvPr id="10" name="תמונה 9">
            <a:extLst>
              <a:ext uri="{FF2B5EF4-FFF2-40B4-BE49-F238E27FC236}">
                <a16:creationId xmlns:a16="http://schemas.microsoft.com/office/drawing/2014/main" id="{018E054A-BCBF-A17D-1C7D-923A1156E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916F7259-9920-73B3-39B1-78862C5E4A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9832" y="14714"/>
            <a:ext cx="1344168" cy="793807"/>
          </a:xfrm>
          <a:prstGeom prst="rect">
            <a:avLst/>
          </a:prstGeom>
        </p:spPr>
      </p:pic>
      <p:pic>
        <p:nvPicPr>
          <p:cNvPr id="4" name="תמונה 3">
            <a:extLst>
              <a:ext uri="{FF2B5EF4-FFF2-40B4-BE49-F238E27FC236}">
                <a16:creationId xmlns:a16="http://schemas.microsoft.com/office/drawing/2014/main" id="{F1139100-A0D1-1780-35BE-D1BB9E505CDC}"/>
              </a:ext>
            </a:extLst>
          </p:cNvPr>
          <p:cNvPicPr>
            <a:picLocks noChangeAspect="1"/>
          </p:cNvPicPr>
          <p:nvPr/>
        </p:nvPicPr>
        <p:blipFill>
          <a:blip r:embed="rId5"/>
          <a:stretch>
            <a:fillRect/>
          </a:stretch>
        </p:blipFill>
        <p:spPr>
          <a:xfrm>
            <a:off x="633412" y="1657350"/>
            <a:ext cx="8062532" cy="4871466"/>
          </a:xfrm>
          <a:prstGeom prst="rect">
            <a:avLst/>
          </a:prstGeom>
        </p:spPr>
      </p:pic>
    </p:spTree>
    <p:extLst>
      <p:ext uri="{BB962C8B-B14F-4D97-AF65-F5344CB8AC3E}">
        <p14:creationId xmlns:p14="http://schemas.microsoft.com/office/powerpoint/2010/main" val="2339602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schemeClr val="accent5"/>
                </a:solidFill>
                <a:latin typeface="MF_FrankRuhl-Regular"/>
                <a:cs typeface="+mn-cs"/>
              </a:rPr>
              <a:t>اَلإِنْسانُ في فَصْلِ </a:t>
            </a:r>
            <a:r>
              <a:rPr lang="ar-SA" sz="5400" b="1" dirty="0" err="1">
                <a:solidFill>
                  <a:schemeClr val="accent5"/>
                </a:solidFill>
                <a:latin typeface="MF_FrankRuhl-Regular"/>
                <a:cs typeface="+mn-cs"/>
              </a:rPr>
              <a:t>ٱلخَريفِ</a:t>
            </a:r>
            <a:r>
              <a:rPr lang="ar-SA" sz="5400" b="1" dirty="0">
                <a:solidFill>
                  <a:schemeClr val="accent5"/>
                </a:solidFill>
                <a:latin typeface="MF_FrankRuhl-Regular"/>
                <a:cs typeface="+mn-cs"/>
              </a:rPr>
              <a:t> </a:t>
            </a:r>
            <a:br>
              <a:rPr lang="ar-SA" sz="5400" b="1" dirty="0">
                <a:solidFill>
                  <a:schemeClr val="accent5"/>
                </a:solidFill>
                <a:latin typeface="MF_FrankRuhl-Regular"/>
                <a:cs typeface="+mn-cs"/>
              </a:rPr>
            </a:b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 26)</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ar-SA" sz="3600" b="1" dirty="0">
                <a:solidFill>
                  <a:srgbClr val="437BBE"/>
                </a:solidFill>
                <a:latin typeface="MF_FrankRuhl-Regular"/>
              </a:rPr>
              <a:t>مَهَمَّةٌ</a:t>
            </a:r>
            <a:r>
              <a:rPr lang="he-IL" sz="3600" b="1" dirty="0">
                <a:solidFill>
                  <a:srgbClr val="437BBE"/>
                </a:solidFill>
                <a:latin typeface="MF_FrankRuhl-Regular"/>
              </a:rPr>
              <a:t>:</a:t>
            </a:r>
            <a:r>
              <a:rPr lang="ar-SA" sz="3600" b="1" dirty="0">
                <a:solidFill>
                  <a:srgbClr val="437BBE"/>
                </a:solidFill>
                <a:latin typeface="MF_FrankRuhl-Regular"/>
              </a:rPr>
              <a:t>كَيفَ نَتَصَرَّفُ في فَصْلِ </a:t>
            </a:r>
            <a:r>
              <a:rPr lang="ar-SA" sz="3600" b="1" dirty="0" err="1">
                <a:solidFill>
                  <a:srgbClr val="437BBE"/>
                </a:solidFill>
                <a:latin typeface="MF_FrankRuhl-Regular"/>
              </a:rPr>
              <a:t>ٱلخَريفِ</a:t>
            </a:r>
            <a:r>
              <a:rPr lang="ar-SA" sz="3600" b="1" dirty="0">
                <a:solidFill>
                  <a:srgbClr val="437BBE"/>
                </a:solidFill>
                <a:latin typeface="MF_FrankRuhl-Regular"/>
              </a:rPr>
              <a:t> </a:t>
            </a:r>
            <a:endParaRPr lang="en-US" sz="3600" b="1" dirty="0"/>
          </a:p>
        </p:txBody>
      </p:sp>
      <p:pic>
        <p:nvPicPr>
          <p:cNvPr id="6" name="תמונה 5">
            <a:extLst>
              <a:ext uri="{FF2B5EF4-FFF2-40B4-BE49-F238E27FC236}">
                <a16:creationId xmlns:a16="http://schemas.microsoft.com/office/drawing/2014/main" id="{0F700774-5BDC-FCCF-BDDE-74560A2D83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7" name="תמונה 6">
            <a:extLst>
              <a:ext uri="{FF2B5EF4-FFF2-40B4-BE49-F238E27FC236}">
                <a16:creationId xmlns:a16="http://schemas.microsoft.com/office/drawing/2014/main" id="{9E3B8EC7-7055-14D2-766E-9FC1BFFF16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5685" y="17261"/>
            <a:ext cx="1279329" cy="846090"/>
          </a:xfrm>
          <a:prstGeom prst="rect">
            <a:avLst/>
          </a:prstGeom>
        </p:spPr>
      </p:pic>
      <p:pic>
        <p:nvPicPr>
          <p:cNvPr id="11" name="תמונה 10">
            <a:extLst>
              <a:ext uri="{FF2B5EF4-FFF2-40B4-BE49-F238E27FC236}">
                <a16:creationId xmlns:a16="http://schemas.microsoft.com/office/drawing/2014/main" id="{B5B30735-36AD-EF09-173C-C456CB938E49}"/>
              </a:ext>
            </a:extLst>
          </p:cNvPr>
          <p:cNvPicPr>
            <a:picLocks noChangeAspect="1"/>
          </p:cNvPicPr>
          <p:nvPr/>
        </p:nvPicPr>
        <p:blipFill>
          <a:blip r:embed="rId5"/>
          <a:stretch>
            <a:fillRect/>
          </a:stretch>
        </p:blipFill>
        <p:spPr>
          <a:xfrm>
            <a:off x="844130" y="2442508"/>
            <a:ext cx="7258050" cy="4343400"/>
          </a:xfrm>
          <a:prstGeom prst="rect">
            <a:avLst/>
          </a:prstGeom>
        </p:spPr>
      </p:pic>
    </p:spTree>
    <p:extLst>
      <p:ext uri="{BB962C8B-B14F-4D97-AF65-F5344CB8AC3E}">
        <p14:creationId xmlns:p14="http://schemas.microsoft.com/office/powerpoint/2010/main" val="1094649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0602" y="808521"/>
            <a:ext cx="7886700" cy="1325563"/>
          </a:xfrm>
        </p:spPr>
        <p:txBody>
          <a:bodyPr/>
          <a:lstStyle/>
          <a:p>
            <a:pPr algn="r"/>
            <a:r>
              <a:rPr lang="ar-SA" b="1" dirty="0">
                <a:latin typeface="MF_FrankRuhl-Regular"/>
                <a:cs typeface="+mn-cs"/>
              </a:rPr>
              <a:t>ماذّا تَعَلَّمْنا؟</a:t>
            </a:r>
            <a:endParaRPr lang="en-US" b="1" dirty="0">
              <a:cs typeface="+mn-cs"/>
            </a:endParaRPr>
          </a:p>
        </p:txBody>
      </p:sp>
      <p:pic>
        <p:nvPicPr>
          <p:cNvPr id="12" name="מציין מיקום תוכן 11">
            <a:extLst>
              <a:ext uri="{FF2B5EF4-FFF2-40B4-BE49-F238E27FC236}">
                <a16:creationId xmlns:a16="http://schemas.microsoft.com/office/drawing/2014/main" id="{D777FB4D-79B1-7A81-C70A-39F4B359ADEF}"/>
              </a:ext>
            </a:extLst>
          </p:cNvPr>
          <p:cNvPicPr>
            <a:picLocks noGrp="1" noChangeAspect="1"/>
          </p:cNvPicPr>
          <p:nvPr>
            <p:ph idx="1"/>
          </p:nvPr>
        </p:nvPicPr>
        <p:blipFill>
          <a:blip r:embed="rId3"/>
          <a:stretch>
            <a:fillRect/>
          </a:stretch>
        </p:blipFill>
        <p:spPr>
          <a:xfrm>
            <a:off x="932688" y="1975104"/>
            <a:ext cx="7452359" cy="3008376"/>
          </a:xfrm>
        </p:spPr>
      </p:pic>
      <p:pic>
        <p:nvPicPr>
          <p:cNvPr id="5" name="תמונה 4">
            <a:extLst>
              <a:ext uri="{FF2B5EF4-FFF2-40B4-BE49-F238E27FC236}">
                <a16:creationId xmlns:a16="http://schemas.microsoft.com/office/drawing/2014/main" id="{E642E0CB-B1FA-FA4B-FF8B-8F124BF93B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
        <p:nvSpPr>
          <p:cNvPr id="8" name="כותרת 13">
            <a:extLst>
              <a:ext uri="{FF2B5EF4-FFF2-40B4-BE49-F238E27FC236}">
                <a16:creationId xmlns:a16="http://schemas.microsoft.com/office/drawing/2014/main" id="{EDD23E8F-C5A1-0943-A290-152E4A52805A}"/>
              </a:ext>
            </a:extLst>
          </p:cNvPr>
          <p:cNvSpPr txBox="1">
            <a:spLocks/>
          </p:cNvSpPr>
          <p:nvPr/>
        </p:nvSpPr>
        <p:spPr>
          <a:xfrm>
            <a:off x="5265019" y="5181600"/>
            <a:ext cx="3250331" cy="657226"/>
          </a:xfrm>
          <a:prstGeom prst="rect">
            <a:avLst/>
          </a:prstGeom>
          <a:ln w="19050">
            <a:no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highlight>
                  <a:srgbClr val="F6FAFE"/>
                </a:highlight>
                <a:latin typeface="MF_FrankRuhl-Regular"/>
              </a:rPr>
              <a:t>المُصطَلَحات التي تَعَلَّمناها </a:t>
            </a:r>
          </a:p>
        </p:txBody>
      </p:sp>
      <p:pic>
        <p:nvPicPr>
          <p:cNvPr id="6" name="תמונה 5">
            <a:extLst>
              <a:ext uri="{FF2B5EF4-FFF2-40B4-BE49-F238E27FC236}">
                <a16:creationId xmlns:a16="http://schemas.microsoft.com/office/drawing/2014/main" id="{0952C283-F678-E246-EABC-A4DDD022BB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932" y="29721"/>
            <a:ext cx="1530229" cy="843251"/>
          </a:xfrm>
          <a:prstGeom prst="rect">
            <a:avLst/>
          </a:prstGeom>
        </p:spPr>
      </p:pic>
      <p:pic>
        <p:nvPicPr>
          <p:cNvPr id="10" name="תמונה 9">
            <a:extLst>
              <a:ext uri="{FF2B5EF4-FFF2-40B4-BE49-F238E27FC236}">
                <a16:creationId xmlns:a16="http://schemas.microsoft.com/office/drawing/2014/main" id="{CAB27220-B492-8959-4D2B-0AD5A82EEF0B}"/>
              </a:ext>
            </a:extLst>
          </p:cNvPr>
          <p:cNvPicPr>
            <a:picLocks noChangeAspect="1"/>
          </p:cNvPicPr>
          <p:nvPr/>
        </p:nvPicPr>
        <p:blipFill>
          <a:blip r:embed="rId6"/>
          <a:stretch>
            <a:fillRect/>
          </a:stretch>
        </p:blipFill>
        <p:spPr>
          <a:xfrm>
            <a:off x="1479422" y="5829691"/>
            <a:ext cx="6905625" cy="866775"/>
          </a:xfrm>
          <a:prstGeom prst="rect">
            <a:avLst/>
          </a:prstGeom>
        </p:spPr>
      </p:pic>
    </p:spTree>
    <p:extLst>
      <p:ext uri="{BB962C8B-B14F-4D97-AF65-F5344CB8AC3E}">
        <p14:creationId xmlns:p14="http://schemas.microsoft.com/office/powerpoint/2010/main" val="6421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273" y="776337"/>
            <a:ext cx="7886700" cy="1325563"/>
          </a:xfrm>
        </p:spPr>
        <p:txBody>
          <a:bodyPr/>
          <a:lstStyle/>
          <a:p>
            <a:pPr algn="r"/>
            <a:r>
              <a:rPr lang="ar-SA" dirty="0">
                <a:cs typeface="+mn-cs"/>
              </a:rPr>
              <a:t>مُحادثةٌ</a:t>
            </a:r>
            <a:r>
              <a:rPr lang="he-IL" dirty="0">
                <a:cs typeface="+mn-cs"/>
              </a:rPr>
              <a:t>      </a:t>
            </a:r>
            <a:endParaRPr lang="en-US" dirty="0">
              <a:cs typeface="+mn-cs"/>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434" y="1103444"/>
            <a:ext cx="1437383" cy="1170328"/>
          </a:xfrm>
          <a:prstGeom prst="rect">
            <a:avLst/>
          </a:prstGeom>
        </p:spPr>
      </p:pic>
      <p:pic>
        <p:nvPicPr>
          <p:cNvPr id="6" name="תמונה 5">
            <a:extLst>
              <a:ext uri="{FF2B5EF4-FFF2-40B4-BE49-F238E27FC236}">
                <a16:creationId xmlns:a16="http://schemas.microsoft.com/office/drawing/2014/main" id="{2A195FB7-4103-4667-4C6C-7504DB7C0D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7" name="תמונה 6">
            <a:extLst>
              <a:ext uri="{FF2B5EF4-FFF2-40B4-BE49-F238E27FC236}">
                <a16:creationId xmlns:a16="http://schemas.microsoft.com/office/drawing/2014/main" id="{92F53ADF-988B-E2A9-C304-77588F6CF2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9017" y="98453"/>
            <a:ext cx="1530229" cy="1012024"/>
          </a:xfrm>
          <a:prstGeom prst="rect">
            <a:avLst/>
          </a:prstGeom>
        </p:spPr>
      </p:pic>
      <p:pic>
        <p:nvPicPr>
          <p:cNvPr id="11" name="מציין מיקום תוכן 10">
            <a:extLst>
              <a:ext uri="{FF2B5EF4-FFF2-40B4-BE49-F238E27FC236}">
                <a16:creationId xmlns:a16="http://schemas.microsoft.com/office/drawing/2014/main" id="{CD61D16D-71B0-0784-3DF1-FA6669D316D2}"/>
              </a:ext>
            </a:extLst>
          </p:cNvPr>
          <p:cNvPicPr>
            <a:picLocks noGrp="1" noChangeAspect="1"/>
          </p:cNvPicPr>
          <p:nvPr>
            <p:ph idx="1"/>
          </p:nvPr>
        </p:nvPicPr>
        <p:blipFill>
          <a:blip r:embed="rId6"/>
          <a:stretch>
            <a:fillRect/>
          </a:stretch>
        </p:blipFill>
        <p:spPr>
          <a:xfrm>
            <a:off x="1344168" y="2600879"/>
            <a:ext cx="6775704" cy="3480784"/>
          </a:xfrm>
        </p:spPr>
      </p:pic>
    </p:spTree>
    <p:extLst>
      <p:ext uri="{BB962C8B-B14F-4D97-AF65-F5344CB8AC3E}">
        <p14:creationId xmlns:p14="http://schemas.microsoft.com/office/powerpoint/2010/main" val="137600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cs typeface="+mn-cs"/>
              </a:rPr>
              <a:t>حالَةُ </a:t>
            </a:r>
            <a:r>
              <a:rPr lang="ar-SA" sz="5400" b="1" dirty="0" err="1">
                <a:cs typeface="+mn-cs"/>
              </a:rPr>
              <a:t>ٱلطَقْسِ</a:t>
            </a:r>
            <a:r>
              <a:rPr lang="ar-SA" sz="5400" b="1" dirty="0">
                <a:cs typeface="+mn-cs"/>
              </a:rPr>
              <a:t> في </a:t>
            </a:r>
            <a:r>
              <a:rPr lang="ar-SA" sz="5400" b="1" dirty="0" err="1">
                <a:cs typeface="+mn-cs"/>
              </a:rPr>
              <a:t>ٱلخَريفِ</a:t>
            </a:r>
            <a:r>
              <a:rPr lang="ar-SA" sz="5400" b="1" dirty="0">
                <a:cs typeface="+mn-cs"/>
              </a:rPr>
              <a:t> </a:t>
            </a:r>
            <a:endParaRPr lang="en-US" sz="5400" b="1" dirty="0">
              <a:cs typeface="+mn-cs"/>
            </a:endParaRPr>
          </a:p>
        </p:txBody>
      </p:sp>
      <p:sp>
        <p:nvSpPr>
          <p:cNvPr id="3" name="מציין מיקום תוכן 2"/>
          <p:cNvSpPr>
            <a:spLocks noGrp="1"/>
          </p:cNvSpPr>
          <p:nvPr>
            <p:ph idx="1"/>
          </p:nvPr>
        </p:nvSpPr>
        <p:spPr>
          <a:xfrm>
            <a:off x="65314" y="1825625"/>
            <a:ext cx="8450036" cy="4351338"/>
          </a:xfrm>
        </p:spPr>
        <p:txBody>
          <a:bodyPr>
            <a:normAutofit/>
          </a:bodyPr>
          <a:lstStyle/>
          <a:p>
            <a:pPr marL="0" indent="0" algn="r">
              <a:buNone/>
            </a:pPr>
            <a:r>
              <a:rPr lang="ar-SA" sz="4000" b="1" dirty="0"/>
              <a:t>مُشاهَدَةٌ: ما هِيَ حالَةُ </a:t>
            </a:r>
            <a:r>
              <a:rPr lang="ar-SA" sz="4000" b="1" dirty="0" err="1"/>
              <a:t>ٱلطَقْسِ</a:t>
            </a:r>
            <a:r>
              <a:rPr lang="ar-SA" sz="4000" b="1" dirty="0"/>
              <a:t> </a:t>
            </a:r>
            <a:r>
              <a:rPr lang="ar-SA" sz="4000" b="1" dirty="0" err="1"/>
              <a:t>ٱليَومَ</a:t>
            </a:r>
            <a:r>
              <a:rPr lang="he-IL" sz="4000" b="1" dirty="0"/>
              <a:t> </a:t>
            </a:r>
            <a:r>
              <a:rPr lang="he-IL" dirty="0"/>
              <a:t>(</a:t>
            </a:r>
            <a:r>
              <a:rPr lang="ar-SA" dirty="0"/>
              <a:t>الصفحات</a:t>
            </a:r>
            <a:r>
              <a:rPr lang="he-IL" dirty="0"/>
              <a:t> 12-9)</a:t>
            </a:r>
          </a:p>
          <a:p>
            <a:pPr algn="r" rtl="1"/>
            <a:r>
              <a:rPr lang="ar-SA" sz="3600" b="1" dirty="0">
                <a:latin typeface="MF_FrankRuhl-Bold"/>
              </a:rPr>
              <a:t>نُمْعِنُ </a:t>
            </a:r>
            <a:r>
              <a:rPr lang="ar-SA" sz="3600" b="1" dirty="0" err="1">
                <a:latin typeface="MF_FrankRuhl-Bold"/>
              </a:rPr>
              <a:t>ٱلنَّظَرَ</a:t>
            </a:r>
            <a:endParaRPr lang="ar-SA" sz="3600" b="1" dirty="0">
              <a:latin typeface="MF_FrankRuhl-Bold"/>
            </a:endParaRPr>
          </a:p>
          <a:p>
            <a:pPr algn="r" rtl="1"/>
            <a:r>
              <a:rPr lang="ar-SA" sz="3600" b="1" dirty="0">
                <a:latin typeface="MF_FrankRuhl-Bold"/>
              </a:rPr>
              <a:t>نُصْغي</a:t>
            </a:r>
          </a:p>
          <a:p>
            <a:pPr algn="r" rtl="1"/>
            <a:r>
              <a:rPr lang="ar-SA" sz="3600" b="1" dirty="0">
                <a:latin typeface="MF_FrankRuhl-Bold"/>
              </a:rPr>
              <a:t>نَحِسُّ عَلى جُلودِنا</a:t>
            </a:r>
          </a:p>
          <a:p>
            <a:pPr algn="r" rtl="1"/>
            <a:r>
              <a:rPr lang="ar-SA" sz="3600" b="1" dirty="0">
                <a:latin typeface="MF_FrankRuhl-Bold"/>
              </a:rPr>
              <a:t>نَشُمُّ</a:t>
            </a:r>
          </a:p>
          <a:p>
            <a:pPr algn="r" rtl="1"/>
            <a:endParaRPr lang="he-IL" sz="3600" b="1" dirty="0">
              <a:latin typeface="MF_FrankRuhl-Bold"/>
            </a:endParaRPr>
          </a:p>
          <a:p>
            <a:pPr marL="0" indent="0" algn="r">
              <a:buNone/>
            </a:pPr>
            <a:endParaRPr lang="he-IL" dirty="0"/>
          </a:p>
          <a:p>
            <a:pPr marL="0" indent="0" algn="r">
              <a:buNone/>
            </a:pPr>
            <a:endParaRPr lang="en-US" dirty="0"/>
          </a:p>
        </p:txBody>
      </p:sp>
      <p:pic>
        <p:nvPicPr>
          <p:cNvPr id="6" name="תמונה 5">
            <a:extLst>
              <a:ext uri="{FF2B5EF4-FFF2-40B4-BE49-F238E27FC236}">
                <a16:creationId xmlns:a16="http://schemas.microsoft.com/office/drawing/2014/main" id="{F9388B67-2626-7645-0099-21F9CDBB9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7" name="תמונה 6">
            <a:extLst>
              <a:ext uri="{FF2B5EF4-FFF2-40B4-BE49-F238E27FC236}">
                <a16:creationId xmlns:a16="http://schemas.microsoft.com/office/drawing/2014/main" id="{3A99B216-EFDB-EDE5-A9FA-54D604103D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0960" y="15883"/>
            <a:ext cx="1456182" cy="1012024"/>
          </a:xfrm>
          <a:prstGeom prst="rect">
            <a:avLst/>
          </a:prstGeom>
        </p:spPr>
      </p:pic>
      <p:pic>
        <p:nvPicPr>
          <p:cNvPr id="9" name="תמונה 8">
            <a:extLst>
              <a:ext uri="{FF2B5EF4-FFF2-40B4-BE49-F238E27FC236}">
                <a16:creationId xmlns:a16="http://schemas.microsoft.com/office/drawing/2014/main" id="{7F508CB1-4198-9441-888C-FD5306C4346E}"/>
              </a:ext>
            </a:extLst>
          </p:cNvPr>
          <p:cNvPicPr>
            <a:picLocks noChangeAspect="1"/>
          </p:cNvPicPr>
          <p:nvPr/>
        </p:nvPicPr>
        <p:blipFill>
          <a:blip r:embed="rId5"/>
          <a:stretch>
            <a:fillRect/>
          </a:stretch>
        </p:blipFill>
        <p:spPr>
          <a:xfrm>
            <a:off x="1140142" y="2707793"/>
            <a:ext cx="1743075" cy="3390900"/>
          </a:xfrm>
          <a:prstGeom prst="rect">
            <a:avLst/>
          </a:prstGeom>
        </p:spPr>
      </p:pic>
    </p:spTree>
    <p:extLst>
      <p:ext uri="{BB962C8B-B14F-4D97-AF65-F5344CB8AC3E}">
        <p14:creationId xmlns:p14="http://schemas.microsoft.com/office/powerpoint/2010/main" val="385925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6A249036-4F29-15C0-85EE-51064A1EB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3" name="תמונה 2">
            <a:extLst>
              <a:ext uri="{FF2B5EF4-FFF2-40B4-BE49-F238E27FC236}">
                <a16:creationId xmlns:a16="http://schemas.microsoft.com/office/drawing/2014/main" id="{5C7F0B9D-8B5B-B6EB-8249-5956F0582E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7106" y="162200"/>
            <a:ext cx="1353429" cy="865707"/>
          </a:xfrm>
          <a:prstGeom prst="rect">
            <a:avLst/>
          </a:prstGeom>
        </p:spPr>
      </p:pic>
      <p:pic>
        <p:nvPicPr>
          <p:cNvPr id="8" name="תמונה 7">
            <a:extLst>
              <a:ext uri="{FF2B5EF4-FFF2-40B4-BE49-F238E27FC236}">
                <a16:creationId xmlns:a16="http://schemas.microsoft.com/office/drawing/2014/main" id="{232D29B9-DEFA-9435-104C-A4C43B08BF4F}"/>
              </a:ext>
            </a:extLst>
          </p:cNvPr>
          <p:cNvPicPr>
            <a:picLocks noChangeAspect="1"/>
          </p:cNvPicPr>
          <p:nvPr/>
        </p:nvPicPr>
        <p:blipFill>
          <a:blip r:embed="rId5"/>
          <a:stretch>
            <a:fillRect/>
          </a:stretch>
        </p:blipFill>
        <p:spPr>
          <a:xfrm>
            <a:off x="118872" y="1460760"/>
            <a:ext cx="8741663" cy="5325148"/>
          </a:xfrm>
          <a:prstGeom prst="rect">
            <a:avLst/>
          </a:prstGeom>
        </p:spPr>
      </p:pic>
    </p:spTree>
    <p:extLst>
      <p:ext uri="{BB962C8B-B14F-4D97-AF65-F5344CB8AC3E}">
        <p14:creationId xmlns:p14="http://schemas.microsoft.com/office/powerpoint/2010/main" val="243849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r>
              <a:rPr lang="ar-SA" b="1" dirty="0">
                <a:cs typeface="+mn-cs"/>
              </a:rPr>
              <a:t>تَلْخيصُ </a:t>
            </a:r>
            <a:r>
              <a:rPr lang="ar-SA" b="1" dirty="0" err="1">
                <a:cs typeface="+mn-cs"/>
              </a:rPr>
              <a:t>ٱلمُشاهَدَةِ</a:t>
            </a:r>
            <a:r>
              <a:rPr lang="en-US" b="1" dirty="0">
                <a:cs typeface="+mn-cs"/>
              </a:rPr>
              <a:t>   </a:t>
            </a:r>
          </a:p>
        </p:txBody>
      </p:sp>
      <p:pic>
        <p:nvPicPr>
          <p:cNvPr id="5" name="תמונה 4">
            <a:extLst>
              <a:ext uri="{FF2B5EF4-FFF2-40B4-BE49-F238E27FC236}">
                <a16:creationId xmlns:a16="http://schemas.microsoft.com/office/drawing/2014/main" id="{B353343E-D45E-7473-F2D6-21178CA581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CFFF68A3-A80D-46FD-5499-4AD514EC47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771" y="15883"/>
            <a:ext cx="1530229" cy="1012024"/>
          </a:xfrm>
          <a:prstGeom prst="rect">
            <a:avLst/>
          </a:prstGeom>
        </p:spPr>
      </p:pic>
      <p:pic>
        <p:nvPicPr>
          <p:cNvPr id="10" name="מציין מיקום תוכן 9">
            <a:extLst>
              <a:ext uri="{FF2B5EF4-FFF2-40B4-BE49-F238E27FC236}">
                <a16:creationId xmlns:a16="http://schemas.microsoft.com/office/drawing/2014/main" id="{84133254-E006-FD40-48BF-5A3D06EC917A}"/>
              </a:ext>
            </a:extLst>
          </p:cNvPr>
          <p:cNvPicPr>
            <a:picLocks noGrp="1" noChangeAspect="1"/>
          </p:cNvPicPr>
          <p:nvPr>
            <p:ph idx="1"/>
          </p:nvPr>
        </p:nvPicPr>
        <p:blipFill>
          <a:blip r:embed="rId5"/>
          <a:stretch>
            <a:fillRect/>
          </a:stretch>
        </p:blipFill>
        <p:spPr>
          <a:xfrm>
            <a:off x="628651" y="2039932"/>
            <a:ext cx="7886700" cy="4104836"/>
          </a:xfrm>
        </p:spPr>
      </p:pic>
    </p:spTree>
    <p:extLst>
      <p:ext uri="{BB962C8B-B14F-4D97-AF65-F5344CB8AC3E}">
        <p14:creationId xmlns:p14="http://schemas.microsoft.com/office/powerpoint/2010/main" val="185193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BE3A579-6032-F975-1246-475C910316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97CD777B-71D8-87A4-8E84-0C5A9A62A2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6952" y="72092"/>
            <a:ext cx="1387287" cy="1012024"/>
          </a:xfrm>
          <a:prstGeom prst="rect">
            <a:avLst/>
          </a:prstGeom>
        </p:spPr>
      </p:pic>
      <p:pic>
        <p:nvPicPr>
          <p:cNvPr id="9" name="מציין מיקום תוכן 8">
            <a:extLst>
              <a:ext uri="{FF2B5EF4-FFF2-40B4-BE49-F238E27FC236}">
                <a16:creationId xmlns:a16="http://schemas.microsoft.com/office/drawing/2014/main" id="{3832AA0A-C99D-80E7-E345-2D38C4F833EA}"/>
              </a:ext>
            </a:extLst>
          </p:cNvPr>
          <p:cNvPicPr>
            <a:picLocks noGrp="1" noChangeAspect="1"/>
          </p:cNvPicPr>
          <p:nvPr>
            <p:ph idx="1"/>
          </p:nvPr>
        </p:nvPicPr>
        <p:blipFill>
          <a:blip r:embed="rId5"/>
          <a:stretch>
            <a:fillRect/>
          </a:stretch>
        </p:blipFill>
        <p:spPr>
          <a:xfrm>
            <a:off x="904875" y="1858169"/>
            <a:ext cx="7334250" cy="4286250"/>
          </a:xfrm>
        </p:spPr>
      </p:pic>
    </p:spTree>
    <p:extLst>
      <p:ext uri="{BB962C8B-B14F-4D97-AF65-F5344CB8AC3E}">
        <p14:creationId xmlns:p14="http://schemas.microsoft.com/office/powerpoint/2010/main" val="179219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B3A1957-C622-C2FD-6F15-87F3F1E5F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2" name="תמונה 1">
            <a:extLst>
              <a:ext uri="{FF2B5EF4-FFF2-40B4-BE49-F238E27FC236}">
                <a16:creationId xmlns:a16="http://schemas.microsoft.com/office/drawing/2014/main" id="{3994FD27-4130-7F7B-310C-512DE0BBD1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7536" y="72092"/>
            <a:ext cx="1350895" cy="869740"/>
          </a:xfrm>
          <a:prstGeom prst="rect">
            <a:avLst/>
          </a:prstGeom>
        </p:spPr>
      </p:pic>
      <p:pic>
        <p:nvPicPr>
          <p:cNvPr id="9" name="מציין מיקום תוכן 8">
            <a:extLst>
              <a:ext uri="{FF2B5EF4-FFF2-40B4-BE49-F238E27FC236}">
                <a16:creationId xmlns:a16="http://schemas.microsoft.com/office/drawing/2014/main" id="{30BB8613-3966-02B2-6B5C-4D6F6CB58199}"/>
              </a:ext>
            </a:extLst>
          </p:cNvPr>
          <p:cNvPicPr>
            <a:picLocks noGrp="1" noChangeAspect="1"/>
          </p:cNvPicPr>
          <p:nvPr>
            <p:ph idx="1"/>
          </p:nvPr>
        </p:nvPicPr>
        <p:blipFill>
          <a:blip r:embed="rId5"/>
          <a:stretch>
            <a:fillRect/>
          </a:stretch>
        </p:blipFill>
        <p:spPr>
          <a:xfrm>
            <a:off x="1404594" y="1825625"/>
            <a:ext cx="6598763" cy="4351338"/>
          </a:xfrm>
        </p:spPr>
      </p:pic>
    </p:spTree>
    <p:extLst>
      <p:ext uri="{BB962C8B-B14F-4D97-AF65-F5344CB8AC3E}">
        <p14:creationId xmlns:p14="http://schemas.microsoft.com/office/powerpoint/2010/main" val="259754486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1856</TotalTime>
  <Words>2905</Words>
  <Application>Microsoft Office PowerPoint</Application>
  <PresentationFormat>‫הצגה על המסך (4:3)</PresentationFormat>
  <Paragraphs>261</Paragraphs>
  <Slides>35</Slides>
  <Notes>35</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35</vt:i4>
      </vt:variant>
    </vt:vector>
  </HeadingPairs>
  <TitlesOfParts>
    <vt:vector size="47" baseType="lpstr">
      <vt:lpstr>Almoni Neue DL 4.0 AAA</vt:lpstr>
      <vt:lpstr>Arial</vt:lpstr>
      <vt:lpstr>Calibri</vt:lpstr>
      <vt:lpstr>Calibri Light</vt:lpstr>
      <vt:lpstr>EnzoagadaMF-Bold</vt:lpstr>
      <vt:lpstr>FontbitDavid</vt:lpstr>
      <vt:lpstr>FontbitDavid-Bold</vt:lpstr>
      <vt:lpstr>MF_FrankRuhl-Bold</vt:lpstr>
      <vt:lpstr>MF_FrankRuhl-Regular</vt:lpstr>
      <vt:lpstr>NarkisimMFO</vt:lpstr>
      <vt:lpstr>NarkisimMFOBold</vt:lpstr>
      <vt:lpstr>ערכת נושא Office</vt:lpstr>
      <vt:lpstr>عارِضَةٌ مُرافِقَةٌ لِلدُّروسِ</vt:lpstr>
      <vt:lpstr>فُصولُ ٱلسَّنَةِ(الصفحات  7-6)    </vt:lpstr>
      <vt:lpstr>جاءَ ٱلخَريفُ </vt:lpstr>
      <vt:lpstr>مُحادثةٌ      </vt:lpstr>
      <vt:lpstr>حالَةُ ٱلطَقْسِ في ٱلخَريفِ </vt:lpstr>
      <vt:lpstr>מצגת של PowerPoint‏</vt:lpstr>
      <vt:lpstr>       تَلْخيصُ ٱلمُشاهَدَةِ   </vt:lpstr>
      <vt:lpstr>מצגת של PowerPoint‏</vt:lpstr>
      <vt:lpstr>מצגת של PowerPoint‏</vt:lpstr>
      <vt:lpstr>מצגת של PowerPoint‏</vt:lpstr>
      <vt:lpstr>ماذا تَعَلَّمْنا</vt:lpstr>
      <vt:lpstr>المُصطَلَحات التي تَعَلَّمناها </vt:lpstr>
      <vt:lpstr>ظَواهِرُ حالَةِ اَلطَّقْسِ (الصفحات 24-13)</vt:lpstr>
      <vt:lpstr>أَجهِزَةٌ لِقِياسِ ظَواهِرُ حالَةِ اَلطَّقْسِ (صفحة 13)</vt:lpstr>
      <vt:lpstr>اَلرِّيحُ</vt:lpstr>
      <vt:lpstr>مَهَمَّةٌ: نَبْني مِقْيّاسَ رِيحٍ (الصفحات 15-14)</vt:lpstr>
      <vt:lpstr>מצגת של PowerPoint‏</vt:lpstr>
      <vt:lpstr>مَهَمَّةٌ: نَسْتَعْمِلُ مِقْيّاسَ ٱلرِّيحِ  (صفحة 16)</vt:lpstr>
      <vt:lpstr>تَلْخّيصُ ٱلقِياسِ(עמוד 16)</vt:lpstr>
      <vt:lpstr>مَهَمَّةٌ: نَقيسُ شِدَّةَ ٱلرِّيحِ (صفحة17)</vt:lpstr>
      <vt:lpstr>أَمثِلَةٌ لِلإِثراءِ</vt:lpstr>
      <vt:lpstr>      ماذّا تَعَلَّمْنا؟ </vt:lpstr>
      <vt:lpstr>دَرَجاتُ ٱلحَرارَةِ في ٱلخَريفِ    ( صفحة18)</vt:lpstr>
      <vt:lpstr>تَجْرِبَةٌ: هَلِ ٱلمِياهُ حارَّةٌ أَمْ بارِدَةٌ (الصفحات 19-18)</vt:lpstr>
      <vt:lpstr>ميزانُ ٱلحَرارَةِ</vt:lpstr>
      <vt:lpstr>מצגת של PowerPoint‏</vt:lpstr>
      <vt:lpstr>مَهَمَّةٌ:  نَقِيسُ دَرَجَاتِ ٱلحَرارَةِ الصفحات 23-22</vt:lpstr>
      <vt:lpstr>مُحادثةٌ   </vt:lpstr>
      <vt:lpstr>מצגת של PowerPoint‏</vt:lpstr>
      <vt:lpstr>ماذّا تَعَلَّمْنا؟</vt:lpstr>
      <vt:lpstr>مَهَمَّةٌ: حالَةُ اَلطَّقْسِ في ٱلخَريفِ (صفحة 24)</vt:lpstr>
      <vt:lpstr>تنظيم نتائج قياسات حالة الطقس-  صفحة 116</vt:lpstr>
      <vt:lpstr>מצגת של PowerPoint‏</vt:lpstr>
      <vt:lpstr>اَلإِنْسانُ في فَصْلِ ٱلخَريفِ  (صفحة 26)</vt:lpstr>
      <vt:lpstr>ماذّا تَعَلَّمْنا؟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195</cp:revision>
  <dcterms:created xsi:type="dcterms:W3CDTF">2019-05-25T18:59:51Z</dcterms:created>
  <dcterms:modified xsi:type="dcterms:W3CDTF">2023-10-26T11:39:12Z</dcterms:modified>
</cp:coreProperties>
</file>