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20"/>
  </p:notesMasterIdLst>
  <p:sldIdLst>
    <p:sldId id="289" r:id="rId2"/>
    <p:sldId id="303" r:id="rId3"/>
    <p:sldId id="301" r:id="rId4"/>
    <p:sldId id="297" r:id="rId5"/>
    <p:sldId id="307" r:id="rId6"/>
    <p:sldId id="306" r:id="rId7"/>
    <p:sldId id="308" r:id="rId8"/>
    <p:sldId id="291" r:id="rId9"/>
    <p:sldId id="267" r:id="rId10"/>
    <p:sldId id="298" r:id="rId11"/>
    <p:sldId id="294" r:id="rId12"/>
    <p:sldId id="295" r:id="rId13"/>
    <p:sldId id="266" r:id="rId14"/>
    <p:sldId id="296" r:id="rId15"/>
    <p:sldId id="299" r:id="rId16"/>
    <p:sldId id="304" r:id="rId17"/>
    <p:sldId id="305" r:id="rId18"/>
    <p:sldId id="286"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114"/>
    <a:srgbClr val="6EB14D"/>
    <a:srgbClr val="F6FAFE"/>
    <a:srgbClr val="0066A6"/>
    <a:srgbClr val="0067A3"/>
    <a:srgbClr val="6FB14D"/>
    <a:srgbClr val="B31013"/>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026" autoAdjust="0"/>
    <p:restoredTop sz="87511" autoAdjust="0"/>
  </p:normalViewPr>
  <p:slideViewPr>
    <p:cSldViewPr snapToGrid="0" showGuides="1">
      <p:cViewPr varScale="1">
        <p:scale>
          <a:sx n="97" d="100"/>
          <a:sy n="97" d="100"/>
        </p:scale>
        <p:origin x="1986" y="78"/>
      </p:cViewPr>
      <p:guideLst>
        <p:guide orient="horz" pos="2183"/>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כ"ה/תשרי/תשפ"ד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פעילות הפתיחה</a:t>
            </a:r>
            <a:r>
              <a:rPr lang="he-IL" baseline="0" dirty="0"/>
              <a:t> מופיעה בעמודים 9-8 בחוברת הלימוד. מטרת הפעילות היא להציג את החושים כמכלול. בדרך כלל חושים אחדים פועלים בו בעת וקולטים את המידע מהסביבה. הפעילות בחוברת היא באמצעות מרשמלו. אפשר להחליף את המרשמלו בפרי התפוח (כפי שנעשה במצגת זו) או בכל מזון אחר ובפרט שניתן להתייחס לכל חמשת החושים.</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686719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שואלים:</a:t>
            </a:r>
            <a:r>
              <a:rPr lang="en-US" dirty="0"/>
              <a:t> </a:t>
            </a:r>
            <a:r>
              <a:rPr lang="he-IL" dirty="0"/>
              <a:t>האם לתפוח יש טעם?  כיצד נוכל לדעת? – כמובן צריך לטעום. מזמינים את התלמידים לטעום את התפוח.</a:t>
            </a:r>
            <a:r>
              <a:rPr lang="he-IL" baseline="0" dirty="0"/>
              <a:t> </a:t>
            </a:r>
          </a:p>
          <a:p>
            <a:r>
              <a:rPr lang="he-IL" baseline="0" dirty="0"/>
              <a:t>טועמים את טעם התפוח בעזרת הלשון.</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11</a:t>
            </a:fld>
            <a:endParaRPr lang="x-none"/>
          </a:p>
        </p:txBody>
      </p:sp>
    </p:spTree>
    <p:extLst>
      <p:ext uri="{BB962C8B-B14F-4D97-AF65-F5344CB8AC3E}">
        <p14:creationId xmlns:p14="http://schemas.microsoft.com/office/powerpoint/2010/main" val="2300927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שואלים: מה חשים כאשר אנו אוחזים בתפוח (את הצורה, את המרקם, את הקשיות).</a:t>
            </a:r>
            <a:r>
              <a:rPr lang="he-IL" baseline="0" dirty="0"/>
              <a:t> מבקשים מהתלמידים להניע את התפוח על הפנים ועל הידיים. שואלים: מה אתם מרגישים? בעזרת חוש המגע שנמצע בעור קלטנו מרקמים וצורות.</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12</a:t>
            </a:fld>
            <a:endParaRPr lang="x-none"/>
          </a:p>
        </p:txBody>
      </p:sp>
    </p:spTree>
    <p:extLst>
      <p:ext uri="{BB962C8B-B14F-4D97-AF65-F5344CB8AC3E}">
        <p14:creationId xmlns:p14="http://schemas.microsoft.com/office/powerpoint/2010/main" val="1885912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עורכים</a:t>
            </a:r>
            <a:r>
              <a:rPr lang="he-IL" baseline="0" dirty="0"/>
              <a:t> שיח בכיתה סביב השאלות שמופיעות בשקופית  (בחוברת החושים, עמוד )</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13</a:t>
            </a:fld>
            <a:endParaRPr lang="x-none"/>
          </a:p>
        </p:txBody>
      </p:sp>
    </p:spTree>
    <p:extLst>
      <p:ext uri="{BB962C8B-B14F-4D97-AF65-F5344CB8AC3E}">
        <p14:creationId xmlns:p14="http://schemas.microsoft.com/office/powerpoint/2010/main" val="1485993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עורכים</a:t>
            </a:r>
            <a:r>
              <a:rPr lang="he-IL" baseline="0" dirty="0"/>
              <a:t> המשגה של איברי החושים (חוש הראייה, חוש השמיעה, חוש הטעם, חוש הריח וחוש המגע). מומלץ להיכן כרטיסי הברקה של שמות החושים ולהצמיד אותם על הלוח.</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14</a:t>
            </a:fld>
            <a:endParaRPr lang="x-none"/>
          </a:p>
        </p:txBody>
      </p:sp>
    </p:spTree>
    <p:extLst>
      <p:ext uri="{BB962C8B-B14F-4D97-AF65-F5344CB8AC3E}">
        <p14:creationId xmlns:p14="http://schemas.microsoft.com/office/powerpoint/2010/main" val="2734956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מקרינים על המסך את המשימה "החושים ואיברי החושים (עמוד 9) בחוברת. מנחים</a:t>
            </a:r>
            <a:r>
              <a:rPr lang="he-IL" baseline="0" dirty="0"/>
              <a:t> אותם בשלב הראשון לערוך התאמה בין שם החוש (הכתוב) לבין איבר החוש (התמונה) ובשלב השני בין איבר החוש לבין (טור אמצעי) לבין הדבר שעושים (טור שמאלי). אותה משימה מופיעה גם בפורמט מקוון בחוברת הדיגיטלית בעמוד 9.</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15</a:t>
            </a:fld>
            <a:endParaRPr lang="x-none"/>
          </a:p>
        </p:txBody>
      </p:sp>
    </p:spTree>
    <p:extLst>
      <p:ext uri="{BB962C8B-B14F-4D97-AF65-F5344CB8AC3E}">
        <p14:creationId xmlns:p14="http://schemas.microsoft.com/office/powerpoint/2010/main" val="3396712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מסיימים</a:t>
            </a:r>
            <a:r>
              <a:rPr lang="he-IL" baseline="0" dirty="0"/>
              <a:t> את השיעור באכילת תפוח עם דבש ומאחלים שנה טובה ומתוקה</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16</a:t>
            </a:fld>
            <a:endParaRPr lang="x-none"/>
          </a:p>
        </p:txBody>
      </p:sp>
    </p:spTree>
    <p:extLst>
      <p:ext uri="{BB962C8B-B14F-4D97-AF65-F5344CB8AC3E}">
        <p14:creationId xmlns:p14="http://schemas.microsoft.com/office/powerpoint/2010/main" val="312088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אפשר לסיים</a:t>
            </a:r>
            <a:r>
              <a:rPr lang="he-IL" baseline="0" dirty="0"/>
              <a:t> את השיעור בציור אגרת ברכה אשר המוטיב המרכזי בה הוא התפוח.</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17</a:t>
            </a:fld>
            <a:endParaRPr lang="x-none"/>
          </a:p>
        </p:txBody>
      </p:sp>
    </p:spTree>
    <p:extLst>
      <p:ext uri="{BB962C8B-B14F-4D97-AF65-F5344CB8AC3E}">
        <p14:creationId xmlns:p14="http://schemas.microsoft.com/office/powerpoint/2010/main" val="2725991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כהכנה</a:t>
            </a:r>
            <a:r>
              <a:rPr lang="he-IL" baseline="0" dirty="0"/>
              <a:t> לפעילות מבקשים מתלמידים להביא תפוח לכיתה. רצוי שיהיה מגוון תפוחים בצבעים, בגדלים ובטעמים. התלמידים יחקרו את התפוחים בעזרת החושים וילמדו גם על תפקיד החושים </a:t>
            </a:r>
            <a:r>
              <a:rPr lang="he-IL" baseline="0"/>
              <a:t>בתהליך החקירה.</a:t>
            </a:r>
            <a:endParaRPr lang="en-US"/>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2</a:t>
            </a:fld>
            <a:endParaRPr lang="x-none">
              <a:solidFill>
                <a:prstClr val="black"/>
              </a:solidFill>
            </a:endParaRPr>
          </a:p>
        </p:txBody>
      </p:sp>
    </p:spTree>
    <p:extLst>
      <p:ext uri="{BB962C8B-B14F-4D97-AF65-F5344CB8AC3E}">
        <p14:creationId xmlns:p14="http://schemas.microsoft.com/office/powerpoint/2010/main" val="4008819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שואלים:</a:t>
            </a:r>
            <a:r>
              <a:rPr lang="he-IL" baseline="0" dirty="0"/>
              <a:t> מהיכן מגיע אלינו התפוח? (בוודאי שלא מהמרכול). תפוחים גדלים ומתפתחים על גבי עץ התפוח. אפשר להרחיב ולשאול: אילו עצי פרי נוספים אתם מכירים (תפוזים, זיתים, מנגו, ליצ'י, אגסים, אפרסקים). מציגים בשקופיות את המסע שעובר התפוח מהעץ עד לביתנו.</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3</a:t>
            </a:fld>
            <a:endParaRPr lang="x-none"/>
          </a:p>
        </p:txBody>
      </p:sp>
    </p:spTree>
    <p:extLst>
      <p:ext uri="{BB962C8B-B14F-4D97-AF65-F5344CB8AC3E}">
        <p14:creationId xmlns:p14="http://schemas.microsoft.com/office/powerpoint/2010/main" val="841722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4</a:t>
            </a:fld>
            <a:endParaRPr lang="x-none"/>
          </a:p>
        </p:txBody>
      </p:sp>
    </p:spTree>
    <p:extLst>
      <p:ext uri="{BB962C8B-B14F-4D97-AF65-F5344CB8AC3E}">
        <p14:creationId xmlns:p14="http://schemas.microsoft.com/office/powerpoint/2010/main" val="3642263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289050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שואלים:</a:t>
            </a:r>
            <a:r>
              <a:rPr lang="he-IL" baseline="0" dirty="0"/>
              <a:t> כיצד נחקור את התפוח בעזרת החושים? מציינים פעולות כגון: נסתכל, נטעם, נריח, ניגע, נקשיב</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7</a:t>
            </a:fld>
            <a:endParaRPr lang="x-none"/>
          </a:p>
        </p:txBody>
      </p:sp>
    </p:spTree>
    <p:extLst>
      <p:ext uri="{BB962C8B-B14F-4D97-AF65-F5344CB8AC3E}">
        <p14:creationId xmlns:p14="http://schemas.microsoft.com/office/powerpoint/2010/main" val="3411584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מבקשים מהתלמידים</a:t>
            </a:r>
            <a:r>
              <a:rPr lang="he-IL" baseline="0" dirty="0"/>
              <a:t> להסתכל על התפוח ולתאר אותו בעזרת מה שהם רואים בעזרת העיניים: צבע, צורה, גודל</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8</a:t>
            </a:fld>
            <a:endParaRPr lang="x-none"/>
          </a:p>
        </p:txBody>
      </p:sp>
    </p:spTree>
    <p:extLst>
      <p:ext uri="{BB962C8B-B14F-4D97-AF65-F5344CB8AC3E}">
        <p14:creationId xmlns:p14="http://schemas.microsoft.com/office/powerpoint/2010/main" val="4155796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מבקשים</a:t>
            </a:r>
            <a:r>
              <a:rPr lang="he-IL" baseline="0" dirty="0"/>
              <a:t> מהתלמידים להפיק צליל בעזרת התפוח. למשל בעזרת הנגיסה. גם פעול הלעיסה מפיקה צלילים.</a:t>
            </a:r>
          </a:p>
          <a:p>
            <a:r>
              <a:rPr lang="he-IL" baseline="0" dirty="0"/>
              <a:t> את הקולות והצלילים אנו שומעים בעזרת </a:t>
            </a:r>
            <a:r>
              <a:rPr lang="he-IL" baseline="0"/>
              <a:t>האזניים.</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9</a:t>
            </a:fld>
            <a:endParaRPr lang="x-none"/>
          </a:p>
        </p:txBody>
      </p:sp>
    </p:spTree>
    <p:extLst>
      <p:ext uri="{BB962C8B-B14F-4D97-AF65-F5344CB8AC3E}">
        <p14:creationId xmlns:p14="http://schemas.microsoft.com/office/powerpoint/2010/main" val="2299910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שואלים:</a:t>
            </a:r>
            <a:r>
              <a:rPr lang="en-US" dirty="0"/>
              <a:t> </a:t>
            </a:r>
            <a:r>
              <a:rPr lang="he-IL" dirty="0"/>
              <a:t>האם לתפוח יש ריח? כיצד נוכל לדעת? התלמידים מריחים</a:t>
            </a:r>
            <a:r>
              <a:rPr lang="he-IL" baseline="0" dirty="0"/>
              <a:t> את התפוח. </a:t>
            </a:r>
          </a:p>
          <a:p>
            <a:r>
              <a:rPr lang="he-IL" baseline="0" dirty="0"/>
              <a:t>בעזרת האף הרחנו את התפוח. לתפוח יש ריח נעים.</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10</a:t>
            </a:fld>
            <a:endParaRPr lang="x-none"/>
          </a:p>
        </p:txBody>
      </p:sp>
    </p:spTree>
    <p:extLst>
      <p:ext uri="{BB962C8B-B14F-4D97-AF65-F5344CB8AC3E}">
        <p14:creationId xmlns:p14="http://schemas.microsoft.com/office/powerpoint/2010/main" val="39600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hqprint">
            <a:alphaModFix amt="8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כ"ה/תשרי/תשפ"ד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a16="http://schemas.microsoft.com/office/drawing/2014/main" id="{BB69E2AE-CB91-4BB0-887D-266A32CB38FE}"/>
              </a:ext>
            </a:extLst>
          </p:cNvPr>
          <p:cNvSpPr>
            <a:spLocks noGrp="1"/>
          </p:cNvSpPr>
          <p:nvPr>
            <p:ph type="ctrTitle"/>
          </p:nvPr>
        </p:nvSpPr>
        <p:spPr>
          <a:xfrm>
            <a:off x="307818" y="1279746"/>
            <a:ext cx="8374455" cy="1745282"/>
          </a:xfrm>
          <a:effectLst>
            <a:outerShdw blurRad="50800" dist="38100" dir="2700000" algn="tl" rotWithShape="0">
              <a:prstClr val="black">
                <a:alpha val="40000"/>
              </a:prstClr>
            </a:outerShdw>
          </a:effectLst>
        </p:spPr>
        <p:txBody>
          <a:bodyPr>
            <a:normAutofit/>
          </a:bodyPr>
          <a:lstStyle/>
          <a:p>
            <a:r>
              <a:rPr lang="he-IL" sz="5400" b="1" dirty="0">
                <a:solidFill>
                  <a:srgbClr val="0070C0"/>
                </a:solidFill>
                <a:cs typeface="+mn-cs"/>
              </a:rPr>
              <a:t> </a:t>
            </a:r>
            <a:r>
              <a:rPr lang="ar-SA" sz="5400" b="1" dirty="0">
                <a:solidFill>
                  <a:srgbClr val="0070C0"/>
                </a:solidFill>
                <a:cs typeface="+mn-cs"/>
              </a:rPr>
              <a:t>" فَعالِيَّةٌ "</a:t>
            </a:r>
            <a:br>
              <a:rPr lang="ar-SA" sz="5400" b="1" dirty="0">
                <a:solidFill>
                  <a:srgbClr val="0070C0"/>
                </a:solidFill>
                <a:cs typeface="+mn-cs"/>
              </a:rPr>
            </a:br>
            <a:r>
              <a:rPr lang="ar-SA" sz="5400" b="1" dirty="0">
                <a:solidFill>
                  <a:srgbClr val="0070C0"/>
                </a:solidFill>
                <a:cs typeface="+mn-cs"/>
              </a:rPr>
              <a:t> فَعاليّاتُ الحَوَاسِّ</a:t>
            </a:r>
            <a:endParaRPr lang="x-none" sz="4400" dirty="0"/>
          </a:p>
        </p:txBody>
      </p:sp>
      <p:pic>
        <p:nvPicPr>
          <p:cNvPr id="5" name="תמונה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1369" y="3056558"/>
            <a:ext cx="3543733" cy="3736391"/>
          </a:xfrm>
          <a:prstGeom prst="rect">
            <a:avLst/>
          </a:prstGeom>
        </p:spPr>
      </p:pic>
      <p:pic>
        <p:nvPicPr>
          <p:cNvPr id="2" name="תמונה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818" y="158081"/>
            <a:ext cx="1981200" cy="1121664"/>
          </a:xfrm>
          <a:prstGeom prst="rect">
            <a:avLst/>
          </a:prstGeom>
        </p:spPr>
      </p:pic>
      <p:pic>
        <p:nvPicPr>
          <p:cNvPr id="4" name="תמונה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101" y="14168"/>
            <a:ext cx="1527888" cy="1409491"/>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1519" y="158081"/>
            <a:ext cx="1527888" cy="1012024"/>
          </a:xfrm>
          <a:prstGeom prst="rect">
            <a:avLst/>
          </a:prstGeom>
        </p:spPr>
      </p:pic>
    </p:spTree>
    <p:extLst>
      <p:ext uri="{BB962C8B-B14F-4D97-AF65-F5344CB8AC3E}">
        <p14:creationId xmlns:p14="http://schemas.microsoft.com/office/powerpoint/2010/main" val="2905265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a:extLst>
              <a:ext uri="{FF2B5EF4-FFF2-40B4-BE49-F238E27FC236}">
                <a16:creationId xmlns:a16="http://schemas.microsoft.com/office/drawing/2014/main" id="{00E43ABB-FCD9-485A-8250-BE6B1D2EB65F}"/>
              </a:ext>
            </a:extLst>
          </p:cNvPr>
          <p:cNvSpPr/>
          <p:nvPr/>
        </p:nvSpPr>
        <p:spPr>
          <a:xfrm>
            <a:off x="914573" y="482477"/>
            <a:ext cx="3272051" cy="901593"/>
          </a:xfrm>
          <a:prstGeom prst="rect">
            <a:avLst/>
          </a:prstGeom>
        </p:spPr>
        <p:txBody>
          <a:bodyPr wrap="none">
            <a:spAutoFit/>
          </a:bodyPr>
          <a:lstStyle/>
          <a:p>
            <a:pPr algn="just" rtl="1">
              <a:lnSpc>
                <a:spcPct val="150000"/>
              </a:lnSpc>
              <a:spcAft>
                <a:spcPts val="800"/>
              </a:spcAft>
            </a:pPr>
            <a:r>
              <a:rPr lang="ar-SA" sz="4000" b="1" dirty="0">
                <a:solidFill>
                  <a:prstClr val="black"/>
                </a:solidFill>
                <a:latin typeface="MF_FrankRuhl-Regular"/>
              </a:rPr>
              <a:t>نَشَمٌ بِوَاسِطَةِ الأَنْفِ</a:t>
            </a:r>
            <a:endParaRPr lang="he-IL" sz="4000" b="1" dirty="0">
              <a:solidFill>
                <a:prstClr val="black"/>
              </a:solidFill>
              <a:ea typeface="MS Mincho" panose="02020609040205080304" pitchFamily="49" charset="-128"/>
            </a:endParaRPr>
          </a:p>
        </p:txBody>
      </p:sp>
      <p:pic>
        <p:nvPicPr>
          <p:cNvPr id="2" name="תמונה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1481" y="1866664"/>
            <a:ext cx="3075808" cy="3598752"/>
          </a:xfrm>
          <a:prstGeom prst="rect">
            <a:avLst/>
          </a:prstGeom>
        </p:spPr>
      </p:pic>
      <p:pic>
        <p:nvPicPr>
          <p:cNvPr id="8" name="מציין מיקום תוכן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2150" y="2634558"/>
            <a:ext cx="4575028" cy="3048828"/>
          </a:xfrm>
          <a:prstGeom prst="rect">
            <a:avLst/>
          </a:prstGeom>
        </p:spPr>
      </p:pic>
      <p:pic>
        <p:nvPicPr>
          <p:cNvPr id="4" name="תמונה 3">
            <a:extLst>
              <a:ext uri="{FF2B5EF4-FFF2-40B4-BE49-F238E27FC236}">
                <a16:creationId xmlns:a16="http://schemas.microsoft.com/office/drawing/2014/main" id="{2CF2EAC0-BB0D-1828-D7EA-D18423DAB0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3992" y="0"/>
            <a:ext cx="1390008" cy="1152244"/>
          </a:xfrm>
          <a:prstGeom prst="rect">
            <a:avLst/>
          </a:prstGeom>
        </p:spPr>
      </p:pic>
    </p:spTree>
    <p:extLst>
      <p:ext uri="{BB962C8B-B14F-4D97-AF65-F5344CB8AC3E}">
        <p14:creationId xmlns:p14="http://schemas.microsoft.com/office/powerpoint/2010/main" val="1268373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a:extLst>
              <a:ext uri="{FF2B5EF4-FFF2-40B4-BE49-F238E27FC236}">
                <a16:creationId xmlns:a16="http://schemas.microsoft.com/office/drawing/2014/main" id="{00E43ABB-FCD9-485A-8250-BE6B1D2EB65F}"/>
              </a:ext>
            </a:extLst>
          </p:cNvPr>
          <p:cNvSpPr/>
          <p:nvPr/>
        </p:nvSpPr>
        <p:spPr>
          <a:xfrm>
            <a:off x="462523" y="482477"/>
            <a:ext cx="6019758" cy="982513"/>
          </a:xfrm>
          <a:prstGeom prst="rect">
            <a:avLst/>
          </a:prstGeom>
        </p:spPr>
        <p:txBody>
          <a:bodyPr wrap="square">
            <a:spAutoFit/>
          </a:bodyPr>
          <a:lstStyle/>
          <a:p>
            <a:pPr algn="just" rtl="1">
              <a:lnSpc>
                <a:spcPct val="150000"/>
              </a:lnSpc>
              <a:spcAft>
                <a:spcPts val="800"/>
              </a:spcAft>
            </a:pPr>
            <a:r>
              <a:rPr lang="ar-SA" sz="4400" b="1" dirty="0"/>
              <a:t>نَتَذوَّقُ بِوَاسِطَةِ اللِّسانِ</a:t>
            </a:r>
            <a:endParaRPr lang="he-IL" sz="4400" b="1" dirty="0">
              <a:solidFill>
                <a:prstClr val="black"/>
              </a:solidFill>
              <a:ea typeface="MS Mincho" panose="02020609040205080304" pitchFamily="49" charset="-128"/>
            </a:endParaRPr>
          </a:p>
        </p:txBody>
      </p:sp>
      <p:pic>
        <p:nvPicPr>
          <p:cNvPr id="7" name="תמונה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523" y="1518696"/>
            <a:ext cx="3412359" cy="4636890"/>
          </a:xfrm>
          <a:prstGeom prst="rect">
            <a:avLst/>
          </a:prstGeom>
        </p:spPr>
      </p:pic>
      <p:pic>
        <p:nvPicPr>
          <p:cNvPr id="3" name="מציין מיקום תוכן 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874882" y="3465513"/>
            <a:ext cx="5180881" cy="2690073"/>
          </a:xfrm>
          <a:prstGeom prst="rect">
            <a:avLst/>
          </a:prstGeom>
        </p:spPr>
      </p:pic>
      <p:pic>
        <p:nvPicPr>
          <p:cNvPr id="4" name="תמונה 3">
            <a:extLst>
              <a:ext uri="{FF2B5EF4-FFF2-40B4-BE49-F238E27FC236}">
                <a16:creationId xmlns:a16="http://schemas.microsoft.com/office/drawing/2014/main" id="{5F89EDE8-EC11-D9F1-E924-C7B7B987D6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3992" y="0"/>
            <a:ext cx="1390008" cy="1152244"/>
          </a:xfrm>
          <a:prstGeom prst="rect">
            <a:avLst/>
          </a:prstGeom>
        </p:spPr>
      </p:pic>
    </p:spTree>
    <p:extLst>
      <p:ext uri="{BB962C8B-B14F-4D97-AF65-F5344CB8AC3E}">
        <p14:creationId xmlns:p14="http://schemas.microsoft.com/office/powerpoint/2010/main" val="1936631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a:extLst>
              <a:ext uri="{FF2B5EF4-FFF2-40B4-BE49-F238E27FC236}">
                <a16:creationId xmlns:a16="http://schemas.microsoft.com/office/drawing/2014/main" id="{00E43ABB-FCD9-485A-8250-BE6B1D2EB65F}"/>
              </a:ext>
            </a:extLst>
          </p:cNvPr>
          <p:cNvSpPr/>
          <p:nvPr/>
        </p:nvSpPr>
        <p:spPr>
          <a:xfrm>
            <a:off x="55360" y="482477"/>
            <a:ext cx="8572592" cy="901593"/>
          </a:xfrm>
          <a:prstGeom prst="rect">
            <a:avLst/>
          </a:prstGeom>
        </p:spPr>
        <p:txBody>
          <a:bodyPr wrap="square">
            <a:spAutoFit/>
          </a:bodyPr>
          <a:lstStyle/>
          <a:p>
            <a:pPr algn="just" rtl="1">
              <a:lnSpc>
                <a:spcPct val="150000"/>
              </a:lnSpc>
              <a:spcAft>
                <a:spcPts val="800"/>
              </a:spcAft>
            </a:pPr>
            <a:r>
              <a:rPr lang="ar-SA" sz="4000" b="1" dirty="0"/>
              <a:t>نَسْتَشْعِرُ المَلْمَسَ بِوَاسِطَةِ الجِلْدِ</a:t>
            </a:r>
            <a:endParaRPr lang="he-IL" sz="4000" b="1" dirty="0">
              <a:solidFill>
                <a:prstClr val="black"/>
              </a:solidFill>
              <a:ea typeface="MS Mincho" panose="02020609040205080304" pitchFamily="49" charset="-128"/>
            </a:endParaRPr>
          </a:p>
        </p:txBody>
      </p:sp>
      <p:pic>
        <p:nvPicPr>
          <p:cNvPr id="3" name="מציין מיקום תוכן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80406" y="2367180"/>
            <a:ext cx="2899758" cy="4351338"/>
          </a:xfrm>
          <a:prstGeom prst="rect">
            <a:avLst/>
          </a:prstGeom>
        </p:spPr>
      </p:pic>
      <p:pic>
        <p:nvPicPr>
          <p:cNvPr id="4" name="תמונה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60" y="3130786"/>
            <a:ext cx="5217885" cy="3477231"/>
          </a:xfrm>
          <a:prstGeom prst="rect">
            <a:avLst/>
          </a:prstGeom>
        </p:spPr>
      </p:pic>
      <p:pic>
        <p:nvPicPr>
          <p:cNvPr id="5" name="תמונה 4">
            <a:extLst>
              <a:ext uri="{FF2B5EF4-FFF2-40B4-BE49-F238E27FC236}">
                <a16:creationId xmlns:a16="http://schemas.microsoft.com/office/drawing/2014/main" id="{9E256D0F-FE8B-2470-DC5E-7F38C5C420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390008" cy="1152244"/>
          </a:xfrm>
          <a:prstGeom prst="rect">
            <a:avLst/>
          </a:prstGeom>
        </p:spPr>
      </p:pic>
    </p:spTree>
    <p:extLst>
      <p:ext uri="{BB962C8B-B14F-4D97-AF65-F5344CB8AC3E}">
        <p14:creationId xmlns:p14="http://schemas.microsoft.com/office/powerpoint/2010/main" val="1268499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a:extLst>
              <a:ext uri="{FF2B5EF4-FFF2-40B4-BE49-F238E27FC236}">
                <a16:creationId xmlns:a16="http://schemas.microsoft.com/office/drawing/2014/main" id="{07499A07-3E4A-4AB1-A2E3-D2757BF17808}"/>
              </a:ext>
            </a:extLst>
          </p:cNvPr>
          <p:cNvSpPr>
            <a:spLocks noGrp="1"/>
          </p:cNvSpPr>
          <p:nvPr>
            <p:ph type="title"/>
          </p:nvPr>
        </p:nvSpPr>
        <p:spPr/>
        <p:txBody>
          <a:bodyPr>
            <a:noAutofit/>
          </a:bodyPr>
          <a:lstStyle/>
          <a:p>
            <a:pPr algn="r" rtl="1"/>
            <a:br>
              <a:rPr lang="he-IL" sz="3600" dirty="0">
                <a:latin typeface="Calibri" panose="020F0502020204030204" pitchFamily="34" charset="0"/>
                <a:ea typeface="MS Mincho" panose="02020609040205080304" pitchFamily="49" charset="-128"/>
                <a:cs typeface="+mn-cs"/>
              </a:rPr>
            </a:br>
            <a:endParaRPr lang="x-none" dirty="0">
              <a:cs typeface="+mn-cs"/>
            </a:endParaRPr>
          </a:p>
        </p:txBody>
      </p:sp>
      <p:grpSp>
        <p:nvGrpSpPr>
          <p:cNvPr id="19" name="קבוצה 18">
            <a:extLst>
              <a:ext uri="{FF2B5EF4-FFF2-40B4-BE49-F238E27FC236}">
                <a16:creationId xmlns:a16="http://schemas.microsoft.com/office/drawing/2014/main" id="{FB272E5C-3C27-4E72-865B-E4C5FF906D03}"/>
              </a:ext>
            </a:extLst>
          </p:cNvPr>
          <p:cNvGrpSpPr/>
          <p:nvPr/>
        </p:nvGrpSpPr>
        <p:grpSpPr>
          <a:xfrm>
            <a:off x="270987" y="6072909"/>
            <a:ext cx="3938873" cy="540000"/>
            <a:chOff x="270988" y="6041378"/>
            <a:chExt cx="3842968" cy="540000"/>
          </a:xfrm>
        </p:grpSpPr>
        <p:pic>
          <p:nvPicPr>
            <p:cNvPr id="20" name="גרפיקה 19">
              <a:extLst>
                <a:ext uri="{FF2B5EF4-FFF2-40B4-BE49-F238E27FC236}">
                  <a16:creationId xmlns:a16="http://schemas.microsoft.com/office/drawing/2014/main" id="{FB8143BA-B3E3-46B5-AB77-CB0415BBAF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0988" y="6041378"/>
              <a:ext cx="540000" cy="540000"/>
            </a:xfrm>
            <a:prstGeom prst="rect">
              <a:avLst/>
            </a:prstGeom>
            <a:effectLst>
              <a:outerShdw blurRad="50800" dist="38100" dir="2700000" algn="tl" rotWithShape="0">
                <a:prstClr val="black">
                  <a:alpha val="40000"/>
                </a:prstClr>
              </a:outerShdw>
            </a:effectLst>
          </p:spPr>
        </p:pic>
        <p:pic>
          <p:nvPicPr>
            <p:cNvPr id="21" name="גרפיקה 20">
              <a:extLst>
                <a:ext uri="{FF2B5EF4-FFF2-40B4-BE49-F238E27FC236}">
                  <a16:creationId xmlns:a16="http://schemas.microsoft.com/office/drawing/2014/main" id="{7F74A815-1935-46D4-A317-7357BE9FED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48214" y="6041378"/>
              <a:ext cx="540000" cy="540000"/>
            </a:xfrm>
            <a:prstGeom prst="rect">
              <a:avLst/>
            </a:prstGeom>
            <a:effectLst>
              <a:outerShdw blurRad="50800" dist="38100" dir="2700000" algn="tl" rotWithShape="0">
                <a:prstClr val="black">
                  <a:alpha val="40000"/>
                </a:prstClr>
              </a:outerShdw>
            </a:effectLst>
          </p:spPr>
        </p:pic>
        <p:pic>
          <p:nvPicPr>
            <p:cNvPr id="22" name="גרפיקה 21">
              <a:extLst>
                <a:ext uri="{FF2B5EF4-FFF2-40B4-BE49-F238E27FC236}">
                  <a16:creationId xmlns:a16="http://schemas.microsoft.com/office/drawing/2014/main" id="{1DEFAB1B-C624-4BFE-880B-F9C183A724C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6730" y="6041378"/>
              <a:ext cx="540000" cy="540000"/>
            </a:xfrm>
            <a:prstGeom prst="rect">
              <a:avLst/>
            </a:prstGeom>
            <a:effectLst>
              <a:outerShdw blurRad="50800" dist="38100" dir="2700000" algn="tl" rotWithShape="0">
                <a:prstClr val="black">
                  <a:alpha val="40000"/>
                </a:prstClr>
              </a:outerShdw>
            </a:effectLst>
          </p:spPr>
        </p:pic>
        <p:pic>
          <p:nvPicPr>
            <p:cNvPr id="23" name="גרפיקה 22">
              <a:extLst>
                <a:ext uri="{FF2B5EF4-FFF2-40B4-BE49-F238E27FC236}">
                  <a16:creationId xmlns:a16="http://schemas.microsoft.com/office/drawing/2014/main" id="{8740BB1F-C96B-40C7-9B7C-86A44F2C108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22472" y="6041378"/>
              <a:ext cx="540000" cy="540000"/>
            </a:xfrm>
            <a:prstGeom prst="rect">
              <a:avLst/>
            </a:prstGeom>
            <a:effectLst>
              <a:outerShdw blurRad="50800" dist="38100" dir="2700000" algn="tl" rotWithShape="0">
                <a:prstClr val="black">
                  <a:alpha val="40000"/>
                </a:prstClr>
              </a:outerShdw>
            </a:effectLst>
          </p:spPr>
        </p:pic>
        <p:grpSp>
          <p:nvGrpSpPr>
            <p:cNvPr id="24" name="קבוצה 23">
              <a:extLst>
                <a:ext uri="{FF2B5EF4-FFF2-40B4-BE49-F238E27FC236}">
                  <a16:creationId xmlns:a16="http://schemas.microsoft.com/office/drawing/2014/main" id="{605C4043-9354-4243-B42E-CABDE34D51BE}"/>
                </a:ext>
              </a:extLst>
            </p:cNvPr>
            <p:cNvGrpSpPr/>
            <p:nvPr/>
          </p:nvGrpSpPr>
          <p:grpSpPr>
            <a:xfrm>
              <a:off x="3573956" y="6041378"/>
              <a:ext cx="540000" cy="540000"/>
              <a:chOff x="8047280" y="6061113"/>
              <a:chExt cx="540000" cy="540000"/>
            </a:xfrm>
          </p:grpSpPr>
          <p:sp>
            <p:nvSpPr>
              <p:cNvPr id="25" name="מלבן: פינות מעוגלות 24">
                <a:extLst>
                  <a:ext uri="{FF2B5EF4-FFF2-40B4-BE49-F238E27FC236}">
                    <a16:creationId xmlns:a16="http://schemas.microsoft.com/office/drawing/2014/main" id="{D04528A0-D954-4236-A183-3D1CEAFE6398}"/>
                  </a:ext>
                </a:extLst>
              </p:cNvPr>
              <p:cNvSpPr/>
              <p:nvPr/>
            </p:nvSpPr>
            <p:spPr>
              <a:xfrm>
                <a:off x="8047280" y="6061113"/>
                <a:ext cx="540000" cy="540000"/>
              </a:xfrm>
              <a:prstGeom prst="roundRect">
                <a:avLst>
                  <a:gd name="adj" fmla="val 10576"/>
                </a:avLst>
              </a:prstGeom>
              <a:solidFill>
                <a:srgbClr val="5A5EAE"/>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1" tIns="149353" rIns="149352" bIns="495276" numCol="1" spcCol="1270" rtlCol="0" anchor="ctr" anchorCtr="0">
                <a:noAutofit/>
              </a:bodyPr>
              <a:lstStyle/>
              <a:p>
                <a:pPr marL="0" indent="0" algn="ctr" defTabSz="933450" rtl="1">
                  <a:lnSpc>
                    <a:spcPct val="90000"/>
                  </a:lnSpc>
                  <a:spcBef>
                    <a:spcPct val="0"/>
                  </a:spcBef>
                  <a:spcAft>
                    <a:spcPct val="35000"/>
                  </a:spcAft>
                  <a:buNone/>
                </a:pPr>
                <a:endParaRPr lang="x-none" sz="2100" b="1" kern="1200"/>
              </a:p>
            </p:txBody>
          </p:sp>
          <p:grpSp>
            <p:nvGrpSpPr>
              <p:cNvPr id="26" name="גרפיקה 13" descr="גבר">
                <a:extLst>
                  <a:ext uri="{FF2B5EF4-FFF2-40B4-BE49-F238E27FC236}">
                    <a16:creationId xmlns:a16="http://schemas.microsoft.com/office/drawing/2014/main" id="{A60037C4-E9A8-417C-B06D-33C877C5B95D}"/>
                  </a:ext>
                </a:extLst>
              </p:cNvPr>
              <p:cNvGrpSpPr/>
              <p:nvPr/>
            </p:nvGrpSpPr>
            <p:grpSpPr>
              <a:xfrm>
                <a:off x="8151871" y="6089663"/>
                <a:ext cx="330818" cy="482900"/>
                <a:chOff x="2454347" y="2709296"/>
                <a:chExt cx="419100" cy="857249"/>
              </a:xfrm>
              <a:effectLst>
                <a:outerShdw blurRad="50800" dist="38100" dir="2700000" algn="tl" rotWithShape="0">
                  <a:prstClr val="black">
                    <a:alpha val="40000"/>
                  </a:prstClr>
                </a:outerShdw>
              </a:effectLst>
            </p:grpSpPr>
            <p:sp>
              <p:nvSpPr>
                <p:cNvPr id="27" name="צורה חופשית: צורה 26">
                  <a:extLst>
                    <a:ext uri="{FF2B5EF4-FFF2-40B4-BE49-F238E27FC236}">
                      <a16:creationId xmlns:a16="http://schemas.microsoft.com/office/drawing/2014/main" id="{E40A8303-93A1-4FA5-9828-5E25439E866B}"/>
                    </a:ext>
                  </a:extLst>
                </p:cNvPr>
                <p:cNvSpPr/>
                <p:nvPr/>
              </p:nvSpPr>
              <p:spPr>
                <a:xfrm>
                  <a:off x="2587695" y="2709296"/>
                  <a:ext cx="152400" cy="152400"/>
                </a:xfrm>
                <a:custGeom>
                  <a:avLst/>
                  <a:gdLst>
                    <a:gd name="connsiteX0" fmla="*/ 152400 w 152400"/>
                    <a:gd name="connsiteY0" fmla="*/ 76200 h 152400"/>
                    <a:gd name="connsiteX1" fmla="*/ 76200 w 152400"/>
                    <a:gd name="connsiteY1" fmla="*/ 152400 h 152400"/>
                    <a:gd name="connsiteX2" fmla="*/ 0 w 152400"/>
                    <a:gd name="connsiteY2" fmla="*/ 76200 h 152400"/>
                    <a:gd name="connsiteX3" fmla="*/ 76200 w 152400"/>
                    <a:gd name="connsiteY3" fmla="*/ 0 h 152400"/>
                    <a:gd name="connsiteX4" fmla="*/ 152400 w 152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2400" y="76200"/>
                      </a:moveTo>
                      <a:cubicBezTo>
                        <a:pt x="152400" y="118284"/>
                        <a:pt x="118284" y="152400"/>
                        <a:pt x="76200" y="152400"/>
                      </a:cubicBezTo>
                      <a:cubicBezTo>
                        <a:pt x="34116" y="152400"/>
                        <a:pt x="0" y="118284"/>
                        <a:pt x="0" y="76200"/>
                      </a:cubicBezTo>
                      <a:cubicBezTo>
                        <a:pt x="0" y="34116"/>
                        <a:pt x="34116" y="0"/>
                        <a:pt x="76200" y="0"/>
                      </a:cubicBezTo>
                      <a:cubicBezTo>
                        <a:pt x="118284" y="0"/>
                        <a:pt x="152400" y="34116"/>
                        <a:pt x="152400" y="76200"/>
                      </a:cubicBezTo>
                      <a:close/>
                    </a:path>
                  </a:pathLst>
                </a:custGeom>
                <a:solidFill>
                  <a:srgbClr val="F6CCB4"/>
                </a:solidFill>
                <a:ln w="9525" cap="flat">
                  <a:solidFill>
                    <a:schemeClr val="tx1"/>
                  </a:solidFill>
                  <a:prstDash val="solid"/>
                  <a:miter/>
                </a:ln>
              </p:spPr>
              <p:txBody>
                <a:bodyPr rtlCol="0" anchor="ctr"/>
                <a:lstStyle/>
                <a:p>
                  <a:endParaRPr lang="x-none"/>
                </a:p>
              </p:txBody>
            </p:sp>
            <p:sp>
              <p:nvSpPr>
                <p:cNvPr id="28" name="צורה חופשית: צורה 27">
                  <a:extLst>
                    <a:ext uri="{FF2B5EF4-FFF2-40B4-BE49-F238E27FC236}">
                      <a16:creationId xmlns:a16="http://schemas.microsoft.com/office/drawing/2014/main" id="{54FA5347-0015-42B2-9F3E-1B22D7A9E01A}"/>
                    </a:ext>
                  </a:extLst>
                </p:cNvPr>
                <p:cNvSpPr/>
                <p:nvPr/>
              </p:nvSpPr>
              <p:spPr>
                <a:xfrm>
                  <a:off x="2454347" y="2880745"/>
                  <a:ext cx="419100" cy="685800"/>
                </a:xfrm>
                <a:custGeom>
                  <a:avLst/>
                  <a:gdLst>
                    <a:gd name="connsiteX0" fmla="*/ 417195 w 419100"/>
                    <a:gd name="connsiteY0" fmla="*/ 297180 h 685800"/>
                    <a:gd name="connsiteX1" fmla="*/ 363855 w 419100"/>
                    <a:gd name="connsiteY1" fmla="*/ 70485 h 685800"/>
                    <a:gd name="connsiteX2" fmla="*/ 352425 w 419100"/>
                    <a:gd name="connsiteY2" fmla="*/ 49530 h 685800"/>
                    <a:gd name="connsiteX3" fmla="*/ 272415 w 419100"/>
                    <a:gd name="connsiteY3" fmla="*/ 7620 h 685800"/>
                    <a:gd name="connsiteX4" fmla="*/ 209550 w 419100"/>
                    <a:gd name="connsiteY4" fmla="*/ 0 h 685800"/>
                    <a:gd name="connsiteX5" fmla="*/ 146685 w 419100"/>
                    <a:gd name="connsiteY5" fmla="*/ 9525 h 685800"/>
                    <a:gd name="connsiteX6" fmla="*/ 66675 w 419100"/>
                    <a:gd name="connsiteY6" fmla="*/ 51435 h 685800"/>
                    <a:gd name="connsiteX7" fmla="*/ 55245 w 419100"/>
                    <a:gd name="connsiteY7" fmla="*/ 72390 h 685800"/>
                    <a:gd name="connsiteX8" fmla="*/ 1905 w 419100"/>
                    <a:gd name="connsiteY8" fmla="*/ 299085 h 685800"/>
                    <a:gd name="connsiteX9" fmla="*/ 0 w 419100"/>
                    <a:gd name="connsiteY9" fmla="*/ 308610 h 685800"/>
                    <a:gd name="connsiteX10" fmla="*/ 38100 w 419100"/>
                    <a:gd name="connsiteY10" fmla="*/ 346710 h 685800"/>
                    <a:gd name="connsiteX11" fmla="*/ 74295 w 419100"/>
                    <a:gd name="connsiteY11" fmla="*/ 318135 h 685800"/>
                    <a:gd name="connsiteX12" fmla="*/ 114300 w 419100"/>
                    <a:gd name="connsiteY12" fmla="*/ 152400 h 685800"/>
                    <a:gd name="connsiteX13" fmla="*/ 114300 w 419100"/>
                    <a:gd name="connsiteY13" fmla="*/ 685800 h 685800"/>
                    <a:gd name="connsiteX14" fmla="*/ 190500 w 419100"/>
                    <a:gd name="connsiteY14" fmla="*/ 685800 h 685800"/>
                    <a:gd name="connsiteX15" fmla="*/ 190500 w 419100"/>
                    <a:gd name="connsiteY15" fmla="*/ 342900 h 685800"/>
                    <a:gd name="connsiteX16" fmla="*/ 228600 w 419100"/>
                    <a:gd name="connsiteY16" fmla="*/ 342900 h 685800"/>
                    <a:gd name="connsiteX17" fmla="*/ 228600 w 419100"/>
                    <a:gd name="connsiteY17" fmla="*/ 685800 h 685800"/>
                    <a:gd name="connsiteX18" fmla="*/ 304800 w 419100"/>
                    <a:gd name="connsiteY18" fmla="*/ 685800 h 685800"/>
                    <a:gd name="connsiteX19" fmla="*/ 304800 w 419100"/>
                    <a:gd name="connsiteY19" fmla="*/ 150495 h 685800"/>
                    <a:gd name="connsiteX20" fmla="*/ 344805 w 419100"/>
                    <a:gd name="connsiteY20" fmla="*/ 316230 h 685800"/>
                    <a:gd name="connsiteX21" fmla="*/ 381000 w 419100"/>
                    <a:gd name="connsiteY21" fmla="*/ 344805 h 685800"/>
                    <a:gd name="connsiteX22" fmla="*/ 419100 w 419100"/>
                    <a:gd name="connsiteY22" fmla="*/ 306705 h 685800"/>
                    <a:gd name="connsiteX23" fmla="*/ 417195 w 419100"/>
                    <a:gd name="connsiteY23" fmla="*/ 29718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9100" h="685800">
                      <a:moveTo>
                        <a:pt x="417195" y="297180"/>
                      </a:moveTo>
                      <a:lnTo>
                        <a:pt x="363855" y="70485"/>
                      </a:lnTo>
                      <a:cubicBezTo>
                        <a:pt x="361950" y="62865"/>
                        <a:pt x="358140" y="55245"/>
                        <a:pt x="352425" y="49530"/>
                      </a:cubicBezTo>
                      <a:cubicBezTo>
                        <a:pt x="329565" y="30480"/>
                        <a:pt x="302895" y="17145"/>
                        <a:pt x="272415" y="7620"/>
                      </a:cubicBezTo>
                      <a:cubicBezTo>
                        <a:pt x="251460" y="3810"/>
                        <a:pt x="230505" y="0"/>
                        <a:pt x="209550" y="0"/>
                      </a:cubicBezTo>
                      <a:cubicBezTo>
                        <a:pt x="188595" y="0"/>
                        <a:pt x="167640" y="3810"/>
                        <a:pt x="146685" y="9525"/>
                      </a:cubicBezTo>
                      <a:cubicBezTo>
                        <a:pt x="116205" y="17145"/>
                        <a:pt x="89535" y="32385"/>
                        <a:pt x="66675" y="51435"/>
                      </a:cubicBezTo>
                      <a:cubicBezTo>
                        <a:pt x="60960" y="57150"/>
                        <a:pt x="57150" y="64770"/>
                        <a:pt x="55245" y="72390"/>
                      </a:cubicBezTo>
                      <a:lnTo>
                        <a:pt x="1905" y="299085"/>
                      </a:lnTo>
                      <a:cubicBezTo>
                        <a:pt x="1905" y="300990"/>
                        <a:pt x="0" y="304800"/>
                        <a:pt x="0" y="308610"/>
                      </a:cubicBezTo>
                      <a:cubicBezTo>
                        <a:pt x="0" y="329565"/>
                        <a:pt x="17145" y="346710"/>
                        <a:pt x="38100" y="346710"/>
                      </a:cubicBezTo>
                      <a:cubicBezTo>
                        <a:pt x="55245" y="346710"/>
                        <a:pt x="70485" y="333375"/>
                        <a:pt x="74295" y="318135"/>
                      </a:cubicBezTo>
                      <a:lnTo>
                        <a:pt x="114300" y="152400"/>
                      </a:lnTo>
                      <a:lnTo>
                        <a:pt x="114300" y="685800"/>
                      </a:lnTo>
                      <a:lnTo>
                        <a:pt x="190500" y="685800"/>
                      </a:lnTo>
                      <a:lnTo>
                        <a:pt x="190500" y="342900"/>
                      </a:lnTo>
                      <a:lnTo>
                        <a:pt x="228600" y="342900"/>
                      </a:lnTo>
                      <a:lnTo>
                        <a:pt x="228600" y="685800"/>
                      </a:lnTo>
                      <a:lnTo>
                        <a:pt x="304800" y="685800"/>
                      </a:lnTo>
                      <a:lnTo>
                        <a:pt x="304800" y="150495"/>
                      </a:lnTo>
                      <a:lnTo>
                        <a:pt x="344805" y="316230"/>
                      </a:lnTo>
                      <a:cubicBezTo>
                        <a:pt x="348615" y="331470"/>
                        <a:pt x="363855" y="344805"/>
                        <a:pt x="381000" y="344805"/>
                      </a:cubicBezTo>
                      <a:cubicBezTo>
                        <a:pt x="401955" y="344805"/>
                        <a:pt x="419100" y="327660"/>
                        <a:pt x="419100" y="306705"/>
                      </a:cubicBezTo>
                      <a:cubicBezTo>
                        <a:pt x="419100" y="302895"/>
                        <a:pt x="417195" y="299085"/>
                        <a:pt x="417195" y="297180"/>
                      </a:cubicBezTo>
                      <a:close/>
                    </a:path>
                  </a:pathLst>
                </a:custGeom>
                <a:solidFill>
                  <a:srgbClr val="F5C8AD"/>
                </a:solidFill>
                <a:ln w="12700" cap="flat">
                  <a:solidFill>
                    <a:schemeClr val="tx1"/>
                  </a:solidFill>
                  <a:prstDash val="solid"/>
                  <a:miter/>
                </a:ln>
              </p:spPr>
              <p:txBody>
                <a:bodyPr rtlCol="0" anchor="ctr"/>
                <a:lstStyle/>
                <a:p>
                  <a:endParaRPr lang="x-none"/>
                </a:p>
              </p:txBody>
            </p:sp>
          </p:grpSp>
        </p:grpSp>
      </p:grpSp>
      <p:sp>
        <p:nvSpPr>
          <p:cNvPr id="2" name="מלבן 1"/>
          <p:cNvSpPr/>
          <p:nvPr/>
        </p:nvSpPr>
        <p:spPr>
          <a:xfrm>
            <a:off x="81480" y="1600339"/>
            <a:ext cx="8655113" cy="3293209"/>
          </a:xfrm>
          <a:prstGeom prst="rect">
            <a:avLst/>
          </a:prstGeom>
        </p:spPr>
        <p:txBody>
          <a:bodyPr wrap="square">
            <a:spAutoFit/>
          </a:bodyPr>
          <a:lstStyle/>
          <a:p>
            <a:pPr marL="342900" indent="-342900" algn="r" rtl="1">
              <a:buFont typeface="+mj-lt"/>
              <a:buAutoNum type="arabicPeriod"/>
            </a:pPr>
            <a:endParaRPr lang="he-IL" sz="3600" dirty="0">
              <a:solidFill>
                <a:srgbClr val="000000"/>
              </a:solidFill>
              <a:latin typeface="MF_FrankRuhl-Regular"/>
            </a:endParaRPr>
          </a:p>
          <a:p>
            <a:pPr marL="342900" indent="-342900" algn="r" rtl="1">
              <a:buFont typeface="+mj-lt"/>
              <a:buAutoNum type="arabicPeriod"/>
            </a:pPr>
            <a:r>
              <a:rPr lang="ar-SA" sz="3600" dirty="0">
                <a:solidFill>
                  <a:srgbClr val="000000"/>
                </a:solidFill>
                <a:latin typeface="MF_FrankRuhl-Regular"/>
              </a:rPr>
              <a:t> </a:t>
            </a:r>
            <a:r>
              <a:rPr lang="ar-SA" sz="3200" dirty="0">
                <a:solidFill>
                  <a:srgbClr val="000000"/>
                </a:solidFill>
                <a:latin typeface="MF_FrankRuhl-Regular"/>
              </a:rPr>
              <a:t>مَا هِيَ </a:t>
            </a:r>
            <a:r>
              <a:rPr lang="ar-SA" sz="3200" b="1" dirty="0">
                <a:solidFill>
                  <a:srgbClr val="000000"/>
                </a:solidFill>
                <a:latin typeface="MF_FrankRuhl-Regular"/>
              </a:rPr>
              <a:t>أَعْضاءُ الحَوَاسِّ </a:t>
            </a:r>
            <a:r>
              <a:rPr lang="ar-SA" sz="3200" dirty="0">
                <a:solidFill>
                  <a:srgbClr val="000000"/>
                </a:solidFill>
                <a:latin typeface="MF_FrankRuhl-Regular"/>
              </a:rPr>
              <a:t>اَلَّتِي بِوَاسِطَتِهَا اسْتَكْشِفْتُمْ التُّفّاحَةَ ؟</a:t>
            </a:r>
            <a:r>
              <a:rPr lang="he-IL" sz="3200" dirty="0">
                <a:solidFill>
                  <a:srgbClr val="000000"/>
                </a:solidFill>
                <a:latin typeface="MF_FrankRuhl-Regular"/>
              </a:rPr>
              <a:t> </a:t>
            </a:r>
          </a:p>
          <a:p>
            <a:pPr marL="342900" indent="-342900" algn="r" rtl="1">
              <a:buFont typeface="+mj-lt"/>
              <a:buAutoNum type="arabicPeriod"/>
            </a:pPr>
            <a:r>
              <a:rPr lang="he-IL" sz="3200" dirty="0">
                <a:solidFill>
                  <a:srgbClr val="000000"/>
                </a:solidFill>
                <a:latin typeface="MF_FrankRuhl-Regular"/>
              </a:rPr>
              <a:t> </a:t>
            </a:r>
            <a:r>
              <a:rPr lang="ar-SA" sz="3200" dirty="0">
                <a:solidFill>
                  <a:srgbClr val="000000"/>
                </a:solidFill>
                <a:latin typeface="MF_FrankRuhl-Regular"/>
              </a:rPr>
              <a:t>مَاذَا اكْتشَفتُمْ عَنِ التُّفَّاحِ ؟</a:t>
            </a:r>
          </a:p>
          <a:p>
            <a:pPr marL="342900" indent="-342900" algn="r" rtl="1">
              <a:buFont typeface="+mj-lt"/>
              <a:buAutoNum type="arabicPeriod"/>
            </a:pPr>
            <a:r>
              <a:rPr lang="ar-SA" sz="3200" dirty="0">
                <a:solidFill>
                  <a:srgbClr val="000000"/>
                </a:solidFill>
                <a:latin typeface="MF_FrankRuhl-Regular"/>
              </a:rPr>
              <a:t>مَا اَلَّذِي يُمَيِّزُ التُّفَّاحَ بِحَيْثُ أَنَّ العَديدَ مِنْ الأَطْفالِ يُحِبُّونَهُ ؟</a:t>
            </a:r>
            <a:endParaRPr lang="he-IL" sz="3600" dirty="0">
              <a:solidFill>
                <a:srgbClr val="000000"/>
              </a:solidFill>
              <a:latin typeface="MF_FrankRuhl-Regular"/>
            </a:endParaRPr>
          </a:p>
          <a:p>
            <a:pPr algn="r" rtl="1"/>
            <a:endParaRPr lang="he-IL" sz="3600" dirty="0">
              <a:solidFill>
                <a:srgbClr val="000000"/>
              </a:solidFill>
              <a:latin typeface="MF_FrankRuhl-Regular"/>
            </a:endParaRPr>
          </a:p>
          <a:p>
            <a:pPr algn="r" rtl="1"/>
            <a:r>
              <a:rPr lang="ar-SA" sz="3600" dirty="0">
                <a:solidFill>
                  <a:srgbClr val="000000"/>
                </a:solidFill>
                <a:latin typeface="MF_FrankRuhl-Regular"/>
              </a:rPr>
              <a:t>صَفْحَة 9 فِي اَلْكُراسِ</a:t>
            </a:r>
            <a:endParaRPr lang="en-US" sz="3600" dirty="0"/>
          </a:p>
        </p:txBody>
      </p:sp>
      <p:pic>
        <p:nvPicPr>
          <p:cNvPr id="4" name="תמונה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28074" y="64004"/>
            <a:ext cx="1956365" cy="1927805"/>
          </a:xfrm>
          <a:prstGeom prst="rect">
            <a:avLst/>
          </a:prstGeom>
        </p:spPr>
      </p:pic>
      <p:pic>
        <p:nvPicPr>
          <p:cNvPr id="6" name="תמונה 5">
            <a:extLst>
              <a:ext uri="{FF2B5EF4-FFF2-40B4-BE49-F238E27FC236}">
                <a16:creationId xmlns:a16="http://schemas.microsoft.com/office/drawing/2014/main" id="{A31A55A8-2480-C108-586D-77B8B971E58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480" y="32570"/>
            <a:ext cx="1390008" cy="1152244"/>
          </a:xfrm>
          <a:prstGeom prst="rect">
            <a:avLst/>
          </a:prstGeom>
        </p:spPr>
      </p:pic>
    </p:spTree>
    <p:extLst>
      <p:ext uri="{BB962C8B-B14F-4D97-AF65-F5344CB8AC3E}">
        <p14:creationId xmlns:p14="http://schemas.microsoft.com/office/powerpoint/2010/main" val="2939398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8650" y="914400"/>
            <a:ext cx="7791074" cy="1638677"/>
          </a:xfrm>
        </p:spPr>
        <p:txBody>
          <a:bodyPr/>
          <a:lstStyle/>
          <a:p>
            <a:pPr algn="ctr"/>
            <a:r>
              <a:rPr lang="ar-SA" b="1" dirty="0">
                <a:latin typeface="MF_FrankRuhl-Regular"/>
                <a:cs typeface="+mn-cs"/>
              </a:rPr>
              <a:t>الأَعْضَاءُ الْحِسِّيَّةِ</a:t>
            </a:r>
          </a:p>
        </p:txBody>
      </p:sp>
      <p:pic>
        <p:nvPicPr>
          <p:cNvPr id="4" name="מציין מיקום תוכן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5557" y="3465513"/>
            <a:ext cx="8872886" cy="1451429"/>
          </a:xfrm>
          <a:prstGeom prst="rect">
            <a:avLst/>
          </a:prstGeom>
        </p:spPr>
      </p:pic>
      <p:pic>
        <p:nvPicPr>
          <p:cNvPr id="5" name="תמונה 4">
            <a:extLst>
              <a:ext uri="{FF2B5EF4-FFF2-40B4-BE49-F238E27FC236}">
                <a16:creationId xmlns:a16="http://schemas.microsoft.com/office/drawing/2014/main" id="{32D2522D-0E78-F184-158C-A2297DCCA7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557" y="31531"/>
            <a:ext cx="1390008" cy="1152244"/>
          </a:xfrm>
          <a:prstGeom prst="rect">
            <a:avLst/>
          </a:prstGeom>
        </p:spPr>
      </p:pic>
    </p:spTree>
    <p:extLst>
      <p:ext uri="{BB962C8B-B14F-4D97-AF65-F5344CB8AC3E}">
        <p14:creationId xmlns:p14="http://schemas.microsoft.com/office/powerpoint/2010/main" val="237547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0535" y="365126"/>
            <a:ext cx="9053465" cy="1325563"/>
          </a:xfrm>
        </p:spPr>
        <p:txBody>
          <a:bodyPr/>
          <a:lstStyle/>
          <a:p>
            <a:pPr algn="r"/>
            <a:r>
              <a:rPr lang="ar-SA" b="1" dirty="0">
                <a:cs typeface="+mn-cs"/>
              </a:rPr>
              <a:t>مُهِمَّةٌ:  الْحَواسُّ وَأَعْضاءُ الحِسِّ </a:t>
            </a:r>
            <a:r>
              <a:rPr lang="ar-SA" sz="2800" b="1" dirty="0">
                <a:cs typeface="+mn-cs"/>
              </a:rPr>
              <a:t>( صَفْحَة 9 )</a:t>
            </a:r>
            <a:endParaRPr lang="en-US" sz="2800" b="1" dirty="0">
              <a:cs typeface="+mn-cs"/>
            </a:endParaRPr>
          </a:p>
        </p:txBody>
      </p:sp>
      <p:pic>
        <p:nvPicPr>
          <p:cNvPr id="7" name="מציין מיקום תוכן 6">
            <a:extLst>
              <a:ext uri="{FF2B5EF4-FFF2-40B4-BE49-F238E27FC236}">
                <a16:creationId xmlns:a16="http://schemas.microsoft.com/office/drawing/2014/main" id="{2ADA477E-18E3-B29E-9FC2-054F1289D93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53953" y="1825625"/>
            <a:ext cx="5236093" cy="4351338"/>
          </a:xfrm>
          <a:prstGeom prst="rect">
            <a:avLst/>
          </a:prstGeom>
        </p:spPr>
      </p:pic>
      <p:pic>
        <p:nvPicPr>
          <p:cNvPr id="8" name="תמונה 7">
            <a:extLst>
              <a:ext uri="{FF2B5EF4-FFF2-40B4-BE49-F238E27FC236}">
                <a16:creationId xmlns:a16="http://schemas.microsoft.com/office/drawing/2014/main" id="{1FA94734-A128-8C19-43B2-8D4D8DF154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05756"/>
            <a:ext cx="1390008" cy="1152244"/>
          </a:xfrm>
          <a:prstGeom prst="rect">
            <a:avLst/>
          </a:prstGeom>
        </p:spPr>
      </p:pic>
    </p:spTree>
    <p:extLst>
      <p:ext uri="{BB962C8B-B14F-4D97-AF65-F5344CB8AC3E}">
        <p14:creationId xmlns:p14="http://schemas.microsoft.com/office/powerpoint/2010/main" val="1724862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ar-SA" sz="8000" b="1" dirty="0">
                <a:ln w="22225">
                  <a:noFill/>
                  <a:prstDash val="solid"/>
                </a:ln>
                <a:solidFill>
                  <a:srgbClr val="0067A7"/>
                </a:solidFill>
                <a:latin typeface="Calibri" panose="020F0502020204030204"/>
                <a:ea typeface="+mn-ea"/>
                <a:cs typeface="Arial" panose="020B0604020202020204" pitchFamily="34" charset="0"/>
              </a:rPr>
              <a:t>سَنَةٌ مُثْمِرَةٌ</a:t>
            </a:r>
            <a:endParaRPr lang="en-US" dirty="0"/>
          </a:p>
        </p:txBody>
      </p:sp>
      <p:pic>
        <p:nvPicPr>
          <p:cNvPr id="2050" name="Picture 2" descr="Apple And Honey Stock Photo - Download Image Now - Apple - Fruit, Honey,  2015 - iStock"/>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10281" y="1612460"/>
            <a:ext cx="5196689" cy="5196689"/>
          </a:xfrm>
          <a:prstGeom prst="rect">
            <a:avLst/>
          </a:prstGeom>
          <a:noFill/>
          <a:extLst>
            <a:ext uri="{909E8E84-426E-40DD-AFC4-6F175D3DCCD1}">
              <a14:hiddenFill xmlns:a14="http://schemas.microsoft.com/office/drawing/2010/main">
                <a:solidFill>
                  <a:srgbClr val="FFFFFF"/>
                </a:solidFill>
              </a14:hiddenFill>
            </a:ext>
          </a:extLst>
        </p:spPr>
      </p:pic>
      <p:pic>
        <p:nvPicPr>
          <p:cNvPr id="4" name="תמונה 3">
            <a:extLst>
              <a:ext uri="{FF2B5EF4-FFF2-40B4-BE49-F238E27FC236}">
                <a16:creationId xmlns:a16="http://schemas.microsoft.com/office/drawing/2014/main" id="{5D6E1800-EC2A-68EB-FE9D-C8E861CE55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3992" y="0"/>
            <a:ext cx="1390008" cy="1152244"/>
          </a:xfrm>
          <a:prstGeom prst="rect">
            <a:avLst/>
          </a:prstGeom>
        </p:spPr>
      </p:pic>
    </p:spTree>
    <p:extLst>
      <p:ext uri="{BB962C8B-B14F-4D97-AF65-F5344CB8AC3E}">
        <p14:creationId xmlns:p14="http://schemas.microsoft.com/office/powerpoint/2010/main" val="1869354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ar-SA" sz="5400" b="1" dirty="0">
                <a:cs typeface="+mn-cs"/>
              </a:rPr>
              <a:t>بِطاقَةُ مُعايَدَةٍ</a:t>
            </a:r>
            <a:endParaRPr lang="en-US" sz="5400" b="1" dirty="0">
              <a:cs typeface="+mn-cs"/>
            </a:endParaRPr>
          </a:p>
        </p:txBody>
      </p:sp>
      <p:pic>
        <p:nvPicPr>
          <p:cNvPr id="4" name="מציין מיקום תוכן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55300" y="1879945"/>
            <a:ext cx="4833399" cy="4882993"/>
          </a:xfrm>
        </p:spPr>
      </p:pic>
      <p:pic>
        <p:nvPicPr>
          <p:cNvPr id="5" name="תמונה 4">
            <a:extLst>
              <a:ext uri="{FF2B5EF4-FFF2-40B4-BE49-F238E27FC236}">
                <a16:creationId xmlns:a16="http://schemas.microsoft.com/office/drawing/2014/main" id="{80017251-F020-548C-1745-86F882F0A5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3992" y="0"/>
            <a:ext cx="1390008" cy="1152244"/>
          </a:xfrm>
          <a:prstGeom prst="rect">
            <a:avLst/>
          </a:prstGeom>
        </p:spPr>
      </p:pic>
    </p:spTree>
    <p:extLst>
      <p:ext uri="{BB962C8B-B14F-4D97-AF65-F5344CB8AC3E}">
        <p14:creationId xmlns:p14="http://schemas.microsoft.com/office/powerpoint/2010/main" val="1900600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3652866A-37F4-408E-9A83-5C7D868FA49D}"/>
              </a:ext>
            </a:extLst>
          </p:cNvPr>
          <p:cNvSpPr/>
          <p:nvPr/>
        </p:nvSpPr>
        <p:spPr>
          <a:xfrm>
            <a:off x="749588" y="1196961"/>
            <a:ext cx="6584735" cy="1323439"/>
          </a:xfrm>
          <a:prstGeom prst="rect">
            <a:avLst/>
          </a:prstGeom>
          <a:noFill/>
          <a:effectLst>
            <a:outerShdw blurRad="50800" dist="38100" algn="l" rotWithShape="0">
              <a:prstClr val="black">
                <a:alpha val="40000"/>
              </a:prstClr>
            </a:outerShdw>
          </a:effectLst>
        </p:spPr>
        <p:txBody>
          <a:bodyPr wrap="square" lIns="91440" tIns="45720" rIns="91440" bIns="45720">
            <a:spAutoFit/>
          </a:bodyPr>
          <a:lstStyle/>
          <a:p>
            <a:pPr algn="r"/>
            <a:r>
              <a:rPr lang="he-IL" sz="8000" b="1" dirty="0">
                <a:ln w="22225">
                  <a:noFill/>
                  <a:prstDash val="solid"/>
                </a:ln>
                <a:solidFill>
                  <a:srgbClr val="0067A7"/>
                </a:solidFill>
              </a:rPr>
              <a:t>   </a:t>
            </a:r>
            <a:endParaRPr lang="he-IL" sz="8000" b="1" cap="none" spc="0" dirty="0">
              <a:ln w="22225">
                <a:noFill/>
                <a:prstDash val="solid"/>
              </a:ln>
              <a:solidFill>
                <a:srgbClr val="0067A7"/>
              </a:solidFill>
              <a:effectLst/>
            </a:endParaRPr>
          </a:p>
        </p:txBody>
      </p:sp>
      <p:pic>
        <p:nvPicPr>
          <p:cNvPr id="9" name="גרפיקה 8" descr="פרח ללא גבעול">
            <a:extLst>
              <a:ext uri="{FF2B5EF4-FFF2-40B4-BE49-F238E27FC236}">
                <a16:creationId xmlns:a16="http://schemas.microsoft.com/office/drawing/2014/main" id="{3D4CC3AC-0D15-4E3A-9512-BC0AC42D9F6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1579" y="4001204"/>
            <a:ext cx="914400" cy="914400"/>
          </a:xfrm>
          <a:prstGeom prst="rect">
            <a:avLst/>
          </a:prstGeom>
        </p:spPr>
      </p:pic>
      <p:pic>
        <p:nvPicPr>
          <p:cNvPr id="10" name="גרפיקה 9" descr="פרח ללא גבעול">
            <a:extLst>
              <a:ext uri="{FF2B5EF4-FFF2-40B4-BE49-F238E27FC236}">
                <a16:creationId xmlns:a16="http://schemas.microsoft.com/office/drawing/2014/main" id="{44D24E6F-090E-44F5-961B-6283637F8A8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7427511">
            <a:off x="405606" y="4778265"/>
            <a:ext cx="687964" cy="687964"/>
          </a:xfrm>
          <a:prstGeom prst="rect">
            <a:avLst/>
          </a:prstGeom>
        </p:spPr>
      </p:pic>
      <p:pic>
        <p:nvPicPr>
          <p:cNvPr id="11" name="גרפיקה 10" descr="פרח ללא גבעול">
            <a:extLst>
              <a:ext uri="{FF2B5EF4-FFF2-40B4-BE49-F238E27FC236}">
                <a16:creationId xmlns:a16="http://schemas.microsoft.com/office/drawing/2014/main" id="{306B8901-845A-4489-8524-3562717A57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427511">
            <a:off x="1268800" y="4216278"/>
            <a:ext cx="646779" cy="646779"/>
          </a:xfrm>
          <a:prstGeom prst="rect">
            <a:avLst/>
          </a:prstGeom>
        </p:spPr>
      </p:pic>
      <p:pic>
        <p:nvPicPr>
          <p:cNvPr id="15" name="תמונה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71272" y="3013615"/>
            <a:ext cx="4201455" cy="3570752"/>
          </a:xfrm>
          <a:prstGeom prst="rect">
            <a:avLst/>
          </a:prstGeom>
        </p:spPr>
      </p:pic>
      <p:sp>
        <p:nvSpPr>
          <p:cNvPr id="17" name="TextBox 16"/>
          <p:cNvSpPr txBox="1"/>
          <p:nvPr/>
        </p:nvSpPr>
        <p:spPr>
          <a:xfrm>
            <a:off x="1226774" y="820342"/>
            <a:ext cx="6758382" cy="923330"/>
          </a:xfrm>
          <a:prstGeom prst="rect">
            <a:avLst/>
          </a:prstGeom>
          <a:noFill/>
        </p:spPr>
        <p:txBody>
          <a:bodyPr wrap="square" rtlCol="0">
            <a:spAutoFit/>
          </a:bodyPr>
          <a:lstStyle/>
          <a:p>
            <a:pPr algn="ctr"/>
            <a:r>
              <a:rPr lang="ar-SA" sz="5400" b="1" dirty="0"/>
              <a:t>تَمَّ وَلَمْ يَكْتَمِلْ</a:t>
            </a:r>
            <a:endParaRPr lang="en-US" sz="5400" b="1" dirty="0"/>
          </a:p>
        </p:txBody>
      </p:sp>
      <p:pic>
        <p:nvPicPr>
          <p:cNvPr id="3" name="תמונה 2">
            <a:extLst>
              <a:ext uri="{FF2B5EF4-FFF2-40B4-BE49-F238E27FC236}">
                <a16:creationId xmlns:a16="http://schemas.microsoft.com/office/drawing/2014/main" id="{D154E618-0154-1221-49D2-F4A3D46B17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53992" y="44717"/>
            <a:ext cx="1390008" cy="1152244"/>
          </a:xfrm>
          <a:prstGeom prst="rect">
            <a:avLst/>
          </a:prstGeom>
        </p:spPr>
      </p:pic>
    </p:spTree>
    <p:extLst>
      <p:ext uri="{BB962C8B-B14F-4D97-AF65-F5344CB8AC3E}">
        <p14:creationId xmlns:p14="http://schemas.microsoft.com/office/powerpoint/2010/main" val="3121509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8649" y="1027907"/>
            <a:ext cx="8325227" cy="1021610"/>
          </a:xfrm>
        </p:spPr>
        <p:txBody>
          <a:bodyPr>
            <a:normAutofit/>
          </a:bodyPr>
          <a:lstStyle/>
          <a:p>
            <a:r>
              <a:rPr lang="ar-SA" b="1" dirty="0">
                <a:cs typeface="+mn-cs"/>
              </a:rPr>
              <a:t>نَتَعَرَّفُ عَلَى التُّفَّاحِ بِوَاسِطَةِ أَعْضاءِ الحَوَاسِّ</a:t>
            </a:r>
            <a:endParaRPr lang="en-US" b="1" dirty="0">
              <a:cs typeface="+mn-cs"/>
            </a:endParaRPr>
          </a:p>
        </p:txBody>
      </p:sp>
      <p:pic>
        <p:nvPicPr>
          <p:cNvPr id="4" name="מציין מיקום תוכן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49" y="1591101"/>
            <a:ext cx="7034543" cy="4781291"/>
          </a:xfrm>
          <a:prstGeom prst="rect">
            <a:avLst/>
          </a:prstGeom>
        </p:spPr>
      </p:pic>
      <p:pic>
        <p:nvPicPr>
          <p:cNvPr id="5" name="תמונה 4">
            <a:extLst>
              <a:ext uri="{FF2B5EF4-FFF2-40B4-BE49-F238E27FC236}">
                <a16:creationId xmlns:a16="http://schemas.microsoft.com/office/drawing/2014/main" id="{EEFD7D31-64F4-EE91-DA04-B00C3DB48D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7572" y="0"/>
            <a:ext cx="1386428" cy="1149771"/>
          </a:xfrm>
          <a:prstGeom prst="rect">
            <a:avLst/>
          </a:prstGeom>
        </p:spPr>
      </p:pic>
    </p:spTree>
    <p:extLst>
      <p:ext uri="{BB962C8B-B14F-4D97-AF65-F5344CB8AC3E}">
        <p14:creationId xmlns:p14="http://schemas.microsoft.com/office/powerpoint/2010/main" val="3254939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ar-SA" sz="5400" b="1" dirty="0">
                <a:cs typeface="+mn-cs"/>
              </a:rPr>
              <a:t>شَجَرَةُ التُّفَّاحِ</a:t>
            </a:r>
            <a:endParaRPr lang="en-US" sz="5400" b="1" dirty="0">
              <a:cs typeface="+mn-cs"/>
            </a:endParaRPr>
          </a:p>
        </p:txBody>
      </p:sp>
      <p:pic>
        <p:nvPicPr>
          <p:cNvPr id="4" name="מציין מיקום תוכן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05345" y="1616043"/>
            <a:ext cx="6989275" cy="5241957"/>
          </a:xfrm>
        </p:spPr>
      </p:pic>
      <p:pic>
        <p:nvPicPr>
          <p:cNvPr id="5" name="תמונה 4">
            <a:extLst>
              <a:ext uri="{FF2B5EF4-FFF2-40B4-BE49-F238E27FC236}">
                <a16:creationId xmlns:a16="http://schemas.microsoft.com/office/drawing/2014/main" id="{5107C5C8-E1E9-2712-2762-987FE213D0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5452" y="0"/>
            <a:ext cx="1390008" cy="1152244"/>
          </a:xfrm>
          <a:prstGeom prst="rect">
            <a:avLst/>
          </a:prstGeom>
        </p:spPr>
      </p:pic>
    </p:spTree>
    <p:extLst>
      <p:ext uri="{BB962C8B-B14F-4D97-AF65-F5344CB8AC3E}">
        <p14:creationId xmlns:p14="http://schemas.microsoft.com/office/powerpoint/2010/main" val="4032384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2127" y="2947374"/>
            <a:ext cx="1499746" cy="963251"/>
          </a:xfrm>
          <a:prstGeom prst="rect">
            <a:avLst/>
          </a:prstGeom>
        </p:spPr>
      </p:pic>
      <p:pic>
        <p:nvPicPr>
          <p:cNvPr id="6" name="תמונה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2127" y="2947374"/>
            <a:ext cx="1499746" cy="963251"/>
          </a:xfrm>
          <a:prstGeom prst="rect">
            <a:avLst/>
          </a:prstGeom>
        </p:spPr>
      </p:pic>
      <p:sp>
        <p:nvSpPr>
          <p:cNvPr id="2" name="כותרת 1"/>
          <p:cNvSpPr>
            <a:spLocks noGrp="1"/>
          </p:cNvSpPr>
          <p:nvPr>
            <p:ph type="title"/>
          </p:nvPr>
        </p:nvSpPr>
        <p:spPr/>
        <p:txBody>
          <a:bodyPr>
            <a:normAutofit/>
          </a:bodyPr>
          <a:lstStyle/>
          <a:p>
            <a:pPr algn="ctr"/>
            <a:r>
              <a:rPr lang="ar-SA" sz="7200" b="1" dirty="0">
                <a:cs typeface="+mn-cs"/>
              </a:rPr>
              <a:t>ثَمَرَةُ التُّفَّاحِ</a:t>
            </a:r>
            <a:endParaRPr lang="en-US" sz="7200" b="1" dirty="0">
              <a:cs typeface="+mn-cs"/>
            </a:endParaRPr>
          </a:p>
        </p:txBody>
      </p:sp>
      <p:pic>
        <p:nvPicPr>
          <p:cNvPr id="4" name="מציין מיקום תוכן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695735" y="1733365"/>
            <a:ext cx="5712737" cy="5124635"/>
          </a:xfrm>
        </p:spPr>
      </p:pic>
      <p:pic>
        <p:nvPicPr>
          <p:cNvPr id="7" name="תמונה 6">
            <a:extLst>
              <a:ext uri="{FF2B5EF4-FFF2-40B4-BE49-F238E27FC236}">
                <a16:creationId xmlns:a16="http://schemas.microsoft.com/office/drawing/2014/main" id="{7E08139E-1F7C-4F62-99A4-7F1F2C6FAA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3992" y="0"/>
            <a:ext cx="1390008" cy="1152244"/>
          </a:xfrm>
          <a:prstGeom prst="rect">
            <a:avLst/>
          </a:prstGeom>
        </p:spPr>
      </p:pic>
    </p:spTree>
    <p:extLst>
      <p:ext uri="{BB962C8B-B14F-4D97-AF65-F5344CB8AC3E}">
        <p14:creationId xmlns:p14="http://schemas.microsoft.com/office/powerpoint/2010/main" val="2778990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ar-SA" sz="5400" b="1" dirty="0">
                <a:cs typeface="+mn-cs"/>
              </a:rPr>
              <a:t>نَقْطُفُ التُّفَّاحَ</a:t>
            </a:r>
            <a:endParaRPr lang="en-US" sz="5400" b="1" dirty="0">
              <a:cs typeface="+mn-cs"/>
            </a:endParaRPr>
          </a:p>
        </p:txBody>
      </p:sp>
      <p:pic>
        <p:nvPicPr>
          <p:cNvPr id="4" name="מציין מיקום תוכן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9813" y="1898052"/>
            <a:ext cx="7284373" cy="4783405"/>
          </a:xfrm>
          <a:prstGeom prst="rect">
            <a:avLst/>
          </a:prstGeom>
        </p:spPr>
      </p:pic>
      <p:pic>
        <p:nvPicPr>
          <p:cNvPr id="3" name="תמונה 2">
            <a:extLst>
              <a:ext uri="{FF2B5EF4-FFF2-40B4-BE49-F238E27FC236}">
                <a16:creationId xmlns:a16="http://schemas.microsoft.com/office/drawing/2014/main" id="{46792561-4554-7126-8079-8B20C72D19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3992" y="0"/>
            <a:ext cx="1390008" cy="1152244"/>
          </a:xfrm>
          <a:prstGeom prst="rect">
            <a:avLst/>
          </a:prstGeom>
        </p:spPr>
      </p:pic>
    </p:spTree>
    <p:extLst>
      <p:ext uri="{BB962C8B-B14F-4D97-AF65-F5344CB8AC3E}">
        <p14:creationId xmlns:p14="http://schemas.microsoft.com/office/powerpoint/2010/main" val="1221391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sz="5400" b="1" dirty="0">
                <a:cs typeface="+mn-cs"/>
              </a:rPr>
              <a:t> </a:t>
            </a:r>
            <a:r>
              <a:rPr lang="ar-SA" sz="5400" b="1" dirty="0">
                <a:cs typeface="+mn-cs"/>
              </a:rPr>
              <a:t>تُفّاحٌ مِنَ الشَّجَرَةِ</a:t>
            </a:r>
            <a:endParaRPr lang="en-US" sz="5400" b="1" dirty="0">
              <a:cs typeface="+mn-cs"/>
            </a:endParaRPr>
          </a:p>
        </p:txBody>
      </p:sp>
      <p:pic>
        <p:nvPicPr>
          <p:cNvPr id="6" name="מציין מיקום תוכן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201" y="1690689"/>
            <a:ext cx="8988799" cy="5033727"/>
          </a:xfrm>
          <a:prstGeom prst="rect">
            <a:avLst/>
          </a:prstGeom>
        </p:spPr>
      </p:pic>
      <p:pic>
        <p:nvPicPr>
          <p:cNvPr id="3" name="תמונה 2">
            <a:extLst>
              <a:ext uri="{FF2B5EF4-FFF2-40B4-BE49-F238E27FC236}">
                <a16:creationId xmlns:a16="http://schemas.microsoft.com/office/drawing/2014/main" id="{2497206B-D9C9-1346-0BF0-CB0E254697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3992" y="0"/>
            <a:ext cx="1390008" cy="1152244"/>
          </a:xfrm>
          <a:prstGeom prst="rect">
            <a:avLst/>
          </a:prstGeom>
        </p:spPr>
      </p:pic>
    </p:spTree>
    <p:extLst>
      <p:ext uri="{BB962C8B-B14F-4D97-AF65-F5344CB8AC3E}">
        <p14:creationId xmlns:p14="http://schemas.microsoft.com/office/powerpoint/2010/main" val="1884451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8650" y="365126"/>
            <a:ext cx="8008356" cy="1325563"/>
          </a:xfrm>
        </p:spPr>
        <p:txBody>
          <a:bodyPr/>
          <a:lstStyle/>
          <a:p>
            <a:pPr algn="ctr"/>
            <a:r>
              <a:rPr lang="ar-SA" sz="4000" b="1" dirty="0">
                <a:solidFill>
                  <a:prstClr val="black"/>
                </a:solidFill>
                <a:cs typeface="Arial" panose="020B0604020202020204" pitchFamily="34" charset="0"/>
              </a:rPr>
              <a:t>نَسْتَكِشفُ التُّفَّاحَ بِوَاسِطَةِ الحَوَاسِّ</a:t>
            </a:r>
            <a:endParaRPr lang="en-US" dirty="0"/>
          </a:p>
        </p:txBody>
      </p:sp>
      <p:pic>
        <p:nvPicPr>
          <p:cNvPr id="4" name="מציין מיקום תוכן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361" y="5214070"/>
            <a:ext cx="9196361" cy="1331586"/>
          </a:xfrm>
          <a:prstGeom prst="rect">
            <a:avLst/>
          </a:prstGeom>
        </p:spPr>
      </p:pic>
      <p:pic>
        <p:nvPicPr>
          <p:cNvPr id="5" name="תמונה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888055" y="1483611"/>
            <a:ext cx="2996697" cy="2996697"/>
          </a:xfrm>
          <a:prstGeom prst="rect">
            <a:avLst/>
          </a:prstGeom>
        </p:spPr>
      </p:pic>
      <p:pic>
        <p:nvPicPr>
          <p:cNvPr id="6" name="תמונה 5">
            <a:extLst>
              <a:ext uri="{FF2B5EF4-FFF2-40B4-BE49-F238E27FC236}">
                <a16:creationId xmlns:a16="http://schemas.microsoft.com/office/drawing/2014/main" id="{5D8385C9-A663-D56E-0659-F1EFC37079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3992" y="0"/>
            <a:ext cx="1390008" cy="1152244"/>
          </a:xfrm>
          <a:prstGeom prst="rect">
            <a:avLst/>
          </a:prstGeom>
        </p:spPr>
      </p:pic>
    </p:spTree>
    <p:extLst>
      <p:ext uri="{BB962C8B-B14F-4D97-AF65-F5344CB8AC3E}">
        <p14:creationId xmlns:p14="http://schemas.microsoft.com/office/powerpoint/2010/main" val="262658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5E28AA05-17FA-4E7C-963C-9722317098CC}"/>
              </a:ext>
            </a:extLst>
          </p:cNvPr>
          <p:cNvSpPr/>
          <p:nvPr/>
        </p:nvSpPr>
        <p:spPr>
          <a:xfrm>
            <a:off x="5137860" y="479128"/>
            <a:ext cx="3547766" cy="901593"/>
          </a:xfrm>
          <a:prstGeom prst="rect">
            <a:avLst/>
          </a:prstGeom>
        </p:spPr>
        <p:txBody>
          <a:bodyPr wrap="none">
            <a:spAutoFit/>
          </a:bodyPr>
          <a:lstStyle/>
          <a:p>
            <a:pPr algn="just" rtl="1">
              <a:lnSpc>
                <a:spcPct val="150000"/>
              </a:lnSpc>
              <a:spcAft>
                <a:spcPts val="800"/>
              </a:spcAft>
            </a:pPr>
            <a:r>
              <a:rPr lang="ar-SA" sz="4000" b="1" dirty="0">
                <a:solidFill>
                  <a:prstClr val="black"/>
                </a:solidFill>
                <a:ea typeface="MS Mincho" panose="02020609040205080304" pitchFamily="49" charset="-128"/>
              </a:rPr>
              <a:t>نَرَى بِوَاسِطَةِ العَيْنَيْنِ</a:t>
            </a:r>
            <a:endParaRPr lang="he-IL" sz="4000" b="1" dirty="0">
              <a:solidFill>
                <a:prstClr val="black"/>
              </a:solidFill>
              <a:ea typeface="MS Mincho" panose="02020609040205080304" pitchFamily="49" charset="-128"/>
            </a:endParaRPr>
          </a:p>
        </p:txBody>
      </p:sp>
      <p:sp>
        <p:nvSpPr>
          <p:cNvPr id="6" name="מלבן 5">
            <a:extLst>
              <a:ext uri="{FF2B5EF4-FFF2-40B4-BE49-F238E27FC236}">
                <a16:creationId xmlns:a16="http://schemas.microsoft.com/office/drawing/2014/main" id="{00E43ABB-FCD9-485A-8250-BE6B1D2EB65F}"/>
              </a:ext>
            </a:extLst>
          </p:cNvPr>
          <p:cNvSpPr/>
          <p:nvPr/>
        </p:nvSpPr>
        <p:spPr>
          <a:xfrm>
            <a:off x="2214767" y="479128"/>
            <a:ext cx="1268661" cy="553998"/>
          </a:xfrm>
          <a:prstGeom prst="rect">
            <a:avLst/>
          </a:prstGeom>
        </p:spPr>
        <p:txBody>
          <a:bodyPr wrap="square">
            <a:spAutoFit/>
          </a:bodyPr>
          <a:lstStyle/>
          <a:p>
            <a:pPr algn="just" rtl="1">
              <a:lnSpc>
                <a:spcPct val="150000"/>
              </a:lnSpc>
              <a:spcAft>
                <a:spcPts val="800"/>
              </a:spcAft>
            </a:pPr>
            <a:r>
              <a:rPr lang="he-IL" sz="2000" b="1" dirty="0">
                <a:solidFill>
                  <a:prstClr val="black"/>
                </a:solidFill>
                <a:ea typeface="MS Mincho" panose="02020609040205080304" pitchFamily="49" charset="-128"/>
              </a:rPr>
              <a:t> </a:t>
            </a:r>
          </a:p>
        </p:txBody>
      </p:sp>
      <p:pic>
        <p:nvPicPr>
          <p:cNvPr id="5" name="מציין מיקום תוכן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52658" y="1863113"/>
            <a:ext cx="4191754" cy="3517144"/>
          </a:xfrm>
        </p:spPr>
      </p:pic>
      <p:pic>
        <p:nvPicPr>
          <p:cNvPr id="9" name="תמונה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124" y="1693690"/>
            <a:ext cx="4257876" cy="3222341"/>
          </a:xfrm>
          <a:prstGeom prst="rect">
            <a:avLst/>
          </a:prstGeom>
        </p:spPr>
      </p:pic>
      <p:pic>
        <p:nvPicPr>
          <p:cNvPr id="3" name="תמונה 2">
            <a:extLst>
              <a:ext uri="{FF2B5EF4-FFF2-40B4-BE49-F238E27FC236}">
                <a16:creationId xmlns:a16="http://schemas.microsoft.com/office/drawing/2014/main" id="{98CC92D6-255E-156D-1AA7-66AF066403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390008" cy="1152244"/>
          </a:xfrm>
          <a:prstGeom prst="rect">
            <a:avLst/>
          </a:prstGeom>
        </p:spPr>
      </p:pic>
    </p:spTree>
    <p:extLst>
      <p:ext uri="{BB962C8B-B14F-4D97-AF65-F5344CB8AC3E}">
        <p14:creationId xmlns:p14="http://schemas.microsoft.com/office/powerpoint/2010/main" val="2453916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5E28AA05-17FA-4E7C-963C-9722317098CC}"/>
              </a:ext>
            </a:extLst>
          </p:cNvPr>
          <p:cNvSpPr/>
          <p:nvPr/>
        </p:nvSpPr>
        <p:spPr>
          <a:xfrm>
            <a:off x="5873214" y="1299802"/>
            <a:ext cx="2167581" cy="820674"/>
          </a:xfrm>
          <a:prstGeom prst="rect">
            <a:avLst/>
          </a:prstGeom>
        </p:spPr>
        <p:txBody>
          <a:bodyPr wrap="none">
            <a:spAutoFit/>
          </a:bodyPr>
          <a:lstStyle/>
          <a:p>
            <a:pPr lvl="0" algn="just" rtl="1">
              <a:lnSpc>
                <a:spcPct val="150000"/>
              </a:lnSpc>
              <a:spcAft>
                <a:spcPts val="800"/>
              </a:spcAft>
            </a:pPr>
            <a:r>
              <a:rPr lang="ar-SA" sz="3600" b="1" dirty="0">
                <a:latin typeface="Calibri" panose="020F0502020204030204" pitchFamily="34" charset="0"/>
                <a:ea typeface="MS Mincho" panose="02020609040205080304" pitchFamily="49" charset="-128"/>
              </a:rPr>
              <a:t>نَقْطَعُ ونَصْغي</a:t>
            </a:r>
            <a:endParaRPr lang="he-IL" sz="3600" b="1" dirty="0">
              <a:latin typeface="Calibri" panose="020F0502020204030204" pitchFamily="34" charset="0"/>
              <a:ea typeface="MS Mincho" panose="02020609040205080304" pitchFamily="49" charset="-128"/>
            </a:endParaRPr>
          </a:p>
        </p:txBody>
      </p:sp>
      <p:sp>
        <p:nvSpPr>
          <p:cNvPr id="6" name="מלבן 5">
            <a:extLst>
              <a:ext uri="{FF2B5EF4-FFF2-40B4-BE49-F238E27FC236}">
                <a16:creationId xmlns:a16="http://schemas.microsoft.com/office/drawing/2014/main" id="{00E43ABB-FCD9-485A-8250-BE6B1D2EB65F}"/>
              </a:ext>
            </a:extLst>
          </p:cNvPr>
          <p:cNvSpPr/>
          <p:nvPr/>
        </p:nvSpPr>
        <p:spPr>
          <a:xfrm>
            <a:off x="562916" y="1299802"/>
            <a:ext cx="3385863" cy="820674"/>
          </a:xfrm>
          <a:prstGeom prst="rect">
            <a:avLst/>
          </a:prstGeom>
        </p:spPr>
        <p:txBody>
          <a:bodyPr wrap="none">
            <a:spAutoFit/>
          </a:bodyPr>
          <a:lstStyle/>
          <a:p>
            <a:pPr lvl="0" algn="just" rtl="1">
              <a:lnSpc>
                <a:spcPct val="150000"/>
              </a:lnSpc>
              <a:spcAft>
                <a:spcPts val="800"/>
              </a:spcAft>
            </a:pPr>
            <a:r>
              <a:rPr lang="ar-SA" sz="3600" b="1" dirty="0">
                <a:latin typeface="Calibri" panose="020F0502020204030204" pitchFamily="34" charset="0"/>
                <a:ea typeface="MS Mincho" panose="02020609040205080304" pitchFamily="49" charset="-128"/>
              </a:rPr>
              <a:t>نَسْمَعُ بِوَاسِطَةِ الأُذُنَيْنِ</a:t>
            </a:r>
            <a:endParaRPr lang="he-IL" sz="3600" b="1" dirty="0">
              <a:latin typeface="Calibri" panose="020F0502020204030204" pitchFamily="34" charset="0"/>
              <a:ea typeface="MS Mincho" panose="02020609040205080304" pitchFamily="49" charset="-128"/>
            </a:endParaRPr>
          </a:p>
        </p:txBody>
      </p:sp>
      <p:pic>
        <p:nvPicPr>
          <p:cNvPr id="3" name="מציין מיקום תוכן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45893" y="3566932"/>
            <a:ext cx="4598107" cy="2600804"/>
          </a:xfrm>
        </p:spPr>
      </p:pic>
      <p:pic>
        <p:nvPicPr>
          <p:cNvPr id="9" name="תמונה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712" y="2592159"/>
            <a:ext cx="3183990" cy="3805329"/>
          </a:xfrm>
          <a:prstGeom prst="rect">
            <a:avLst/>
          </a:prstGeom>
        </p:spPr>
      </p:pic>
      <p:pic>
        <p:nvPicPr>
          <p:cNvPr id="5" name="תמונה 4">
            <a:extLst>
              <a:ext uri="{FF2B5EF4-FFF2-40B4-BE49-F238E27FC236}">
                <a16:creationId xmlns:a16="http://schemas.microsoft.com/office/drawing/2014/main" id="{CABD3B52-AF34-4FC2-30EC-B88537D96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3992" y="0"/>
            <a:ext cx="1390008" cy="1152244"/>
          </a:xfrm>
          <a:prstGeom prst="rect">
            <a:avLst/>
          </a:prstGeom>
        </p:spPr>
      </p:pic>
    </p:spTree>
    <p:extLst>
      <p:ext uri="{BB962C8B-B14F-4D97-AF65-F5344CB8AC3E}">
        <p14:creationId xmlns:p14="http://schemas.microsoft.com/office/powerpoint/2010/main" val="3462223863"/>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982</TotalTime>
  <Words>553</Words>
  <Application>Microsoft Office PowerPoint</Application>
  <PresentationFormat>‫הצגה על המסך (4:3)</PresentationFormat>
  <Paragraphs>60</Paragraphs>
  <Slides>18</Slides>
  <Notes>16</Notes>
  <HiddenSlides>0</HiddenSlides>
  <MMClips>0</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18</vt:i4>
      </vt:variant>
    </vt:vector>
  </HeadingPairs>
  <TitlesOfParts>
    <vt:vector size="23" baseType="lpstr">
      <vt:lpstr>Arial</vt:lpstr>
      <vt:lpstr>Calibri</vt:lpstr>
      <vt:lpstr>Calibri Light</vt:lpstr>
      <vt:lpstr>MF_FrankRuhl-Regular</vt:lpstr>
      <vt:lpstr>ערכת נושא Office</vt:lpstr>
      <vt:lpstr> " فَعالِيَّةٌ "  فَعاليّاتُ الحَوَاسِّ</vt:lpstr>
      <vt:lpstr>نَتَعَرَّفُ عَلَى التُّفَّاحِ بِوَاسِطَةِ أَعْضاءِ الحَوَاسِّ</vt:lpstr>
      <vt:lpstr>شَجَرَةُ التُّفَّاحِ</vt:lpstr>
      <vt:lpstr>ثَمَرَةُ التُّفَّاحِ</vt:lpstr>
      <vt:lpstr>نَقْطُفُ التُّفَّاحَ</vt:lpstr>
      <vt:lpstr> تُفّاحٌ مِنَ الشَّجَرَةِ</vt:lpstr>
      <vt:lpstr>نَسْتَكِشفُ التُّفَّاحَ بِوَاسِطَةِ الحَوَاسِّ</vt:lpstr>
      <vt:lpstr>מצגת של PowerPoint‏</vt:lpstr>
      <vt:lpstr>מצגת של PowerPoint‏</vt:lpstr>
      <vt:lpstr>מצגת של PowerPoint‏</vt:lpstr>
      <vt:lpstr>מצגת של PowerPoint‏</vt:lpstr>
      <vt:lpstr>מצגת של PowerPoint‏</vt:lpstr>
      <vt:lpstr> </vt:lpstr>
      <vt:lpstr>الأَعْضَاءُ الْحِسِّيَّةِ</vt:lpstr>
      <vt:lpstr>مُهِمَّةٌ:  الْحَواسُّ وَأَعْضاءُ الحِسِّ ( صَفْحَة 9 )</vt:lpstr>
      <vt:lpstr>سَنَةٌ مُثْمِرَةٌ</vt:lpstr>
      <vt:lpstr>بِطاقَةُ مُعايَدَةٍ</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shlomi sh shlomish</cp:lastModifiedBy>
  <cp:revision>130</cp:revision>
  <dcterms:created xsi:type="dcterms:W3CDTF">2019-05-25T18:59:51Z</dcterms:created>
  <dcterms:modified xsi:type="dcterms:W3CDTF">2023-10-10T07:13:17Z</dcterms:modified>
</cp:coreProperties>
</file>