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1" r:id="rId14"/>
    <p:sldId id="292" r:id="rId15"/>
    <p:sldId id="266" r:id="rId16"/>
    <p:sldId id="289" r:id="rId17"/>
    <p:sldId id="290" r:id="rId18"/>
    <p:sldId id="267" r:id="rId19"/>
    <p:sldId id="270" r:id="rId20"/>
    <p:sldId id="271" r:id="rId21"/>
    <p:sldId id="293" r:id="rId22"/>
    <p:sldId id="295" r:id="rId23"/>
    <p:sldId id="273" r:id="rId24"/>
    <p:sldId id="296" r:id="rId25"/>
    <p:sldId id="297" r:id="rId26"/>
    <p:sldId id="294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hxRdYKucQuIWdfp+PEuPOSIBUP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76" y="4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ga mishan" userId="802d01ca9850f5a0" providerId="LiveId" clId="{9C4D466F-698F-45F0-9B54-16D985C320B4}"/>
    <pc:docChg chg="modSld">
      <pc:chgData name="noga mishan" userId="802d01ca9850f5a0" providerId="LiveId" clId="{9C4D466F-698F-45F0-9B54-16D985C320B4}" dt="2023-10-22T08:05:07.175" v="10" actId="20577"/>
      <pc:docMkLst>
        <pc:docMk/>
      </pc:docMkLst>
      <pc:sldChg chg="modSp mod">
        <pc:chgData name="noga mishan" userId="802d01ca9850f5a0" providerId="LiveId" clId="{9C4D466F-698F-45F0-9B54-16D985C320B4}" dt="2023-10-22T08:05:07.175" v="10" actId="20577"/>
        <pc:sldMkLst>
          <pc:docMk/>
          <pc:sldMk cId="0" sldId="264"/>
        </pc:sldMkLst>
        <pc:spChg chg="mod">
          <ac:chgData name="noga mishan" userId="802d01ca9850f5a0" providerId="LiveId" clId="{9C4D466F-698F-45F0-9B54-16D985C320B4}" dt="2023-10-22T08:05:07.175" v="10" actId="20577"/>
          <ac:spMkLst>
            <pc:docMk/>
            <pc:sldMk cId="0" sldId="264"/>
            <ac:spMk id="37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134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6789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יפה מאוד</a:t>
            </a:r>
            <a:endParaRPr/>
          </a:p>
        </p:txBody>
      </p:sp>
      <p:sp>
        <p:nvSpPr>
          <p:cNvPr id="408" name="Google Shape;408;p1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699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 </a:t>
            </a:r>
            <a:endParaRPr dirty="0"/>
          </a:p>
        </p:txBody>
      </p:sp>
      <p:sp>
        <p:nvSpPr>
          <p:cNvPr id="419" name="Google Shape;419;p1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288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מעדיפה רקע בהיר או בלי רקע</a:t>
            </a:r>
            <a:endParaRPr/>
          </a:p>
        </p:txBody>
      </p:sp>
      <p:sp>
        <p:nvSpPr>
          <p:cNvPr id="419" name="Google Shape;419;p1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692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מעדיפה רקע בהיר או בלי רקע</a:t>
            </a:r>
            <a:endParaRPr/>
          </a:p>
        </p:txBody>
      </p:sp>
      <p:sp>
        <p:nvSpPr>
          <p:cNvPr id="419" name="Google Shape;419;p1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964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9406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378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8533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231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88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659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831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6188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0747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831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252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7058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092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6" name="Google Shape;586;p2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007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7284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83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x-none" sz="1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למורה</a:t>
            </a:r>
            <a:r>
              <a:rPr lang="x-none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במבט מקוון הוא מרחב למידה היברידי</a:t>
            </a:r>
            <a:r>
              <a:rPr lang="he-I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x-none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חדשני ועשיר להוראת מדע וטכנולוגיה בכיתות א-ו. </a:t>
            </a:r>
            <a:r>
              <a:rPr lang="he-I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במרחב הלמידה ספרים דיגיטליים בתקן מתקדם של סדרת הלימוד "במבט חדש"  ויחידות תוכן דיגיטליות.                          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638" name="Google Shape;638;p3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>
                <a:solidFill>
                  <a:srgbClr val="000000"/>
                </a:solidFill>
              </a:rPr>
              <a:t>35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01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544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x-none" sz="1800" b="1" dirty="0">
                <a:latin typeface="Calibri"/>
                <a:ea typeface="Calibri"/>
                <a:cs typeface="Calibri"/>
                <a:sym typeface="Calibri"/>
              </a:rPr>
              <a:t>למורה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he-IL" sz="1800" dirty="0">
                <a:latin typeface="Calibri"/>
                <a:ea typeface="Calibri"/>
                <a:cs typeface="Calibri"/>
                <a:sym typeface="Calibri"/>
              </a:rPr>
              <a:t> יחידת</a:t>
            </a:r>
            <a:r>
              <a:rPr lang="he-IL" sz="1800" baseline="0" dirty="0">
                <a:latin typeface="Calibri"/>
                <a:ea typeface="Calibri"/>
                <a:cs typeface="Calibri"/>
                <a:sym typeface="Calibri"/>
              </a:rPr>
              <a:t> התוכן כוללת 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משימות לימודיות אינטראקטיביות</a:t>
            </a:r>
            <a:r>
              <a:rPr lang="he-IL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המיועדות </a:t>
            </a:r>
            <a:r>
              <a:rPr lang="x-none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להבניית תשתית מושגית מעמיקה במדע ובטכנולוגיה</a:t>
            </a:r>
            <a:r>
              <a:rPr lang="he-I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x-none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מיומנויות חשיבה מסדר גבוה</a:t>
            </a:r>
            <a:r>
              <a:rPr lang="he-I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x-none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תהליכי חקר ופתרון בעיות וערכים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. למשימות נלווית מערכת לניהול הלמידה.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5" name="Google Shape;645;p3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>
                <a:solidFill>
                  <a:srgbClr val="000000"/>
                </a:solidFill>
              </a:rPr>
              <a:t>36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59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918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3060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1320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222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560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903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331" name="Google Shape;331;p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284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540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370" name="Google Shape;370;p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08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>
  <p:cSld name="כותרת מקטע עליונה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5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5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5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5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5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5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5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5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6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8" name="Google Shape;178;p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6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>
  <p:cSld name="כותרת מקטע עליונה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6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6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6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6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6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6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5" name="Google Shape;215;p6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6" name="Google Shape;216;p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6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3" name="Google Shape;223;p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6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6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7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8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pic>
        <p:nvPicPr>
          <p:cNvPr id="90" name="Google Shape;90;p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2696" y="98268"/>
            <a:ext cx="732719" cy="7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0"/>
          <p:cNvSpPr/>
          <p:nvPr/>
        </p:nvSpPr>
        <p:spPr>
          <a:xfrm rot="10800000">
            <a:off x="6632530" y="0"/>
            <a:ext cx="2511469" cy="1941534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0"/>
          <p:cNvSpPr/>
          <p:nvPr/>
        </p:nvSpPr>
        <p:spPr>
          <a:xfrm>
            <a:off x="0" y="6432115"/>
            <a:ext cx="2379945" cy="425885"/>
          </a:xfrm>
          <a:custGeom>
            <a:avLst/>
            <a:gdLst/>
            <a:ahLst/>
            <a:cxnLst/>
            <a:rect l="l" t="t" r="r" b="b"/>
            <a:pathLst>
              <a:path w="1672225" h="588724" extrusionOk="0">
                <a:moveTo>
                  <a:pt x="1672225" y="573089"/>
                </a:moveTo>
                <a:lnTo>
                  <a:pt x="1672225" y="588724"/>
                </a:lnTo>
                <a:lnTo>
                  <a:pt x="1657349" y="588724"/>
                </a:lnTo>
                <a:close/>
                <a:moveTo>
                  <a:pt x="0" y="0"/>
                </a:moveTo>
                <a:lnTo>
                  <a:pt x="1097201" y="0"/>
                </a:lnTo>
                <a:lnTo>
                  <a:pt x="1657349" y="588724"/>
                </a:lnTo>
                <a:lnTo>
                  <a:pt x="0" y="58872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40" descr="תמונה שמכילה גופן, טקסט, גרפיקה, עיצוב גרפי&#10;&#10;התיאור נוצר באופן אוטומטי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03714" y="70307"/>
            <a:ext cx="1271391" cy="8098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3" name="Google Shape;163;p4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pic>
        <p:nvPicPr>
          <p:cNvPr id="167" name="Google Shape;167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2696" y="98268"/>
            <a:ext cx="732719" cy="7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2"/>
          <p:cNvSpPr/>
          <p:nvPr/>
        </p:nvSpPr>
        <p:spPr>
          <a:xfrm rot="10800000">
            <a:off x="6632530" y="0"/>
            <a:ext cx="2511469" cy="1941534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2"/>
          <p:cNvSpPr/>
          <p:nvPr/>
        </p:nvSpPr>
        <p:spPr>
          <a:xfrm>
            <a:off x="0" y="6432115"/>
            <a:ext cx="2379945" cy="425885"/>
          </a:xfrm>
          <a:custGeom>
            <a:avLst/>
            <a:gdLst/>
            <a:ahLst/>
            <a:cxnLst/>
            <a:rect l="l" t="t" r="r" b="b"/>
            <a:pathLst>
              <a:path w="1672225" h="588724" extrusionOk="0">
                <a:moveTo>
                  <a:pt x="1672225" y="573089"/>
                </a:moveTo>
                <a:lnTo>
                  <a:pt x="1672225" y="588724"/>
                </a:lnTo>
                <a:lnTo>
                  <a:pt x="1657349" y="588724"/>
                </a:lnTo>
                <a:close/>
                <a:moveTo>
                  <a:pt x="0" y="0"/>
                </a:moveTo>
                <a:lnTo>
                  <a:pt x="1097201" y="0"/>
                </a:lnTo>
                <a:lnTo>
                  <a:pt x="1657349" y="588724"/>
                </a:lnTo>
                <a:lnTo>
                  <a:pt x="0" y="58872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2" descr="תמונה שמכילה גופן, טקסט, גרפיקה, עיצוב גרפי&#10;&#10;התיאור נוצר באופן אוטומטי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03714" y="70307"/>
            <a:ext cx="1271391" cy="8098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batmekuvan.ramot.org/ramot-heb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www.facebook.com/BemabatHadash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hyperlink" Target="about:blank" TargetMode="External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"/>
          <p:cNvSpPr txBox="1">
            <a:spLocks noGrp="1"/>
          </p:cNvSpPr>
          <p:nvPr>
            <p:ph type="ctrTitle"/>
          </p:nvPr>
        </p:nvSpPr>
        <p:spPr>
          <a:xfrm>
            <a:off x="4014332" y="1778181"/>
            <a:ext cx="565785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libri"/>
              <a:buNone/>
            </a:pPr>
            <a:r>
              <a:rPr lang="x-none" sz="5400" b="1" dirty="0">
                <a:solidFill>
                  <a:srgbClr val="0070C0"/>
                </a:solidFill>
              </a:rPr>
              <a:t> </a:t>
            </a:r>
            <a:r>
              <a:rPr lang="he-IL" sz="5400" b="1" dirty="0">
                <a:solidFill>
                  <a:srgbClr val="0070C0"/>
                </a:solidFill>
              </a:rPr>
              <a:t>סביבת חיים</a:t>
            </a:r>
            <a:endParaRPr sz="5400" dirty="0"/>
          </a:p>
        </p:txBody>
      </p:sp>
      <p:sp>
        <p:nvSpPr>
          <p:cNvPr id="254" name="Google Shape;254;p1"/>
          <p:cNvSpPr/>
          <p:nvPr/>
        </p:nvSpPr>
        <p:spPr>
          <a:xfrm>
            <a:off x="0" y="0"/>
            <a:ext cx="9144000" cy="139168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2973" y="18170"/>
            <a:ext cx="4937998" cy="132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F1DA198-35A1-F611-6780-7527F9E40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7" y="1426631"/>
            <a:ext cx="4545875" cy="543136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20300098-DD09-9D01-EDC5-597F5E39B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0" y="5804126"/>
            <a:ext cx="4686300" cy="10888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61612071-C14F-980F-30CE-37BFE46F2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" y="1045029"/>
            <a:ext cx="8638902" cy="448491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ECC6237-429B-22B3-75A6-DE6AE7FD4921}"/>
              </a:ext>
            </a:extLst>
          </p:cNvPr>
          <p:cNvSpPr txBox="1"/>
          <p:nvPr/>
        </p:nvSpPr>
        <p:spPr>
          <a:xfrm>
            <a:off x="3709851" y="252549"/>
            <a:ext cx="32744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מבנה הפרק הראשון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E5DE29CA-5F49-5CAC-72AF-D35BE72E0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97" y="5769178"/>
            <a:ext cx="4957894" cy="10888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C0FA28-52DE-6347-5812-80B1F373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469" y="358300"/>
            <a:ext cx="7772400" cy="1052489"/>
          </a:xfrm>
        </p:spPr>
        <p:txBody>
          <a:bodyPr>
            <a:normAutofit/>
          </a:bodyPr>
          <a:lstStyle/>
          <a:p>
            <a:r>
              <a:rPr lang="he-IL" sz="3200" b="1" dirty="0"/>
              <a:t>מבנה הפרק השני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9442073-FFCE-7BFF-1E8E-ECDED44337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3461E8F1-3990-9E59-80BB-E4D445940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" y="1507603"/>
            <a:ext cx="8933906" cy="40233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C787B8D-AAB4-A72D-CFC4-EE043F133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68" y="5769178"/>
            <a:ext cx="4538444" cy="10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3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990C2B-0D09-CE06-FBA1-B85D012A7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880" y="303757"/>
            <a:ext cx="7772400" cy="1159283"/>
          </a:xfrm>
        </p:spPr>
        <p:txBody>
          <a:bodyPr>
            <a:normAutofit/>
          </a:bodyPr>
          <a:lstStyle/>
          <a:p>
            <a:r>
              <a:rPr lang="he-IL" sz="3200" b="1" dirty="0"/>
              <a:t>מבנה הפרק השלישי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31AB4C4-EBFD-8ED6-DFFD-A9A6BBCF5F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1F58587-EFCE-9AD5-3157-D29B450CD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" y="2464527"/>
            <a:ext cx="9074331" cy="227293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1E05659-D0AF-FFF2-7153-683520AB2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683" y="5330563"/>
            <a:ext cx="4686300" cy="10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65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x-none" sz="3600" b="1" dirty="0">
                <a:latin typeface="Calibri"/>
                <a:ea typeface="Calibri"/>
                <a:cs typeface="Calibri"/>
                <a:sym typeface="Calibri"/>
              </a:rPr>
              <a:t>מבנה פרק </a:t>
            </a:r>
            <a:r>
              <a:rPr lang="he-IL" sz="3600" b="1" dirty="0">
                <a:latin typeface="Calibri"/>
                <a:ea typeface="Calibri"/>
                <a:cs typeface="Calibri"/>
                <a:sym typeface="Calibri"/>
              </a:rPr>
              <a:t>ראשון (</a:t>
            </a:r>
            <a:r>
              <a:rPr lang="x-none" sz="3600" b="1" dirty="0">
                <a:latin typeface="Calibri"/>
                <a:ea typeface="Calibri"/>
                <a:cs typeface="Calibri"/>
                <a:sym typeface="Calibri"/>
              </a:rPr>
              <a:t>רצף רעיוני</a:t>
            </a:r>
            <a:r>
              <a:rPr lang="he-IL" sz="36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422" name="Google Shape;422;p11"/>
          <p:cNvSpPr/>
          <p:nvPr/>
        </p:nvSpPr>
        <p:spPr>
          <a:xfrm>
            <a:off x="628649" y="5579607"/>
            <a:ext cx="7784405" cy="642200"/>
          </a:xfrm>
          <a:custGeom>
            <a:avLst/>
            <a:gdLst/>
            <a:ahLst/>
            <a:cxnLst/>
            <a:rect l="l" t="t" r="r" b="b"/>
            <a:pathLst>
              <a:path w="7784405" h="642200" extrusionOk="0">
                <a:moveTo>
                  <a:pt x="0" y="0"/>
                </a:moveTo>
                <a:lnTo>
                  <a:pt x="7784405" y="0"/>
                </a:lnTo>
                <a:lnTo>
                  <a:pt x="7784405" y="642200"/>
                </a:lnTo>
                <a:lnTo>
                  <a:pt x="0" y="6422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14935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סיכום: כולנו יצורים חיים 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שומרים על בעלי החיים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1"/>
          <p:cNvSpPr/>
          <p:nvPr/>
        </p:nvSpPr>
        <p:spPr>
          <a:xfrm>
            <a:off x="628650" y="4582308"/>
            <a:ext cx="7784406" cy="987704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דור חדש של יצורים חיים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יוצרים תקשורת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1"/>
          <p:cNvSpPr/>
          <p:nvPr/>
        </p:nvSpPr>
        <p:spPr>
          <a:xfrm>
            <a:off x="577503" y="3640183"/>
            <a:ext cx="7784405" cy="987704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משיגים צרכים חיוניים באמצעות תנועה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1"/>
          <p:cNvSpPr/>
          <p:nvPr/>
        </p:nvSpPr>
        <p:spPr>
          <a:xfrm>
            <a:off x="628648" y="2254568"/>
            <a:ext cx="7733259" cy="1385615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lang="he-IL"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הבו</a:t>
            </a: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לנו מזון ומים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הבו</a:t>
            </a: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לנו אוויר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הבו</a:t>
            </a: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לנו הגנה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1"/>
          <p:cNvSpPr/>
          <p:nvPr/>
        </p:nvSpPr>
        <p:spPr>
          <a:xfrm>
            <a:off x="628650" y="1278393"/>
            <a:ext cx="7784405" cy="987705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פתיחה : כולנו יצורים חיים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כולנו צריכים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65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x-none" sz="3600" b="1" dirty="0">
                <a:latin typeface="Calibri"/>
                <a:ea typeface="Calibri"/>
                <a:cs typeface="Calibri"/>
                <a:sym typeface="Calibri"/>
              </a:rPr>
              <a:t>מבנה פרק </a:t>
            </a:r>
            <a:r>
              <a:rPr lang="he-IL" sz="3600" b="1" dirty="0">
                <a:latin typeface="Calibri"/>
                <a:ea typeface="Calibri"/>
                <a:cs typeface="Calibri"/>
                <a:sym typeface="Calibri"/>
              </a:rPr>
              <a:t>שני (</a:t>
            </a:r>
            <a:r>
              <a:rPr lang="x-none" sz="3600" b="1" dirty="0">
                <a:latin typeface="Calibri"/>
                <a:ea typeface="Calibri"/>
                <a:cs typeface="Calibri"/>
                <a:sym typeface="Calibri"/>
              </a:rPr>
              <a:t>רצף רעיוני</a:t>
            </a:r>
            <a:r>
              <a:rPr lang="he-IL" sz="36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422" name="Google Shape;422;p11"/>
          <p:cNvSpPr/>
          <p:nvPr/>
        </p:nvSpPr>
        <p:spPr>
          <a:xfrm>
            <a:off x="628649" y="5579607"/>
            <a:ext cx="7784405" cy="642200"/>
          </a:xfrm>
          <a:custGeom>
            <a:avLst/>
            <a:gdLst/>
            <a:ahLst/>
            <a:cxnLst/>
            <a:rect l="l" t="t" r="r" b="b"/>
            <a:pathLst>
              <a:path w="7784405" h="642200" extrusionOk="0">
                <a:moveTo>
                  <a:pt x="0" y="0"/>
                </a:moveTo>
                <a:lnTo>
                  <a:pt x="7784405" y="0"/>
                </a:lnTo>
                <a:lnTo>
                  <a:pt x="7784405" y="642200"/>
                </a:lnTo>
                <a:lnTo>
                  <a:pt x="0" y="6422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14935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שומרים על סביבות חיים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1"/>
          <p:cNvSpPr/>
          <p:nvPr/>
        </p:nvSpPr>
        <p:spPr>
          <a:xfrm>
            <a:off x="628650" y="4582308"/>
            <a:ext cx="7784406" cy="987704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סביבות חיים טבעיות ומלאכותיות (מעשה ידי אדם)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1"/>
          <p:cNvSpPr/>
          <p:nvPr/>
        </p:nvSpPr>
        <p:spPr>
          <a:xfrm>
            <a:off x="577503" y="3640183"/>
            <a:ext cx="7784405" cy="987704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מאפיינים של מגוון סביבות חיים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1"/>
          <p:cNvSpPr/>
          <p:nvPr/>
        </p:nvSpPr>
        <p:spPr>
          <a:xfrm>
            <a:off x="526354" y="2363089"/>
            <a:ext cx="7835553" cy="1277094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מגוון צמחים ובעלי חיים בסביבה 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1"/>
          <p:cNvSpPr/>
          <p:nvPr/>
        </p:nvSpPr>
        <p:spPr>
          <a:xfrm>
            <a:off x="628648" y="1025124"/>
            <a:ext cx="7886700" cy="1328370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הבניית מושגים: סביבת חיים, מרכיבי סביבה, יצורים חיים, מרכיבים שאינם חיים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00DB023-97A0-175B-A9D6-4C8096A2A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906" y="6253886"/>
            <a:ext cx="4686300" cy="53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14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65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x-none" sz="3600" b="1" dirty="0">
                <a:latin typeface="Calibri"/>
                <a:ea typeface="Calibri"/>
                <a:cs typeface="Calibri"/>
                <a:sym typeface="Calibri"/>
              </a:rPr>
              <a:t>מבנה פרק </a:t>
            </a:r>
            <a:r>
              <a:rPr lang="he-IL" sz="3600" b="1" dirty="0">
                <a:latin typeface="Calibri"/>
                <a:ea typeface="Calibri"/>
                <a:cs typeface="Calibri"/>
                <a:sym typeface="Calibri"/>
              </a:rPr>
              <a:t>שלישי (</a:t>
            </a:r>
            <a:r>
              <a:rPr lang="x-none" sz="3600" b="1" dirty="0">
                <a:latin typeface="Calibri"/>
                <a:ea typeface="Calibri"/>
                <a:cs typeface="Calibri"/>
                <a:sym typeface="Calibri"/>
              </a:rPr>
              <a:t>רצף רעיוני</a:t>
            </a:r>
            <a:r>
              <a:rPr lang="he-IL" sz="36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425" name="Google Shape;425;p11"/>
          <p:cNvSpPr/>
          <p:nvPr/>
        </p:nvSpPr>
        <p:spPr>
          <a:xfrm>
            <a:off x="807666" y="2790453"/>
            <a:ext cx="7835553" cy="1277094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מגבלות אנושיות ופתרונות טכנולוגיים ... ביות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1"/>
          <p:cNvSpPr/>
          <p:nvPr/>
        </p:nvSpPr>
        <p:spPr>
          <a:xfrm>
            <a:off x="782092" y="1243603"/>
            <a:ext cx="7886700" cy="1328370"/>
          </a:xfrm>
          <a:custGeom>
            <a:avLst/>
            <a:gdLst/>
            <a:ahLst/>
            <a:cxnLst/>
            <a:rect l="l" t="t" r="r" b="b"/>
            <a:pathLst>
              <a:path w="7784405" h="987703" extrusionOk="0">
                <a:moveTo>
                  <a:pt x="7784405" y="641780"/>
                </a:moveTo>
                <a:lnTo>
                  <a:pt x="4015665" y="641780"/>
                </a:lnTo>
                <a:lnTo>
                  <a:pt x="4015665" y="740777"/>
                </a:lnTo>
                <a:lnTo>
                  <a:pt x="4139128" y="740777"/>
                </a:lnTo>
                <a:lnTo>
                  <a:pt x="3892202" y="987702"/>
                </a:lnTo>
                <a:lnTo>
                  <a:pt x="3645277" y="740777"/>
                </a:lnTo>
                <a:lnTo>
                  <a:pt x="3768740" y="740777"/>
                </a:lnTo>
                <a:lnTo>
                  <a:pt x="3768740" y="641780"/>
                </a:lnTo>
                <a:lnTo>
                  <a:pt x="0" y="641780"/>
                </a:lnTo>
                <a:lnTo>
                  <a:pt x="0" y="1"/>
                </a:lnTo>
                <a:lnTo>
                  <a:pt x="7784405" y="1"/>
                </a:lnTo>
                <a:lnTo>
                  <a:pt x="7784405" y="64178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9350" tIns="149350" rIns="149350" bIns="49527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he-I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חשיבות הצמחים ובעלי חיים לסיפוק צרכי האדם ולרווחתו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DE59678-FDCC-30DF-D74A-856CEB8C0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871" y="4779278"/>
            <a:ext cx="4686300" cy="10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2"/>
          <p:cNvSpPr/>
          <p:nvPr/>
        </p:nvSpPr>
        <p:spPr>
          <a:xfrm>
            <a:off x="5488908" y="479128"/>
            <a:ext cx="28456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פתיחה</a:t>
            </a:r>
            <a:endParaRPr sz="1600" dirty="0"/>
          </a:p>
        </p:txBody>
      </p:sp>
      <p:sp>
        <p:nvSpPr>
          <p:cNvPr id="443" name="Google Shape;443;p12"/>
          <p:cNvSpPr/>
          <p:nvPr/>
        </p:nvSpPr>
        <p:spPr>
          <a:xfrm>
            <a:off x="752830" y="479128"/>
            <a:ext cx="31790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סגירה</a:t>
            </a:r>
            <a:endParaRPr sz="16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1F785EF-23AC-9736-C5F5-A80FD2D8B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48" y="1125417"/>
            <a:ext cx="4249783" cy="5667268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1E955E8-1590-C4BD-AD74-832177D89937}"/>
              </a:ext>
            </a:extLst>
          </p:cNvPr>
          <p:cNvSpPr txBox="1"/>
          <p:nvPr/>
        </p:nvSpPr>
        <p:spPr>
          <a:xfrm>
            <a:off x="7628709" y="235131"/>
            <a:ext cx="144562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1600" b="1" dirty="0">
                <a:solidFill>
                  <a:srgbClr val="FF0000"/>
                </a:solidFill>
              </a:rPr>
              <a:t>דוגמה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BD52E43-BDA3-1D11-D163-523922AD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5" y="1125419"/>
            <a:ext cx="4539446" cy="5667268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5"/>
          <p:cNvSpPr txBox="1">
            <a:spLocks noGrp="1"/>
          </p:cNvSpPr>
          <p:nvPr>
            <p:ph type="title"/>
          </p:nvPr>
        </p:nvSpPr>
        <p:spPr>
          <a:xfrm>
            <a:off x="-661590" y="1637204"/>
            <a:ext cx="47685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br>
              <a:rPr lang="x-none" sz="3600" b="1"/>
            </a:br>
            <a:r>
              <a:rPr lang="x-none" sz="3600" b="1"/>
              <a:t>עקרונות פדגוגיים</a:t>
            </a:r>
            <a:br>
              <a:rPr lang="x-none" sz="3600"/>
            </a:br>
            <a:r>
              <a:rPr lang="x-none" sz="3600" b="1"/>
              <a:t> </a:t>
            </a:r>
            <a:br>
              <a:rPr lang="x-none" sz="3200"/>
            </a:br>
            <a:endParaRPr sz="3200"/>
          </a:p>
        </p:txBody>
      </p:sp>
      <p:grpSp>
        <p:nvGrpSpPr>
          <p:cNvPr id="467" name="Google Shape;467;p15"/>
          <p:cNvGrpSpPr/>
          <p:nvPr/>
        </p:nvGrpSpPr>
        <p:grpSpPr>
          <a:xfrm>
            <a:off x="155643" y="0"/>
            <a:ext cx="8988357" cy="6858739"/>
            <a:chOff x="-3059495" y="288099"/>
            <a:chExt cx="9246085" cy="6858739"/>
          </a:xfrm>
        </p:grpSpPr>
        <p:sp>
          <p:nvSpPr>
            <p:cNvPr id="468" name="Google Shape;468;p15"/>
            <p:cNvSpPr/>
            <p:nvPr/>
          </p:nvSpPr>
          <p:spPr>
            <a:xfrm>
              <a:off x="-3059495" y="288099"/>
              <a:ext cx="8854679" cy="6858000"/>
            </a:xfrm>
            <a:custGeom>
              <a:avLst/>
              <a:gdLst/>
              <a:ahLst/>
              <a:cxnLst/>
              <a:rect l="l" t="t" r="r" b="b"/>
              <a:pathLst>
                <a:path w="9177250" h="6858000" extrusionOk="0">
                  <a:moveTo>
                    <a:pt x="0" y="0"/>
                  </a:moveTo>
                  <a:lnTo>
                    <a:pt x="9177250" y="0"/>
                  </a:lnTo>
                  <a:lnTo>
                    <a:pt x="9177250" y="6858000"/>
                  </a:lnTo>
                  <a:lnTo>
                    <a:pt x="1884205" y="6858000"/>
                  </a:lnTo>
                  <a:lnTo>
                    <a:pt x="1952401" y="6819666"/>
                  </a:lnTo>
                  <a:cubicBezTo>
                    <a:pt x="3794648" y="5708801"/>
                    <a:pt x="5087296" y="3108192"/>
                    <a:pt x="5087297" y="77165"/>
                  </a:cubicBezTo>
                  <a:lnTo>
                    <a:pt x="5085927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-2990660" y="288838"/>
              <a:ext cx="9177250" cy="6858000"/>
            </a:xfrm>
            <a:custGeom>
              <a:avLst/>
              <a:gdLst/>
              <a:ahLst/>
              <a:cxnLst/>
              <a:rect l="l" t="t" r="r" b="b"/>
              <a:pathLst>
                <a:path w="9177250" h="6858000" extrusionOk="0">
                  <a:moveTo>
                    <a:pt x="0" y="0"/>
                  </a:moveTo>
                  <a:lnTo>
                    <a:pt x="9177250" y="0"/>
                  </a:lnTo>
                  <a:lnTo>
                    <a:pt x="9177250" y="6858000"/>
                  </a:lnTo>
                  <a:lnTo>
                    <a:pt x="1884205" y="6858000"/>
                  </a:lnTo>
                  <a:lnTo>
                    <a:pt x="1952401" y="6819666"/>
                  </a:lnTo>
                  <a:cubicBezTo>
                    <a:pt x="3794648" y="5708801"/>
                    <a:pt x="5087296" y="3108192"/>
                    <a:pt x="5087297" y="77165"/>
                  </a:cubicBezTo>
                  <a:lnTo>
                    <a:pt x="5085927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0" name="Google Shape;470;p15"/>
          <p:cNvSpPr txBox="1"/>
          <p:nvPr/>
        </p:nvSpPr>
        <p:spPr>
          <a:xfrm>
            <a:off x="2745046" y="757250"/>
            <a:ext cx="5925449" cy="318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חיבור רגשי וחוויתי</a:t>
            </a:r>
            <a:endParaRPr dirty="0"/>
          </a:p>
          <a:p>
            <a:pPr marL="228600" marR="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איתור וטיפול </a:t>
            </a: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בתפיסות נאיביות</a:t>
            </a:r>
            <a:endParaRPr dirty="0"/>
          </a:p>
          <a:p>
            <a:pPr marL="228600" marR="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למידה פעילה</a:t>
            </a:r>
            <a:endParaRPr dirty="0"/>
          </a:p>
          <a:p>
            <a:pPr marL="228600" marR="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אוריינות השפה</a:t>
            </a:r>
            <a:endParaRPr dirty="0"/>
          </a:p>
          <a:p>
            <a:pPr marL="228600" marR="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שילוב תנועה בלמידה</a:t>
            </a:r>
            <a:endParaRPr dirty="0"/>
          </a:p>
          <a:p>
            <a:pPr marL="228600" marR="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למידה חוץ כיתתית</a:t>
            </a:r>
            <a:endParaRPr dirty="0"/>
          </a:p>
          <a:p>
            <a:pPr marL="228600" marR="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פעילויות מתוקשבות</a:t>
            </a:r>
            <a:endParaRPr dirty="0"/>
          </a:p>
          <a:p>
            <a:pPr marL="228600" marR="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הערכת הלמידה </a:t>
            </a:r>
            <a:endParaRPr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BA8ACBA-9ADB-9049-1BF5-B57A4D6BB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9" y="5769548"/>
            <a:ext cx="4686300" cy="10888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"/>
          <p:cNvSpPr/>
          <p:nvPr/>
        </p:nvSpPr>
        <p:spPr>
          <a:xfrm>
            <a:off x="3096274" y="126274"/>
            <a:ext cx="39141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חיבור רגשי וחוויתי</a:t>
            </a:r>
            <a:endParaRPr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634764C-D99E-9F75-449E-928BD4301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" y="692883"/>
            <a:ext cx="4223658" cy="603884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6320CD0-C09F-789A-6F4B-848A2FAC8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713978"/>
            <a:ext cx="4406537" cy="60090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DE06D20-F664-9232-29EF-07154120C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8056"/>
            <a:ext cx="7132320" cy="1018904"/>
          </a:xfrm>
        </p:spPr>
        <p:txBody>
          <a:bodyPr>
            <a:normAutofit fontScale="90000"/>
          </a:bodyPr>
          <a:lstStyle/>
          <a:p>
            <a:pPr marL="228600" marR="0" lvl="0" indent="-2286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he-IL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איתור וטיפול </a:t>
            </a:r>
            <a:br>
              <a:rPr lang="he-IL" sz="3600" dirty="0">
                <a:solidFill>
                  <a:srgbClr val="FF0000"/>
                </a:solidFill>
              </a:rPr>
            </a:br>
            <a:r>
              <a:rPr lang="he-IL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בתפיסות נאיביות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2CCF54A6-533A-93EB-8B67-48AE57EB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60" y="1056960"/>
            <a:ext cx="4724400" cy="5661821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9FE2BC4-DE7D-6184-9704-AF9B29F76282}"/>
              </a:ext>
            </a:extLst>
          </p:cNvPr>
          <p:cNvSpPr txBox="1"/>
          <p:nvPr/>
        </p:nvSpPr>
        <p:spPr>
          <a:xfrm>
            <a:off x="-320040" y="409858"/>
            <a:ext cx="14630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מי חי?</a:t>
            </a:r>
            <a:endParaRPr lang="he-IL" sz="2800" dirty="0">
              <a:solidFill>
                <a:schemeClr val="accent6"/>
              </a:solidFill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39B96D13-A6B9-7CB8-0ADA-570FD6436499}"/>
              </a:ext>
            </a:extLst>
          </p:cNvPr>
          <p:cNvSpPr txBox="1"/>
          <p:nvPr/>
        </p:nvSpPr>
        <p:spPr>
          <a:xfrm>
            <a:off x="1143000" y="817547"/>
            <a:ext cx="164592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b="1" dirty="0">
                <a:solidFill>
                  <a:schemeClr val="accent6"/>
                </a:solidFill>
              </a:rPr>
              <a:t>מה בין מאפיין חיים לצורך חיוני? </a:t>
            </a:r>
            <a:endParaRPr lang="he-IL" sz="2000" b="1" dirty="0">
              <a:solidFill>
                <a:schemeClr val="accent6"/>
              </a:solidFill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2878C225-5510-E17A-3BE0-BD437752269A}"/>
              </a:ext>
            </a:extLst>
          </p:cNvPr>
          <p:cNvSpPr txBox="1"/>
          <p:nvPr/>
        </p:nvSpPr>
        <p:spPr>
          <a:xfrm>
            <a:off x="411480" y="1602377"/>
            <a:ext cx="121049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chemeClr val="accent6"/>
                </a:solidFill>
              </a:rPr>
              <a:t>מה אוכלים</a:t>
            </a:r>
          </a:p>
          <a:p>
            <a:r>
              <a:rPr lang="he-IL" sz="2400" b="1" dirty="0">
                <a:solidFill>
                  <a:schemeClr val="accent6"/>
                </a:solidFill>
              </a:rPr>
              <a:t>צמחים?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2EF92E2C-BDDA-5443-EB76-35FD2E20F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8" y="3056506"/>
            <a:ext cx="3216321" cy="351975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9FDC04B3-2903-F8BB-7432-9356B6C40569}"/>
              </a:ext>
            </a:extLst>
          </p:cNvPr>
          <p:cNvSpPr txBox="1"/>
          <p:nvPr/>
        </p:nvSpPr>
        <p:spPr>
          <a:xfrm>
            <a:off x="2930434" y="1971709"/>
            <a:ext cx="121049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chemeClr val="accent6"/>
                </a:solidFill>
              </a:rPr>
              <a:t>צמחים נעים</a:t>
            </a:r>
            <a:r>
              <a:rPr lang="he-IL" sz="1800" b="1" dirty="0">
                <a:solidFill>
                  <a:schemeClr val="accent6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113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"/>
          <p:cNvSpPr txBox="1"/>
          <p:nvPr/>
        </p:nvSpPr>
        <p:spPr>
          <a:xfrm>
            <a:off x="480997" y="1787083"/>
            <a:ext cx="7886700" cy="4613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ראש המרכז לחינוך מדעי וטכנולוגי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פרופ</a:t>
            </a:r>
            <a:r>
              <a:rPr lang="he-IL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'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רפי נחמיאס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ראש המעבדה לטכנולוגיית ידע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פרופ</a:t>
            </a:r>
            <a:r>
              <a:rPr lang="he-IL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' 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דוד מיודוסר</a:t>
            </a:r>
            <a:endParaRPr sz="2000" dirty="0">
              <a:solidFill>
                <a:srgbClr val="0B467B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המרכז לחינוך מדעי וטכנולוגי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ד"ר מירי דרסלר</a:t>
            </a:r>
            <a:endParaRPr sz="2000" dirty="0">
              <a:solidFill>
                <a:srgbClr val="0B467B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מנהלת סביבות למידה מתוקשבות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ד"ר רחל מינץ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101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0B467B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כתיבה ופיתוח: 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e-IL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ד"ר מירי </a:t>
            </a:r>
            <a:r>
              <a:rPr lang="he-IL" sz="2000" dirty="0" err="1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דרסלר</a:t>
            </a:r>
            <a:r>
              <a:rPr lang="he-IL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נגה משען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עורך מדעי: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פרופ</a:t>
            </a:r>
            <a:r>
              <a:rPr lang="he-IL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דוד מיודוסר</a:t>
            </a:r>
            <a:endParaRPr lang="he-IL" sz="2000" dirty="0">
              <a:solidFill>
                <a:srgbClr val="0B467B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ייעוץ: </a:t>
            </a:r>
            <a:r>
              <a:rPr lang="he-IL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נורית קינן, ד"ר רחל מינץ</a:t>
            </a:r>
            <a:endParaRPr sz="2000" dirty="0">
              <a:solidFill>
                <a:srgbClr val="0B467B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עורכת פדגוגית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נגה משען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עורכת מגדר</a:t>
            </a: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x-none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ד"ר אתי גלעד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67B"/>
              </a:buClr>
              <a:buSzPts val="2000"/>
              <a:buFont typeface="Arial"/>
              <a:buChar char="•"/>
            </a:pPr>
            <a:r>
              <a:rPr lang="he-IL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עורכת לשון:</a:t>
            </a:r>
            <a:r>
              <a:rPr lang="x-none" sz="2000" b="1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e-IL" sz="2000" dirty="0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טובה </a:t>
            </a:r>
            <a:r>
              <a:rPr lang="he-IL" sz="2000" dirty="0" err="1">
                <a:solidFill>
                  <a:srgbClr val="0B467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זבידה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4189122" y="724011"/>
            <a:ext cx="429476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העוסקים במלאכה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30794C0-ABB1-D29A-E19D-1930D5D0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6" y="5769178"/>
            <a:ext cx="4686300" cy="10888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7"/>
          <p:cNvSpPr txBox="1">
            <a:spLocks noGrp="1"/>
          </p:cNvSpPr>
          <p:nvPr>
            <p:ph type="title"/>
          </p:nvPr>
        </p:nvSpPr>
        <p:spPr>
          <a:xfrm>
            <a:off x="-332444" y="714181"/>
            <a:ext cx="7886700" cy="46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he-IL" sz="4000" b="1" dirty="0">
                <a:solidFill>
                  <a:srgbClr val="FF0000"/>
                </a:solidFill>
              </a:rPr>
              <a:t>    </a:t>
            </a:r>
            <a:r>
              <a:rPr lang="x-none" sz="4000" b="1" dirty="0">
                <a:solidFill>
                  <a:srgbClr val="FF0000"/>
                </a:solidFill>
              </a:rPr>
              <a:t>למידה פעילה</a:t>
            </a:r>
            <a:r>
              <a:rPr lang="he-IL" sz="4000" b="1" dirty="0">
                <a:solidFill>
                  <a:srgbClr val="FF0000"/>
                </a:solidFill>
              </a:rPr>
              <a:t>:</a:t>
            </a:r>
            <a:r>
              <a:rPr lang="x-none" sz="4000" b="1" dirty="0">
                <a:solidFill>
                  <a:srgbClr val="FF0000"/>
                </a:solidFill>
              </a:rPr>
              <a:t> </a:t>
            </a:r>
            <a:r>
              <a:rPr lang="x-none" sz="4000" b="1" dirty="0"/>
              <a:t>חוקרים ומגלים</a:t>
            </a:r>
            <a:br>
              <a:rPr lang="he-IL" sz="4000" b="1" dirty="0"/>
            </a:br>
            <a:r>
              <a:rPr lang="he-IL" sz="3600" b="1" dirty="0"/>
              <a:t>ניסוי</a:t>
            </a:r>
            <a:br>
              <a:rPr lang="x-none" dirty="0"/>
            </a:br>
            <a:endParaRPr dirty="0"/>
          </a:p>
        </p:txBody>
      </p:sp>
      <p:pic>
        <p:nvPicPr>
          <p:cNvPr id="508" name="Google Shape;508;p17" descr="זכוכית מגדלת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9061" y="48910"/>
            <a:ext cx="1330542" cy="133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551DD9F-0182-67FB-9824-E15CC2AAC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045" y="1393739"/>
            <a:ext cx="4293527" cy="52959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EB3F530-54FA-7118-9706-BB3A024B3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28" y="1365164"/>
            <a:ext cx="4363195" cy="532447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Google Shape;508;p17" descr="זכוכית מגדלת">
            <a:extLst>
              <a:ext uri="{FF2B5EF4-FFF2-40B4-BE49-F238E27FC236}">
                <a16:creationId xmlns:a16="http://schemas.microsoft.com/office/drawing/2014/main" id="{E961ECD9-6C76-C00B-54C1-08AC05FE0D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554256" y="48910"/>
            <a:ext cx="1330542" cy="1330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850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"/>
          <p:cNvSpPr txBox="1">
            <a:spLocks noGrp="1"/>
          </p:cNvSpPr>
          <p:nvPr>
            <p:ph type="title"/>
          </p:nvPr>
        </p:nvSpPr>
        <p:spPr>
          <a:xfrm>
            <a:off x="628650" y="659487"/>
            <a:ext cx="7886700" cy="46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x-none" sz="4000" b="1" dirty="0">
                <a:solidFill>
                  <a:srgbClr val="FF0000"/>
                </a:solidFill>
              </a:rPr>
              <a:t>למידה פעילה:</a:t>
            </a:r>
            <a:r>
              <a:rPr lang="he-IL" sz="4000" b="1" dirty="0">
                <a:solidFill>
                  <a:srgbClr val="FF0000"/>
                </a:solidFill>
              </a:rPr>
              <a:t> </a:t>
            </a:r>
            <a:r>
              <a:rPr lang="he-IL" sz="4000" b="1" dirty="0"/>
              <a:t>חוקרים ומגלים</a:t>
            </a:r>
            <a:br>
              <a:rPr lang="he-IL" sz="4000" b="1" dirty="0"/>
            </a:br>
            <a:r>
              <a:rPr lang="he-IL" sz="2800" b="1" dirty="0"/>
              <a:t>תצפית</a:t>
            </a:r>
            <a:br>
              <a:rPr lang="x-none" sz="4000" b="1" dirty="0"/>
            </a:br>
            <a:endParaRPr sz="4000" b="1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4C628EC-207C-D77D-FC01-7947DA346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718" y="1127342"/>
            <a:ext cx="4003369" cy="566244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C37BD66-101A-2841-F3E5-35E6FF509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13" y="1127341"/>
            <a:ext cx="4430087" cy="566244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CB9E3BD-272B-52C6-9616-D8AEA6E9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967" y="1270239"/>
            <a:ext cx="3907630" cy="541359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7CB641E-C33D-CEA5-157F-36F9AA885E9D}"/>
              </a:ext>
            </a:extLst>
          </p:cNvPr>
          <p:cNvSpPr txBox="1"/>
          <p:nvPr/>
        </p:nvSpPr>
        <p:spPr>
          <a:xfrm>
            <a:off x="3143794" y="269966"/>
            <a:ext cx="47984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למידה פעילה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E718168-7A38-59BC-33EE-D57DACC8184E}"/>
              </a:ext>
            </a:extLst>
          </p:cNvPr>
          <p:cNvSpPr txBox="1"/>
          <p:nvPr/>
        </p:nvSpPr>
        <p:spPr>
          <a:xfrm>
            <a:off x="6679473" y="623908"/>
            <a:ext cx="3048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הפקת גרף עמודות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0F8DBE2E-C02F-9611-9ADD-CA78A8683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1242925"/>
            <a:ext cx="4249783" cy="544090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B0FFBF3-D17D-5EE7-FEEE-5A4E04AFB217}"/>
              </a:ext>
            </a:extLst>
          </p:cNvPr>
          <p:cNvSpPr txBox="1"/>
          <p:nvPr/>
        </p:nvSpPr>
        <p:spPr>
          <a:xfrm>
            <a:off x="844732" y="685464"/>
            <a:ext cx="24209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הפקת מידע חזותי</a:t>
            </a:r>
          </a:p>
        </p:txBody>
      </p:sp>
    </p:spTree>
    <p:extLst>
      <p:ext uri="{BB962C8B-B14F-4D97-AF65-F5344CB8AC3E}">
        <p14:creationId xmlns:p14="http://schemas.microsoft.com/office/powerpoint/2010/main" val="2286412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C3A4F55-8D15-B875-97D1-372392261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3922FA5-3128-0769-DCE8-C6ED743BC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670" y="1645920"/>
            <a:ext cx="4383472" cy="515914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E883EA0-96F2-FF23-C97C-E6C1ED45CBE2}"/>
              </a:ext>
            </a:extLst>
          </p:cNvPr>
          <p:cNvSpPr txBox="1"/>
          <p:nvPr/>
        </p:nvSpPr>
        <p:spPr>
          <a:xfrm>
            <a:off x="5138057" y="557349"/>
            <a:ext cx="34492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למידה פעילה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FC9325D-4B02-5DB4-4042-3B615FCCF478}"/>
              </a:ext>
            </a:extLst>
          </p:cNvPr>
          <p:cNvSpPr txBox="1"/>
          <p:nvPr/>
        </p:nvSpPr>
        <p:spPr>
          <a:xfrm>
            <a:off x="5971493" y="1082180"/>
            <a:ext cx="25438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תכנון מוצר 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74AB274-A643-7BA5-DBAE-9B4A7DBCF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0" y="1645920"/>
            <a:ext cx="4383472" cy="509451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244CC86-8CF3-F086-B448-8707D9A44289}"/>
              </a:ext>
            </a:extLst>
          </p:cNvPr>
          <p:cNvSpPr txBox="1"/>
          <p:nvPr/>
        </p:nvSpPr>
        <p:spPr>
          <a:xfrm>
            <a:off x="2133601" y="1015068"/>
            <a:ext cx="17085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דיון</a:t>
            </a:r>
            <a:r>
              <a:rPr lang="he-IL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786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F97B01-AAD4-482A-BD72-5CD52F839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877" y="47626"/>
            <a:ext cx="7772400" cy="1441540"/>
          </a:xfrm>
        </p:spPr>
        <p:txBody>
          <a:bodyPr>
            <a:normAutofit fontScale="90000"/>
          </a:bodyPr>
          <a:lstStyle/>
          <a:p>
            <a:r>
              <a:rPr lang="he-IL" sz="4000" b="1" dirty="0">
                <a:solidFill>
                  <a:srgbClr val="FF0000"/>
                </a:solidFill>
              </a:rPr>
              <a:t>למידה פעילה</a:t>
            </a:r>
            <a:r>
              <a:rPr lang="he-IL" sz="4000" b="1" dirty="0"/>
              <a:t>: הבנייה של מיומנות</a:t>
            </a:r>
            <a:br>
              <a:rPr lang="he-IL" dirty="0"/>
            </a:br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805397FE-599A-D023-BC7B-FCF63F233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55" y="892175"/>
            <a:ext cx="4415246" cy="59181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9FC8953-26DD-5342-F7A7-DF769BB44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175"/>
            <a:ext cx="4648200" cy="59181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73726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9"/>
          <p:cNvSpPr txBox="1">
            <a:spLocks noGrp="1"/>
          </p:cNvSpPr>
          <p:nvPr>
            <p:ph type="title"/>
          </p:nvPr>
        </p:nvSpPr>
        <p:spPr>
          <a:xfrm>
            <a:off x="1477266" y="1287304"/>
            <a:ext cx="7886700" cy="46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x-none" b="1" dirty="0">
                <a:solidFill>
                  <a:srgbClr val="FF0000"/>
                </a:solidFill>
              </a:rPr>
              <a:t>למידה פעילה:</a:t>
            </a:r>
            <a:r>
              <a:rPr lang="he-IL" b="1" dirty="0">
                <a:solidFill>
                  <a:srgbClr val="FF0000"/>
                </a:solidFill>
              </a:rPr>
              <a:t> </a:t>
            </a:r>
            <a:r>
              <a:rPr lang="x-none" b="1" dirty="0">
                <a:latin typeface="Arial"/>
                <a:ea typeface="Arial"/>
                <a:cs typeface="Arial"/>
                <a:sym typeface="Arial"/>
              </a:rPr>
              <a:t>יצירה</a:t>
            </a:r>
            <a:br>
              <a:rPr lang="x-none" dirty="0"/>
            </a:br>
            <a:br>
              <a:rPr lang="x-none" dirty="0"/>
            </a:br>
            <a:br>
              <a:rPr lang="x-none" sz="4000" b="1" dirty="0"/>
            </a:br>
            <a:endParaRPr sz="4000" b="1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EEFFDEC-FA84-3E6A-450F-BAE032DBF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091" y="1082610"/>
            <a:ext cx="4705350" cy="566653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0"/>
          <p:cNvSpPr txBox="1">
            <a:spLocks noGrp="1"/>
          </p:cNvSpPr>
          <p:nvPr>
            <p:ph type="title"/>
          </p:nvPr>
        </p:nvSpPr>
        <p:spPr>
          <a:xfrm>
            <a:off x="628650" y="1095585"/>
            <a:ext cx="7886700" cy="46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x-none" sz="4000" b="1" dirty="0">
                <a:solidFill>
                  <a:srgbClr val="FF0000"/>
                </a:solidFill>
              </a:rPr>
              <a:t>למידה פעילה:</a:t>
            </a:r>
            <a:r>
              <a:rPr lang="he-IL" sz="4000" b="1" dirty="0">
                <a:solidFill>
                  <a:srgbClr val="FF0000"/>
                </a:solidFill>
              </a:rPr>
              <a:t> </a:t>
            </a:r>
            <a:r>
              <a:rPr lang="x-none" sz="4000" b="1" dirty="0"/>
              <a:t>מיישמים הבנה</a:t>
            </a:r>
            <a:br>
              <a:rPr lang="x-none" sz="4000" dirty="0"/>
            </a:br>
            <a:br>
              <a:rPr lang="x-none" sz="4000" b="1" dirty="0"/>
            </a:br>
            <a:endParaRPr sz="4000" b="1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FCE729A-61E1-5861-8577-4D9679F9C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966" y="1310508"/>
            <a:ext cx="4195626" cy="551701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2AA51AE-0470-1834-E078-31F98B8B2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1" y="1310509"/>
            <a:ext cx="4502059" cy="551701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1"/>
          <p:cNvSpPr txBox="1">
            <a:spLocks noGrp="1"/>
          </p:cNvSpPr>
          <p:nvPr>
            <p:ph type="title"/>
          </p:nvPr>
        </p:nvSpPr>
        <p:spPr>
          <a:xfrm>
            <a:off x="628650" y="1433210"/>
            <a:ext cx="7886700" cy="46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x-none" b="1">
                <a:solidFill>
                  <a:srgbClr val="FF0000"/>
                </a:solidFill>
              </a:rPr>
              <a:t>אוריינות השפה</a:t>
            </a:r>
            <a:br>
              <a:rPr lang="x-none"/>
            </a:br>
            <a:br>
              <a:rPr lang="x-none"/>
            </a:br>
            <a:br>
              <a:rPr lang="x-none" sz="4000" b="1"/>
            </a:br>
            <a:endParaRPr sz="4000" b="1"/>
          </a:p>
        </p:txBody>
      </p:sp>
      <p:sp>
        <p:nvSpPr>
          <p:cNvPr id="541" name="Google Shape;541;p21"/>
          <p:cNvSpPr/>
          <p:nvPr/>
        </p:nvSpPr>
        <p:spPr>
          <a:xfrm>
            <a:off x="7214083" y="1246331"/>
            <a:ext cx="1616148" cy="40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מפתח סימנים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1"/>
          <p:cNvSpPr/>
          <p:nvPr/>
        </p:nvSpPr>
        <p:spPr>
          <a:xfrm>
            <a:off x="295129" y="1259085"/>
            <a:ext cx="1529586" cy="40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טקסט מפעיל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5521" y="1628682"/>
            <a:ext cx="3780000" cy="3687295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9FE00AA-1E61-92E0-3245-45F330B3E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" y="1628682"/>
            <a:ext cx="4509605" cy="517095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E8AE43F-F418-888B-2B49-B694C5A95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483" y="5568033"/>
            <a:ext cx="3648075" cy="123160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2"/>
          <p:cNvSpPr txBox="1">
            <a:spLocks noGrp="1"/>
          </p:cNvSpPr>
          <p:nvPr>
            <p:ph type="title"/>
          </p:nvPr>
        </p:nvSpPr>
        <p:spPr>
          <a:xfrm>
            <a:off x="628650" y="1433210"/>
            <a:ext cx="7886700" cy="46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x-none" b="1" dirty="0">
                <a:solidFill>
                  <a:srgbClr val="FF0000"/>
                </a:solidFill>
              </a:rPr>
              <a:t>אוריינות השפה</a:t>
            </a:r>
            <a:br>
              <a:rPr lang="x-none" dirty="0"/>
            </a:br>
            <a:br>
              <a:rPr lang="x-none" dirty="0"/>
            </a:br>
            <a:br>
              <a:rPr lang="x-none" sz="4000" b="1" dirty="0"/>
            </a:br>
            <a:endParaRPr sz="4000" b="1" dirty="0"/>
          </a:p>
        </p:txBody>
      </p:sp>
      <p:sp>
        <p:nvSpPr>
          <p:cNvPr id="550" name="Google Shape;550;p22"/>
          <p:cNvSpPr/>
          <p:nvPr/>
        </p:nvSpPr>
        <p:spPr>
          <a:xfrm>
            <a:off x="7295465" y="1006680"/>
            <a:ext cx="1521363" cy="48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שיח דבור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2"/>
          <p:cNvSpPr/>
          <p:nvPr/>
        </p:nvSpPr>
        <p:spPr>
          <a:xfrm>
            <a:off x="264074" y="1006680"/>
            <a:ext cx="1262722" cy="48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מידעון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2D585D3-1C25-624C-86DD-CB2DFA103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7" y="1729613"/>
            <a:ext cx="4529093" cy="506307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673C79E-31E8-A723-1325-C5DB1065E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753" y="1729614"/>
            <a:ext cx="4372339" cy="50630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3"/>
          <p:cNvSpPr txBox="1">
            <a:spLocks noGrp="1"/>
          </p:cNvSpPr>
          <p:nvPr>
            <p:ph type="title"/>
          </p:nvPr>
        </p:nvSpPr>
        <p:spPr>
          <a:xfrm>
            <a:off x="50007" y="1259085"/>
            <a:ext cx="8798864" cy="46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x-none" b="1" dirty="0">
                <a:solidFill>
                  <a:srgbClr val="FF0000"/>
                </a:solidFill>
              </a:rPr>
              <a:t>אוריינות השפ</a:t>
            </a:r>
            <a:r>
              <a:rPr lang="he-IL" b="1" dirty="0">
                <a:solidFill>
                  <a:srgbClr val="FF0000"/>
                </a:solidFill>
              </a:rPr>
              <a:t>ה:</a:t>
            </a:r>
            <a:r>
              <a:rPr lang="x-none" b="1" dirty="0"/>
              <a:t> </a:t>
            </a:r>
            <a:r>
              <a:rPr lang="x-none" sz="4000" b="1" dirty="0"/>
              <a:t>לומדים מושגים חדשים </a:t>
            </a:r>
            <a:br>
              <a:rPr lang="x-none" dirty="0"/>
            </a:br>
            <a:br>
              <a:rPr lang="x-none" dirty="0"/>
            </a:br>
            <a:br>
              <a:rPr lang="x-none" sz="4000" b="1" dirty="0"/>
            </a:br>
            <a:endParaRPr sz="4000" b="1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7155FD6-A565-6F11-0FE1-938F1C4DB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091" y="1002983"/>
            <a:ext cx="4225902" cy="570547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4426B3C-C34C-8C92-8A48-B93CEC721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58" y="962025"/>
            <a:ext cx="4197211" cy="574643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"/>
          <p:cNvSpPr txBox="1"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?</a:t>
            </a:r>
            <a:r>
              <a:rPr lang="x-none" b="1" dirty="0"/>
              <a:t>מה במצגת</a:t>
            </a:r>
            <a:br>
              <a:rPr lang="x-none" dirty="0"/>
            </a:br>
            <a:endParaRPr dirty="0"/>
          </a:p>
        </p:txBody>
      </p:sp>
      <p:sp>
        <p:nvSpPr>
          <p:cNvPr id="277" name="Google Shape;277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b="1" dirty="0"/>
              <a:t>פרקי חוברת הלימוד</a:t>
            </a:r>
            <a:endParaRPr dirty="0"/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b="1" dirty="0"/>
              <a:t>רעיונות מרכזיים</a:t>
            </a:r>
            <a:r>
              <a:rPr lang="he-IL" b="1" dirty="0"/>
              <a:t>,</a:t>
            </a:r>
            <a:r>
              <a:rPr lang="x-none" b="1" dirty="0"/>
              <a:t> </a:t>
            </a:r>
            <a:r>
              <a:rPr lang="he-IL" b="1" dirty="0"/>
              <a:t>מושגים ומיומנויות</a:t>
            </a:r>
            <a:endParaRPr lang="he-IL" dirty="0"/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e-IL" b="1" dirty="0"/>
              <a:t>מבנה החוברת (רצף רעיוני) </a:t>
            </a:r>
            <a:endParaRPr lang="he-IL" dirty="0"/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b="1" dirty="0"/>
              <a:t>מבנה פרק </a:t>
            </a:r>
            <a:r>
              <a:rPr lang="he-IL" b="1" dirty="0"/>
              <a:t>(</a:t>
            </a:r>
            <a:r>
              <a:rPr lang="x-none" b="1" dirty="0"/>
              <a:t>רצף רעיוני</a:t>
            </a:r>
            <a:r>
              <a:rPr lang="he-IL" b="1" dirty="0"/>
              <a:t>)</a:t>
            </a:r>
            <a:endParaRPr dirty="0"/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b="1" dirty="0"/>
              <a:t>עקרונות פדגוגיים</a:t>
            </a:r>
            <a:endParaRPr dirty="0"/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b="1" dirty="0"/>
              <a:t>מרכיבי סביבת הלמידה </a:t>
            </a:r>
            <a:endParaRPr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55F76DF0-6B39-FAF8-FA9F-8ECF04D20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43" y="5705475"/>
            <a:ext cx="4686300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24"/>
          <p:cNvPicPr preferRelativeResize="0"/>
          <p:nvPr/>
        </p:nvPicPr>
        <p:blipFill rotWithShape="1">
          <a:blip r:embed="rId3">
            <a:alphaModFix/>
          </a:blip>
          <a:srcRect l="4482" t="9252" r="7506" b="6084"/>
          <a:stretch/>
        </p:blipFill>
        <p:spPr>
          <a:xfrm>
            <a:off x="-194153" y="0"/>
            <a:ext cx="93381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24"/>
          <p:cNvSpPr txBox="1">
            <a:spLocks noGrp="1"/>
          </p:cNvSpPr>
          <p:nvPr>
            <p:ph type="title"/>
          </p:nvPr>
        </p:nvSpPr>
        <p:spPr>
          <a:xfrm>
            <a:off x="0" y="2205969"/>
            <a:ext cx="7886700" cy="46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>
                <a:latin typeface="Calibri"/>
                <a:ea typeface="Calibri"/>
                <a:cs typeface="Calibri"/>
                <a:sym typeface="Calibri"/>
              </a:rPr>
              <a:t>למידה במרחב החוץ כיתתי</a:t>
            </a:r>
            <a:br>
              <a:rPr lang="x-none" sz="4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x-none" dirty="0"/>
            </a:br>
            <a:br>
              <a:rPr lang="x-none" dirty="0"/>
            </a:br>
            <a:br>
              <a:rPr lang="x-none" sz="4000" b="1" dirty="0"/>
            </a:br>
            <a:endParaRPr sz="4000" b="1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0CED9B0-BA30-52E2-9C04-C653BC29C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40" y="1471749"/>
            <a:ext cx="3208020" cy="506838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DFB4F1-4EFA-4DA3-4482-5239543E3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92" y="1471750"/>
            <a:ext cx="3487569" cy="506838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5"/>
          <p:cNvSpPr txBox="1">
            <a:spLocks noGrp="1"/>
          </p:cNvSpPr>
          <p:nvPr>
            <p:ph type="title"/>
          </p:nvPr>
        </p:nvSpPr>
        <p:spPr>
          <a:xfrm>
            <a:off x="-618309" y="1638673"/>
            <a:ext cx="7903431" cy="46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פועלים למען הסביבה</a:t>
            </a:r>
            <a:br>
              <a:rPr lang="x-none" sz="4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x-none" dirty="0"/>
            </a:br>
            <a:br>
              <a:rPr lang="x-none" dirty="0"/>
            </a:br>
            <a:br>
              <a:rPr lang="x-none" sz="4000" b="1" dirty="0"/>
            </a:br>
            <a:endParaRPr sz="4000" b="1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E2B0694-EF7E-26FB-BE3F-21491DE0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3" y="776830"/>
            <a:ext cx="4083237" cy="600714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4F8E2DE-C0B8-EAD6-72A8-9F8BAA9B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206" y="776830"/>
            <a:ext cx="4493623" cy="600714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7"/>
          <p:cNvSpPr/>
          <p:nvPr/>
        </p:nvSpPr>
        <p:spPr>
          <a:xfrm>
            <a:off x="-43841" y="-4778"/>
            <a:ext cx="9187841" cy="6857999"/>
          </a:xfrm>
          <a:prstGeom prst="rect">
            <a:avLst/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7"/>
          <p:cNvSpPr txBox="1">
            <a:spLocks noGrp="1"/>
          </p:cNvSpPr>
          <p:nvPr>
            <p:ph type="title"/>
          </p:nvPr>
        </p:nvSpPr>
        <p:spPr>
          <a:xfrm>
            <a:off x="4263156" y="601558"/>
            <a:ext cx="47011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x-none" b="1" dirty="0"/>
              <a:t> למידה בתנועה </a:t>
            </a:r>
            <a:br>
              <a:rPr lang="x-none" b="1" dirty="0"/>
            </a:br>
            <a:r>
              <a:rPr lang="x-none" b="1" dirty="0"/>
              <a:t> </a:t>
            </a:r>
            <a:br>
              <a:rPr lang="x-none" b="1" dirty="0"/>
            </a:br>
            <a:endParaRPr b="1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77AE471-EB7A-96BA-EFEA-355D462F0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2" y="1146491"/>
            <a:ext cx="4657725" cy="563895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FF98C6F-5B69-481F-2873-DBBDB6F57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509" y="1146492"/>
            <a:ext cx="4168656" cy="563895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8"/>
          <p:cNvSpPr txBox="1">
            <a:spLocks noGrp="1"/>
          </p:cNvSpPr>
          <p:nvPr>
            <p:ph type="title"/>
          </p:nvPr>
        </p:nvSpPr>
        <p:spPr>
          <a:xfrm>
            <a:off x="628650" y="521701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/>
              <a:t>הערכת הלמידה</a:t>
            </a:r>
            <a:br>
              <a:rPr lang="x-none"/>
            </a:br>
            <a:endParaRPr/>
          </a:p>
        </p:txBody>
      </p:sp>
      <p:pic>
        <p:nvPicPr>
          <p:cNvPr id="604" name="Google Shape;60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171" y="52898"/>
            <a:ext cx="1288539" cy="113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EB0676B-E2AD-984A-8919-457D8E46D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589" y="1323703"/>
            <a:ext cx="4276316" cy="54813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CC091E0-0E96-2682-A689-45A3F9C15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4" y="1323703"/>
            <a:ext cx="4528865" cy="54813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9"/>
          <p:cNvSpPr/>
          <p:nvPr/>
        </p:nvSpPr>
        <p:spPr>
          <a:xfrm>
            <a:off x="197352" y="225642"/>
            <a:ext cx="8762451" cy="6479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29"/>
          <p:cNvSpPr txBox="1"/>
          <p:nvPr/>
        </p:nvSpPr>
        <p:spPr>
          <a:xfrm>
            <a:off x="1823028" y="549783"/>
            <a:ext cx="58184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מרכיבי סביבת הלמידה</a:t>
            </a: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29"/>
          <p:cNvPicPr preferRelativeResize="0"/>
          <p:nvPr/>
        </p:nvPicPr>
        <p:blipFill rotWithShape="1">
          <a:blip r:embed="rId3">
            <a:alphaModFix/>
          </a:blip>
          <a:srcRect t="8860" r="16195" b="16219"/>
          <a:stretch/>
        </p:blipFill>
        <p:spPr>
          <a:xfrm>
            <a:off x="0" y="0"/>
            <a:ext cx="1677515" cy="935970"/>
          </a:xfrm>
          <a:prstGeom prst="rect">
            <a:avLst/>
          </a:prstGeom>
          <a:noFill/>
          <a:ln w="9525" cap="flat" cmpd="sng">
            <a:solidFill>
              <a:srgbClr val="116DC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12" name="Google Shape;612;p29"/>
          <p:cNvGrpSpPr/>
          <p:nvPr/>
        </p:nvGrpSpPr>
        <p:grpSpPr>
          <a:xfrm>
            <a:off x="695937" y="1731795"/>
            <a:ext cx="7392929" cy="4813811"/>
            <a:chOff x="865517" y="1099182"/>
            <a:chExt cx="7773893" cy="5061871"/>
          </a:xfrm>
        </p:grpSpPr>
        <p:grpSp>
          <p:nvGrpSpPr>
            <p:cNvPr id="613" name="Google Shape;613;p29"/>
            <p:cNvGrpSpPr/>
            <p:nvPr/>
          </p:nvGrpSpPr>
          <p:grpSpPr>
            <a:xfrm>
              <a:off x="865517" y="1099182"/>
              <a:ext cx="7773893" cy="5061871"/>
              <a:chOff x="1809575" y="1872752"/>
              <a:chExt cx="5792159" cy="3771490"/>
            </a:xfrm>
          </p:grpSpPr>
          <p:sp>
            <p:nvSpPr>
              <p:cNvPr id="614" name="Google Shape;614;p29"/>
              <p:cNvSpPr/>
              <p:nvPr/>
            </p:nvSpPr>
            <p:spPr>
              <a:xfrm>
                <a:off x="2242576" y="1872752"/>
                <a:ext cx="1023727" cy="1941807"/>
              </a:xfrm>
              <a:custGeom>
                <a:avLst/>
                <a:gdLst/>
                <a:ahLst/>
                <a:cxnLst/>
                <a:rect l="l" t="t" r="r" b="b"/>
                <a:pathLst>
                  <a:path w="1364969" h="2589076" extrusionOk="0">
                    <a:moveTo>
                      <a:pt x="1091813" y="0"/>
                    </a:moveTo>
                    <a:lnTo>
                      <a:pt x="1251937" y="0"/>
                    </a:lnTo>
                    <a:lnTo>
                      <a:pt x="1238657" y="30830"/>
                    </a:lnTo>
                    <a:lnTo>
                      <a:pt x="1204929" y="122734"/>
                    </a:lnTo>
                    <a:lnTo>
                      <a:pt x="1174508" y="215960"/>
                    </a:lnTo>
                    <a:lnTo>
                      <a:pt x="1148717" y="311169"/>
                    </a:lnTo>
                    <a:lnTo>
                      <a:pt x="1128216" y="407040"/>
                    </a:lnTo>
                    <a:lnTo>
                      <a:pt x="1112344" y="504233"/>
                    </a:lnTo>
                    <a:lnTo>
                      <a:pt x="1099779" y="601425"/>
                    </a:lnTo>
                    <a:lnTo>
                      <a:pt x="1093166" y="699941"/>
                    </a:lnTo>
                    <a:lnTo>
                      <a:pt x="1090520" y="798456"/>
                    </a:lnTo>
                    <a:lnTo>
                      <a:pt x="1093166" y="896971"/>
                    </a:lnTo>
                    <a:lnTo>
                      <a:pt x="1101101" y="996809"/>
                    </a:lnTo>
                    <a:lnTo>
                      <a:pt x="1113005" y="1095324"/>
                    </a:lnTo>
                    <a:lnTo>
                      <a:pt x="1130200" y="1193839"/>
                    </a:lnTo>
                    <a:lnTo>
                      <a:pt x="1152685" y="1292355"/>
                    </a:lnTo>
                    <a:lnTo>
                      <a:pt x="1179137" y="1390209"/>
                    </a:lnTo>
                    <a:lnTo>
                      <a:pt x="1211542" y="1486079"/>
                    </a:lnTo>
                    <a:lnTo>
                      <a:pt x="1248576" y="1581950"/>
                    </a:lnTo>
                    <a:lnTo>
                      <a:pt x="1290901" y="1676498"/>
                    </a:lnTo>
                    <a:lnTo>
                      <a:pt x="1338516" y="1769724"/>
                    </a:lnTo>
                    <a:lnTo>
                      <a:pt x="1364969" y="1815345"/>
                    </a:lnTo>
                    <a:lnTo>
                      <a:pt x="1364969" y="1816006"/>
                    </a:lnTo>
                    <a:lnTo>
                      <a:pt x="1364718" y="1816152"/>
                    </a:lnTo>
                    <a:lnTo>
                      <a:pt x="1364969" y="1816581"/>
                    </a:lnTo>
                    <a:lnTo>
                      <a:pt x="1270200" y="1871195"/>
                    </a:lnTo>
                    <a:lnTo>
                      <a:pt x="1236673" y="1890719"/>
                    </a:lnTo>
                    <a:lnTo>
                      <a:pt x="1236673" y="1890516"/>
                    </a:lnTo>
                    <a:lnTo>
                      <a:pt x="24481" y="2589076"/>
                    </a:lnTo>
                    <a:lnTo>
                      <a:pt x="0" y="2546160"/>
                    </a:lnTo>
                    <a:lnTo>
                      <a:pt x="1212183" y="1847260"/>
                    </a:lnTo>
                    <a:lnTo>
                      <a:pt x="1208236" y="1840470"/>
                    </a:lnTo>
                    <a:lnTo>
                      <a:pt x="1156652" y="1740632"/>
                    </a:lnTo>
                    <a:lnTo>
                      <a:pt x="1111021" y="1639472"/>
                    </a:lnTo>
                    <a:lnTo>
                      <a:pt x="1072003" y="1536329"/>
                    </a:lnTo>
                    <a:lnTo>
                      <a:pt x="1036953" y="1433185"/>
                    </a:lnTo>
                    <a:lnTo>
                      <a:pt x="1008516" y="1328058"/>
                    </a:lnTo>
                    <a:lnTo>
                      <a:pt x="984047" y="1222931"/>
                    </a:lnTo>
                    <a:lnTo>
                      <a:pt x="965530" y="1117804"/>
                    </a:lnTo>
                    <a:lnTo>
                      <a:pt x="952965" y="1011355"/>
                    </a:lnTo>
                    <a:lnTo>
                      <a:pt x="945029" y="904905"/>
                    </a:lnTo>
                    <a:lnTo>
                      <a:pt x="942384" y="798456"/>
                    </a:lnTo>
                    <a:lnTo>
                      <a:pt x="945029" y="693329"/>
                    </a:lnTo>
                    <a:lnTo>
                      <a:pt x="951643" y="588202"/>
                    </a:lnTo>
                    <a:lnTo>
                      <a:pt x="964869" y="483075"/>
                    </a:lnTo>
                    <a:lnTo>
                      <a:pt x="982063" y="378609"/>
                    </a:lnTo>
                    <a:lnTo>
                      <a:pt x="1005210" y="276127"/>
                    </a:lnTo>
                    <a:lnTo>
                      <a:pt x="1031663" y="174306"/>
                    </a:lnTo>
                    <a:lnTo>
                      <a:pt x="1064067" y="73807"/>
                    </a:ln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29"/>
              <p:cNvSpPr/>
              <p:nvPr/>
            </p:nvSpPr>
            <p:spPr>
              <a:xfrm>
                <a:off x="3060961" y="1872752"/>
                <a:ext cx="822851" cy="2831616"/>
              </a:xfrm>
              <a:custGeom>
                <a:avLst/>
                <a:gdLst/>
                <a:ahLst/>
                <a:cxnLst/>
                <a:rect l="l" t="t" r="r" b="b"/>
                <a:pathLst>
                  <a:path w="1097134" h="3775488" extrusionOk="0">
                    <a:moveTo>
                      <a:pt x="161034" y="0"/>
                    </a:moveTo>
                    <a:lnTo>
                      <a:pt x="322580" y="0"/>
                    </a:lnTo>
                    <a:lnTo>
                      <a:pt x="319612" y="5896"/>
                    </a:lnTo>
                    <a:lnTo>
                      <a:pt x="271968" y="119616"/>
                    </a:lnTo>
                    <a:lnTo>
                      <a:pt x="232926" y="235320"/>
                    </a:lnTo>
                    <a:lnTo>
                      <a:pt x="201164" y="352347"/>
                    </a:lnTo>
                    <a:lnTo>
                      <a:pt x="176018" y="472679"/>
                    </a:lnTo>
                    <a:lnTo>
                      <a:pt x="158813" y="593011"/>
                    </a:lnTo>
                    <a:lnTo>
                      <a:pt x="150211" y="715988"/>
                    </a:lnTo>
                    <a:lnTo>
                      <a:pt x="148888" y="838304"/>
                    </a:lnTo>
                    <a:lnTo>
                      <a:pt x="155505" y="961942"/>
                    </a:lnTo>
                    <a:lnTo>
                      <a:pt x="170063" y="1084918"/>
                    </a:lnTo>
                    <a:lnTo>
                      <a:pt x="193223" y="1206573"/>
                    </a:lnTo>
                    <a:lnTo>
                      <a:pt x="224986" y="1328227"/>
                    </a:lnTo>
                    <a:lnTo>
                      <a:pt x="264689" y="1449221"/>
                    </a:lnTo>
                    <a:lnTo>
                      <a:pt x="313656" y="1567569"/>
                    </a:lnTo>
                    <a:lnTo>
                      <a:pt x="369902" y="1683935"/>
                    </a:lnTo>
                    <a:lnTo>
                      <a:pt x="402327" y="1741456"/>
                    </a:lnTo>
                    <a:lnTo>
                      <a:pt x="435413" y="1796333"/>
                    </a:lnTo>
                    <a:lnTo>
                      <a:pt x="506217" y="1902780"/>
                    </a:lnTo>
                    <a:lnTo>
                      <a:pt x="583638" y="2001955"/>
                    </a:lnTo>
                    <a:lnTo>
                      <a:pt x="665692" y="2095180"/>
                    </a:lnTo>
                    <a:lnTo>
                      <a:pt x="754363" y="2183115"/>
                    </a:lnTo>
                    <a:lnTo>
                      <a:pt x="847004" y="2263116"/>
                    </a:lnTo>
                    <a:lnTo>
                      <a:pt x="943615" y="2337166"/>
                    </a:lnTo>
                    <a:lnTo>
                      <a:pt x="1044858" y="2403944"/>
                    </a:lnTo>
                    <a:lnTo>
                      <a:pt x="1097134" y="2435019"/>
                    </a:lnTo>
                    <a:lnTo>
                      <a:pt x="1022360" y="2563285"/>
                    </a:lnTo>
                    <a:lnTo>
                      <a:pt x="1021767" y="2562933"/>
                    </a:lnTo>
                    <a:lnTo>
                      <a:pt x="322690" y="3775488"/>
                    </a:lnTo>
                    <a:lnTo>
                      <a:pt x="279739" y="3751681"/>
                    </a:lnTo>
                    <a:lnTo>
                      <a:pt x="979048" y="2537526"/>
                    </a:lnTo>
                    <a:lnTo>
                      <a:pt x="966775" y="2530227"/>
                    </a:lnTo>
                    <a:lnTo>
                      <a:pt x="856929" y="2458160"/>
                    </a:lnTo>
                    <a:lnTo>
                      <a:pt x="752377" y="2378159"/>
                    </a:lnTo>
                    <a:lnTo>
                      <a:pt x="653119" y="2291546"/>
                    </a:lnTo>
                    <a:lnTo>
                      <a:pt x="557831" y="2197660"/>
                    </a:lnTo>
                    <a:lnTo>
                      <a:pt x="468499" y="2097163"/>
                    </a:lnTo>
                    <a:lnTo>
                      <a:pt x="386446" y="1989393"/>
                    </a:lnTo>
                    <a:lnTo>
                      <a:pt x="309024" y="1875012"/>
                    </a:lnTo>
                    <a:lnTo>
                      <a:pt x="273953" y="1815507"/>
                    </a:lnTo>
                    <a:lnTo>
                      <a:pt x="238882" y="1753357"/>
                    </a:lnTo>
                    <a:lnTo>
                      <a:pt x="178003" y="1628397"/>
                    </a:lnTo>
                    <a:lnTo>
                      <a:pt x="125727" y="1500792"/>
                    </a:lnTo>
                    <a:lnTo>
                      <a:pt x="82715" y="1370542"/>
                    </a:lnTo>
                    <a:lnTo>
                      <a:pt x="48306" y="1239631"/>
                    </a:lnTo>
                    <a:lnTo>
                      <a:pt x="23160" y="1107398"/>
                    </a:lnTo>
                    <a:lnTo>
                      <a:pt x="7279" y="974504"/>
                    </a:lnTo>
                    <a:lnTo>
                      <a:pt x="0" y="842271"/>
                    </a:lnTo>
                    <a:lnTo>
                      <a:pt x="1324" y="710037"/>
                    </a:lnTo>
                    <a:lnTo>
                      <a:pt x="11249" y="577804"/>
                    </a:lnTo>
                    <a:lnTo>
                      <a:pt x="29778" y="447555"/>
                    </a:lnTo>
                    <a:lnTo>
                      <a:pt x="56246" y="317966"/>
                    </a:lnTo>
                    <a:lnTo>
                      <a:pt x="90656" y="191022"/>
                    </a:lnTo>
                    <a:lnTo>
                      <a:pt x="133006" y="66062"/>
                    </a:lnTo>
                    <a:close/>
                  </a:path>
                </a:pathLst>
              </a:custGeom>
              <a:solidFill>
                <a:srgbClr val="8CCBC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29"/>
              <p:cNvSpPr/>
              <p:nvPr/>
            </p:nvSpPr>
            <p:spPr>
              <a:xfrm>
                <a:off x="3172560" y="2464967"/>
                <a:ext cx="1422505" cy="2474502"/>
              </a:xfrm>
              <a:custGeom>
                <a:avLst/>
                <a:gdLst/>
                <a:ahLst/>
                <a:cxnLst/>
                <a:rect l="l" t="t" r="r" b="b"/>
                <a:pathLst>
                  <a:path w="1896673" h="3299336" extrusionOk="0">
                    <a:moveTo>
                      <a:pt x="0" y="0"/>
                    </a:moveTo>
                    <a:lnTo>
                      <a:pt x="148136" y="0"/>
                    </a:lnTo>
                    <a:lnTo>
                      <a:pt x="148797" y="55551"/>
                    </a:lnTo>
                    <a:lnTo>
                      <a:pt x="156072" y="167976"/>
                    </a:lnTo>
                    <a:lnTo>
                      <a:pt x="169298" y="280400"/>
                    </a:lnTo>
                    <a:lnTo>
                      <a:pt x="191122" y="391503"/>
                    </a:lnTo>
                    <a:lnTo>
                      <a:pt x="220220" y="502605"/>
                    </a:lnTo>
                    <a:lnTo>
                      <a:pt x="257254" y="612384"/>
                    </a:lnTo>
                    <a:lnTo>
                      <a:pt x="300901" y="719518"/>
                    </a:lnTo>
                    <a:lnTo>
                      <a:pt x="353146" y="825330"/>
                    </a:lnTo>
                    <a:lnTo>
                      <a:pt x="382244" y="877574"/>
                    </a:lnTo>
                    <a:lnTo>
                      <a:pt x="412665" y="929819"/>
                    </a:lnTo>
                    <a:lnTo>
                      <a:pt x="480120" y="1028356"/>
                    </a:lnTo>
                    <a:lnTo>
                      <a:pt x="551542" y="1122264"/>
                    </a:lnTo>
                    <a:lnTo>
                      <a:pt x="628917" y="1208897"/>
                    </a:lnTo>
                    <a:lnTo>
                      <a:pt x="712244" y="1290239"/>
                    </a:lnTo>
                    <a:lnTo>
                      <a:pt x="798877" y="1364969"/>
                    </a:lnTo>
                    <a:lnTo>
                      <a:pt x="890139" y="1433085"/>
                    </a:lnTo>
                    <a:lnTo>
                      <a:pt x="985370" y="1495911"/>
                    </a:lnTo>
                    <a:lnTo>
                      <a:pt x="1083246" y="1551462"/>
                    </a:lnTo>
                    <a:lnTo>
                      <a:pt x="1185089" y="1600400"/>
                    </a:lnTo>
                    <a:lnTo>
                      <a:pt x="1289578" y="1642724"/>
                    </a:lnTo>
                    <a:lnTo>
                      <a:pt x="1396051" y="1678436"/>
                    </a:lnTo>
                    <a:lnTo>
                      <a:pt x="1505169" y="1706872"/>
                    </a:lnTo>
                    <a:lnTo>
                      <a:pt x="1615610" y="1728696"/>
                    </a:lnTo>
                    <a:lnTo>
                      <a:pt x="1726712" y="1743245"/>
                    </a:lnTo>
                    <a:lnTo>
                      <a:pt x="1840459" y="1751181"/>
                    </a:lnTo>
                    <a:lnTo>
                      <a:pt x="1847073" y="1751181"/>
                    </a:lnTo>
                    <a:lnTo>
                      <a:pt x="1847073" y="1749858"/>
                    </a:lnTo>
                    <a:lnTo>
                      <a:pt x="1896673" y="1749858"/>
                    </a:lnTo>
                    <a:lnTo>
                      <a:pt x="1896673" y="3299336"/>
                    </a:lnTo>
                    <a:lnTo>
                      <a:pt x="1847073" y="3299336"/>
                    </a:lnTo>
                    <a:lnTo>
                      <a:pt x="1847073" y="1899574"/>
                    </a:lnTo>
                    <a:lnTo>
                      <a:pt x="1835169" y="1899318"/>
                    </a:lnTo>
                    <a:lnTo>
                      <a:pt x="1713486" y="1890720"/>
                    </a:lnTo>
                    <a:lnTo>
                      <a:pt x="1591802" y="1875510"/>
                    </a:lnTo>
                    <a:lnTo>
                      <a:pt x="1471442" y="1851702"/>
                    </a:lnTo>
                    <a:lnTo>
                      <a:pt x="1354388" y="1820620"/>
                    </a:lnTo>
                    <a:lnTo>
                      <a:pt x="1238656" y="1782264"/>
                    </a:lnTo>
                    <a:lnTo>
                      <a:pt x="1125570" y="1735971"/>
                    </a:lnTo>
                    <a:lnTo>
                      <a:pt x="1014468" y="1682403"/>
                    </a:lnTo>
                    <a:lnTo>
                      <a:pt x="907334" y="1622884"/>
                    </a:lnTo>
                    <a:lnTo>
                      <a:pt x="804829" y="1554768"/>
                    </a:lnTo>
                    <a:lnTo>
                      <a:pt x="704969" y="1480700"/>
                    </a:lnTo>
                    <a:lnTo>
                      <a:pt x="611061" y="1400019"/>
                    </a:lnTo>
                    <a:lnTo>
                      <a:pt x="521783" y="1311402"/>
                    </a:lnTo>
                    <a:lnTo>
                      <a:pt x="437795" y="1217494"/>
                    </a:lnTo>
                    <a:lnTo>
                      <a:pt x="359098" y="1116312"/>
                    </a:lnTo>
                    <a:lnTo>
                      <a:pt x="287014" y="1007855"/>
                    </a:lnTo>
                    <a:lnTo>
                      <a:pt x="253286" y="952304"/>
                    </a:lnTo>
                    <a:lnTo>
                      <a:pt x="221543" y="896091"/>
                    </a:lnTo>
                    <a:lnTo>
                      <a:pt x="165330" y="781021"/>
                    </a:lnTo>
                    <a:lnTo>
                      <a:pt x="117054" y="663306"/>
                    </a:lnTo>
                    <a:lnTo>
                      <a:pt x="78036" y="544929"/>
                    </a:lnTo>
                    <a:lnTo>
                      <a:pt x="46292" y="425230"/>
                    </a:lnTo>
                    <a:lnTo>
                      <a:pt x="23146" y="303547"/>
                    </a:lnTo>
                    <a:lnTo>
                      <a:pt x="7274" y="182525"/>
                    </a:lnTo>
                    <a:lnTo>
                      <a:pt x="661" y="60842"/>
                    </a:lnTo>
                    <a:close/>
                  </a:path>
                </a:pathLst>
              </a:custGeom>
              <a:solidFill>
                <a:srgbClr val="FED6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29"/>
              <p:cNvSpPr/>
              <p:nvPr/>
            </p:nvSpPr>
            <p:spPr>
              <a:xfrm>
                <a:off x="3459739" y="3067596"/>
                <a:ext cx="2420935" cy="1644212"/>
              </a:xfrm>
              <a:custGeom>
                <a:avLst/>
                <a:gdLst/>
                <a:ahLst/>
                <a:cxnLst/>
                <a:rect l="l" t="t" r="r" b="b"/>
                <a:pathLst>
                  <a:path w="3227913" h="2192282" extrusionOk="0">
                    <a:moveTo>
                      <a:pt x="128296" y="0"/>
                    </a:moveTo>
                    <a:lnTo>
                      <a:pt x="171282" y="70761"/>
                    </a:lnTo>
                    <a:lnTo>
                      <a:pt x="265851" y="201703"/>
                    </a:lnTo>
                    <a:lnTo>
                      <a:pt x="371663" y="321402"/>
                    </a:lnTo>
                    <a:lnTo>
                      <a:pt x="487394" y="427214"/>
                    </a:lnTo>
                    <a:lnTo>
                      <a:pt x="611723" y="521783"/>
                    </a:lnTo>
                    <a:lnTo>
                      <a:pt x="743987" y="602465"/>
                    </a:lnTo>
                    <a:lnTo>
                      <a:pt x="882865" y="669920"/>
                    </a:lnTo>
                    <a:lnTo>
                      <a:pt x="1027033" y="723487"/>
                    </a:lnTo>
                    <a:lnTo>
                      <a:pt x="1175169" y="763166"/>
                    </a:lnTo>
                    <a:lnTo>
                      <a:pt x="1326612" y="788958"/>
                    </a:lnTo>
                    <a:lnTo>
                      <a:pt x="1480038" y="799539"/>
                    </a:lnTo>
                    <a:lnTo>
                      <a:pt x="1635449" y="796232"/>
                    </a:lnTo>
                    <a:lnTo>
                      <a:pt x="1789537" y="776392"/>
                    </a:lnTo>
                    <a:lnTo>
                      <a:pt x="1942964" y="742004"/>
                    </a:lnTo>
                    <a:lnTo>
                      <a:pt x="2093745" y="691743"/>
                    </a:lnTo>
                    <a:lnTo>
                      <a:pt x="2241881" y="625611"/>
                    </a:lnTo>
                    <a:lnTo>
                      <a:pt x="2313911" y="585301"/>
                    </a:lnTo>
                    <a:lnTo>
                      <a:pt x="2313966" y="585269"/>
                    </a:lnTo>
                    <a:lnTo>
                      <a:pt x="2314034" y="585388"/>
                    </a:lnTo>
                    <a:lnTo>
                      <a:pt x="2388695" y="713567"/>
                    </a:lnTo>
                    <a:lnTo>
                      <a:pt x="2388695" y="714667"/>
                    </a:lnTo>
                    <a:lnTo>
                      <a:pt x="3227913" y="2167813"/>
                    </a:lnTo>
                    <a:lnTo>
                      <a:pt x="3184927" y="2192282"/>
                    </a:lnTo>
                    <a:lnTo>
                      <a:pt x="2345566" y="737834"/>
                    </a:lnTo>
                    <a:lnTo>
                      <a:pt x="2269657" y="777054"/>
                    </a:lnTo>
                    <a:lnTo>
                      <a:pt x="2188976" y="813426"/>
                    </a:lnTo>
                    <a:lnTo>
                      <a:pt x="2106972" y="845170"/>
                    </a:lnTo>
                    <a:lnTo>
                      <a:pt x="2024306" y="872284"/>
                    </a:lnTo>
                    <a:lnTo>
                      <a:pt x="1941641" y="896092"/>
                    </a:lnTo>
                    <a:lnTo>
                      <a:pt x="1815329" y="923206"/>
                    </a:lnTo>
                    <a:lnTo>
                      <a:pt x="1646692" y="944368"/>
                    </a:lnTo>
                    <a:lnTo>
                      <a:pt x="1476732" y="948336"/>
                    </a:lnTo>
                    <a:lnTo>
                      <a:pt x="1308756" y="936432"/>
                    </a:lnTo>
                    <a:lnTo>
                      <a:pt x="1143426" y="908657"/>
                    </a:lnTo>
                    <a:lnTo>
                      <a:pt x="981402" y="865671"/>
                    </a:lnTo>
                    <a:lnTo>
                      <a:pt x="823346" y="806152"/>
                    </a:lnTo>
                    <a:lnTo>
                      <a:pt x="671903" y="732745"/>
                    </a:lnTo>
                    <a:lnTo>
                      <a:pt x="527735" y="644128"/>
                    </a:lnTo>
                    <a:lnTo>
                      <a:pt x="391502" y="541623"/>
                    </a:lnTo>
                    <a:lnTo>
                      <a:pt x="296272" y="454990"/>
                    </a:lnTo>
                    <a:lnTo>
                      <a:pt x="235430" y="393487"/>
                    </a:lnTo>
                    <a:lnTo>
                      <a:pt x="177895" y="328016"/>
                    </a:lnTo>
                    <a:lnTo>
                      <a:pt x="123006" y="260561"/>
                    </a:lnTo>
                    <a:lnTo>
                      <a:pt x="72084" y="188477"/>
                    </a:lnTo>
                    <a:lnTo>
                      <a:pt x="23146" y="113086"/>
                    </a:lnTo>
                    <a:lnTo>
                      <a:pt x="0" y="74068"/>
                    </a:lnTo>
                    <a:close/>
                  </a:path>
                </a:pathLst>
              </a:custGeom>
              <a:solidFill>
                <a:srgbClr val="EB438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29"/>
              <p:cNvSpPr/>
              <p:nvPr/>
            </p:nvSpPr>
            <p:spPr>
              <a:xfrm>
                <a:off x="4028146" y="3011053"/>
                <a:ext cx="2873279" cy="819875"/>
              </a:xfrm>
              <a:custGeom>
                <a:avLst/>
                <a:gdLst/>
                <a:ahLst/>
                <a:cxnLst/>
                <a:rect l="l" t="t" r="r" b="b"/>
                <a:pathLst>
                  <a:path w="3831039" h="1093166" extrusionOk="0">
                    <a:moveTo>
                      <a:pt x="2011759" y="0"/>
                    </a:moveTo>
                    <a:lnTo>
                      <a:pt x="2011806" y="28"/>
                    </a:lnTo>
                    <a:lnTo>
                      <a:pt x="2011822" y="0"/>
                    </a:lnTo>
                    <a:lnTo>
                      <a:pt x="2025402" y="7881"/>
                    </a:lnTo>
                    <a:lnTo>
                      <a:pt x="3831039" y="1050790"/>
                    </a:lnTo>
                    <a:lnTo>
                      <a:pt x="3806552" y="1093166"/>
                    </a:lnTo>
                    <a:lnTo>
                      <a:pt x="2115849" y="116900"/>
                    </a:lnTo>
                    <a:lnTo>
                      <a:pt x="2114924" y="118466"/>
                    </a:lnTo>
                    <a:lnTo>
                      <a:pt x="2058086" y="203842"/>
                    </a:lnTo>
                    <a:lnTo>
                      <a:pt x="1995960" y="285246"/>
                    </a:lnTo>
                    <a:lnTo>
                      <a:pt x="1927886" y="363341"/>
                    </a:lnTo>
                    <a:lnTo>
                      <a:pt x="1854524" y="438127"/>
                    </a:lnTo>
                    <a:lnTo>
                      <a:pt x="1775214" y="507618"/>
                    </a:lnTo>
                    <a:lnTo>
                      <a:pt x="1691278" y="573139"/>
                    </a:lnTo>
                    <a:lnTo>
                      <a:pt x="1602716" y="632703"/>
                    </a:lnTo>
                    <a:lnTo>
                      <a:pt x="1555130" y="660500"/>
                    </a:lnTo>
                    <a:lnTo>
                      <a:pt x="1508205" y="686972"/>
                    </a:lnTo>
                    <a:lnTo>
                      <a:pt x="1413034" y="733962"/>
                    </a:lnTo>
                    <a:lnTo>
                      <a:pt x="1317201" y="773671"/>
                    </a:lnTo>
                    <a:lnTo>
                      <a:pt x="1218725" y="807424"/>
                    </a:lnTo>
                    <a:lnTo>
                      <a:pt x="1119588" y="833897"/>
                    </a:lnTo>
                    <a:lnTo>
                      <a:pt x="1019790" y="853090"/>
                    </a:lnTo>
                    <a:lnTo>
                      <a:pt x="918670" y="866988"/>
                    </a:lnTo>
                    <a:lnTo>
                      <a:pt x="818872" y="874268"/>
                    </a:lnTo>
                    <a:lnTo>
                      <a:pt x="718413" y="874930"/>
                    </a:lnTo>
                    <a:lnTo>
                      <a:pt x="617954" y="868974"/>
                    </a:lnTo>
                    <a:lnTo>
                      <a:pt x="518817" y="857061"/>
                    </a:lnTo>
                    <a:lnTo>
                      <a:pt x="421002" y="838530"/>
                    </a:lnTo>
                    <a:lnTo>
                      <a:pt x="323848" y="814704"/>
                    </a:lnTo>
                    <a:lnTo>
                      <a:pt x="228676" y="784922"/>
                    </a:lnTo>
                    <a:lnTo>
                      <a:pt x="134826" y="749846"/>
                    </a:lnTo>
                    <a:lnTo>
                      <a:pt x="44281" y="707489"/>
                    </a:lnTo>
                    <a:lnTo>
                      <a:pt x="0" y="684325"/>
                    </a:lnTo>
                    <a:lnTo>
                      <a:pt x="74022" y="555931"/>
                    </a:lnTo>
                    <a:lnTo>
                      <a:pt x="114338" y="577110"/>
                    </a:lnTo>
                    <a:lnTo>
                      <a:pt x="196952" y="614172"/>
                    </a:lnTo>
                    <a:lnTo>
                      <a:pt x="280888" y="646601"/>
                    </a:lnTo>
                    <a:lnTo>
                      <a:pt x="367468" y="673074"/>
                    </a:lnTo>
                    <a:lnTo>
                      <a:pt x="454709" y="694914"/>
                    </a:lnTo>
                    <a:lnTo>
                      <a:pt x="543932" y="710798"/>
                    </a:lnTo>
                    <a:lnTo>
                      <a:pt x="633816" y="721387"/>
                    </a:lnTo>
                    <a:lnTo>
                      <a:pt x="723700" y="726682"/>
                    </a:lnTo>
                    <a:lnTo>
                      <a:pt x="814246" y="725358"/>
                    </a:lnTo>
                    <a:lnTo>
                      <a:pt x="905452" y="719402"/>
                    </a:lnTo>
                    <a:lnTo>
                      <a:pt x="995997" y="706827"/>
                    </a:lnTo>
                    <a:lnTo>
                      <a:pt x="1086542" y="688958"/>
                    </a:lnTo>
                    <a:lnTo>
                      <a:pt x="1176426" y="664470"/>
                    </a:lnTo>
                    <a:lnTo>
                      <a:pt x="1264989" y="634688"/>
                    </a:lnTo>
                    <a:lnTo>
                      <a:pt x="1352230" y="597626"/>
                    </a:lnTo>
                    <a:lnTo>
                      <a:pt x="1438809" y="555931"/>
                    </a:lnTo>
                    <a:lnTo>
                      <a:pt x="1481108" y="531444"/>
                    </a:lnTo>
                    <a:lnTo>
                      <a:pt x="1523406" y="506957"/>
                    </a:lnTo>
                    <a:lnTo>
                      <a:pt x="1605360" y="452025"/>
                    </a:lnTo>
                    <a:lnTo>
                      <a:pt x="1681365" y="392461"/>
                    </a:lnTo>
                    <a:lnTo>
                      <a:pt x="1752082" y="330250"/>
                    </a:lnTo>
                    <a:lnTo>
                      <a:pt x="1819496" y="262082"/>
                    </a:lnTo>
                    <a:lnTo>
                      <a:pt x="1880961" y="191929"/>
                    </a:lnTo>
                    <a:lnTo>
                      <a:pt x="1937138" y="117143"/>
                    </a:lnTo>
                    <a:lnTo>
                      <a:pt x="1988690" y="40371"/>
                    </a:lnTo>
                    <a:lnTo>
                      <a:pt x="2009949" y="32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29"/>
              <p:cNvSpPr/>
              <p:nvPr/>
            </p:nvSpPr>
            <p:spPr>
              <a:xfrm>
                <a:off x="5420890" y="4257976"/>
                <a:ext cx="1150717" cy="1150716"/>
              </a:xfrm>
              <a:prstGeom prst="ellipse">
                <a:avLst/>
              </a:prstGeom>
              <a:solidFill>
                <a:srgbClr val="EB4389"/>
              </a:solidFill>
              <a:ln>
                <a:noFill/>
              </a:ln>
              <a:effectLst>
                <a:outerShdw blurRad="50800" dist="76200" dir="3720000" algn="ctr" rotWithShape="0">
                  <a:srgbClr val="000000">
                    <a:alpha val="42745"/>
                  </a:srgbClr>
                </a:outerShdw>
              </a:effectLst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29"/>
              <p:cNvSpPr/>
              <p:nvPr/>
            </p:nvSpPr>
            <p:spPr>
              <a:xfrm>
                <a:off x="4130815" y="4491588"/>
                <a:ext cx="1150717" cy="1152654"/>
              </a:xfrm>
              <a:prstGeom prst="ellipse">
                <a:avLst/>
              </a:prstGeom>
              <a:solidFill>
                <a:srgbClr val="FED62F"/>
              </a:solidFill>
              <a:ln>
                <a:noFill/>
              </a:ln>
              <a:effectLst>
                <a:outerShdw blurRad="50800" dist="76200" dir="3720000" algn="ctr" rotWithShape="0">
                  <a:srgbClr val="000000">
                    <a:alpha val="42745"/>
                  </a:srgbClr>
                </a:outerShdw>
              </a:effectLst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29"/>
              <p:cNvSpPr/>
              <p:nvPr/>
            </p:nvSpPr>
            <p:spPr>
              <a:xfrm>
                <a:off x="2845205" y="4253512"/>
                <a:ext cx="1150717" cy="1150717"/>
              </a:xfrm>
              <a:prstGeom prst="ellipse">
                <a:avLst/>
              </a:prstGeom>
              <a:solidFill>
                <a:srgbClr val="8CCBCC"/>
              </a:solidFill>
              <a:ln>
                <a:noFill/>
              </a:ln>
              <a:effectLst>
                <a:outerShdw blurRad="50800" dist="76200" dir="3720000" algn="ctr" rotWithShape="0">
                  <a:srgbClr val="000000">
                    <a:alpha val="42745"/>
                  </a:srgbClr>
                </a:outerShdw>
              </a:effectLst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29"/>
              <p:cNvSpPr/>
              <p:nvPr/>
            </p:nvSpPr>
            <p:spPr>
              <a:xfrm>
                <a:off x="1809575" y="3356264"/>
                <a:ext cx="1150717" cy="1152654"/>
              </a:xfrm>
              <a:prstGeom prst="ellipse">
                <a:avLst/>
              </a:prstGeom>
              <a:solidFill>
                <a:srgbClr val="9DC3E6"/>
              </a:solidFill>
              <a:ln>
                <a:noFill/>
              </a:ln>
              <a:effectLst>
                <a:outerShdw blurRad="50800" dist="76200" dir="3720000" algn="ctr" rotWithShape="0">
                  <a:srgbClr val="000000">
                    <a:alpha val="42745"/>
                  </a:srgbClr>
                </a:outerShdw>
              </a:effectLst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29"/>
              <p:cNvSpPr/>
              <p:nvPr/>
            </p:nvSpPr>
            <p:spPr>
              <a:xfrm>
                <a:off x="6449080" y="3372631"/>
                <a:ext cx="1152654" cy="1152654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0800" dist="76200" dir="3720000" algn="ctr" rotWithShape="0">
                  <a:srgbClr val="000000">
                    <a:alpha val="42745"/>
                  </a:srgbClr>
                </a:outerShdw>
              </a:effectLst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5" name="Google Shape;625;p29"/>
            <p:cNvSpPr/>
            <p:nvPr/>
          </p:nvSpPr>
          <p:spPr>
            <a:xfrm>
              <a:off x="5731178" y="4524449"/>
              <a:ext cx="1545776" cy="341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מדריך למורה</a:t>
              </a: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3896696" y="4817797"/>
              <a:ext cx="1703769" cy="341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אתר מלווה </a:t>
              </a: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2045819" y="4594969"/>
              <a:ext cx="1855737" cy="359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במבט  מקוון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1239495" y="3295049"/>
              <a:ext cx="731289" cy="341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כרזות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0" name="Google Shape;630;p29" descr="ספר פתוח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53351" y="475625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29" descr="×ª××× × ×§×©××¨×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0249" y="3661130"/>
              <a:ext cx="886937" cy="886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2" name="Google Shape;632;p29"/>
          <p:cNvSpPr/>
          <p:nvPr/>
        </p:nvSpPr>
        <p:spPr>
          <a:xfrm>
            <a:off x="6582762" y="3747599"/>
            <a:ext cx="1468739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חוברות</a:t>
            </a:r>
            <a:r>
              <a:rPr lang="x-none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x-none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תלמיד</a:t>
            </a:r>
            <a:endParaRPr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p29" descr="תמונה שמכילה גופן, טקסט, גרפיקה, עיצוב גרפי&#10;&#10;התיאור נוצר באופן אוטומטי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1572" y="5450161"/>
            <a:ext cx="877108" cy="55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0129" y="5760624"/>
            <a:ext cx="863344" cy="61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73C74EB-F64D-4B8E-227B-0FAF57EA6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0529" y="4072300"/>
            <a:ext cx="804689" cy="99141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5EF822C-E35E-3AF5-A017-49C18DAAD7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7429" y="1351755"/>
            <a:ext cx="2080004" cy="206885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878" y="1258957"/>
            <a:ext cx="7580243" cy="5314121"/>
          </a:xfrm>
          <a:prstGeom prst="rect">
            <a:avLst/>
          </a:prstGeom>
          <a:solidFill>
            <a:srgbClr val="ECECEC"/>
          </a:solidFill>
          <a:ln w="28575" cap="sq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41" name="Google Shape;641;p30"/>
          <p:cNvSpPr txBox="1"/>
          <p:nvPr/>
        </p:nvSpPr>
        <p:spPr>
          <a:xfrm>
            <a:off x="2192639" y="290846"/>
            <a:ext cx="365035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אתר במבט מקוון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"/>
          <p:cNvSpPr txBox="1"/>
          <p:nvPr/>
        </p:nvSpPr>
        <p:spPr>
          <a:xfrm>
            <a:off x="1083365" y="529415"/>
            <a:ext cx="5708374" cy="91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יְחִידַת תּוכֶן דִיגִיטָלִית</a:t>
            </a:r>
            <a:endParaRPr sz="4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417BE64-8386-94C9-A538-850129F3F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9" y="1833242"/>
            <a:ext cx="8926286" cy="319151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2"/>
          <p:cNvSpPr txBox="1"/>
          <p:nvPr/>
        </p:nvSpPr>
        <p:spPr>
          <a:xfrm>
            <a:off x="616124" y="227632"/>
            <a:ext cx="7886700" cy="85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x-none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כרזה</a:t>
            </a:r>
            <a:r>
              <a:rPr lang="he-IL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x-none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חוברת </a:t>
            </a:r>
            <a:r>
              <a:rPr lang="he-IL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"סביבת חיים"</a:t>
            </a:r>
            <a:endParaRPr sz="5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958CAD4-6192-F846-6F02-2C0CDD6D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1083503"/>
            <a:ext cx="8900160" cy="565693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3"/>
          <p:cNvSpPr txBox="1"/>
          <p:nvPr/>
        </p:nvSpPr>
        <p:spPr>
          <a:xfrm>
            <a:off x="2061299" y="266493"/>
            <a:ext cx="50214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x-none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אתר פדגוגי מלווה</a:t>
            </a:r>
            <a:endParaRPr sz="5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0" name="Google Shape;660;p33"/>
          <p:cNvGrpSpPr/>
          <p:nvPr/>
        </p:nvGrpSpPr>
        <p:grpSpPr>
          <a:xfrm>
            <a:off x="1401028" y="1219199"/>
            <a:ext cx="6341944" cy="5372308"/>
            <a:chOff x="-70884" y="-492556"/>
            <a:chExt cx="9144000" cy="7745951"/>
          </a:xfrm>
        </p:grpSpPr>
        <p:pic>
          <p:nvPicPr>
            <p:cNvPr id="661" name="Google Shape;661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70884" y="4727857"/>
              <a:ext cx="9144000" cy="2525538"/>
            </a:xfrm>
            <a:prstGeom prst="rect">
              <a:avLst/>
            </a:prstGeom>
            <a:noFill/>
            <a:ln w="28575">
              <a:noFill/>
            </a:ln>
          </p:spPr>
        </p:pic>
        <p:pic>
          <p:nvPicPr>
            <p:cNvPr id="662" name="Google Shape;662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70884" y="-492556"/>
              <a:ext cx="9144000" cy="5220413"/>
            </a:xfrm>
            <a:prstGeom prst="rect">
              <a:avLst/>
            </a:prstGeom>
            <a:noFill/>
            <a:ln w="28575">
              <a:noFill/>
            </a:ln>
          </p:spPr>
        </p:pic>
      </p:grpSp>
      <p:pic>
        <p:nvPicPr>
          <p:cNvPr id="663" name="Google Shape;663;p33"/>
          <p:cNvPicPr preferRelativeResize="0"/>
          <p:nvPr/>
        </p:nvPicPr>
        <p:blipFill rotWithShape="1">
          <a:blip r:embed="rId5">
            <a:alphaModFix/>
          </a:blip>
          <a:srcRect t="8860" r="16195" b="16219"/>
          <a:stretch/>
        </p:blipFill>
        <p:spPr>
          <a:xfrm rot="687189">
            <a:off x="7074041" y="663618"/>
            <a:ext cx="1756919" cy="980273"/>
          </a:xfrm>
          <a:prstGeom prst="rect">
            <a:avLst/>
          </a:prstGeom>
          <a:noFill/>
          <a:ln w="9525" cap="flat" cmpd="sng">
            <a:solidFill>
              <a:srgbClr val="116D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4"/>
          <p:cNvSpPr/>
          <p:nvPr/>
        </p:nvSpPr>
        <p:spPr>
          <a:xfrm>
            <a:off x="748572" y="925357"/>
            <a:ext cx="5445549" cy="255454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r"/>
            <a:r>
              <a:rPr lang="x-none" sz="8000" b="1" dirty="0">
                <a:solidFill>
                  <a:srgbClr val="0067A7"/>
                </a:solidFill>
                <a:latin typeface="Calibri"/>
                <a:ea typeface="Calibri"/>
                <a:cs typeface="Calibri"/>
                <a:sym typeface="Calibri"/>
              </a:rPr>
              <a:t>תודה על ההקשב</a:t>
            </a:r>
            <a:r>
              <a:rPr lang="he-IL" sz="8000" b="1" dirty="0">
                <a:solidFill>
                  <a:srgbClr val="0067A7"/>
                </a:solidFill>
                <a:latin typeface="Calibri"/>
                <a:ea typeface="Calibri"/>
                <a:cs typeface="Calibri"/>
                <a:sym typeface="Calibri"/>
              </a:rPr>
              <a:t>ה!</a:t>
            </a:r>
            <a:endParaRPr sz="8000" b="1" cap="none" dirty="0">
              <a:solidFill>
                <a:srgbClr val="0067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34"/>
          <p:cNvSpPr/>
          <p:nvPr/>
        </p:nvSpPr>
        <p:spPr>
          <a:xfrm>
            <a:off x="3318348" y="4915604"/>
            <a:ext cx="525065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rgbClr val="0067A3"/>
                </a:solidFill>
                <a:latin typeface="Calibri"/>
                <a:ea typeface="Calibri"/>
                <a:cs typeface="Calibri"/>
                <a:sym typeface="Calibri"/>
              </a:rPr>
              <a:t>אתר במבט חדש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67A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rgbClr val="0067A3"/>
                </a:solidFill>
                <a:latin typeface="Calibri"/>
                <a:ea typeface="Calibri"/>
                <a:cs typeface="Calibri"/>
                <a:sym typeface="Calibri"/>
              </a:rPr>
              <a:t> פייסבוק</a:t>
            </a:r>
            <a:endParaRPr sz="1800" b="1">
              <a:solidFill>
                <a:srgbClr val="0067A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67A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67A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3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7467" y="5455323"/>
            <a:ext cx="318684" cy="33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62117" y="5027593"/>
            <a:ext cx="592262" cy="319087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4"/>
          <p:cNvSpPr/>
          <p:nvPr/>
        </p:nvSpPr>
        <p:spPr>
          <a:xfrm>
            <a:off x="6304609" y="4470829"/>
            <a:ext cx="25539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 u="sng" dirty="0">
                <a:solidFill>
                  <a:srgbClr val="0067A3"/>
                </a:solidFill>
                <a:latin typeface="Calibri"/>
                <a:ea typeface="Calibri"/>
                <a:cs typeface="Calibri"/>
                <a:sym typeface="Calibri"/>
              </a:rPr>
              <a:t>צרו אתנו קשר באמצעות</a:t>
            </a:r>
            <a:r>
              <a:rPr lang="he-IL" sz="1800" b="1" u="sng" dirty="0">
                <a:solidFill>
                  <a:srgbClr val="0067A3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3" name="Google Shape;673;p34" descr="פרח ללא גבעו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1354" y="4916889"/>
            <a:ext cx="363801" cy="363801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4"/>
          <p:cNvSpPr txBox="1"/>
          <p:nvPr/>
        </p:nvSpPr>
        <p:spPr>
          <a:xfrm>
            <a:off x="265152" y="5958207"/>
            <a:ext cx="15520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עיצוב: לוי תמר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" name="Google Shape;675;p34" descr="פרח ללא גבעו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1579" y="400120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4" descr="פרח ללא גבעו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427511">
            <a:off x="405606" y="4778265"/>
            <a:ext cx="687964" cy="687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4" descr="פרח ללא גבעו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427511">
            <a:off x="1268800" y="4216278"/>
            <a:ext cx="646779" cy="64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4" descr="פרח ללא גבעו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0861" y="5455323"/>
            <a:ext cx="363801" cy="3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4" descr="פרח ללא גבעול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42632" y="810768"/>
            <a:ext cx="542834" cy="5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04609" y="1082185"/>
            <a:ext cx="1838284" cy="22019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"/>
          <p:cNvSpPr txBox="1">
            <a:spLocks noGrp="1"/>
          </p:cNvSpPr>
          <p:nvPr>
            <p:ph type="title"/>
          </p:nvPr>
        </p:nvSpPr>
        <p:spPr>
          <a:xfrm>
            <a:off x="905096" y="2229369"/>
            <a:ext cx="7886700" cy="1325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/>
              <a:t> פרקי חוברת</a:t>
            </a:r>
            <a:br>
              <a:rPr lang="x-none" b="1" dirty="0"/>
            </a:br>
            <a:r>
              <a:rPr lang="x-none" b="1" dirty="0"/>
              <a:t> הלימוד</a:t>
            </a:r>
            <a:br>
              <a:rPr lang="x-none" dirty="0"/>
            </a:br>
            <a:endParaRPr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0196B04-89E2-E872-55C0-891E77475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8" y="394283"/>
            <a:ext cx="54951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"/>
          <p:cNvSpPr txBox="1">
            <a:spLocks noGrp="1"/>
          </p:cNvSpPr>
          <p:nvPr>
            <p:ph type="body" idx="1"/>
          </p:nvPr>
        </p:nvSpPr>
        <p:spPr>
          <a:xfrm>
            <a:off x="434496" y="685757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algn="r" rt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he-IL" sz="2400" b="1" dirty="0"/>
              <a:t>יחידת הלימוד </a:t>
            </a:r>
            <a:r>
              <a:rPr lang="he-IL" b="1" dirty="0">
                <a:solidFill>
                  <a:srgbClr val="FF0000"/>
                </a:solidFill>
              </a:rPr>
              <a:t>סביבת חיים </a:t>
            </a:r>
            <a:r>
              <a:rPr lang="he-IL" sz="2400" b="1" dirty="0"/>
              <a:t>עוסקת בהיכרות עם המאפיינים של הסביבה שבה אנו חיים, סביבה שבה מגוון של יצורים חיים ומרכיבים שאינם חיים שיחד יוצרים סביבות חיים מגוונות- טבעיות ומלאכותיות. </a:t>
            </a:r>
          </a:p>
          <a:p>
            <a:pPr marL="342900" algn="r" rt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he-IL" sz="2400" b="1" dirty="0"/>
              <a:t>בהבחנה בין יצורים חיים למרכיבים שאינם חיים על סמך מאפייני החיים שלהם ובצרכים שלהם.</a:t>
            </a:r>
          </a:p>
          <a:p>
            <a:pPr marL="342900" algn="r" rt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he-IL" sz="2400" b="1" dirty="0"/>
              <a:t> בהיכרות עם פעולות לביות צמחים ובעלי חיים, ובפעולות שנועדו לשפר את איכות החיים שלעיתים הן פוגעות בסביבה ומחייבים לקיחת אחריות לשמירה עליה. </a:t>
            </a:r>
            <a:endParaRPr b="1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10D6728-2F6B-620E-F711-B57C90195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643" y="5705475"/>
            <a:ext cx="4686300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"/>
          <p:cNvSpPr txBox="1">
            <a:spLocks noGrp="1"/>
          </p:cNvSpPr>
          <p:nvPr>
            <p:ph type="body" idx="1"/>
          </p:nvPr>
        </p:nvSpPr>
        <p:spPr>
          <a:xfrm>
            <a:off x="108551" y="869715"/>
            <a:ext cx="7601670" cy="598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e-IL" sz="2400" b="1" dirty="0"/>
              <a:t>נשימה, הזנה, התפתחות וגדילה, תנועה, התרבות (רבייה) ותקשורת הם מאפיינים של יצורים חיים</a:t>
            </a:r>
            <a:r>
              <a:rPr lang="x-none" sz="2400" b="1" dirty="0"/>
              <a:t>.</a:t>
            </a:r>
            <a:endParaRPr sz="2400" dirty="0"/>
          </a:p>
          <a:p>
            <a:pPr marL="228600" lvl="0" indent="-228631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e-IL" sz="2400" b="1" dirty="0"/>
              <a:t>מים ומזון, אוויר, הגנה, מחסה, טמפרטורה מתאימה, אור (לצמחים) הם צרכים חיוניים של יצורים חיים</a:t>
            </a:r>
            <a:r>
              <a:rPr lang="x-none" sz="2400" b="1" dirty="0"/>
              <a:t>.</a:t>
            </a:r>
            <a:endParaRPr lang="he-IL" sz="2400" b="1" dirty="0"/>
          </a:p>
          <a:p>
            <a:pPr marL="228600" lvl="0" indent="-228631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e-IL" sz="2400" b="1" dirty="0"/>
              <a:t>סביבת חיים היא הסביבה בה יצורים חיים יכולים להשיג את הצרכים החיוניים שלהם.</a:t>
            </a:r>
            <a:endParaRPr sz="2400" b="1" dirty="0"/>
          </a:p>
          <a:p>
            <a:pPr marL="228600" lvl="0" indent="-228631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x-none" sz="2400" b="1" dirty="0"/>
              <a:t>בני האדם מגבירים את יכולתם </a:t>
            </a:r>
            <a:r>
              <a:rPr lang="he-IL" sz="2400" b="1" dirty="0"/>
              <a:t>להשיג את הצרכים שלהם באמצעות פתרונות טכנולוגיים.</a:t>
            </a:r>
          </a:p>
          <a:p>
            <a:pPr marL="228600" indent="-228631" algn="r" rtl="1">
              <a:lnSpc>
                <a:spcPct val="150000"/>
              </a:lnSpc>
              <a:buSzPct val="100000"/>
            </a:pPr>
            <a:r>
              <a:rPr lang="he-IL" sz="2400" b="1" dirty="0"/>
              <a:t>על האדם מוטלת האחריות לשמור ולכבד את עולם היצורים החיים.</a:t>
            </a:r>
            <a:endParaRPr lang="he-IL" sz="2400" dirty="0"/>
          </a:p>
          <a:p>
            <a:pPr marL="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</p:txBody>
      </p:sp>
      <p:sp>
        <p:nvSpPr>
          <p:cNvPr id="314" name="Google Shape;314;p6"/>
          <p:cNvSpPr txBox="1"/>
          <p:nvPr/>
        </p:nvSpPr>
        <p:spPr>
          <a:xfrm>
            <a:off x="-9896" y="411093"/>
            <a:ext cx="7687067" cy="657382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37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x-none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6"/>
          <p:cNvSpPr txBox="1"/>
          <p:nvPr/>
        </p:nvSpPr>
        <p:spPr>
          <a:xfrm>
            <a:off x="-42946" y="209258"/>
            <a:ext cx="7687068" cy="734087"/>
          </a:xfrm>
          <a:prstGeom prst="rect">
            <a:avLst/>
          </a:prstGeom>
          <a:solidFill>
            <a:srgbClr val="B3101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13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רעיונות מרכזיים</a:t>
            </a:r>
            <a:br>
              <a:rPr lang="x-none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6"/>
          <p:cNvPicPr preferRelativeResize="0"/>
          <p:nvPr/>
        </p:nvPicPr>
        <p:blipFill rotWithShape="1">
          <a:blip r:embed="rId3">
            <a:alphaModFix/>
          </a:blip>
          <a:srcRect l="15880" t="29490" r="19347" b="35579"/>
          <a:stretch/>
        </p:blipFill>
        <p:spPr>
          <a:xfrm rot="5400000" flipH="1">
            <a:off x="6552443" y="2817443"/>
            <a:ext cx="3960000" cy="1223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p6"/>
          <p:cNvCxnSpPr/>
          <p:nvPr/>
        </p:nvCxnSpPr>
        <p:spPr>
          <a:xfrm>
            <a:off x="7644122" y="209258"/>
            <a:ext cx="0" cy="6648742"/>
          </a:xfrm>
          <a:prstGeom prst="straightConnector1">
            <a:avLst/>
          </a:prstGeom>
          <a:noFill/>
          <a:ln w="76200" cap="flat" cmpd="sng">
            <a:solidFill>
              <a:srgbClr val="B3111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"/>
          <p:cNvSpPr txBox="1">
            <a:spLocks noGrp="1"/>
          </p:cNvSpPr>
          <p:nvPr>
            <p:ph type="body" idx="1"/>
          </p:nvPr>
        </p:nvSpPr>
        <p:spPr>
          <a:xfrm>
            <a:off x="46105" y="1690040"/>
            <a:ext cx="728992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B14E"/>
              </a:buClr>
              <a:buSzPts val="2800"/>
              <a:buChar char="•"/>
            </a:pPr>
            <a:r>
              <a:rPr lang="he-IL" b="1" dirty="0">
                <a:solidFill>
                  <a:srgbClr val="6EB14E"/>
                </a:solidFill>
              </a:rPr>
              <a:t>מרכיבי סביבה: </a:t>
            </a:r>
            <a:r>
              <a:rPr lang="he-IL" b="1" dirty="0">
                <a:solidFill>
                  <a:schemeClr val="tx1"/>
                </a:solidFill>
              </a:rPr>
              <a:t>יצורים חיים מרכיבים שאינם חיים (דוממים)</a:t>
            </a:r>
            <a:r>
              <a:rPr lang="x-none" dirty="0">
                <a:solidFill>
                  <a:schemeClr val="tx1"/>
                </a:solidFill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B04E"/>
              </a:buClr>
              <a:buSzPts val="2800"/>
              <a:buChar char="•"/>
            </a:pPr>
            <a:r>
              <a:rPr lang="he-IL" b="1" dirty="0">
                <a:solidFill>
                  <a:srgbClr val="70B04E"/>
                </a:solidFill>
              </a:rPr>
              <a:t>מאפייני חיים</a:t>
            </a:r>
            <a:r>
              <a:rPr lang="x-none" dirty="0">
                <a:solidFill>
                  <a:srgbClr val="70B04E"/>
                </a:solidFill>
              </a:rPr>
              <a:t>:</a:t>
            </a:r>
            <a:r>
              <a:rPr lang="he-IL" dirty="0">
                <a:solidFill>
                  <a:srgbClr val="70B04E"/>
                </a:solidFill>
              </a:rPr>
              <a:t> </a:t>
            </a:r>
            <a:r>
              <a:rPr lang="he-IL" b="1" dirty="0"/>
              <a:t>נשימה, הזנה, תנועה, תקשורת, רבייה, גדילה והתפתחות</a:t>
            </a:r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B04E"/>
              </a:buClr>
              <a:buSzPts val="2800"/>
              <a:buChar char="•"/>
            </a:pPr>
            <a:r>
              <a:rPr lang="he-IL" b="1" dirty="0">
                <a:solidFill>
                  <a:srgbClr val="70B04F"/>
                </a:solidFill>
              </a:rPr>
              <a:t>צרכים חיוניים</a:t>
            </a:r>
            <a:r>
              <a:rPr lang="x-none" b="1" dirty="0">
                <a:solidFill>
                  <a:srgbClr val="70B04F"/>
                </a:solidFill>
              </a:rPr>
              <a:t>:</a:t>
            </a:r>
            <a:r>
              <a:rPr lang="he-IL" b="1" dirty="0">
                <a:solidFill>
                  <a:srgbClr val="70B04F"/>
                </a:solidFill>
              </a:rPr>
              <a:t> </a:t>
            </a:r>
            <a:r>
              <a:rPr lang="he-IL" b="1" dirty="0"/>
              <a:t>אוויר(חמצן), מזון ומים, הגנה (מחסה)</a:t>
            </a:r>
            <a:endParaRPr b="1" dirty="0"/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14D"/>
              </a:buClr>
              <a:buSzPts val="2800"/>
              <a:buChar char="•"/>
            </a:pPr>
            <a:r>
              <a:rPr lang="x-none" b="1" dirty="0">
                <a:solidFill>
                  <a:srgbClr val="6FB14D"/>
                </a:solidFill>
              </a:rPr>
              <a:t>פתרונות טכנולוגיים</a:t>
            </a:r>
            <a:r>
              <a:rPr lang="he-IL" b="1" dirty="0">
                <a:solidFill>
                  <a:srgbClr val="6FB14D"/>
                </a:solidFill>
              </a:rPr>
              <a:t>:</a:t>
            </a:r>
            <a:r>
              <a:rPr lang="x-none" dirty="0">
                <a:solidFill>
                  <a:srgbClr val="6FB14D"/>
                </a:solidFill>
              </a:rPr>
              <a:t> </a:t>
            </a:r>
            <a:r>
              <a:rPr lang="he-IL" b="1" dirty="0"/>
              <a:t>ביות צמחים ובעלי חיים</a:t>
            </a:r>
          </a:p>
          <a:p>
            <a:pPr marL="228600" indent="-228600" algn="r" rtl="1">
              <a:buClr>
                <a:srgbClr val="6FB14D"/>
              </a:buClr>
              <a:buSzPts val="2800"/>
            </a:pPr>
            <a:r>
              <a:rPr lang="he-IL" b="1" dirty="0">
                <a:solidFill>
                  <a:schemeClr val="accent6"/>
                </a:solidFill>
              </a:rPr>
              <a:t>סביבות חיים:</a:t>
            </a:r>
            <a:r>
              <a:rPr lang="he-IL" dirty="0"/>
              <a:t> </a:t>
            </a:r>
            <a:r>
              <a:rPr lang="he-IL" b="1" dirty="0"/>
              <a:t>סביבות טבעיות, סביבות מלאכותיות (מעשה ידי אדם)</a:t>
            </a:r>
          </a:p>
          <a:p>
            <a:pPr marL="2286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14D"/>
              </a:buClr>
              <a:buSzPts val="2800"/>
              <a:buChar char="•"/>
            </a:pPr>
            <a:endParaRPr dirty="0"/>
          </a:p>
        </p:txBody>
      </p:sp>
      <p:sp>
        <p:nvSpPr>
          <p:cNvPr id="334" name="Google Shape;334;p7"/>
          <p:cNvSpPr txBox="1">
            <a:spLocks noGrp="1"/>
          </p:cNvSpPr>
          <p:nvPr>
            <p:ph type="title"/>
          </p:nvPr>
        </p:nvSpPr>
        <p:spPr>
          <a:xfrm>
            <a:off x="-115773" y="3013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x-none"/>
            </a:br>
            <a:endParaRPr/>
          </a:p>
        </p:txBody>
      </p:sp>
      <p:pic>
        <p:nvPicPr>
          <p:cNvPr id="335" name="Google Shape;335;p7"/>
          <p:cNvPicPr preferRelativeResize="0"/>
          <p:nvPr/>
        </p:nvPicPr>
        <p:blipFill rotWithShape="1">
          <a:blip r:embed="rId3">
            <a:alphaModFix/>
          </a:blip>
          <a:srcRect l="14601" t="32200" r="16965" b="35698"/>
          <a:stretch/>
        </p:blipFill>
        <p:spPr>
          <a:xfrm rot="5400000" flipH="1">
            <a:off x="6421470" y="2903086"/>
            <a:ext cx="3960000" cy="126108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"/>
          <p:cNvSpPr txBox="1"/>
          <p:nvPr/>
        </p:nvSpPr>
        <p:spPr>
          <a:xfrm>
            <a:off x="-9896" y="411093"/>
            <a:ext cx="7674946" cy="657382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37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x-none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7"/>
          <p:cNvSpPr txBox="1"/>
          <p:nvPr/>
        </p:nvSpPr>
        <p:spPr>
          <a:xfrm>
            <a:off x="-42947" y="209258"/>
            <a:ext cx="7674947" cy="734087"/>
          </a:xfrm>
          <a:prstGeom prst="rect">
            <a:avLst/>
          </a:prstGeom>
          <a:solidFill>
            <a:srgbClr val="6FB1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x-none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133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מושגים</a:t>
            </a:r>
            <a:br>
              <a:rPr lang="x-none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7"/>
          <p:cNvCxnSpPr/>
          <p:nvPr/>
        </p:nvCxnSpPr>
        <p:spPr>
          <a:xfrm>
            <a:off x="7644122" y="209258"/>
            <a:ext cx="0" cy="6648742"/>
          </a:xfrm>
          <a:prstGeom prst="straightConnector1">
            <a:avLst/>
          </a:prstGeom>
          <a:noFill/>
          <a:ln w="76200" cap="flat" cmpd="sng">
            <a:solidFill>
              <a:srgbClr val="6EB1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תמונה 1">
            <a:extLst>
              <a:ext uri="{FF2B5EF4-FFF2-40B4-BE49-F238E27FC236}">
                <a16:creationId xmlns:a16="http://schemas.microsoft.com/office/drawing/2014/main" id="{4568FA00-940A-B8C7-1A74-07A083488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09" y="5705475"/>
            <a:ext cx="4686300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8"/>
          <p:cNvSpPr txBox="1">
            <a:spLocks noGrp="1"/>
          </p:cNvSpPr>
          <p:nvPr>
            <p:ph type="body" idx="1"/>
          </p:nvPr>
        </p:nvSpPr>
        <p:spPr>
          <a:xfrm>
            <a:off x="-369394" y="1295581"/>
            <a:ext cx="7886700" cy="515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x-none" sz="3000" b="1" dirty="0"/>
              <a:t>עריכת תצפיות וניסויים</a:t>
            </a:r>
            <a:endParaRPr sz="3000" dirty="0"/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x-none" sz="3000" b="1" dirty="0"/>
              <a:t>בניית כלים טכנולוגיים</a:t>
            </a:r>
            <a:endParaRPr sz="3000" dirty="0"/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x-none" sz="3000" b="1" dirty="0"/>
              <a:t>ארגון מידע בטבלה</a:t>
            </a:r>
            <a:endParaRPr sz="3000" dirty="0"/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e-IL" sz="3000" b="1" dirty="0"/>
              <a:t>הפקת מידע מדיאגרמות, תמונות ומקטעי מידע</a:t>
            </a:r>
            <a:endParaRPr sz="3000" dirty="0"/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e-IL" sz="3000" b="1" dirty="0"/>
              <a:t>איסוף תוצאות ו</a:t>
            </a:r>
            <a:r>
              <a:rPr lang="x-none" sz="3000" b="1" dirty="0"/>
              <a:t>הסקת מסקנות</a:t>
            </a:r>
            <a:endParaRPr sz="3000" dirty="0"/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e-IL" sz="3000" b="1" dirty="0"/>
              <a:t>להציג מידע בכיתה</a:t>
            </a:r>
            <a:endParaRPr sz="3000" dirty="0"/>
          </a:p>
          <a:p>
            <a:pPr marL="228600" lvl="0" indent="-40639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dirty="0"/>
          </a:p>
        </p:txBody>
      </p:sp>
      <p:pic>
        <p:nvPicPr>
          <p:cNvPr id="353" name="Google Shape;353;p8"/>
          <p:cNvPicPr preferRelativeResize="0"/>
          <p:nvPr/>
        </p:nvPicPr>
        <p:blipFill rotWithShape="1">
          <a:blip r:embed="rId3">
            <a:alphaModFix/>
          </a:blip>
          <a:srcRect l="15475" t="30872" r="19269" b="36560"/>
          <a:stretch/>
        </p:blipFill>
        <p:spPr>
          <a:xfrm rot="5400000" flipH="1">
            <a:off x="6525505" y="3058759"/>
            <a:ext cx="3960000" cy="127698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8"/>
          <p:cNvSpPr txBox="1"/>
          <p:nvPr/>
        </p:nvSpPr>
        <p:spPr>
          <a:xfrm>
            <a:off x="-9896" y="411093"/>
            <a:ext cx="7687067" cy="657382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37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x-none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8"/>
          <p:cNvSpPr txBox="1"/>
          <p:nvPr/>
        </p:nvSpPr>
        <p:spPr>
          <a:xfrm>
            <a:off x="-42946" y="209258"/>
            <a:ext cx="7687068" cy="734087"/>
          </a:xfrm>
          <a:prstGeom prst="rect">
            <a:avLst/>
          </a:prstGeom>
          <a:solidFill>
            <a:srgbClr val="0067A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x-none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13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מיומנויות</a:t>
            </a:r>
            <a:br>
              <a:rPr lang="x-none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6" name="Google Shape;366;p8"/>
          <p:cNvCxnSpPr/>
          <p:nvPr/>
        </p:nvCxnSpPr>
        <p:spPr>
          <a:xfrm>
            <a:off x="7644122" y="209258"/>
            <a:ext cx="0" cy="6648742"/>
          </a:xfrm>
          <a:prstGeom prst="straightConnector1">
            <a:avLst/>
          </a:prstGeom>
          <a:noFill/>
          <a:ln w="76200" cap="flat" cmpd="sng">
            <a:solidFill>
              <a:srgbClr val="0066A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תמונה 3">
            <a:extLst>
              <a:ext uri="{FF2B5EF4-FFF2-40B4-BE49-F238E27FC236}">
                <a16:creationId xmlns:a16="http://schemas.microsoft.com/office/drawing/2014/main" id="{2D3BD13B-3F2C-8CB0-2390-C640E6B77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0" y="5646618"/>
            <a:ext cx="4494708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9"/>
          <p:cNvSpPr txBox="1">
            <a:spLocks noGrp="1"/>
          </p:cNvSpPr>
          <p:nvPr>
            <p:ph type="title"/>
          </p:nvPr>
        </p:nvSpPr>
        <p:spPr>
          <a:xfrm>
            <a:off x="524147" y="78192"/>
            <a:ext cx="7886700" cy="77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/>
              <a:t>מבנה החוברת </a:t>
            </a:r>
            <a:r>
              <a:rPr lang="he-IL" b="1" dirty="0"/>
              <a:t>(</a:t>
            </a:r>
            <a:r>
              <a:rPr lang="x-none" b="1" dirty="0"/>
              <a:t>רצף רעיוני</a:t>
            </a:r>
            <a:r>
              <a:rPr lang="he-IL" b="1" dirty="0"/>
              <a:t>)</a:t>
            </a:r>
            <a:endParaRPr dirty="0"/>
          </a:p>
        </p:txBody>
      </p:sp>
      <p:sp>
        <p:nvSpPr>
          <p:cNvPr id="373" name="Google Shape;373;p9"/>
          <p:cNvSpPr txBox="1">
            <a:spLocks noGrp="1"/>
          </p:cNvSpPr>
          <p:nvPr>
            <p:ph type="body" idx="1"/>
          </p:nvPr>
        </p:nvSpPr>
        <p:spPr>
          <a:xfrm>
            <a:off x="104172" y="956344"/>
            <a:ext cx="8746213" cy="564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6700" b="1" dirty="0">
                <a:solidFill>
                  <a:schemeClr val="tx1"/>
                </a:solidFill>
              </a:rPr>
              <a:t>בחוברת שלושה פרקים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endParaRPr lang="he-IL" sz="4500" b="1" dirty="0">
              <a:solidFill>
                <a:srgbClr val="FF0000"/>
              </a:solidFill>
            </a:endParaRPr>
          </a:p>
          <a:p>
            <a:pPr marL="0" lvl="0" indent="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5100" b="1" dirty="0">
                <a:solidFill>
                  <a:srgbClr val="FF0000"/>
                </a:solidFill>
              </a:rPr>
              <a:t>פרק ראשון: </a:t>
            </a:r>
            <a:r>
              <a:rPr lang="he-IL" sz="5100" b="1" dirty="0">
                <a:solidFill>
                  <a:schemeClr val="accent1"/>
                </a:solidFill>
              </a:rPr>
              <a:t>אנחנו ויצורים חיים</a:t>
            </a:r>
            <a:endParaRPr lang="he-IL" sz="5100" b="1" dirty="0">
              <a:solidFill>
                <a:schemeClr val="tx1"/>
              </a:solidFill>
            </a:endParaRPr>
          </a:p>
          <a:p>
            <a:pPr marL="0" lvl="0" indent="0" algn="r" rt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    עוסק במאפיינים של </a:t>
            </a:r>
          </a:p>
          <a:p>
            <a:pPr marL="0" lvl="0" indent="0" algn="r" rt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    יצורים חיים ובצרכים </a:t>
            </a:r>
          </a:p>
          <a:p>
            <a:pPr marL="0" lvl="0" indent="0" algn="r" rt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    החיוניים שלהם</a:t>
            </a:r>
            <a:endParaRPr sz="5100" b="1" dirty="0">
              <a:solidFill>
                <a:srgbClr val="FF0000"/>
              </a:solidFill>
            </a:endParaRPr>
          </a:p>
          <a:p>
            <a:pPr marL="228600" lvl="0" indent="-64135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e-IL" sz="5100" b="1" dirty="0">
                <a:solidFill>
                  <a:srgbClr val="FF0000"/>
                </a:solidFill>
              </a:rPr>
              <a:t>פרק שני:  </a:t>
            </a:r>
            <a:r>
              <a:rPr lang="he-IL" sz="5100" b="1" dirty="0">
                <a:solidFill>
                  <a:schemeClr val="accent1"/>
                </a:solidFill>
              </a:rPr>
              <a:t>חיים בסביבות חיים</a:t>
            </a:r>
            <a:r>
              <a:rPr lang="he-IL" sz="5100" b="1" dirty="0">
                <a:solidFill>
                  <a:schemeClr val="tx1"/>
                </a:solidFill>
              </a:rPr>
              <a:t> </a:t>
            </a:r>
          </a:p>
          <a:p>
            <a:pPr marL="228600" lvl="0" indent="-64135" algn="r">
              <a:lnSpc>
                <a:spcPct val="120000"/>
              </a:lnSpc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עוסק במגוון סביבות חיים </a:t>
            </a:r>
          </a:p>
          <a:p>
            <a:pPr marL="228600" lvl="0" indent="-64135" algn="r">
              <a:lnSpc>
                <a:spcPct val="120000"/>
              </a:lnSpc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 ובמגוון בעלי חיים </a:t>
            </a:r>
          </a:p>
          <a:p>
            <a:pPr marL="228600" lvl="0" indent="-64135" algn="r">
              <a:lnSpc>
                <a:spcPct val="120000"/>
              </a:lnSpc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 בסביבות השונות</a:t>
            </a:r>
          </a:p>
          <a:p>
            <a:pPr marL="0" lvl="0" indent="0" algn="r" rtl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5100" b="1" dirty="0">
                <a:solidFill>
                  <a:srgbClr val="FF0000"/>
                </a:solidFill>
              </a:rPr>
              <a:t>פרק שלישי: </a:t>
            </a:r>
            <a:r>
              <a:rPr lang="he-IL" sz="5100" b="1" dirty="0">
                <a:solidFill>
                  <a:schemeClr val="accent1"/>
                </a:solidFill>
              </a:rPr>
              <a:t>מגדלים </a:t>
            </a:r>
            <a:r>
              <a:rPr lang="he-IL" sz="5100" b="1">
                <a:solidFill>
                  <a:schemeClr val="accent1"/>
                </a:solidFill>
              </a:rPr>
              <a:t>צמחים ובעלי </a:t>
            </a:r>
            <a:r>
              <a:rPr lang="he-IL" sz="5100" b="1" dirty="0">
                <a:solidFill>
                  <a:schemeClr val="accent1"/>
                </a:solidFill>
              </a:rPr>
              <a:t>חיים </a:t>
            </a:r>
          </a:p>
          <a:p>
            <a:pPr marL="0" lvl="0" indent="0" algn="r" rtl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    עוסק בבעלי חיים </a:t>
            </a:r>
          </a:p>
          <a:p>
            <a:pPr marL="0" lvl="0" indent="0" algn="r" rtl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    ובצמחים לתועלת האדם, </a:t>
            </a:r>
          </a:p>
          <a:p>
            <a:pPr marL="0" lvl="0" indent="0" algn="r" rtl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he-IL" sz="5100" b="1" dirty="0">
                <a:solidFill>
                  <a:schemeClr val="tx1"/>
                </a:solidFill>
              </a:rPr>
              <a:t>                    בהשפעת האדם על הסביבה</a:t>
            </a:r>
            <a:endParaRPr sz="5100" dirty="0">
              <a:solidFill>
                <a:schemeClr val="tx1"/>
              </a:solidFill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51B5273-7CA5-550B-63B4-2820C1FBD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47" y="1389334"/>
            <a:ext cx="2156238" cy="134833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C5D6A70-A5DB-2776-1054-71F924AF8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2" y="3269203"/>
            <a:ext cx="4105275" cy="156210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69E54FB-E5D2-3E6D-833C-20649B6E7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50" y="5614681"/>
            <a:ext cx="3533775" cy="8286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ערכת נושא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ערכת נושא Office">
  <a:themeElements>
    <a:clrScheme name="ערכת נושא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864</Words>
  <Application>Microsoft Office PowerPoint</Application>
  <PresentationFormat>‫הצגה על המסך (4:3)</PresentationFormat>
  <Paragraphs>162</Paragraphs>
  <Slides>39</Slides>
  <Notes>33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39</vt:i4>
      </vt:variant>
    </vt:vector>
  </HeadingPairs>
  <TitlesOfParts>
    <vt:vector size="44" baseType="lpstr">
      <vt:lpstr>Arial</vt:lpstr>
      <vt:lpstr>Calibri</vt:lpstr>
      <vt:lpstr>ערכת נושא Office</vt:lpstr>
      <vt:lpstr>1_ערכת נושא Office</vt:lpstr>
      <vt:lpstr>2_ערכת נושא Office</vt:lpstr>
      <vt:lpstr> סביבת חיים</vt:lpstr>
      <vt:lpstr>מצגת של PowerPoint‏</vt:lpstr>
      <vt:lpstr>?מה במצגת </vt:lpstr>
      <vt:lpstr> פרקי חוברת  הלימוד </vt:lpstr>
      <vt:lpstr>מצגת של PowerPoint‏</vt:lpstr>
      <vt:lpstr>מצגת של PowerPoint‏</vt:lpstr>
      <vt:lpstr> </vt:lpstr>
      <vt:lpstr>מצגת של PowerPoint‏</vt:lpstr>
      <vt:lpstr>מבנה החוברת (רצף רעיוני)</vt:lpstr>
      <vt:lpstr>מצגת של PowerPoint‏</vt:lpstr>
      <vt:lpstr>מבנה הפרק השני</vt:lpstr>
      <vt:lpstr>מבנה הפרק השלישי</vt:lpstr>
      <vt:lpstr>מבנה פרק ראשון (רצף רעיוני)</vt:lpstr>
      <vt:lpstr>מבנה פרק שני (רצף רעיוני)</vt:lpstr>
      <vt:lpstr>מבנה פרק שלישי (רצף רעיוני)</vt:lpstr>
      <vt:lpstr>מצגת של PowerPoint‏</vt:lpstr>
      <vt:lpstr> עקרונות פדגוגיים   </vt:lpstr>
      <vt:lpstr>מצגת של PowerPoint‏</vt:lpstr>
      <vt:lpstr>איתור וטיפול    בתפיסות נאיביות</vt:lpstr>
      <vt:lpstr>    למידה פעילה: חוקרים ומגלים ניסוי </vt:lpstr>
      <vt:lpstr>למידה פעילה: חוקרים ומגלים תצפית </vt:lpstr>
      <vt:lpstr>מצגת של PowerPoint‏</vt:lpstr>
      <vt:lpstr>מצגת של PowerPoint‏</vt:lpstr>
      <vt:lpstr>למידה פעילה: הבנייה של מיומנות </vt:lpstr>
      <vt:lpstr>למידה פעילה: יצירה   </vt:lpstr>
      <vt:lpstr>למידה פעילה: מיישמים הבנה  </vt:lpstr>
      <vt:lpstr>אוריינות השפה   </vt:lpstr>
      <vt:lpstr>אוריינות השפה   </vt:lpstr>
      <vt:lpstr>אוריינות השפה: לומדים מושגים חדשים    </vt:lpstr>
      <vt:lpstr>למידה במרחב החוץ כיתתי    </vt:lpstr>
      <vt:lpstr>  פועלים למען הסביבה    </vt:lpstr>
      <vt:lpstr> למידה בתנועה    </vt:lpstr>
      <vt:lpstr>הערכת הלמידה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החושים שלנו</dc:title>
  <dc:creator>Tamar Levy</dc:creator>
  <cp:lastModifiedBy>noga mishan</cp:lastModifiedBy>
  <cp:revision>10</cp:revision>
  <dcterms:created xsi:type="dcterms:W3CDTF">2019-05-25T18:59:51Z</dcterms:created>
  <dcterms:modified xsi:type="dcterms:W3CDTF">2023-10-22T08:05:20Z</dcterms:modified>
</cp:coreProperties>
</file>