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1"/>
  </p:notesMasterIdLst>
  <p:sldIdLst>
    <p:sldId id="329" r:id="rId2"/>
    <p:sldId id="309" r:id="rId3"/>
    <p:sldId id="336" r:id="rId4"/>
    <p:sldId id="338" r:id="rId5"/>
    <p:sldId id="310" r:id="rId6"/>
    <p:sldId id="334" r:id="rId7"/>
    <p:sldId id="340" r:id="rId8"/>
    <p:sldId id="339" r:id="rId9"/>
    <p:sldId id="286"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1" clrIdx="0">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474" autoAdjust="0"/>
    <p:restoredTop sz="87511" autoAdjust="0"/>
  </p:normalViewPr>
  <p:slideViewPr>
    <p:cSldViewPr snapToGrid="0" showGuides="1">
      <p:cViewPr varScale="1">
        <p:scale>
          <a:sx n="53" d="100"/>
          <a:sy n="53" d="100"/>
        </p:scale>
        <p:origin x="1644" y="45"/>
      </p:cViewPr>
      <p:guideLst>
        <p:guide orient="horz" pos="218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86A12667-71FE-4696-8C03-24DB6101449C}"/>
    <pc:docChg chg="undo custSel modSld">
      <pc:chgData name="noga mishan" userId="802d01ca9850f5a0" providerId="LiveId" clId="{86A12667-71FE-4696-8C03-24DB6101449C}" dt="2023-09-10T04:06:05.318" v="1233" actId="20577"/>
      <pc:docMkLst>
        <pc:docMk/>
      </pc:docMkLst>
      <pc:sldChg chg="modNotesTx">
        <pc:chgData name="noga mishan" userId="802d01ca9850f5a0" providerId="LiveId" clId="{86A12667-71FE-4696-8C03-24DB6101449C}" dt="2023-09-10T04:06:05.318" v="1233" actId="20577"/>
        <pc:sldMkLst>
          <pc:docMk/>
          <pc:sldMk cId="3121509771" sldId="286"/>
        </pc:sldMkLst>
      </pc:sldChg>
      <pc:sldChg chg="modNotesTx">
        <pc:chgData name="noga mishan" userId="802d01ca9850f5a0" providerId="LiveId" clId="{86A12667-71FE-4696-8C03-24DB6101449C}" dt="2023-09-10T03:54:38.137" v="868" actId="20577"/>
        <pc:sldMkLst>
          <pc:docMk/>
          <pc:sldMk cId="3527224726" sldId="310"/>
        </pc:sldMkLst>
      </pc:sldChg>
      <pc:sldChg chg="modNotesTx">
        <pc:chgData name="noga mishan" userId="802d01ca9850f5a0" providerId="LiveId" clId="{86A12667-71FE-4696-8C03-24DB6101449C}" dt="2023-09-10T04:04:11.063" v="1214" actId="20577"/>
        <pc:sldMkLst>
          <pc:docMk/>
          <pc:sldMk cId="2839982423" sldId="329"/>
        </pc:sldMkLst>
      </pc:sldChg>
      <pc:sldChg chg="modNotesTx">
        <pc:chgData name="noga mishan" userId="802d01ca9850f5a0" providerId="LiveId" clId="{86A12667-71FE-4696-8C03-24DB6101449C}" dt="2023-09-10T04:03:26.423" v="1178" actId="20577"/>
        <pc:sldMkLst>
          <pc:docMk/>
          <pc:sldMk cId="1678709110" sldId="334"/>
        </pc:sldMkLst>
      </pc:sldChg>
      <pc:sldChg chg="addSp modSp mod modNotesTx">
        <pc:chgData name="noga mishan" userId="802d01ca9850f5a0" providerId="LiveId" clId="{86A12667-71FE-4696-8C03-24DB6101449C}" dt="2023-09-10T03:38:49.146" v="350" actId="20577"/>
        <pc:sldMkLst>
          <pc:docMk/>
          <pc:sldMk cId="3775272340" sldId="335"/>
        </pc:sldMkLst>
        <pc:spChg chg="add mod">
          <ac:chgData name="noga mishan" userId="802d01ca9850f5a0" providerId="LiveId" clId="{86A12667-71FE-4696-8C03-24DB6101449C}" dt="2023-09-10T03:37:20.204" v="292" actId="20577"/>
          <ac:spMkLst>
            <pc:docMk/>
            <pc:sldMk cId="3775272340" sldId="335"/>
            <ac:spMk id="6" creationId="{2DE60A99-D239-A638-C200-A4279A1FA6FA}"/>
          </ac:spMkLst>
        </pc:spChg>
      </pc:sldChg>
      <pc:sldChg chg="modNotesTx">
        <pc:chgData name="noga mishan" userId="802d01ca9850f5a0" providerId="LiveId" clId="{86A12667-71FE-4696-8C03-24DB6101449C}" dt="2023-09-10T03:47:35.193" v="685" actId="20577"/>
        <pc:sldMkLst>
          <pc:docMk/>
          <pc:sldMk cId="4159457727" sldId="336"/>
        </pc:sldMkLst>
      </pc:sldChg>
      <pc:sldChg chg="addSp modSp mod modNotesTx">
        <pc:chgData name="noga mishan" userId="802d01ca9850f5a0" providerId="LiveId" clId="{86A12667-71FE-4696-8C03-24DB6101449C}" dt="2023-09-10T04:04:54.416" v="1221" actId="20577"/>
        <pc:sldMkLst>
          <pc:docMk/>
          <pc:sldMk cId="2025934516" sldId="337"/>
        </pc:sldMkLst>
        <pc:spChg chg="add mod">
          <ac:chgData name="noga mishan" userId="802d01ca9850f5a0" providerId="LiveId" clId="{86A12667-71FE-4696-8C03-24DB6101449C}" dt="2023-09-10T03:43:34.844" v="553" actId="121"/>
          <ac:spMkLst>
            <pc:docMk/>
            <pc:sldMk cId="2025934516" sldId="337"/>
            <ac:spMk id="5" creationId="{6E1E9B43-84EF-E81A-0C24-D8105E3C3EDB}"/>
          </ac:spMkLst>
        </pc:spChg>
      </pc:sldChg>
      <pc:sldChg chg="modSp mod modNotesTx">
        <pc:chgData name="noga mishan" userId="802d01ca9850f5a0" providerId="LiveId" clId="{86A12667-71FE-4696-8C03-24DB6101449C}" dt="2023-09-10T03:50:38.748" v="790" actId="20577"/>
        <pc:sldMkLst>
          <pc:docMk/>
          <pc:sldMk cId="1876104020" sldId="338"/>
        </pc:sldMkLst>
        <pc:spChg chg="mod">
          <ac:chgData name="noga mishan" userId="802d01ca9850f5a0" providerId="LiveId" clId="{86A12667-71FE-4696-8C03-24DB6101449C}" dt="2023-09-10T03:48:22.262" v="686" actId="20577"/>
          <ac:spMkLst>
            <pc:docMk/>
            <pc:sldMk cId="1876104020" sldId="338"/>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11-Sep-23</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400" dirty="0"/>
              <a:t>מצגת סיכום לנושא חושים, אברי חוש וקליטת מידע מהסביבה בעזרת החושים.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b="0" i="0" u="none" strike="noStrike" baseline="0" dirty="0">
                <a:latin typeface="NarkisimMFO"/>
              </a:rPr>
              <a:t>משימות הסיכום בעמודים אלה נועדו להביא את תלמידים להבנה שפעולה משולבת של החושים תורמת לנו לתפקוד ולהתמצאות בסביבה. החושים הם כמו "חלונות לעולם", שדרכם אנו קולטים גירויים מהסביבה ומתנהגים בהתאם. הודות לחושים אנו מתמצאים בסביבה, נהנים ממראות טבע מופלאים, מצלילים נעימים, מריחות ומטעמים ערבים לחך וממגע נעים של אנשים אהובים. החושים מאפשרים לנו גם לזהות מצבי סכנה, להימנע מרעש צורם או לדחות מזון תפל. משימה זו יכולה לשמש להערכת לומדים.</a:t>
            </a:r>
            <a:endParaRPr lang="en-US" sz="1400" dirty="0"/>
          </a:p>
          <a:p>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319351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FontbitDavid"/>
              </a:rPr>
              <a:t>בפתיחה התלמידים למדו שאנו קולטים מידע על ידי כל החושים (פעילות המרשמלו או התפוח במצגת הפותחת). בפעילות הסיכום מראים את שיתוף הפעולה של כל החושים בקליטת המידע.</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2522243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מומלץ להתחיל בפעילות </a:t>
            </a:r>
            <a:r>
              <a:rPr lang="he-IL" dirty="0" err="1" smtClean="0"/>
              <a:t>איזכור</a:t>
            </a:r>
            <a:r>
              <a:rPr lang="he-IL" baseline="0" dirty="0" smtClean="0"/>
              <a:t> של תפקודי החושים: </a:t>
            </a:r>
            <a:r>
              <a:rPr lang="he-IL" dirty="0" smtClean="0"/>
              <a:t>התאמה בין </a:t>
            </a:r>
            <a:r>
              <a:rPr lang="he-IL" dirty="0"/>
              <a:t>החוש לסוג המידע שהחוש קולט</a:t>
            </a:r>
            <a:r>
              <a:rPr lang="he-IL" dirty="0" smtClean="0"/>
              <a:t>. פעילות כזו נמצאת בחוברת הדיגיטלית</a:t>
            </a:r>
            <a:r>
              <a:rPr lang="he-IL" baseline="0" dirty="0" smtClean="0"/>
              <a:t> בעמוד 58.</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427059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שאלת רב ברירה: </a:t>
            </a:r>
          </a:p>
          <a:p>
            <a:r>
              <a:rPr lang="he-IL" dirty="0"/>
              <a:t>בחרו את התשובה הנכונה</a:t>
            </a:r>
          </a:p>
          <a:p>
            <a:r>
              <a:rPr lang="he-IL" dirty="0"/>
              <a:t>מהו החוש שקולט קולות בעלי חיים?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193383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סיכום נושא החושים. הוא הוא נועד ליצור הבנה שבכל מצב שבו נמצא האדם הוא רואה מה שסביבו, שומע את הקולות, חש בעור גופו את טמפרטורת הסביבה, מריח ריחות וכדומה. הקליטה בעזרת איברי החוש מתרחשת בו זמנית ובמשולב.</a:t>
            </a:r>
          </a:p>
          <a:p>
            <a:pPr algn="r"/>
            <a:endParaRPr lang="he-IL" sz="1800" b="0" i="0" u="none" strike="noStrike" baseline="0" dirty="0">
              <a:latin typeface="FontbitDavid"/>
            </a:endParaRPr>
          </a:p>
          <a:p>
            <a:pPr algn="r"/>
            <a:r>
              <a:rPr lang="he-IL" sz="1800" b="0" i="0" u="none" strike="noStrike" baseline="0" dirty="0">
                <a:latin typeface="FontbitDavid"/>
              </a:rPr>
              <a:t>לפני ביצוע המשימה, חשוב להקריא את קטע המידע ולדון בתפקודו של כל חוש, כפי שמופיע </a:t>
            </a:r>
            <a:r>
              <a:rPr lang="he-IL" sz="1800" b="0" i="0" u="none" strike="noStrike" baseline="0" dirty="0" err="1">
                <a:latin typeface="FontbitDavid"/>
              </a:rPr>
              <a:t>בתאור</a:t>
            </a:r>
            <a:r>
              <a:rPr lang="he-IL" sz="1800" b="0" i="0" u="none" strike="noStrike" baseline="0" dirty="0">
                <a:latin typeface="FontbitDavid"/>
              </a:rPr>
              <a:t> מסיבת יום ההולדת.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65863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סמנו </a:t>
            </a:r>
            <a:r>
              <a:rPr lang="he-IL" dirty="0"/>
              <a:t>בטבלה אילו אברי חוש משתתפים בקליטת המידע במסיבת יום ההולדת.</a:t>
            </a:r>
          </a:p>
          <a:p>
            <a:r>
              <a:rPr lang="he-IL" dirty="0"/>
              <a:t>שימו לב! אפשר לסמן יותר מ- </a:t>
            </a:r>
            <a:r>
              <a:rPr lang="en-US" sz="1200" b="0" i="0" u="none" strike="noStrike" baseline="0" dirty="0">
                <a:latin typeface="HelveticaNeue"/>
              </a:rPr>
              <a:t>V</a:t>
            </a:r>
            <a:r>
              <a:rPr lang="he-IL" sz="1200" b="0" i="0" u="none" strike="noStrike" baseline="0" dirty="0">
                <a:latin typeface="HelveticaNeue"/>
              </a:rPr>
              <a:t> אחד לגבי כל חפץ.</a:t>
            </a:r>
          </a:p>
          <a:p>
            <a:r>
              <a:rPr lang="he-IL" sz="1200" b="0" i="0" u="none" strike="noStrike" baseline="0" dirty="0">
                <a:latin typeface="HelveticaNeue"/>
              </a:rPr>
              <a:t>למשל: זר פרחים קולט חוש הראיה וגם חוש הריח.</a:t>
            </a:r>
          </a:p>
          <a:p>
            <a:r>
              <a:rPr lang="he-IL" sz="1200" b="0" i="0" u="none" strike="noStrike" baseline="0" dirty="0">
                <a:latin typeface="HelveticaNeue"/>
              </a:rPr>
              <a:t>שאלות 3-5 במשימה זו יכולות לשמש להערכה.</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099305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משימה מתוקשבת לסיכום נושא חושים ואברי חוש</a:t>
            </a:r>
          </a:p>
          <a:p>
            <a:r>
              <a:rPr lang="he-IL" dirty="0"/>
              <a:t>המשימה מופיעה בספר הדיגיטלי בעמוד 58</a:t>
            </a:r>
          </a:p>
          <a:p>
            <a:r>
              <a:rPr lang="he-IL" dirty="0"/>
              <a:t>המשימה נמצאת גם באתר במבט חדש, במדור משימות מתוקשבות</a:t>
            </a:r>
          </a:p>
          <a:p>
            <a:r>
              <a:rPr lang="he-IL" dirty="0" smtClean="0"/>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7</a:t>
            </a:fld>
            <a:endParaRPr lang="x-none">
              <a:solidFill>
                <a:prstClr val="black"/>
              </a:solidFill>
            </a:endParaRPr>
          </a:p>
        </p:txBody>
      </p:sp>
    </p:spTree>
    <p:extLst>
      <p:ext uri="{BB962C8B-B14F-4D97-AF65-F5344CB8AC3E}">
        <p14:creationId xmlns:p14="http://schemas.microsoft.com/office/powerpoint/2010/main" val="48714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משימת סיכום לנושא חושים אברי החושים והמידע שקולטים בחושים.</a:t>
            </a:r>
          </a:p>
          <a:p>
            <a:r>
              <a:rPr lang="he-IL" dirty="0"/>
              <a:t>המשימה מופיעה בספר הדיגיטלי בעמוד 9.</a:t>
            </a:r>
          </a:p>
          <a:p>
            <a:r>
              <a:rPr lang="he-IL" dirty="0" smtClean="0"/>
              <a:t> </a:t>
            </a:r>
            <a:endParaRPr lang="he-IL" dirty="0"/>
          </a:p>
          <a:p>
            <a:r>
              <a:rPr lang="he-IL" dirty="0" smtClean="0"/>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8</a:t>
            </a:fld>
            <a:endParaRPr lang="x-none">
              <a:solidFill>
                <a:prstClr val="black"/>
              </a:solidFill>
            </a:endParaRPr>
          </a:p>
        </p:txBody>
      </p:sp>
    </p:spTree>
    <p:extLst>
      <p:ext uri="{BB962C8B-B14F-4D97-AF65-F5344CB8AC3E}">
        <p14:creationId xmlns:p14="http://schemas.microsoft.com/office/powerpoint/2010/main" val="258694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לסיכום: מומלץ להזמין את התלמידים להכין ספר חושים אישי. הספר יכול לשמש אמצעי להערכת הלומדים. </a:t>
            </a:r>
          </a:p>
          <a:p>
            <a:pPr algn="r"/>
            <a:r>
              <a:rPr lang="he-IL" sz="1800" b="0" i="0" u="none" strike="noStrike" baseline="0" dirty="0">
                <a:latin typeface="NarkisimMFO"/>
              </a:rPr>
              <a:t>בספר חושים האישי יציגו התלמידים תמונות, עצמים, חומרים, ביחס לכל אחד מהחושים. למשל, בהקשר לחוש הראייה, מוצע להזמין אותם להוסיף מראות, צבעים, תמונות של דברים שהם אוהבים.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3219002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11-Sep-23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11-Sep-23</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11-Sep-23</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11-Sep-23</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11-Sep-23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11-Sep-23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11-Sep-23</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mabat.tau.ac.il/app/?gameName=DragAndDropHusimBegufeno" TargetMode="Externa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classe.world/teacher/#!/he/session/135900/playLesson/1216987/" TargetMode="Externa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2.sv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מצגת מלווה לשיעורים</a:t>
            </a:r>
            <a:endParaRPr lang="en-US" b="1" dirty="0">
              <a:cs typeface="+mn-cs"/>
            </a:endParaRPr>
          </a:p>
        </p:txBody>
      </p:sp>
      <p:sp>
        <p:nvSpPr>
          <p:cNvPr id="3" name="מציין מיקום תוכן 2"/>
          <p:cNvSpPr>
            <a:spLocks noGrp="1"/>
          </p:cNvSpPr>
          <p:nvPr>
            <p:ph idx="1"/>
          </p:nvPr>
        </p:nvSpPr>
        <p:spPr/>
        <p:txBody>
          <a:bodyPr>
            <a:normAutofit/>
          </a:bodyPr>
          <a:lstStyle/>
          <a:p>
            <a:pPr marL="0" indent="0" algn="ctr" rtl="1">
              <a:buNone/>
            </a:pPr>
            <a:r>
              <a:rPr lang="he-IL" sz="4800" b="1" dirty="0">
                <a:solidFill>
                  <a:srgbClr val="00A9EA"/>
                </a:solidFill>
                <a:latin typeface="EnzoagadaMF-Bold"/>
              </a:rPr>
              <a:t>מַדָּע וְטְֶכְנוֹלוֹגְיָּה</a:t>
            </a:r>
          </a:p>
          <a:p>
            <a:pPr marL="0" indent="0" algn="ctr" rtl="1">
              <a:buNone/>
            </a:pPr>
            <a:r>
              <a:rPr lang="he-IL" sz="4800" b="1" dirty="0">
                <a:solidFill>
                  <a:srgbClr val="00A9EA"/>
                </a:solidFill>
                <a:latin typeface="EnzoagadaMF-Bold"/>
              </a:rPr>
              <a:t>  לְכִתָּה א</a:t>
            </a:r>
          </a:p>
          <a:p>
            <a:pPr marL="0" indent="0" algn="ctr" rtl="1">
              <a:buNone/>
            </a:pPr>
            <a:r>
              <a:rPr lang="he-IL" sz="4800" b="1" dirty="0">
                <a:solidFill>
                  <a:srgbClr val="00A9EA"/>
                </a:solidFill>
                <a:latin typeface="EnzoagadaMF-Bold"/>
              </a:rPr>
              <a:t>הָחוּשִׁים שֶלָנָּוּ</a:t>
            </a:r>
          </a:p>
          <a:p>
            <a:pPr marL="0" indent="0" algn="ctr" rtl="1">
              <a:buNone/>
            </a:pPr>
            <a:endParaRPr lang="he-IL" sz="4800" b="1" dirty="0">
              <a:solidFill>
                <a:srgbClr val="00A9EA"/>
              </a:solidFill>
              <a:latin typeface="EnzoagadaMF-Bold"/>
            </a:endParaRPr>
          </a:p>
          <a:p>
            <a:pPr marL="0" indent="0" algn="ctr" rtl="1">
              <a:buNone/>
            </a:pPr>
            <a:r>
              <a:rPr lang="he-IL" sz="3600" b="1" dirty="0">
                <a:latin typeface="EnzoagadaMF-Bold"/>
              </a:rPr>
              <a:t>סיכום נושא החושים (עמודים 59-58)</a:t>
            </a:r>
          </a:p>
          <a:p>
            <a:pPr marL="0" indent="0" algn="ctr" rtl="1">
              <a:buNone/>
            </a:pPr>
            <a:r>
              <a:rPr lang="he-IL" b="1" dirty="0">
                <a:latin typeface="EnzoagadaMF-Bold"/>
              </a:rPr>
              <a:t>התמונות באדיבות </a:t>
            </a:r>
            <a:r>
              <a:rPr lang="en-GB" b="1" dirty="0" err="1">
                <a:latin typeface="EnzoagadaMF-Bold"/>
              </a:rPr>
              <a:t>Pixabay</a:t>
            </a:r>
            <a:endParaRPr lang="en-US" dirty="0"/>
          </a:p>
        </p:txBody>
      </p:sp>
      <p:pic>
        <p:nvPicPr>
          <p:cNvPr id="5" name="תמונה 4"/>
          <p:cNvPicPr>
            <a:picLocks noChangeAspect="1"/>
          </p:cNvPicPr>
          <p:nvPr/>
        </p:nvPicPr>
        <p:blipFill>
          <a:blip r:embed="rId3"/>
          <a:stretch>
            <a:fillRect/>
          </a:stretch>
        </p:blipFill>
        <p:spPr>
          <a:xfrm>
            <a:off x="0" y="72092"/>
            <a:ext cx="1688260" cy="955815"/>
          </a:xfrm>
          <a:prstGeom prst="rect">
            <a:avLst/>
          </a:prstGeom>
        </p:spPr>
      </p:pic>
      <p:pic>
        <p:nvPicPr>
          <p:cNvPr id="6" name="תמונה 5"/>
          <p:cNvPicPr>
            <a:picLocks noChangeAspect="1"/>
          </p:cNvPicPr>
          <p:nvPr/>
        </p:nvPicPr>
        <p:blipFill>
          <a:blip r:embed="rId4"/>
          <a:stretch>
            <a:fillRect/>
          </a:stretch>
        </p:blipFill>
        <p:spPr>
          <a:xfrm>
            <a:off x="7431407" y="156103"/>
            <a:ext cx="1621677" cy="871804"/>
          </a:xfrm>
          <a:prstGeom prst="rect">
            <a:avLst/>
          </a:prstGeom>
        </p:spPr>
      </p:pic>
    </p:spTree>
    <p:extLst>
      <p:ext uri="{BB962C8B-B14F-4D97-AF65-F5344CB8AC3E}">
        <p14:creationId xmlns:p14="http://schemas.microsoft.com/office/powerpoint/2010/main" val="2839982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5400" b="1" dirty="0">
                <a:solidFill>
                  <a:prstClr val="black"/>
                </a:solidFill>
                <a:cs typeface="Arial" panose="020B0604020202020204" pitchFamily="34" charset="0"/>
              </a:rPr>
              <a:t>הַחוּשִים שֶלָנוּ</a:t>
            </a:r>
            <a:endParaRPr lang="en-US" sz="5400" dirty="0"/>
          </a:p>
        </p:txBody>
      </p:sp>
      <p:pic>
        <p:nvPicPr>
          <p:cNvPr id="4" name="מציין מיקום תוכן 3"/>
          <p:cNvPicPr>
            <a:picLocks noGrp="1" noChangeAspect="1"/>
          </p:cNvPicPr>
          <p:nvPr>
            <p:ph idx="1"/>
          </p:nvPr>
        </p:nvPicPr>
        <p:blipFill>
          <a:blip r:embed="rId3"/>
          <a:stretch>
            <a:fillRect/>
          </a:stretch>
        </p:blipFill>
        <p:spPr>
          <a:xfrm>
            <a:off x="172016" y="2211026"/>
            <a:ext cx="8591738" cy="2569203"/>
          </a:xfrm>
          <a:prstGeom prst="rect">
            <a:avLst/>
          </a:prstGeom>
        </p:spPr>
      </p:pic>
      <p:pic>
        <p:nvPicPr>
          <p:cNvPr id="3" name="תמונה 2"/>
          <p:cNvPicPr>
            <a:picLocks noChangeAspect="1"/>
          </p:cNvPicPr>
          <p:nvPr/>
        </p:nvPicPr>
        <p:blipFill>
          <a:blip r:embed="rId4"/>
          <a:stretch>
            <a:fillRect/>
          </a:stretch>
        </p:blipFill>
        <p:spPr>
          <a:xfrm>
            <a:off x="7908214" y="38733"/>
            <a:ext cx="1214271" cy="652785"/>
          </a:xfrm>
          <a:prstGeom prst="rect">
            <a:avLst/>
          </a:prstGeom>
        </p:spPr>
      </p:pic>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15" y="38733"/>
            <a:ext cx="1533809" cy="868372"/>
          </a:xfrm>
          <a:prstGeom prst="rect">
            <a:avLst/>
          </a:prstGeom>
        </p:spPr>
      </p:pic>
    </p:spTree>
    <p:extLst>
      <p:ext uri="{BB962C8B-B14F-4D97-AF65-F5344CB8AC3E}">
        <p14:creationId xmlns:p14="http://schemas.microsoft.com/office/powerpoint/2010/main" val="1651212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b="1" dirty="0">
                <a:latin typeface="Assistant"/>
                <a:cs typeface="+mn-cs"/>
              </a:rPr>
              <a:t>קוֹלְטִים מֵידָע בְּעֶזְרַת הַחוּשִׁים</a:t>
            </a:r>
            <a:br>
              <a:rPr lang="he-IL" b="1" dirty="0">
                <a:latin typeface="Assistant"/>
                <a:cs typeface="+mn-cs"/>
              </a:rPr>
            </a:br>
            <a:r>
              <a:rPr lang="he-IL" sz="3600" dirty="0">
                <a:solidFill>
                  <a:srgbClr val="FF0000"/>
                </a:solidFill>
                <a:cs typeface="+mn-cs"/>
              </a:rPr>
              <a:t>פעילות בחוברת הדיגיטלית, עמוד </a:t>
            </a:r>
            <a:r>
              <a:rPr lang="he-IL" sz="3600" dirty="0">
                <a:solidFill>
                  <a:srgbClr val="FF0000"/>
                </a:solidFill>
              </a:rPr>
              <a:t>58</a:t>
            </a:r>
            <a:endParaRPr lang="en-US" sz="3600" dirty="0">
              <a:solidFill>
                <a:srgbClr val="FF0000"/>
              </a:solidFill>
            </a:endParaRPr>
          </a:p>
        </p:txBody>
      </p:sp>
      <p:pic>
        <p:nvPicPr>
          <p:cNvPr id="4" name="מציין מיקום תוכן 3"/>
          <p:cNvPicPr>
            <a:picLocks noGrp="1" noChangeAspect="1"/>
          </p:cNvPicPr>
          <p:nvPr>
            <p:ph idx="1"/>
          </p:nvPr>
        </p:nvPicPr>
        <p:blipFill>
          <a:blip r:embed="rId3"/>
          <a:stretch>
            <a:fillRect/>
          </a:stretch>
        </p:blipFill>
        <p:spPr>
          <a:xfrm>
            <a:off x="2211077" y="1950304"/>
            <a:ext cx="3951598" cy="4779109"/>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3325" y="5723457"/>
            <a:ext cx="1407418" cy="837365"/>
          </a:xfrm>
          <a:prstGeom prst="rect">
            <a:avLst/>
          </a:prstGeom>
        </p:spPr>
      </p:pic>
    </p:spTree>
    <p:extLst>
      <p:ext uri="{BB962C8B-B14F-4D97-AF65-F5344CB8AC3E}">
        <p14:creationId xmlns:p14="http://schemas.microsoft.com/office/powerpoint/2010/main" val="4159457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52450" y="622301"/>
            <a:ext cx="7886700" cy="1325563"/>
          </a:xfrm>
        </p:spPr>
        <p:txBody>
          <a:bodyPr>
            <a:normAutofit/>
          </a:bodyPr>
          <a:lstStyle/>
          <a:p>
            <a:pPr algn="ctr"/>
            <a:r>
              <a:rPr lang="he-IL" b="1" dirty="0">
                <a:latin typeface="Assistant"/>
                <a:cs typeface="+mn-cs"/>
              </a:rPr>
              <a:t>בְּאֵיזֶה </a:t>
            </a:r>
            <a:r>
              <a:rPr lang="he-IL" b="1" dirty="0" smtClean="0">
                <a:latin typeface="Assistant"/>
                <a:cs typeface="+mn-cs"/>
              </a:rPr>
              <a:t>חוּש </a:t>
            </a:r>
            <a:r>
              <a:rPr lang="he-IL" b="1" dirty="0">
                <a:latin typeface="Assistant"/>
                <a:cs typeface="+mn-cs"/>
              </a:rPr>
              <a:t>קוֹלְטִים </a:t>
            </a:r>
            <a:r>
              <a:rPr lang="he-IL" b="1" dirty="0" smtClean="0">
                <a:latin typeface="Assistant"/>
                <a:cs typeface="+mn-cs"/>
              </a:rPr>
              <a:t>א</a:t>
            </a:r>
            <a:r>
              <a:rPr lang="he-IL" b="1" dirty="0">
                <a:latin typeface="Assistant"/>
                <a:cs typeface="+mn-cs"/>
              </a:rPr>
              <a:t>ֶ</a:t>
            </a:r>
            <a:r>
              <a:rPr lang="he-IL" b="1" dirty="0" smtClean="0">
                <a:latin typeface="Assistant"/>
                <a:cs typeface="+mn-cs"/>
              </a:rPr>
              <a:t>ת הַּמֵידָע  </a:t>
            </a:r>
            <a:r>
              <a:rPr lang="he-IL" b="1" dirty="0">
                <a:latin typeface="Assistant"/>
                <a:cs typeface="+mn-cs"/>
              </a:rPr>
              <a:t/>
            </a:r>
            <a:br>
              <a:rPr lang="he-IL" b="1" dirty="0">
                <a:latin typeface="Assistant"/>
                <a:cs typeface="+mn-cs"/>
              </a:rPr>
            </a:br>
            <a:r>
              <a:rPr lang="he-IL" sz="3200" dirty="0">
                <a:solidFill>
                  <a:srgbClr val="FF0000"/>
                </a:solidFill>
                <a:cs typeface="+mn-cs"/>
              </a:rPr>
              <a:t>פעילות בחוברת הדיגיטלית, עמוד </a:t>
            </a:r>
            <a:r>
              <a:rPr lang="he-IL" sz="3200" dirty="0">
                <a:solidFill>
                  <a:srgbClr val="FF0000"/>
                </a:solidFill>
              </a:rPr>
              <a:t>59</a:t>
            </a:r>
            <a:endParaRPr lang="en-US" sz="3200" dirty="0">
              <a:solidFill>
                <a:srgbClr val="FF0000"/>
              </a:solidFill>
            </a:endParaRPr>
          </a:p>
        </p:txBody>
      </p:sp>
      <p:pic>
        <p:nvPicPr>
          <p:cNvPr id="7" name="מציין מיקום תוכן 6"/>
          <p:cNvPicPr>
            <a:picLocks noGrp="1" noChangeAspect="1"/>
          </p:cNvPicPr>
          <p:nvPr>
            <p:ph idx="1"/>
          </p:nvPr>
        </p:nvPicPr>
        <p:blipFill>
          <a:blip r:embed="rId3"/>
          <a:stretch>
            <a:fillRect/>
          </a:stretch>
        </p:blipFill>
        <p:spPr>
          <a:xfrm>
            <a:off x="552450" y="2458254"/>
            <a:ext cx="7886700" cy="2017692"/>
          </a:xfrm>
          <a:prstGeom prst="rect">
            <a:avLst/>
          </a:prstGeom>
        </p:spPr>
      </p:pic>
      <p:pic>
        <p:nvPicPr>
          <p:cNvPr id="8" name="תמונה 7"/>
          <p:cNvPicPr>
            <a:picLocks noChangeAspect="1"/>
          </p:cNvPicPr>
          <p:nvPr/>
        </p:nvPicPr>
        <p:blipFill>
          <a:blip r:embed="rId4"/>
          <a:stretch>
            <a:fillRect/>
          </a:stretch>
        </p:blipFill>
        <p:spPr>
          <a:xfrm>
            <a:off x="771525" y="4475946"/>
            <a:ext cx="7448550" cy="2106049"/>
          </a:xfrm>
          <a:prstGeom prst="rect">
            <a:avLst/>
          </a:prstGeom>
        </p:spPr>
      </p:pic>
      <p:pic>
        <p:nvPicPr>
          <p:cNvPr id="9" name="תמונה 8"/>
          <p:cNvPicPr>
            <a:picLocks noChangeAspect="1"/>
          </p:cNvPicPr>
          <p:nvPr/>
        </p:nvPicPr>
        <p:blipFill>
          <a:blip r:embed="rId5"/>
          <a:stretch>
            <a:fillRect/>
          </a:stretch>
        </p:blipFill>
        <p:spPr>
          <a:xfrm>
            <a:off x="172151" y="204689"/>
            <a:ext cx="1408298" cy="835224"/>
          </a:xfrm>
          <a:prstGeom prst="rect">
            <a:avLst/>
          </a:prstGeom>
        </p:spPr>
      </p:pic>
    </p:spTree>
    <p:extLst>
      <p:ext uri="{BB962C8B-B14F-4D97-AF65-F5344CB8AC3E}">
        <p14:creationId xmlns:p14="http://schemas.microsoft.com/office/powerpoint/2010/main" val="1876104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08895" y="365126"/>
            <a:ext cx="7886700" cy="1325563"/>
          </a:xfrm>
        </p:spPr>
        <p:txBody>
          <a:bodyPr/>
          <a:lstStyle/>
          <a:p>
            <a:pPr algn="ctr"/>
            <a:r>
              <a:rPr lang="he-IL" b="1" dirty="0">
                <a:latin typeface="MF_FrankRuhl-Regular"/>
                <a:cs typeface="+mn-cs"/>
              </a:rPr>
              <a:t>קוֹלְטִים מֵידָע</a:t>
            </a:r>
            <a:endParaRPr lang="en-US" b="1" dirty="0">
              <a:cs typeface="+mn-cs"/>
            </a:endParaRPr>
          </a:p>
        </p:txBody>
      </p:sp>
      <p:sp>
        <p:nvSpPr>
          <p:cNvPr id="3" name="מציין מיקום תוכן 2"/>
          <p:cNvSpPr>
            <a:spLocks noGrp="1"/>
          </p:cNvSpPr>
          <p:nvPr>
            <p:ph idx="1"/>
          </p:nvPr>
        </p:nvSpPr>
        <p:spPr>
          <a:xfrm>
            <a:off x="492847" y="1899712"/>
            <a:ext cx="8198479" cy="4351338"/>
          </a:xfrm>
        </p:spPr>
        <p:txBody>
          <a:bodyPr/>
          <a:lstStyle/>
          <a:p>
            <a:pPr marL="0" indent="0" algn="r">
              <a:buNone/>
            </a:pPr>
            <a:r>
              <a:rPr lang="he-IL" sz="3200" b="1" dirty="0">
                <a:latin typeface="MF_FrankRuhl-Bold"/>
              </a:rPr>
              <a:t>מְשׂימָה: </a:t>
            </a:r>
            <a:r>
              <a:rPr lang="he-IL" sz="3200" b="1" dirty="0"/>
              <a:t>קוֹלטִים מֵידָע מֵהַסְּבִיבָה בְּעְֶזְרַת הַחוּשִׁים </a:t>
            </a:r>
            <a:r>
              <a:rPr lang="he-IL" sz="2400" b="1" dirty="0" smtClean="0">
                <a:latin typeface="MF_FrankRuhl-Regular"/>
              </a:rPr>
              <a:t> עמוד 59-58 </a:t>
            </a:r>
            <a:endParaRPr lang="en-US" sz="2400" b="1" dirty="0"/>
          </a:p>
        </p:txBody>
      </p:sp>
      <p:pic>
        <p:nvPicPr>
          <p:cNvPr id="5" name="תמונה 4"/>
          <p:cNvPicPr>
            <a:picLocks noChangeAspect="1"/>
          </p:cNvPicPr>
          <p:nvPr/>
        </p:nvPicPr>
        <p:blipFill>
          <a:blip r:embed="rId3"/>
          <a:stretch>
            <a:fillRect/>
          </a:stretch>
        </p:blipFill>
        <p:spPr>
          <a:xfrm>
            <a:off x="7767873" y="156103"/>
            <a:ext cx="1276538" cy="686259"/>
          </a:xfrm>
          <a:prstGeom prst="rect">
            <a:avLst/>
          </a:prstGeom>
        </p:spPr>
      </p:pic>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716" y="38408"/>
            <a:ext cx="1488357" cy="842639"/>
          </a:xfrm>
          <a:prstGeom prst="rect">
            <a:avLst/>
          </a:prstGeom>
        </p:spPr>
      </p:pic>
      <p:pic>
        <p:nvPicPr>
          <p:cNvPr id="7" name="תמונה 6"/>
          <p:cNvPicPr>
            <a:picLocks noChangeAspect="1"/>
          </p:cNvPicPr>
          <p:nvPr/>
        </p:nvPicPr>
        <p:blipFill>
          <a:blip r:embed="rId5"/>
          <a:stretch>
            <a:fillRect/>
          </a:stretch>
        </p:blipFill>
        <p:spPr>
          <a:xfrm>
            <a:off x="2683670" y="2662887"/>
            <a:ext cx="4012048" cy="3914881"/>
          </a:xfrm>
          <a:prstGeom prst="rect">
            <a:avLst/>
          </a:prstGeom>
        </p:spPr>
      </p:pic>
    </p:spTree>
    <p:extLst>
      <p:ext uri="{BB962C8B-B14F-4D97-AF65-F5344CB8AC3E}">
        <p14:creationId xmlns:p14="http://schemas.microsoft.com/office/powerpoint/2010/main" val="3527224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t> </a:t>
            </a:r>
            <a:endParaRPr lang="en-US" b="1" dirty="0"/>
          </a:p>
        </p:txBody>
      </p:sp>
      <p:pic>
        <p:nvPicPr>
          <p:cNvPr id="3" name="תמונה 2"/>
          <p:cNvPicPr>
            <a:picLocks noChangeAspect="1"/>
          </p:cNvPicPr>
          <p:nvPr/>
        </p:nvPicPr>
        <p:blipFill>
          <a:blip r:embed="rId3"/>
          <a:stretch>
            <a:fillRect/>
          </a:stretch>
        </p:blipFill>
        <p:spPr>
          <a:xfrm>
            <a:off x="0" y="96474"/>
            <a:ext cx="1435527" cy="771731"/>
          </a:xfrm>
          <a:prstGeom prst="rect">
            <a:avLst/>
          </a:prstGeom>
        </p:spPr>
      </p:pic>
      <p:pic>
        <p:nvPicPr>
          <p:cNvPr id="5" name="תמונה 4"/>
          <p:cNvPicPr>
            <a:picLocks noChangeAspect="1"/>
          </p:cNvPicPr>
          <p:nvPr/>
        </p:nvPicPr>
        <p:blipFill>
          <a:blip r:embed="rId4"/>
          <a:stretch>
            <a:fillRect/>
          </a:stretch>
        </p:blipFill>
        <p:spPr>
          <a:xfrm>
            <a:off x="7643054" y="-34197"/>
            <a:ext cx="1408298" cy="798645"/>
          </a:xfrm>
          <a:prstGeom prst="rect">
            <a:avLst/>
          </a:prstGeom>
        </p:spPr>
      </p:pic>
      <p:pic>
        <p:nvPicPr>
          <p:cNvPr id="10" name="מציין מיקום תוכן 9"/>
          <p:cNvPicPr>
            <a:picLocks noGrp="1" noChangeAspect="1"/>
          </p:cNvPicPr>
          <p:nvPr>
            <p:ph idx="1"/>
          </p:nvPr>
        </p:nvPicPr>
        <p:blipFill>
          <a:blip r:embed="rId5"/>
          <a:stretch>
            <a:fillRect/>
          </a:stretch>
        </p:blipFill>
        <p:spPr>
          <a:xfrm>
            <a:off x="832027" y="1219440"/>
            <a:ext cx="7588073" cy="5219459"/>
          </a:xfrm>
          <a:prstGeom prst="rect">
            <a:avLst/>
          </a:prstGeom>
        </p:spPr>
      </p:pic>
    </p:spTree>
    <p:extLst>
      <p:ext uri="{BB962C8B-B14F-4D97-AF65-F5344CB8AC3E}">
        <p14:creationId xmlns:p14="http://schemas.microsoft.com/office/powerpoint/2010/main" val="1678709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a:stretch>
            <a:fillRect/>
          </a:stretch>
        </p:blipFill>
        <p:spPr>
          <a:xfrm>
            <a:off x="0" y="135224"/>
            <a:ext cx="1170533" cy="701101"/>
          </a:xfrm>
          <a:prstGeom prst="rect">
            <a:avLst/>
          </a:prstGeom>
        </p:spPr>
      </p:pic>
      <p:sp>
        <p:nvSpPr>
          <p:cNvPr id="2" name="כותרת 1"/>
          <p:cNvSpPr>
            <a:spLocks noGrp="1"/>
          </p:cNvSpPr>
          <p:nvPr>
            <p:ph type="title"/>
          </p:nvPr>
        </p:nvSpPr>
        <p:spPr>
          <a:xfrm>
            <a:off x="628650" y="-81480"/>
            <a:ext cx="7999302" cy="1772170"/>
          </a:xfrm>
        </p:spPr>
        <p:txBody>
          <a:bodyPr/>
          <a:lstStyle/>
          <a:p>
            <a:pPr algn="ctr"/>
            <a:r>
              <a:rPr lang="he-IL" b="1" dirty="0" smtClean="0">
                <a:cs typeface="+mn-cs"/>
              </a:rPr>
              <a:t>פעילות מתוקשבת</a:t>
            </a:r>
            <a:endParaRPr lang="en-US" b="1" dirty="0">
              <a:cs typeface="+mn-cs"/>
            </a:endParaRPr>
          </a:p>
        </p:txBody>
      </p:sp>
      <p:pic>
        <p:nvPicPr>
          <p:cNvPr id="4" name="מציין מיקום תוכן 3"/>
          <p:cNvPicPr>
            <a:picLocks noGrp="1" noChangeAspect="1"/>
          </p:cNvPicPr>
          <p:nvPr>
            <p:ph idx="1"/>
          </p:nvPr>
        </p:nvPicPr>
        <p:blipFill>
          <a:blip r:embed="rId4"/>
          <a:stretch>
            <a:fillRect/>
          </a:stretch>
        </p:blipFill>
        <p:spPr>
          <a:xfrm>
            <a:off x="628650" y="1274230"/>
            <a:ext cx="7460609" cy="4715668"/>
          </a:xfrm>
          <a:prstGeom prst="rect">
            <a:avLst/>
          </a:prstGeom>
        </p:spPr>
      </p:pic>
      <p:sp>
        <p:nvSpPr>
          <p:cNvPr id="5" name="תיבת טקסט 4">
            <a:extLst>
              <a:ext uri="{FF2B5EF4-FFF2-40B4-BE49-F238E27FC236}">
                <a16:creationId xmlns:a16="http://schemas.microsoft.com/office/drawing/2014/main" xmlns="" id="{6E1E9B43-84EF-E81A-0C24-D8105E3C3EDB}"/>
              </a:ext>
            </a:extLst>
          </p:cNvPr>
          <p:cNvSpPr txBox="1"/>
          <p:nvPr/>
        </p:nvSpPr>
        <p:spPr>
          <a:xfrm>
            <a:off x="1170533" y="6287185"/>
            <a:ext cx="6125617" cy="369332"/>
          </a:xfrm>
          <a:prstGeom prst="rect">
            <a:avLst/>
          </a:prstGeom>
          <a:noFill/>
        </p:spPr>
        <p:txBody>
          <a:bodyPr wrap="square">
            <a:spAutoFit/>
          </a:bodyPr>
          <a:lstStyle/>
          <a:p>
            <a:pPr algn="r" rtl="1"/>
            <a:r>
              <a:rPr lang="he-IL" dirty="0">
                <a:solidFill>
                  <a:prstClr val="black"/>
                </a:solidFill>
              </a:rPr>
              <a:t>כניסה לפעילות בקישור הבא </a:t>
            </a:r>
            <a:r>
              <a:rPr lang="he-IL" dirty="0">
                <a:solidFill>
                  <a:prstClr val="black"/>
                </a:solidFill>
                <a:hlinkClick r:id="rId5"/>
              </a:rPr>
              <a:t>חוּשִׁים בְּגוּפֵנוּ</a:t>
            </a:r>
            <a:endParaRPr lang="he-IL" dirty="0">
              <a:solidFill>
                <a:prstClr val="black"/>
              </a:solidFill>
            </a:endParaRPr>
          </a:p>
        </p:txBody>
      </p:sp>
    </p:spTree>
    <p:extLst>
      <p:ext uri="{BB962C8B-B14F-4D97-AF65-F5344CB8AC3E}">
        <p14:creationId xmlns:p14="http://schemas.microsoft.com/office/powerpoint/2010/main" val="3128284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פעילות מתוקשבת</a:t>
            </a:r>
            <a:endParaRPr lang="en-US"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736574" y="1597869"/>
            <a:ext cx="7511249" cy="4691061"/>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5" y="332218"/>
            <a:ext cx="1169292" cy="695689"/>
          </a:xfrm>
          <a:prstGeom prst="rect">
            <a:avLst/>
          </a:prstGeom>
        </p:spPr>
      </p:pic>
      <p:sp>
        <p:nvSpPr>
          <p:cNvPr id="6" name="תיבת טקסט 5">
            <a:extLst>
              <a:ext uri="{FF2B5EF4-FFF2-40B4-BE49-F238E27FC236}">
                <a16:creationId xmlns:a16="http://schemas.microsoft.com/office/drawing/2014/main" xmlns="" id="{2DE60A99-D239-A638-C200-A4279A1FA6FA}"/>
              </a:ext>
            </a:extLst>
          </p:cNvPr>
          <p:cNvSpPr txBox="1"/>
          <p:nvPr/>
        </p:nvSpPr>
        <p:spPr>
          <a:xfrm>
            <a:off x="1576387" y="6288930"/>
            <a:ext cx="5991225" cy="369332"/>
          </a:xfrm>
          <a:prstGeom prst="rect">
            <a:avLst/>
          </a:prstGeom>
          <a:noFill/>
        </p:spPr>
        <p:txBody>
          <a:bodyPr wrap="square">
            <a:spAutoFit/>
          </a:bodyPr>
          <a:lstStyle/>
          <a:p>
            <a:r>
              <a:rPr lang="he-IL" dirty="0">
                <a:solidFill>
                  <a:prstClr val="black"/>
                </a:solidFill>
              </a:rPr>
              <a:t>הכניסה </a:t>
            </a:r>
            <a:r>
              <a:rPr lang="he-IL" dirty="0" smtClean="0">
                <a:solidFill>
                  <a:prstClr val="black"/>
                </a:solidFill>
              </a:rPr>
              <a:t>לפעילות </a:t>
            </a:r>
            <a:r>
              <a:rPr lang="he-IL" dirty="0">
                <a:solidFill>
                  <a:prstClr val="black"/>
                </a:solidFill>
              </a:rPr>
              <a:t>בקישור </a:t>
            </a:r>
            <a:r>
              <a:rPr lang="he-IL" dirty="0">
                <a:solidFill>
                  <a:prstClr val="black"/>
                </a:solidFill>
                <a:hlinkClick r:id="rId5"/>
              </a:rPr>
              <a:t>הבא </a:t>
            </a:r>
            <a:endParaRPr lang="he-IL" dirty="0">
              <a:solidFill>
                <a:prstClr val="black"/>
              </a:solidFill>
            </a:endParaRPr>
          </a:p>
        </p:txBody>
      </p:sp>
    </p:spTree>
    <p:extLst>
      <p:ext uri="{BB962C8B-B14F-4D97-AF65-F5344CB8AC3E}">
        <p14:creationId xmlns:p14="http://schemas.microsoft.com/office/powerpoint/2010/main" val="1920904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xmlns="" id="{3652866A-37F4-408E-9A83-5C7D868FA49D}"/>
              </a:ext>
            </a:extLst>
          </p:cNvPr>
          <p:cNvSpPr/>
          <p:nvPr/>
        </p:nvSpPr>
        <p:spPr>
          <a:xfrm>
            <a:off x="749588" y="1196961"/>
            <a:ext cx="6584735" cy="1323439"/>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r"/>
            <a:r>
              <a:rPr lang="he-IL" sz="8000" b="1" dirty="0">
                <a:ln w="22225">
                  <a:noFill/>
                  <a:prstDash val="solid"/>
                </a:ln>
                <a:solidFill>
                  <a:srgbClr val="0067A7"/>
                </a:solidFill>
              </a:rPr>
              <a:t>   </a:t>
            </a:r>
            <a:endParaRPr lang="he-IL" sz="8000" b="1" cap="none" spc="0" dirty="0">
              <a:ln w="22225">
                <a:noFill/>
                <a:prstDash val="solid"/>
              </a:ln>
              <a:solidFill>
                <a:srgbClr val="0067A7"/>
              </a:solidFill>
              <a:effectLst/>
            </a:endParaRPr>
          </a:p>
        </p:txBody>
      </p:sp>
      <p:pic>
        <p:nvPicPr>
          <p:cNvPr id="9" name="גרפיקה 8" descr="פרח ללא גבעול">
            <a:extLst>
              <a:ext uri="{FF2B5EF4-FFF2-40B4-BE49-F238E27FC236}">
                <a16:creationId xmlns:a16="http://schemas.microsoft.com/office/drawing/2014/main" xmlns="" id="{3D4CC3AC-0D15-4E3A-9512-BC0AC42D9F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1579" y="4001204"/>
            <a:ext cx="914400" cy="914400"/>
          </a:xfrm>
          <a:prstGeom prst="rect">
            <a:avLst/>
          </a:prstGeom>
        </p:spPr>
      </p:pic>
      <p:pic>
        <p:nvPicPr>
          <p:cNvPr id="10" name="גרפיקה 9" descr="פרח ללא גבעול">
            <a:extLst>
              <a:ext uri="{FF2B5EF4-FFF2-40B4-BE49-F238E27FC236}">
                <a16:creationId xmlns:a16="http://schemas.microsoft.com/office/drawing/2014/main" xmlns="" id="{44D24E6F-090E-44F5-961B-6283637F8A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7427511">
            <a:off x="405606" y="4778265"/>
            <a:ext cx="687964" cy="687964"/>
          </a:xfrm>
          <a:prstGeom prst="rect">
            <a:avLst/>
          </a:prstGeom>
        </p:spPr>
      </p:pic>
      <p:pic>
        <p:nvPicPr>
          <p:cNvPr id="11" name="גרפיקה 10" descr="פרח ללא גבעול">
            <a:extLst>
              <a:ext uri="{FF2B5EF4-FFF2-40B4-BE49-F238E27FC236}">
                <a16:creationId xmlns:a16="http://schemas.microsoft.com/office/drawing/2014/main" xmlns="" id="{306B8901-845A-4489-8524-3562717A57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7427511">
            <a:off x="1268800" y="4216278"/>
            <a:ext cx="646779" cy="646779"/>
          </a:xfrm>
          <a:prstGeom prst="rect">
            <a:avLst/>
          </a:prstGeom>
        </p:spPr>
      </p:pic>
      <p:sp>
        <p:nvSpPr>
          <p:cNvPr id="17" name="TextBox 16"/>
          <p:cNvSpPr txBox="1"/>
          <p:nvPr/>
        </p:nvSpPr>
        <p:spPr>
          <a:xfrm>
            <a:off x="1226774" y="820342"/>
            <a:ext cx="6758382" cy="923330"/>
          </a:xfrm>
          <a:prstGeom prst="rect">
            <a:avLst/>
          </a:prstGeom>
          <a:noFill/>
        </p:spPr>
        <p:txBody>
          <a:bodyPr wrap="square" rtlCol="0">
            <a:spAutoFit/>
          </a:bodyPr>
          <a:lstStyle/>
          <a:p>
            <a:pPr algn="ctr"/>
            <a:r>
              <a:rPr lang="he-IL" sz="5400" b="1" dirty="0"/>
              <a:t>תָּם וְלֹא נִשְלָם</a:t>
            </a:r>
            <a:endParaRPr lang="en-US" sz="5400" b="1" dirty="0"/>
          </a:p>
        </p:txBody>
      </p:sp>
      <p:pic>
        <p:nvPicPr>
          <p:cNvPr id="8" name="תמונה 7"/>
          <p:cNvPicPr>
            <a:picLocks noChangeAspect="1"/>
          </p:cNvPicPr>
          <p:nvPr/>
        </p:nvPicPr>
        <p:blipFill>
          <a:blip r:embed="rId9"/>
          <a:stretch>
            <a:fillRect/>
          </a:stretch>
        </p:blipFill>
        <p:spPr>
          <a:xfrm>
            <a:off x="7449370" y="272359"/>
            <a:ext cx="1350598" cy="727245"/>
          </a:xfrm>
          <a:prstGeom prst="rect">
            <a:avLst/>
          </a:prstGeom>
        </p:spPr>
      </p:pic>
      <p:pic>
        <p:nvPicPr>
          <p:cNvPr id="3" name="תמונה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9585" y="77300"/>
            <a:ext cx="1409037" cy="797732"/>
          </a:xfrm>
          <a:prstGeom prst="rect">
            <a:avLst/>
          </a:prstGeom>
        </p:spPr>
      </p:pic>
      <p:pic>
        <p:nvPicPr>
          <p:cNvPr id="4" name="תמונה 3"/>
          <p:cNvPicPr>
            <a:picLocks noChangeAspect="1"/>
          </p:cNvPicPr>
          <p:nvPr/>
        </p:nvPicPr>
        <p:blipFill>
          <a:blip r:embed="rId11"/>
          <a:stretch>
            <a:fillRect/>
          </a:stretch>
        </p:blipFill>
        <p:spPr>
          <a:xfrm>
            <a:off x="272402" y="2897019"/>
            <a:ext cx="8596105" cy="2566638"/>
          </a:xfrm>
          <a:prstGeom prst="rect">
            <a:avLst/>
          </a:prstGeom>
        </p:spPr>
      </p:pic>
    </p:spTree>
    <p:extLst>
      <p:ext uri="{BB962C8B-B14F-4D97-AF65-F5344CB8AC3E}">
        <p14:creationId xmlns:p14="http://schemas.microsoft.com/office/powerpoint/2010/main" val="3121509771"/>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1476</TotalTime>
  <Words>439</Words>
  <Application>Microsoft Office PowerPoint</Application>
  <PresentationFormat>‫הצגה על המסך (4:3)</PresentationFormat>
  <Paragraphs>52</Paragraphs>
  <Slides>9</Slides>
  <Notes>9</Notes>
  <HiddenSlides>0</HiddenSlides>
  <MMClips>0</MMClips>
  <ScaleCrop>false</ScaleCrop>
  <HeadingPairs>
    <vt:vector size="6" baseType="variant">
      <vt:variant>
        <vt:lpstr>גופנים בשימוש</vt:lpstr>
      </vt:variant>
      <vt:variant>
        <vt:i4>11</vt:i4>
      </vt:variant>
      <vt:variant>
        <vt:lpstr>ערכת נושא</vt:lpstr>
      </vt:variant>
      <vt:variant>
        <vt:i4>1</vt:i4>
      </vt:variant>
      <vt:variant>
        <vt:lpstr>כותרות שקופיות</vt:lpstr>
      </vt:variant>
      <vt:variant>
        <vt:i4>9</vt:i4>
      </vt:variant>
    </vt:vector>
  </HeadingPairs>
  <TitlesOfParts>
    <vt:vector size="21" baseType="lpstr">
      <vt:lpstr>Assistant</vt:lpstr>
      <vt:lpstr>EnzoagadaMF-Bold</vt:lpstr>
      <vt:lpstr>FontbitDavid</vt:lpstr>
      <vt:lpstr>HelveticaNeue</vt:lpstr>
      <vt:lpstr>MF_FrankRuhl-Bold</vt:lpstr>
      <vt:lpstr>MF_FrankRuhl-Regular</vt:lpstr>
      <vt:lpstr>NarkisimMFO</vt:lpstr>
      <vt:lpstr>Arial</vt:lpstr>
      <vt:lpstr>Calibri</vt:lpstr>
      <vt:lpstr>Calibri Light</vt:lpstr>
      <vt:lpstr>Times New Roman</vt:lpstr>
      <vt:lpstr>ערכת נושא Office</vt:lpstr>
      <vt:lpstr>מצגת מלווה לשיעורים</vt:lpstr>
      <vt:lpstr>הַחוּשִים שֶלָנוּ</vt:lpstr>
      <vt:lpstr>קוֹלְטִים מֵידָע בְּעֶזְרַת הַחוּשִׁים פעילות בחוברת הדיגיטלית, עמוד 58</vt:lpstr>
      <vt:lpstr>בְּאֵיזֶה חוּש קוֹלְטִים אֶת הַּמֵידָע   פעילות בחוברת הדיגיטלית, עמוד 59</vt:lpstr>
      <vt:lpstr>קוֹלְטִים מֵידָע</vt:lpstr>
      <vt:lpstr> </vt:lpstr>
      <vt:lpstr>פעילות מתוקשבת</vt:lpstr>
      <vt:lpstr>פעילות מתוקשבת</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lamda.dr@gmail.com</cp:lastModifiedBy>
  <cp:revision>178</cp:revision>
  <dcterms:created xsi:type="dcterms:W3CDTF">2019-05-25T18:59:51Z</dcterms:created>
  <dcterms:modified xsi:type="dcterms:W3CDTF">2023-09-11T11:05:24Z</dcterms:modified>
</cp:coreProperties>
</file>