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
  </p:notesMasterIdLst>
  <p:sldIdLst>
    <p:sldId id="329" r:id="rId2"/>
    <p:sldId id="289" r:id="rId3"/>
    <p:sldId id="309" r:id="rId4"/>
    <p:sldId id="310" r:id="rId5"/>
    <p:sldId id="334" r:id="rId6"/>
    <p:sldId id="331" r:id="rId7"/>
    <p:sldId id="336" r:id="rId8"/>
    <p:sldId id="340" r:id="rId9"/>
    <p:sldId id="337" r:id="rId10"/>
    <p:sldId id="338" r:id="rId11"/>
    <p:sldId id="321" r:id="rId12"/>
    <p:sldId id="335" r:id="rId13"/>
    <p:sldId id="326" r:id="rId14"/>
    <p:sldId id="327" r:id="rId15"/>
    <p:sldId id="339" r:id="rId16"/>
    <p:sldId id="2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1" clrIdx="0">
    <p:extLst>
      <p:ext uri="{19B8F6BF-5375-455C-9EA6-DF929625EA0E}">
        <p15:presenceInfo xmlns:p15="http://schemas.microsoft.com/office/powerpoint/2012/main" userId="802d01ca9850f5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87511" autoAdjust="0"/>
  </p:normalViewPr>
  <p:slideViewPr>
    <p:cSldViewPr snapToGrid="0" showGuides="1">
      <p:cViewPr varScale="1">
        <p:scale>
          <a:sx n="97" d="100"/>
          <a:sy n="97" d="100"/>
        </p:scale>
        <p:origin x="1986" y="78"/>
      </p:cViewPr>
      <p:guideLst>
        <p:guide orient="horz" pos="218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90F2DA94-8134-4F26-922E-595616D01199}"/>
    <pc:docChg chg="undo redo custSel modSld">
      <pc:chgData name="noga mishan" userId="802d01ca9850f5a0" providerId="LiveId" clId="{90F2DA94-8134-4F26-922E-595616D01199}" dt="2023-09-09T17:00:49.311" v="412" actId="20577"/>
      <pc:docMkLst>
        <pc:docMk/>
      </pc:docMkLst>
      <pc:sldChg chg="modNotesTx">
        <pc:chgData name="noga mishan" userId="802d01ca9850f5a0" providerId="LiveId" clId="{90F2DA94-8134-4F26-922E-595616D01199}" dt="2023-09-09T16:54:09.325" v="309" actId="20577"/>
        <pc:sldMkLst>
          <pc:docMk/>
          <pc:sldMk cId="2562210445" sldId="326"/>
        </pc:sldMkLst>
      </pc:sldChg>
      <pc:sldChg chg="modNotesTx">
        <pc:chgData name="noga mishan" userId="802d01ca9850f5a0" providerId="LiveId" clId="{90F2DA94-8134-4F26-922E-595616D01199}" dt="2023-09-09T16:54:23.902" v="310" actId="20577"/>
        <pc:sldMkLst>
          <pc:docMk/>
          <pc:sldMk cId="274973432" sldId="327"/>
        </pc:sldMkLst>
      </pc:sldChg>
      <pc:sldChg chg="modNotesTx">
        <pc:chgData name="noga mishan" userId="802d01ca9850f5a0" providerId="LiveId" clId="{90F2DA94-8134-4F26-922E-595616D01199}" dt="2023-09-09T16:40:58.285" v="5" actId="20577"/>
        <pc:sldMkLst>
          <pc:docMk/>
          <pc:sldMk cId="1467943218" sldId="331"/>
        </pc:sldMkLst>
      </pc:sldChg>
      <pc:sldChg chg="modNotesTx">
        <pc:chgData name="noga mishan" userId="802d01ca9850f5a0" providerId="LiveId" clId="{90F2DA94-8134-4F26-922E-595616D01199}" dt="2023-09-09T16:59:56.881" v="410" actId="20577"/>
        <pc:sldMkLst>
          <pc:docMk/>
          <pc:sldMk cId="1678709110" sldId="334"/>
        </pc:sldMkLst>
      </pc:sldChg>
      <pc:sldChg chg="addSp modSp mod addCm modNotesTx">
        <pc:chgData name="noga mishan" userId="802d01ca9850f5a0" providerId="LiveId" clId="{90F2DA94-8134-4F26-922E-595616D01199}" dt="2023-09-09T16:51:59.063" v="287" actId="121"/>
        <pc:sldMkLst>
          <pc:docMk/>
          <pc:sldMk cId="2494783641" sldId="335"/>
        </pc:sldMkLst>
        <pc:spChg chg="add mod">
          <ac:chgData name="noga mishan" userId="802d01ca9850f5a0" providerId="LiveId" clId="{90F2DA94-8134-4F26-922E-595616D01199}" dt="2023-09-09T16:51:59.063" v="287" actId="121"/>
          <ac:spMkLst>
            <pc:docMk/>
            <pc:sldMk cId="2494783641" sldId="335"/>
            <ac:spMk id="5" creationId="{C6BD6707-51A7-A094-69E4-942B06448F8C}"/>
          </ac:spMkLst>
        </pc:spChg>
        <pc:picChg chg="mod">
          <ac:chgData name="noga mishan" userId="802d01ca9850f5a0" providerId="LiveId" clId="{90F2DA94-8134-4F26-922E-595616D01199}" dt="2023-09-09T16:51:40.443" v="285" actId="1076"/>
          <ac:picMkLst>
            <pc:docMk/>
            <pc:sldMk cId="2494783641" sldId="335"/>
            <ac:picMk id="4" creationId="{00000000-0000-0000-0000-000000000000}"/>
          </ac:picMkLst>
        </pc:picChg>
      </pc:sldChg>
      <pc:sldChg chg="modSp mod modNotesTx">
        <pc:chgData name="noga mishan" userId="802d01ca9850f5a0" providerId="LiveId" clId="{90F2DA94-8134-4F26-922E-595616D01199}" dt="2023-09-09T17:00:49.311" v="412" actId="20577"/>
        <pc:sldMkLst>
          <pc:docMk/>
          <pc:sldMk cId="3625330342" sldId="336"/>
        </pc:sldMkLst>
        <pc:spChg chg="mod">
          <ac:chgData name="noga mishan" userId="802d01ca9850f5a0" providerId="LiveId" clId="{90F2DA94-8134-4F26-922E-595616D01199}" dt="2023-09-09T17:00:49.311" v="412" actId="20577"/>
          <ac:spMkLst>
            <pc:docMk/>
            <pc:sldMk cId="3625330342" sldId="336"/>
            <ac:spMk id="2" creationId="{00000000-0000-0000-0000-000000000000}"/>
          </ac:spMkLst>
        </pc:spChg>
      </pc:sldChg>
      <pc:sldChg chg="modNotesTx">
        <pc:chgData name="noga mishan" userId="802d01ca9850f5a0" providerId="LiveId" clId="{90F2DA94-8134-4F26-922E-595616D01199}" dt="2023-09-09T16:58:00.405" v="387" actId="20577"/>
        <pc:sldMkLst>
          <pc:docMk/>
          <pc:sldMk cId="1063379017" sldId="337"/>
        </pc:sldMkLst>
      </pc:sldChg>
      <pc:sldChg chg="modNotesTx">
        <pc:chgData name="noga mishan" userId="802d01ca9850f5a0" providerId="LiveId" clId="{90F2DA94-8134-4F26-922E-595616D01199}" dt="2023-09-09T16:55:56.307" v="355" actId="20577"/>
        <pc:sldMkLst>
          <pc:docMk/>
          <pc:sldMk cId="3100310441" sldId="338"/>
        </pc:sldMkLst>
      </pc:sldChg>
      <pc:sldChg chg="modNotesTx">
        <pc:chgData name="noga mishan" userId="802d01ca9850f5a0" providerId="LiveId" clId="{90F2DA94-8134-4F26-922E-595616D01199}" dt="2023-09-09T16:55:07.739" v="312"/>
        <pc:sldMkLst>
          <pc:docMk/>
          <pc:sldMk cId="1589961859" sldId="33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9-09T19:50:11.776" idx="1">
    <p:pos x="575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ג'/תשרי/תשפ"ד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הסרטון מציג לתלמידים</a:t>
            </a:r>
            <a:r>
              <a:rPr lang="he-IL" baseline="0" dirty="0"/>
              <a:t> את מהלך הכנת שקית הריח. אפשר להגיע אל הסרטון גם מחוברת הדיגיטלית בעמוד 49.</a:t>
            </a:r>
          </a:p>
          <a:p>
            <a:r>
              <a:rPr lang="he-IL" baseline="0" dirty="0"/>
              <a:t>או באתר במבט חדש, מדור סרטונים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352966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 </a:t>
            </a:r>
          </a:p>
          <a:p>
            <a:pPr algn="r"/>
            <a:r>
              <a:rPr lang="he-IL" sz="1800" b="0" i="0" u="none" strike="noStrike" baseline="0" dirty="0">
                <a:latin typeface="FontbitDavid"/>
              </a:rPr>
              <a:t>מטרת משימה זו היא להביא את התלמידים למודעות ולהבנת החשיבות שיש לחוש הריח. אנחנו </a:t>
            </a:r>
            <a:r>
              <a:rPr lang="he-IL" sz="1800" b="1" i="0" u="none" strike="noStrike" baseline="0" dirty="0">
                <a:latin typeface="FontbitDavid-Bold"/>
              </a:rPr>
              <a:t>קולטים מידע </a:t>
            </a:r>
            <a:r>
              <a:rPr lang="he-IL" sz="1800" b="0" i="0" u="none" strike="noStrike" baseline="0" dirty="0">
                <a:latin typeface="FontbitDavid"/>
              </a:rPr>
              <a:t>(מריחים) ובעקבות קליטת המידע אנחנו </a:t>
            </a:r>
            <a:r>
              <a:rPr lang="he-IL" sz="1800" b="1" i="0" u="none" strike="noStrike" baseline="0" dirty="0">
                <a:latin typeface="FontbitDavid-Bold"/>
              </a:rPr>
              <a:t>מגיבים</a:t>
            </a:r>
            <a:r>
              <a:rPr lang="he-IL" sz="1800" b="0" i="0" u="none" strike="noStrike" baseline="0" dirty="0">
                <a:latin typeface="FontbitDavid"/>
              </a:rPr>
              <a:t>.</a:t>
            </a:r>
          </a:p>
          <a:p>
            <a:pPr algn="r"/>
            <a:r>
              <a:rPr lang="he-IL" sz="1800" b="0" i="0" u="none" strike="noStrike" baseline="0" dirty="0">
                <a:latin typeface="FontbitDavid"/>
              </a:rPr>
              <a:t>מומלץ לשחק עם התלמידים במשחק.</a:t>
            </a:r>
          </a:p>
          <a:p>
            <a:pPr algn="r"/>
            <a:r>
              <a:rPr lang="he-IL" sz="1800" b="0" i="0" u="none" strike="noStrike" baseline="0" dirty="0">
                <a:latin typeface="FontbitDavid"/>
              </a:rPr>
              <a:t>לדוגמה: רואים רמזור אדום (קליטת מידע) - עוצרים באדום (תגובה), רואים גשם בחוץ (קליטת מידע) - לוקחים מטרייה (תגובה).</a:t>
            </a:r>
          </a:p>
          <a:p>
            <a:pPr algn="r"/>
            <a:r>
              <a:rPr lang="he-IL" sz="1800" b="1" i="0" u="none" strike="noStrike" baseline="0" dirty="0">
                <a:latin typeface="FontbitDavid-Bold"/>
              </a:rPr>
              <a:t>למידה בתנועה: </a:t>
            </a:r>
            <a:r>
              <a:rPr lang="he-IL" sz="1800" b="0" i="0" u="none" strike="noStrike" baseline="0" dirty="0">
                <a:latin typeface="FontbitDavid"/>
              </a:rPr>
              <a:t>מבקשים מהתלמידים לעקוב בעזרת העיניים אחרי תנועות הגוף שהמורה מבצע/ת (ללא דיבור) ולחקות את התנועה </a:t>
            </a:r>
          </a:p>
          <a:p>
            <a:pPr algn="r"/>
            <a:r>
              <a:rPr lang="he-IL" sz="1800" b="0" i="0" u="none" strike="noStrike" baseline="0" dirty="0">
                <a:latin typeface="FontbitDavid"/>
              </a:rPr>
              <a:t>(קלטנו תנועה והגבנו).</a:t>
            </a:r>
          </a:p>
          <a:p>
            <a:pPr algn="r"/>
            <a:r>
              <a:rPr lang="he-IL" sz="1800" b="0" i="0" u="none" strike="noStrike" baseline="0" dirty="0">
                <a:latin typeface="FontbitDavid"/>
              </a:rPr>
              <a:t> </a:t>
            </a:r>
          </a:p>
          <a:p>
            <a:pPr algn="r"/>
            <a:r>
              <a:rPr lang="he-IL" sz="1800" b="1" i="0" u="none" strike="noStrike" baseline="0" dirty="0">
                <a:latin typeface="FontbitDavid"/>
              </a:rPr>
              <a:t>תשובות</a:t>
            </a:r>
            <a:r>
              <a:rPr lang="he-IL" sz="1800" b="0" i="0" u="none" strike="noStrike" baseline="0" dirty="0">
                <a:latin typeface="FontbitDavid"/>
              </a:rPr>
              <a:t>: כוס מים – ילד שותה מים, קערת פירות - ילדה אוכלת פרי, יורד גשם - ילד עם מטרייה, רמזור ירוק - ילד על מעבר חצייה, ספר – ילדה קוראת ספר</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329378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פעילות זו נמצאת בפורמט מתוקשב</a:t>
            </a:r>
            <a:r>
              <a:rPr lang="he-IL" baseline="0" dirty="0"/>
              <a:t> בחוברת הדיגיטלית בעמוד 50. מומלץ לתת את הפעילות כשיעורי בית.</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280693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הסיכום נועד </a:t>
            </a:r>
            <a:r>
              <a:rPr lang="he-IL" sz="1800" b="1" i="0" u="none" strike="noStrike" baseline="0" dirty="0">
                <a:latin typeface="FontbitDavid-Bold"/>
              </a:rPr>
              <a:t>להמשגה </a:t>
            </a:r>
            <a:r>
              <a:rPr lang="he-IL" sz="1800" b="0" i="0" u="none" strike="noStrike" baseline="0" dirty="0">
                <a:latin typeface="FontbitDavid"/>
              </a:rPr>
              <a:t>של כל התכנים שנלמדו בתת הפרק "חוש הריח". מומלץ להקריא בקול רם את קטעי המידע, בדגש</a:t>
            </a:r>
          </a:p>
          <a:p>
            <a:pPr algn="r"/>
            <a:r>
              <a:rPr lang="he-IL" sz="1800" b="0" i="0" u="none" strike="noStrike" baseline="0" dirty="0">
                <a:latin typeface="FontbitDavid"/>
              </a:rPr>
              <a:t>על המילים המודגשות. מומלץ ללוות את ההקראה בשאלות מנחות: מה דרוש כדי להריח? מהו איבר חוש הריח? איזה מידע</a:t>
            </a:r>
          </a:p>
          <a:p>
            <a:pPr algn="r"/>
            <a:r>
              <a:rPr lang="he-IL" sz="1800" b="0" i="0" u="none" strike="noStrike" baseline="0" dirty="0">
                <a:latin typeface="FontbitDavid"/>
              </a:rPr>
              <a:t>קולטים בעזרת האף?</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אפשר להקריא</a:t>
            </a:r>
            <a:r>
              <a:rPr lang="he-IL" baseline="0" dirty="0"/>
              <a:t> חלקי משפטים והתלמידים ישלימו בקול את המילה החסרה.</a:t>
            </a:r>
          </a:p>
          <a:p>
            <a:pPr algn="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300398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solidFill>
                  <a:srgbClr val="202122"/>
                </a:solidFill>
                <a:effectLst/>
                <a:latin typeface="Arial" panose="020B0604020202020204" pitchFamily="34" charset="0"/>
              </a:rPr>
              <a:t>לבעלי</a:t>
            </a:r>
            <a:r>
              <a:rPr lang="he-IL" b="0" i="0" baseline="0" dirty="0">
                <a:solidFill>
                  <a:srgbClr val="202122"/>
                </a:solidFill>
                <a:effectLst/>
                <a:latin typeface="Arial" panose="020B0604020202020204" pitchFamily="34" charset="0"/>
              </a:rPr>
              <a:t> חיים רבים יש חוש ריח. בעזרת חוש הריח הם מזהים מזון וגם סכנה. חוש הריח אצל הכלב נמצא באף, אצל הנמלה במחושים, אצל הפרפרים ברגלים ואצל הנחש בלשון.</a:t>
            </a:r>
          </a:p>
          <a:p>
            <a:endParaRPr lang="he-IL" b="0" i="0" dirty="0">
              <a:solidFill>
                <a:srgbClr val="202122"/>
              </a:solidFill>
              <a:effectLst/>
              <a:latin typeface="Arial" panose="020B0604020202020204" pitchFamily="34" charset="0"/>
            </a:endParaRPr>
          </a:p>
          <a:p>
            <a:r>
              <a:rPr lang="he-IL" b="1" i="0" u="none" strike="noStrike" dirty="0">
                <a:solidFill>
                  <a:srgbClr val="3366CC"/>
                </a:solidFill>
                <a:effectLst/>
                <a:latin typeface="Arial" panose="020B0604020202020204" pitchFamily="34" charset="0"/>
              </a:rPr>
              <a:t> </a:t>
            </a:r>
            <a:r>
              <a:rPr lang="he-IL" b="0" i="0" dirty="0">
                <a:solidFill>
                  <a:srgbClr val="000000"/>
                </a:solidFill>
                <a:effectLst/>
                <a:latin typeface="OpenSansHebrewRegular"/>
              </a:rPr>
              <a:t>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1716077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המשימה המקוונת מתאימה כמשימת סיכום.</a:t>
            </a:r>
            <a:r>
              <a:rPr lang="he-IL" baseline="0" dirty="0"/>
              <a:t> מומלץ להקרין את חלקה ולסיימה בבית.</a:t>
            </a:r>
          </a:p>
          <a:p>
            <a:r>
              <a:rPr lang="he-IL" b="0" i="0" dirty="0">
                <a:effectLst/>
                <a:latin typeface="Almoni Neue DL 4.0 AAA"/>
              </a:rPr>
              <a:t>המשימה עוסקת בתפקוד הייחודי של חוש הריח (קליטת ריחות). התלמידים מריחים מגוון תבלינים ומסיקים מסקנות אודות חשיבותו של חוש הריח להתמצאות בסביבה באמצעות זיהוי ריחות.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301455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r>
              <a:rPr lang="he-IL" sz="1200" b="0" i="0" u="none" strike="noStrike" baseline="0" dirty="0">
                <a:latin typeface="FontbitDavid"/>
              </a:rPr>
              <a:t>פרק זה עוסק בחוש הריח ובתפקודו בבני אדם.  באמצעות חוש הריח אנו קולטים </a:t>
            </a:r>
            <a:r>
              <a:rPr lang="he-IL" sz="1200" b="1" i="0" u="none" strike="noStrike" baseline="0" dirty="0">
                <a:latin typeface="FontbitDavid-Bold"/>
              </a:rPr>
              <a:t>מידע כימי</a:t>
            </a:r>
            <a:r>
              <a:rPr lang="he-IL" sz="1200" b="0" i="0" u="none" strike="noStrike" baseline="0" dirty="0">
                <a:latin typeface="FontbitDavid"/>
              </a:rPr>
              <a:t>.  בעזרת חוש הריח אנו יכולים לזהות חומרים נעימים ומסוכנים.  האף הוא האיבר של חוש הריח. </a:t>
            </a:r>
          </a:p>
          <a:p>
            <a:pPr algn="r"/>
            <a:endParaRPr lang="he-IL"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בפתיחה התלמידים למדו שאנו קולטים מידע על ידי כל החושים (פעילות המרשמלו או התפוח במצגת הפותחת). מקרינים שוב את השקופית ומזכירים את החושים שכבר הכרנו. בשיעור זה נתמקד בחוש הריח.  </a:t>
            </a: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252224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מקרינים את השקופית ושואלים: מה קולטים בעזרת חוש ריח. יש להניח שהתלמידים יאמרו ריח. לסוגי הריחות אין שמות. אנו מאפיינים את הריח לפי מקורו. למשל, ריח של תפוז, ריח של עוגה, ריח של פרח וכדומה.</a:t>
            </a:r>
          </a:p>
          <a:p>
            <a:pPr algn="r"/>
            <a:r>
              <a:rPr lang="he-IL" sz="1800" b="0" i="0" u="none" strike="noStrike" baseline="0" dirty="0">
                <a:latin typeface="FontbitDavid"/>
              </a:rPr>
              <a:t>תת הפרק מרחיב את משמעות המושג </a:t>
            </a:r>
            <a:r>
              <a:rPr lang="he-IL" sz="1800" b="1" i="0" u="none" strike="noStrike" baseline="0" dirty="0">
                <a:latin typeface="FontbitDavid-Bold"/>
              </a:rPr>
              <a:t>"להריח" </a:t>
            </a:r>
            <a:r>
              <a:rPr lang="he-IL" sz="1800" b="0" i="0" u="none" strike="noStrike" baseline="0" dirty="0">
                <a:latin typeface="FontbitDavid"/>
              </a:rPr>
              <a:t>למושג </a:t>
            </a:r>
            <a:r>
              <a:rPr lang="he-IL" sz="1800" b="1" i="0" u="none" strike="noStrike" baseline="0" dirty="0">
                <a:latin typeface="FontbitDavid-Bold"/>
              </a:rPr>
              <a:t>"לקלוט מידע" </a:t>
            </a:r>
            <a:r>
              <a:rPr lang="he-IL" sz="1800" b="0" i="0" u="none" strike="noStrike" baseline="0" dirty="0">
                <a:latin typeface="FontbitDavid"/>
              </a:rPr>
              <a:t>ומתמקד בחשיבות חוש הריח ובִתִפקודו. חשוב להשתמש בשני המושגים הללו בסמיכות לצורך הבניית המשמעות. מבצעים את המשימה באמצעות ההנחיות שבעמוד 45.  </a:t>
            </a:r>
          </a:p>
          <a:p>
            <a:pPr algn="r"/>
            <a:r>
              <a:rPr lang="he-IL" sz="1800" b="0" i="0" u="none" strike="noStrike" baseline="0" dirty="0">
                <a:latin typeface="FontbitDavid"/>
              </a:rPr>
              <a:t>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65863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מפעילים</a:t>
            </a:r>
            <a:r>
              <a:rPr lang="he-IL" baseline="0" dirty="0"/>
              <a:t> את תלמידים בהתאם להנחיות שבמשימה. אם אין בקבוקונים אפשר לשים ריחות שונים בקופסאות פלסטיק קטנות. אפשר גם בשקיות אטומות.</a:t>
            </a:r>
          </a:p>
          <a:p>
            <a:pPr algn="r"/>
            <a:r>
              <a:rPr lang="he-IL" sz="1800" b="0" i="0" u="none" strike="noStrike" baseline="0" dirty="0">
                <a:latin typeface="FontbitDavid"/>
              </a:rPr>
              <a:t>שימו לב, בניגוד לחוש הטעם, שיש לו טעמים מוגדרים (כמו חמוץ, מלוח, מתוק, מר), לחוש הריח אין סוגי ריחות מוגדרים. הריח מוגדר על פי העצם שאותו מריחים (ריח של שוקולד).</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209930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קטע מידע זה נועד </a:t>
            </a:r>
            <a:r>
              <a:rPr lang="he-IL" sz="1800" b="1" i="0" u="none" strike="noStrike" baseline="0" dirty="0">
                <a:latin typeface="FontbitDavid-Bold"/>
              </a:rPr>
              <a:t>להמשגה </a:t>
            </a:r>
            <a:r>
              <a:rPr lang="he-IL" sz="1800" b="0" i="0" u="none" strike="noStrike" baseline="0" dirty="0">
                <a:latin typeface="FontbitDavid"/>
              </a:rPr>
              <a:t>של הידע החדש שנלמד בתת פרק זה. מה קולטים בחוש הריח? מהו איבר חוש הריח?</a:t>
            </a:r>
          </a:p>
          <a:p>
            <a:pPr algn="r"/>
            <a:r>
              <a:rPr lang="he-IL" sz="1800" b="0" i="0" u="none" strike="noStrike" baseline="0" dirty="0">
                <a:latin typeface="FontbitDavid"/>
              </a:rPr>
              <a:t>אילו ריחות אנו קולטים? מהו ריח? מומלץ להקריא את קטע המידע בקול רם. לאחר ההקראה שואלים: מה אנו מריחים? רושמים על הלוח (או מדביקים בכרטיסיות) את סוגי המידע: ריח של...</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5710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יש להכין עצמים שונים בעלי ריחות שונים: פירות ריחניים, בושם, חומץ, סבון לרחיצת כלים, שמפו לשיער, קליפת לימון, מסטיק, שוקולד, סוכריות וגם כפפות. </a:t>
            </a:r>
            <a:r>
              <a:rPr lang="he-IL" sz="1800" b="0" i="0" u="none" strike="noStrike" baseline="0" dirty="0">
                <a:solidFill>
                  <a:srgbClr val="FF0000"/>
                </a:solidFill>
                <a:latin typeface="FontbitDavid"/>
              </a:rPr>
              <a:t>אין לאפשר לתלמידים לגעת בחומרי ניקוי.</a:t>
            </a:r>
          </a:p>
          <a:p>
            <a:pPr algn="r"/>
            <a:r>
              <a:rPr lang="he-IL" sz="1800" b="0" i="0" u="none" strike="noStrike" baseline="0" dirty="0">
                <a:latin typeface="FontbitDavid"/>
              </a:rPr>
              <a:t>מזמינים את התלמידים, מכסים להם את העיניים ומבקשים מהם לזהות את הריחות.</a:t>
            </a:r>
          </a:p>
          <a:p>
            <a:pPr algn="r"/>
            <a:r>
              <a:rPr lang="he-IL" sz="1800" b="0" i="0" u="none" strike="noStrike" baseline="0" dirty="0">
                <a:latin typeface="FontbitDavid"/>
              </a:rPr>
              <a:t>אותה פעילות יכולה להתבצע בקבוצה לאחר זיהוי הריח מציירים את המקור לריח.</a:t>
            </a:r>
          </a:p>
          <a:p>
            <a:pPr algn="r"/>
            <a:endParaRPr lang="he-IL" sz="1800" b="0" i="0" u="none" strike="noStrike" baseline="0" dirty="0">
              <a:latin typeface="FontbitDavid"/>
            </a:endParaRPr>
          </a:p>
          <a:p>
            <a:pPr algn="r"/>
            <a:r>
              <a:rPr lang="he-IL" sz="1800" b="0" i="0" u="none" strike="noStrike" baseline="0" dirty="0">
                <a:latin typeface="FontbitDavid"/>
              </a:rPr>
              <a:t>לסיכום הפעילות עורכים דיון על חשיבותו ותפקודיו של חוש הריח. מוצע לבקש מהתלמידים לתאר מצבים שבהם חוש הריח סייע להם להתרחק מסכנה וממצבים שבהם חוש הריח סייע להם ליהנות ולתפקד בסביבה.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163139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לעודד את התלמידים</a:t>
            </a:r>
            <a:r>
              <a:rPr lang="he-IL" baseline="0" dirty="0"/>
              <a:t> להביא דוגמאות של ריחות. למשל, ריחות מהמטבח, ריחות מהשדה, ריחות של תכשירי ניקיון וגם  ריחות לא נעימים כדוגמת ריח של זבל ושל חלב מקולקל.</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390030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לפני הכנת השקית מומלץ לבקש מהתלמידים להעלות רעיונות להכנת שקיות ריח של צמחי תבלין. באילו צמחים כדאי להשתמש? איזה טיפול צריך לעשות לצמחים? (ייבוש), באיזה סוג שקית נשתמש ומדוע? (שקית נקבובית ולא אטימה לאוויר ולמים).</a:t>
            </a:r>
          </a:p>
          <a:p>
            <a:pPr algn="r"/>
            <a:r>
              <a:rPr lang="he-IL" sz="1800" b="0" i="0" u="none" strike="noStrike" baseline="0" dirty="0">
                <a:latin typeface="FontbitDavid"/>
              </a:rPr>
              <a:t>בשלב הבא, מוצע להפנות אותם להצעה שמופיעה במשימה.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71633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WufzyyZK3-E&amp;t=1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1.png"/><Relationship Id="rId4" Type="http://schemas.openxmlformats.org/officeDocument/2006/relationships/hyperlink" Target="https://mabat.tau.ac.il/app/?gameName=pointToPointSmellGa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a:bodyPr>
          <a:lstStyle/>
          <a:p>
            <a:pPr marL="0" indent="0" algn="ctr" rtl="1">
              <a:buNone/>
            </a:pPr>
            <a:r>
              <a:rPr lang="he-IL" sz="4800" b="1" dirty="0">
                <a:solidFill>
                  <a:srgbClr val="00A9EA"/>
                </a:solidFill>
                <a:latin typeface="EnzoagadaMF-Bold"/>
              </a:rPr>
              <a:t>מַדָּע וְטְֶכְנוֹלוֹגְיָּה</a:t>
            </a:r>
          </a:p>
          <a:p>
            <a:pPr marL="0" indent="0" algn="ctr" rtl="1">
              <a:buNone/>
            </a:pPr>
            <a:r>
              <a:rPr lang="he-IL" sz="4800" b="1" dirty="0">
                <a:solidFill>
                  <a:srgbClr val="00A9EA"/>
                </a:solidFill>
                <a:latin typeface="EnzoagadaMF-Bold"/>
              </a:rPr>
              <a:t>  לְכִתָּה א</a:t>
            </a:r>
          </a:p>
          <a:p>
            <a:pPr marL="0" indent="0" algn="ctr" rtl="1">
              <a:buNone/>
            </a:pPr>
            <a:r>
              <a:rPr lang="he-IL" sz="4800" b="1" dirty="0">
                <a:solidFill>
                  <a:srgbClr val="00A9EA"/>
                </a:solidFill>
                <a:latin typeface="EnzoagadaMF-Bold"/>
              </a:rPr>
              <a:t>הָחוּשִׁים שֶלָנָּוּ</a:t>
            </a:r>
          </a:p>
          <a:p>
            <a:pPr marL="0" indent="0" algn="ctr" rtl="1">
              <a:buNone/>
            </a:pPr>
            <a:endParaRPr lang="he-IL" sz="4800" b="1" dirty="0">
              <a:solidFill>
                <a:srgbClr val="00A9EA"/>
              </a:solidFill>
              <a:latin typeface="EnzoagadaMF-Bold"/>
            </a:endParaRPr>
          </a:p>
          <a:p>
            <a:pPr marL="0" indent="0" algn="ctr" rtl="1">
              <a:buNone/>
            </a:pPr>
            <a:r>
              <a:rPr lang="he-IL" sz="3600" b="1" dirty="0">
                <a:latin typeface="EnzoagadaMF-Bold"/>
              </a:rPr>
              <a:t>חוש הריח (עמודים 51-45)</a:t>
            </a:r>
          </a:p>
          <a:p>
            <a:pPr marL="0" indent="0" algn="ctr" rtl="1">
              <a:buNone/>
            </a:pPr>
            <a:r>
              <a:rPr lang="he-IL" b="1" dirty="0">
                <a:latin typeface="EnzoagadaMF-Bold"/>
              </a:rPr>
              <a:t>התמונות באדיבות </a:t>
            </a:r>
            <a:r>
              <a:rPr lang="en-GB" b="1" dirty="0" err="1">
                <a:latin typeface="EnzoagadaMF-Bold"/>
              </a:rPr>
              <a:t>Pixabay</a:t>
            </a:r>
            <a:endParaRPr lang="en-US" dirty="0"/>
          </a:p>
        </p:txBody>
      </p:sp>
      <p:pic>
        <p:nvPicPr>
          <p:cNvPr id="5" name="תמונה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hlinkClick r:id="rId3"/>
              </a:rPr>
              <a:t>קישור לסרטון</a:t>
            </a:r>
            <a:endParaRPr lang="en-US" b="1" dirty="0">
              <a:cs typeface="+mn-cs"/>
            </a:endParaRPr>
          </a:p>
        </p:txBody>
      </p:sp>
      <p:pic>
        <p:nvPicPr>
          <p:cNvPr id="4" name="מציין מיקום תוכן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513225" y="1852786"/>
            <a:ext cx="8117550" cy="4566122"/>
          </a:xfrm>
          <a:prstGeom prst="rect">
            <a:avLst/>
          </a:prstGeom>
        </p:spPr>
      </p:pic>
      <p:pic>
        <p:nvPicPr>
          <p:cNvPr id="3" name="תמונה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390" y="203029"/>
            <a:ext cx="1653936" cy="984035"/>
          </a:xfrm>
          <a:prstGeom prst="rect">
            <a:avLst/>
          </a:prstGeom>
        </p:spPr>
      </p:pic>
    </p:spTree>
    <p:extLst>
      <p:ext uri="{BB962C8B-B14F-4D97-AF65-F5344CB8AC3E}">
        <p14:creationId xmlns:p14="http://schemas.microsoft.com/office/powerpoint/2010/main" val="310031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642" y="365126"/>
            <a:ext cx="8736594" cy="1325563"/>
          </a:xfrm>
        </p:spPr>
        <p:txBody>
          <a:bodyPr/>
          <a:lstStyle/>
          <a:p>
            <a:pPr algn="r"/>
            <a:r>
              <a:rPr lang="he-IL" b="1" dirty="0">
                <a:solidFill>
                  <a:srgbClr val="446AB2"/>
                </a:solidFill>
                <a:latin typeface="MF_FrankRuhl-Regular"/>
                <a:cs typeface="+mn-cs"/>
              </a:rPr>
              <a:t>מְשִׂימָה: </a:t>
            </a:r>
            <a:r>
              <a:rPr lang="he-IL" b="1" dirty="0">
                <a:solidFill>
                  <a:srgbClr val="000000"/>
                </a:solidFill>
                <a:latin typeface="MF_FrankRuhl-Regular"/>
                <a:cs typeface="+mn-cs"/>
              </a:rPr>
              <a:t>קוֹלְטִים מֵידָע וּמְגִיבִים </a:t>
            </a:r>
            <a:r>
              <a:rPr lang="he-IL" sz="2800" b="1" dirty="0">
                <a:solidFill>
                  <a:srgbClr val="000000"/>
                </a:solidFill>
                <a:latin typeface="MF_FrankRuhl-Regular"/>
                <a:cs typeface="+mn-cs"/>
              </a:rPr>
              <a:t>(עמוד 50)</a:t>
            </a:r>
            <a:endParaRPr lang="en-US" sz="2800" b="1" dirty="0">
              <a:cs typeface="+mn-cs"/>
            </a:endParaRPr>
          </a:p>
        </p:txBody>
      </p:sp>
      <p:pic>
        <p:nvPicPr>
          <p:cNvPr id="3" name="תמונה 2"/>
          <p:cNvPicPr>
            <a:picLocks noChangeAspect="1"/>
          </p:cNvPicPr>
          <p:nvPr/>
        </p:nvPicPr>
        <p:blipFill>
          <a:blip r:embed="rId3"/>
          <a:stretch>
            <a:fillRect/>
          </a:stretch>
        </p:blipFill>
        <p:spPr>
          <a:xfrm>
            <a:off x="-149936" y="5986196"/>
            <a:ext cx="1621677" cy="871804"/>
          </a:xfrm>
          <a:prstGeom prst="rect">
            <a:avLst/>
          </a:prstGeom>
        </p:spPr>
      </p:pic>
      <p:pic>
        <p:nvPicPr>
          <p:cNvPr id="5" name="תמונה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4313" y="5799631"/>
            <a:ext cx="1349687" cy="764131"/>
          </a:xfrm>
          <a:prstGeom prst="rect">
            <a:avLst/>
          </a:prstGeom>
        </p:spPr>
      </p:pic>
      <p:pic>
        <p:nvPicPr>
          <p:cNvPr id="9" name="מציין מיקום תוכן 8"/>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25690" y="1825625"/>
            <a:ext cx="4692619" cy="4351338"/>
          </a:xfrm>
          <a:prstGeom prst="rect">
            <a:avLst/>
          </a:prstGeom>
        </p:spPr>
      </p:pic>
    </p:spTree>
    <p:extLst>
      <p:ext uri="{BB962C8B-B14F-4D97-AF65-F5344CB8AC3E}">
        <p14:creationId xmlns:p14="http://schemas.microsoft.com/office/powerpoint/2010/main" val="208385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200" b="1" dirty="0">
                <a:cs typeface="+mn-cs"/>
              </a:rPr>
              <a:t>פעילות מתוקשבת בחוברת הדיגיטלית</a:t>
            </a:r>
            <a:endParaRPr lang="en-US" sz="3200"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696505" y="1413800"/>
            <a:ext cx="7417039" cy="4746325"/>
          </a:xfrm>
          <a:prstGeom prst="rect">
            <a:avLst/>
          </a:prstGeom>
        </p:spPr>
      </p:pic>
      <p:sp>
        <p:nvSpPr>
          <p:cNvPr id="5" name="תיבת טקסט 4">
            <a:extLst>
              <a:ext uri="{FF2B5EF4-FFF2-40B4-BE49-F238E27FC236}">
                <a16:creationId xmlns:a16="http://schemas.microsoft.com/office/drawing/2014/main" id="{C6BD6707-51A7-A094-69E4-942B06448F8C}"/>
              </a:ext>
            </a:extLst>
          </p:cNvPr>
          <p:cNvSpPr txBox="1"/>
          <p:nvPr/>
        </p:nvSpPr>
        <p:spPr>
          <a:xfrm>
            <a:off x="1485900" y="6315760"/>
            <a:ext cx="6627644" cy="369332"/>
          </a:xfrm>
          <a:prstGeom prst="rect">
            <a:avLst/>
          </a:prstGeom>
          <a:noFill/>
        </p:spPr>
        <p:txBody>
          <a:bodyPr wrap="square">
            <a:spAutoFit/>
          </a:bodyPr>
          <a:lstStyle/>
          <a:p>
            <a:pPr algn="r"/>
            <a:r>
              <a:rPr lang="he-IL" baseline="0" dirty="0"/>
              <a:t>כניסה לפעילות בקישור </a:t>
            </a:r>
            <a:r>
              <a:rPr lang="he-IL" dirty="0">
                <a:hlinkClick r:id="rId4"/>
              </a:rPr>
              <a:t>קוֹלְטִים וּמְגִיבִים בְּעֶזְרַת חוּשׁ הָרֵיחַ</a:t>
            </a:r>
            <a:endParaRPr lang="en-US" dirty="0"/>
          </a:p>
        </p:txBody>
      </p:sp>
      <p:pic>
        <p:nvPicPr>
          <p:cNvPr id="3" name="תמונה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3909" y="209491"/>
            <a:ext cx="1762578" cy="1048674"/>
          </a:xfrm>
          <a:prstGeom prst="rect">
            <a:avLst/>
          </a:prstGeom>
        </p:spPr>
      </p:pic>
    </p:spTree>
    <p:extLst>
      <p:ext uri="{BB962C8B-B14F-4D97-AF65-F5344CB8AC3E}">
        <p14:creationId xmlns:p14="http://schemas.microsoft.com/office/powerpoint/2010/main" val="249478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5400" b="1" dirty="0">
                <a:cs typeface="+mn-cs"/>
              </a:rPr>
              <a:t>סיכום </a:t>
            </a:r>
            <a:r>
              <a:rPr lang="he-IL" sz="2800" b="1" dirty="0">
                <a:cs typeface="+mn-cs"/>
              </a:rPr>
              <a:t>(עמוד 51)</a:t>
            </a:r>
            <a:endParaRPr lang="en-US" sz="2800" b="1" dirty="0">
              <a:cs typeface="+mn-cs"/>
            </a:endParaRPr>
          </a:p>
        </p:txBody>
      </p:sp>
      <p:pic>
        <p:nvPicPr>
          <p:cNvPr id="4" name="תמונה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0190"/>
            <a:ext cx="1109603" cy="596516"/>
          </a:xfrm>
          <a:prstGeom prst="rect">
            <a:avLst/>
          </a:prstGeom>
        </p:spPr>
      </p:pic>
      <p:pic>
        <p:nvPicPr>
          <p:cNvPr id="6" name="תמונה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9914" y="211628"/>
            <a:ext cx="1086416" cy="615078"/>
          </a:xfrm>
          <a:prstGeom prst="rect">
            <a:avLst/>
          </a:prstGeom>
        </p:spPr>
      </p:pic>
      <p:pic>
        <p:nvPicPr>
          <p:cNvPr id="9" name="מציין מיקום תוכן 8"/>
          <p:cNvPicPr>
            <a:picLocks noGrp="1" noChangeAspect="1"/>
          </p:cNvPicPr>
          <p:nvPr>
            <p:ph idx="1"/>
          </p:nvPr>
        </p:nvPicPr>
        <p:blipFill>
          <a:blip r:embed="rId5"/>
          <a:stretch>
            <a:fillRect/>
          </a:stretch>
        </p:blipFill>
        <p:spPr>
          <a:xfrm>
            <a:off x="1044775" y="1548143"/>
            <a:ext cx="6052423" cy="5309857"/>
          </a:xfrm>
          <a:prstGeom prst="rect">
            <a:avLst/>
          </a:prstGeom>
        </p:spPr>
      </p:pic>
    </p:spTree>
    <p:extLst>
      <p:ext uri="{BB962C8B-B14F-4D97-AF65-F5344CB8AC3E}">
        <p14:creationId xmlns:p14="http://schemas.microsoft.com/office/powerpoint/2010/main" val="256221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399" y="731606"/>
            <a:ext cx="7886700" cy="1325563"/>
          </a:xfrm>
        </p:spPr>
        <p:txBody>
          <a:bodyPr>
            <a:normAutofit/>
          </a:bodyPr>
          <a:lstStyle/>
          <a:p>
            <a:pPr algn="ctr"/>
            <a:r>
              <a:rPr lang="he-IL" b="1" dirty="0">
                <a:cs typeface="+mn-cs"/>
              </a:rPr>
              <a:t>הֵיכָן נִמְצָא הָרֵיחַ אֵצֶל בַּעֲלֵי חַיִּים</a:t>
            </a:r>
            <a:br>
              <a:rPr lang="he-IL" b="1" dirty="0">
                <a:cs typeface="+mn-cs"/>
              </a:rPr>
            </a:br>
            <a:r>
              <a:rPr lang="he-IL" sz="3100" b="1" dirty="0">
                <a:cs typeface="+mn-cs"/>
              </a:rPr>
              <a:t>פעילות מתוקשבת בחוברת הדיגיטלית, עמוד 51</a:t>
            </a:r>
            <a:endParaRPr lang="en-US" sz="3100" b="1" dirty="0">
              <a:cs typeface="+mn-cs"/>
            </a:endParaRPr>
          </a:p>
        </p:txBody>
      </p:sp>
      <p:pic>
        <p:nvPicPr>
          <p:cNvPr id="9" name="תמונה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4674" y="4473698"/>
            <a:ext cx="3617425" cy="2275001"/>
          </a:xfrm>
          <a:prstGeom prst="rect">
            <a:avLst/>
          </a:prstGeom>
        </p:spPr>
      </p:pic>
      <p:pic>
        <p:nvPicPr>
          <p:cNvPr id="10" name="תמונה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508" y="4517679"/>
            <a:ext cx="3983492" cy="2231020"/>
          </a:xfrm>
          <a:prstGeom prst="rect">
            <a:avLst/>
          </a:prstGeom>
        </p:spPr>
      </p:pic>
      <p:pic>
        <p:nvPicPr>
          <p:cNvPr id="11" name="תמונה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4674" y="2181187"/>
            <a:ext cx="3684079" cy="2033571"/>
          </a:xfrm>
          <a:prstGeom prst="rect">
            <a:avLst/>
          </a:prstGeom>
        </p:spPr>
      </p:pic>
      <p:pic>
        <p:nvPicPr>
          <p:cNvPr id="13" name="תמונה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508" y="2275918"/>
            <a:ext cx="3983492" cy="1938840"/>
          </a:xfrm>
          <a:prstGeom prst="rect">
            <a:avLst/>
          </a:prstGeom>
        </p:spPr>
      </p:pic>
      <p:pic>
        <p:nvPicPr>
          <p:cNvPr id="4" name="תמונה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652" y="188288"/>
            <a:ext cx="1409493" cy="838600"/>
          </a:xfrm>
          <a:prstGeom prst="rect">
            <a:avLst/>
          </a:prstGeom>
        </p:spPr>
      </p:pic>
    </p:spTree>
    <p:extLst>
      <p:ext uri="{BB962C8B-B14F-4D97-AF65-F5344CB8AC3E}">
        <p14:creationId xmlns:p14="http://schemas.microsoft.com/office/powerpoint/2010/main" val="274973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4000" b="1" dirty="0">
                <a:solidFill>
                  <a:prstClr val="black"/>
                </a:solidFill>
                <a:cs typeface="Arial" panose="020B0604020202020204" pitchFamily="34" charset="0"/>
              </a:rPr>
              <a:t>משימה ביחידת תוכן דיגיטלית </a:t>
            </a:r>
            <a:br>
              <a:rPr lang="he-IL" sz="4000" b="1" dirty="0">
                <a:solidFill>
                  <a:prstClr val="black"/>
                </a:solidFill>
                <a:cs typeface="Arial" panose="020B0604020202020204" pitchFamily="34" charset="0"/>
              </a:rPr>
            </a:br>
            <a:r>
              <a:rPr lang="he-IL" sz="3200" b="1" dirty="0">
                <a:solidFill>
                  <a:srgbClr val="FF0000"/>
                </a:solidFill>
                <a:cs typeface="Arial" panose="020B0604020202020204" pitchFamily="34" charset="0"/>
              </a:rPr>
              <a:t> </a:t>
            </a:r>
            <a:endParaRPr lang="en-US" dirty="0"/>
          </a:p>
        </p:txBody>
      </p:sp>
      <p:pic>
        <p:nvPicPr>
          <p:cNvPr id="4" name="מציין מיקום תוכן 3"/>
          <p:cNvPicPr>
            <a:picLocks noGrp="1" noChangeAspect="1"/>
          </p:cNvPicPr>
          <p:nvPr>
            <p:ph idx="1"/>
          </p:nvPr>
        </p:nvPicPr>
        <p:blipFill>
          <a:blip r:embed="rId3"/>
          <a:stretch>
            <a:fillRect/>
          </a:stretch>
        </p:blipFill>
        <p:spPr>
          <a:xfrm>
            <a:off x="1027185" y="2472485"/>
            <a:ext cx="7864873" cy="3312680"/>
          </a:xfrm>
          <a:prstGeom prst="rect">
            <a:avLst/>
          </a:prstGeom>
        </p:spPr>
      </p:pic>
      <p:pic>
        <p:nvPicPr>
          <p:cNvPr id="3" name="תמונה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331" y="244831"/>
            <a:ext cx="1445707" cy="860146"/>
          </a:xfrm>
          <a:prstGeom prst="rect">
            <a:avLst/>
          </a:prstGeom>
        </p:spPr>
      </p:pic>
    </p:spTree>
    <p:extLst>
      <p:ext uri="{BB962C8B-B14F-4D97-AF65-F5344CB8AC3E}">
        <p14:creationId xmlns:p14="http://schemas.microsoft.com/office/powerpoint/2010/main" val="158996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652866A-37F4-408E-9A83-5C7D868FA49D}"/>
              </a:ext>
            </a:extLst>
          </p:cNvPr>
          <p:cNvSpPr/>
          <p:nvPr/>
        </p:nvSpPr>
        <p:spPr>
          <a:xfrm>
            <a:off x="749588" y="1196961"/>
            <a:ext cx="6584735" cy="1323439"/>
          </a:xfrm>
          <a:prstGeom prst="rect">
            <a:avLst/>
          </a:prstGeom>
          <a:noFill/>
          <a:effectLst>
            <a:outerShdw blurRad="50800" dist="38100" algn="l" rotWithShape="0">
              <a:prstClr val="black">
                <a:alpha val="40000"/>
              </a:prstClr>
            </a:outerShdw>
          </a:effectLst>
        </p:spPr>
        <p:txBody>
          <a:bodyPr wrap="square" lIns="91440" tIns="45720" rIns="91440" bIns="45720">
            <a:spAutoFit/>
          </a:bodyPr>
          <a:lstStyle/>
          <a:p>
            <a:pPr algn="r"/>
            <a:r>
              <a:rPr lang="he-IL" sz="8000" b="1" dirty="0">
                <a:ln w="22225">
                  <a:noFill/>
                  <a:prstDash val="solid"/>
                </a:ln>
                <a:solidFill>
                  <a:srgbClr val="0067A7"/>
                </a:solidFill>
              </a:rPr>
              <a:t>   </a:t>
            </a:r>
            <a:endParaRPr lang="he-IL" sz="8000" b="1" cap="none" spc="0" dirty="0">
              <a:ln w="22225">
                <a:noFill/>
                <a:prstDash val="solid"/>
              </a:ln>
              <a:solidFill>
                <a:srgbClr val="0067A7"/>
              </a:solidFill>
              <a:effectLst/>
            </a:endParaRPr>
          </a:p>
        </p:txBody>
      </p:sp>
      <p:pic>
        <p:nvPicPr>
          <p:cNvPr id="9" name="גרפיקה 8" descr="פרח ללא גבעול">
            <a:extLst>
              <a:ext uri="{FF2B5EF4-FFF2-40B4-BE49-F238E27FC236}">
                <a16:creationId xmlns:a16="http://schemas.microsoft.com/office/drawing/2014/main" id="{3D4CC3AC-0D15-4E3A-9512-BC0AC42D9F6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1579" y="4001204"/>
            <a:ext cx="914400" cy="914400"/>
          </a:xfrm>
          <a:prstGeom prst="rect">
            <a:avLst/>
          </a:prstGeom>
        </p:spPr>
      </p:pic>
      <p:pic>
        <p:nvPicPr>
          <p:cNvPr id="10" name="גרפיקה 9" descr="פרח ללא גבעול">
            <a:extLst>
              <a:ext uri="{FF2B5EF4-FFF2-40B4-BE49-F238E27FC236}">
                <a16:creationId xmlns:a16="http://schemas.microsoft.com/office/drawing/2014/main" id="{44D24E6F-090E-44F5-961B-6283637F8A8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7427511">
            <a:off x="405606" y="4778265"/>
            <a:ext cx="687964" cy="687964"/>
          </a:xfrm>
          <a:prstGeom prst="rect">
            <a:avLst/>
          </a:prstGeom>
        </p:spPr>
      </p:pic>
      <p:pic>
        <p:nvPicPr>
          <p:cNvPr id="11" name="גרפיקה 10" descr="פרח ללא גבעול">
            <a:extLst>
              <a:ext uri="{FF2B5EF4-FFF2-40B4-BE49-F238E27FC236}">
                <a16:creationId xmlns:a16="http://schemas.microsoft.com/office/drawing/2014/main" id="{306B8901-845A-4489-8524-3562717A573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7427511">
            <a:off x="1268800" y="4216278"/>
            <a:ext cx="646779" cy="646779"/>
          </a:xfrm>
          <a:prstGeom prst="rect">
            <a:avLst/>
          </a:prstGeom>
        </p:spPr>
      </p:pic>
      <p:sp>
        <p:nvSpPr>
          <p:cNvPr id="17" name="TextBox 16"/>
          <p:cNvSpPr txBox="1"/>
          <p:nvPr/>
        </p:nvSpPr>
        <p:spPr>
          <a:xfrm>
            <a:off x="1226774" y="820342"/>
            <a:ext cx="6758382" cy="923330"/>
          </a:xfrm>
          <a:prstGeom prst="rect">
            <a:avLst/>
          </a:prstGeom>
          <a:noFill/>
        </p:spPr>
        <p:txBody>
          <a:bodyPr wrap="square" rtlCol="0">
            <a:spAutoFit/>
          </a:bodyPr>
          <a:lstStyle/>
          <a:p>
            <a:pPr algn="ctr"/>
            <a:r>
              <a:rPr lang="he-IL" sz="5400" b="1" dirty="0"/>
              <a:t>תָּם וְלֹא נִשְלָם</a:t>
            </a:r>
            <a:endParaRPr lang="en-US" sz="5400" b="1" dirty="0"/>
          </a:p>
        </p:txBody>
      </p:sp>
      <p:pic>
        <p:nvPicPr>
          <p:cNvPr id="8" name="תמונה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49370" y="272359"/>
            <a:ext cx="1350598" cy="727245"/>
          </a:xfrm>
          <a:prstGeom prst="rect">
            <a:avLst/>
          </a:prstGeom>
        </p:spPr>
      </p:pic>
      <p:pic>
        <p:nvPicPr>
          <p:cNvPr id="3" name="תמונה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9585" y="77300"/>
            <a:ext cx="1409037" cy="797732"/>
          </a:xfrm>
          <a:prstGeom prst="rect">
            <a:avLst/>
          </a:prstGeom>
        </p:spPr>
      </p:pic>
      <p:pic>
        <p:nvPicPr>
          <p:cNvPr id="5" name="תמונה 4"/>
          <p:cNvPicPr>
            <a:picLocks noChangeAspect="1"/>
          </p:cNvPicPr>
          <p:nvPr/>
        </p:nvPicPr>
        <p:blipFill>
          <a:blip r:embed="rId10"/>
          <a:stretch>
            <a:fillRect/>
          </a:stretch>
        </p:blipFill>
        <p:spPr>
          <a:xfrm>
            <a:off x="2911977" y="2126521"/>
            <a:ext cx="2950720" cy="3749365"/>
          </a:xfrm>
          <a:prstGeom prst="rect">
            <a:avLst/>
          </a:prstGeom>
        </p:spPr>
      </p:pic>
    </p:spTree>
    <p:extLst>
      <p:ext uri="{BB962C8B-B14F-4D97-AF65-F5344CB8AC3E}">
        <p14:creationId xmlns:p14="http://schemas.microsoft.com/office/powerpoint/2010/main" val="312150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307819" y="1577624"/>
            <a:ext cx="8329188" cy="1011667"/>
          </a:xfrm>
          <a:effectLst>
            <a:outerShdw blurRad="50800" dist="38100" dir="2700000" algn="tl" rotWithShape="0">
              <a:prstClr val="black">
                <a:alpha val="40000"/>
              </a:prstClr>
            </a:outerShdw>
          </a:effectLst>
        </p:spPr>
        <p:txBody>
          <a:bodyPr>
            <a:normAutofit/>
          </a:bodyPr>
          <a:lstStyle/>
          <a:p>
            <a:r>
              <a:rPr lang="he-IL" b="1" dirty="0">
                <a:solidFill>
                  <a:srgbClr val="0070C0"/>
                </a:solidFill>
                <a:cs typeface="+mn-cs"/>
              </a:rPr>
              <a:t>חוּשׁ הַרֵיחַ  </a:t>
            </a:r>
            <a:endParaRPr lang="x-none" dirty="0"/>
          </a:p>
        </p:txBody>
      </p:sp>
      <p:pic>
        <p:nvPicPr>
          <p:cNvPr id="3" name="תמונה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2360" y="191636"/>
            <a:ext cx="1618340" cy="869922"/>
          </a:xfrm>
          <a:prstGeom prst="rect">
            <a:avLst/>
          </a:prstGeom>
        </p:spPr>
      </p:pic>
      <p:pic>
        <p:nvPicPr>
          <p:cNvPr id="4" name="תמונה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9129" y="-81481"/>
            <a:ext cx="1981204" cy="1121666"/>
          </a:xfrm>
          <a:prstGeom prst="rect">
            <a:avLst/>
          </a:prstGeom>
        </p:spPr>
      </p:pic>
      <p:pic>
        <p:nvPicPr>
          <p:cNvPr id="5" name="תמונה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7767" y="2723568"/>
            <a:ext cx="2951430" cy="3751569"/>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solidFill>
                  <a:prstClr val="black"/>
                </a:solidFill>
                <a:cs typeface="Arial" panose="020B0604020202020204" pitchFamily="34" charset="0"/>
              </a:rPr>
              <a:t>הַחוּשִים שֶלָנוּ</a:t>
            </a:r>
            <a:endParaRPr lang="en-US" sz="5400" dirty="0"/>
          </a:p>
        </p:txBody>
      </p:sp>
      <p:pic>
        <p:nvPicPr>
          <p:cNvPr id="4" name="מציין מיקום תוכן 3"/>
          <p:cNvPicPr>
            <a:picLocks noGrp="1" noChangeAspect="1"/>
          </p:cNvPicPr>
          <p:nvPr>
            <p:ph idx="1"/>
          </p:nvPr>
        </p:nvPicPr>
        <p:blipFill>
          <a:blip r:embed="rId3"/>
          <a:stretch>
            <a:fillRect/>
          </a:stretch>
        </p:blipFill>
        <p:spPr>
          <a:xfrm>
            <a:off x="172016" y="2211026"/>
            <a:ext cx="8591738" cy="2569203"/>
          </a:xfrm>
          <a:prstGeom prst="rect">
            <a:avLst/>
          </a:prstGeom>
        </p:spPr>
      </p:pic>
      <p:pic>
        <p:nvPicPr>
          <p:cNvPr id="3" name="תמונה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8214" y="38733"/>
            <a:ext cx="1214271" cy="652785"/>
          </a:xfrm>
          <a:prstGeom prst="rect">
            <a:avLst/>
          </a:prstGeom>
        </p:spPr>
      </p:pic>
      <p:pic>
        <p:nvPicPr>
          <p:cNvPr id="5" name="תמונה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15" y="38733"/>
            <a:ext cx="1533809" cy="868372"/>
          </a:xfrm>
          <a:prstGeom prst="rect">
            <a:avLst/>
          </a:prstGeom>
        </p:spPr>
      </p:pic>
    </p:spTree>
    <p:extLst>
      <p:ext uri="{BB962C8B-B14F-4D97-AF65-F5344CB8AC3E}">
        <p14:creationId xmlns:p14="http://schemas.microsoft.com/office/powerpoint/2010/main" val="165121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8895" y="365126"/>
            <a:ext cx="7886700" cy="1325563"/>
          </a:xfrm>
        </p:spPr>
        <p:txBody>
          <a:bodyPr/>
          <a:lstStyle/>
          <a:p>
            <a:pPr algn="ctr"/>
            <a:r>
              <a:rPr lang="he-IL" b="1" dirty="0">
                <a:latin typeface="MF_FrankRuhl-Regular"/>
                <a:cs typeface="+mn-cs"/>
              </a:rPr>
              <a:t>קוֹלְטִים מֵידָע</a:t>
            </a:r>
            <a:endParaRPr lang="en-US" b="1" dirty="0">
              <a:cs typeface="+mn-cs"/>
            </a:endParaRPr>
          </a:p>
        </p:txBody>
      </p:sp>
      <p:sp>
        <p:nvSpPr>
          <p:cNvPr id="3" name="מציין מיקום תוכן 2"/>
          <p:cNvSpPr>
            <a:spLocks noGrp="1"/>
          </p:cNvSpPr>
          <p:nvPr>
            <p:ph idx="1"/>
          </p:nvPr>
        </p:nvSpPr>
        <p:spPr>
          <a:xfrm>
            <a:off x="492847" y="1899712"/>
            <a:ext cx="8198479" cy="4351338"/>
          </a:xfrm>
        </p:spPr>
        <p:txBody>
          <a:bodyPr/>
          <a:lstStyle/>
          <a:p>
            <a:pPr marL="0" indent="0" algn="r">
              <a:buNone/>
            </a:pPr>
            <a:r>
              <a:rPr lang="he-IL" sz="3200" b="1" dirty="0">
                <a:latin typeface="MF_FrankRuhl-Bold"/>
              </a:rPr>
              <a:t>מְשׂימָה: </a:t>
            </a:r>
            <a:r>
              <a:rPr lang="he-IL" sz="3200" b="1" dirty="0">
                <a:latin typeface="MF_FrankRuhl-Regular"/>
              </a:rPr>
              <a:t>מָה קוֹלְטִים בְּעֶזְרַת חוּשׁ הָרֵיחַ? </a:t>
            </a:r>
            <a:r>
              <a:rPr lang="he-IL" b="1" dirty="0">
                <a:latin typeface="MF_FrankRuhl-Regular"/>
              </a:rPr>
              <a:t>(עמוד 45)</a:t>
            </a:r>
            <a:endParaRPr lang="en-US" b="1" dirty="0"/>
          </a:p>
        </p:txBody>
      </p:sp>
      <p:pic>
        <p:nvPicPr>
          <p:cNvPr id="5" name="תמונה 4"/>
          <p:cNvPicPr>
            <a:picLocks noChangeAspect="1"/>
          </p:cNvPicPr>
          <p:nvPr/>
        </p:nvPicPr>
        <p:blipFill>
          <a:blip r:embed="rId3"/>
          <a:stretch>
            <a:fillRect/>
          </a:stretch>
        </p:blipFill>
        <p:spPr>
          <a:xfrm>
            <a:off x="7413681" y="156103"/>
            <a:ext cx="1621677" cy="871804"/>
          </a:xfrm>
          <a:prstGeom prst="rect">
            <a:avLst/>
          </a:prstGeom>
        </p:spPr>
      </p:pic>
      <p:pic>
        <p:nvPicPr>
          <p:cNvPr id="6" name="תמונה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4698"/>
            <a:ext cx="1981204" cy="1121666"/>
          </a:xfrm>
          <a:prstGeom prst="rect">
            <a:avLst/>
          </a:prstGeom>
        </p:spPr>
      </p:pic>
      <p:pic>
        <p:nvPicPr>
          <p:cNvPr id="8" name="תמונה 7"/>
          <p:cNvPicPr>
            <a:picLocks noChangeAspect="1"/>
          </p:cNvPicPr>
          <p:nvPr/>
        </p:nvPicPr>
        <p:blipFill>
          <a:blip r:embed="rId5"/>
          <a:stretch>
            <a:fillRect/>
          </a:stretch>
        </p:blipFill>
        <p:spPr>
          <a:xfrm>
            <a:off x="1432522" y="2669547"/>
            <a:ext cx="6134100" cy="3981450"/>
          </a:xfrm>
          <a:prstGeom prst="rect">
            <a:avLst/>
          </a:prstGeom>
        </p:spPr>
      </p:pic>
    </p:spTree>
    <p:extLst>
      <p:ext uri="{BB962C8B-B14F-4D97-AF65-F5344CB8AC3E}">
        <p14:creationId xmlns:p14="http://schemas.microsoft.com/office/powerpoint/2010/main" val="352722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br>
              <a:rPr lang="he-IL" b="1" dirty="0"/>
            </a:br>
            <a:r>
              <a:rPr lang="he-IL" b="1" dirty="0"/>
              <a:t>חֵלֶק ב: רֵיחוֹת בַּבַּקְבּוּק (עמוד 46)</a:t>
            </a:r>
            <a:endParaRPr lang="en-US" b="1" dirty="0"/>
          </a:p>
        </p:txBody>
      </p:sp>
      <p:pic>
        <p:nvPicPr>
          <p:cNvPr id="4" name="מציין מיקום תוכן 3"/>
          <p:cNvPicPr>
            <a:picLocks noGrp="1" noChangeAspect="1"/>
          </p:cNvPicPr>
          <p:nvPr>
            <p:ph idx="1"/>
          </p:nvPr>
        </p:nvPicPr>
        <p:blipFill>
          <a:blip r:embed="rId3"/>
          <a:stretch>
            <a:fillRect/>
          </a:stretch>
        </p:blipFill>
        <p:spPr>
          <a:xfrm>
            <a:off x="92647" y="2414966"/>
            <a:ext cx="8958705" cy="4284598"/>
          </a:xfrm>
          <a:prstGeom prst="rect">
            <a:avLst/>
          </a:prstGeom>
        </p:spPr>
      </p:pic>
      <p:pic>
        <p:nvPicPr>
          <p:cNvPr id="3" name="תמונה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6474"/>
            <a:ext cx="1435527" cy="771731"/>
          </a:xfrm>
          <a:prstGeom prst="rect">
            <a:avLst/>
          </a:prstGeom>
        </p:spPr>
      </p:pic>
      <p:pic>
        <p:nvPicPr>
          <p:cNvPr id="5" name="תמונה 4"/>
          <p:cNvPicPr>
            <a:picLocks noChangeAspect="1"/>
          </p:cNvPicPr>
          <p:nvPr/>
        </p:nvPicPr>
        <p:blipFill>
          <a:blip r:embed="rId5"/>
          <a:stretch>
            <a:fillRect/>
          </a:stretch>
        </p:blipFill>
        <p:spPr>
          <a:xfrm>
            <a:off x="7643054" y="-34197"/>
            <a:ext cx="1408298" cy="798645"/>
          </a:xfrm>
          <a:prstGeom prst="rect">
            <a:avLst/>
          </a:prstGeom>
        </p:spPr>
      </p:pic>
    </p:spTree>
    <p:extLst>
      <p:ext uri="{BB962C8B-B14F-4D97-AF65-F5344CB8AC3E}">
        <p14:creationId xmlns:p14="http://schemas.microsoft.com/office/powerpoint/2010/main" val="167870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71085" y="645784"/>
            <a:ext cx="7886700" cy="1325563"/>
          </a:xfrm>
        </p:spPr>
        <p:txBody>
          <a:bodyPr/>
          <a:lstStyle/>
          <a:p>
            <a:pPr algn="ctr"/>
            <a:r>
              <a:rPr lang="he-IL" b="1" dirty="0">
                <a:cs typeface="+mn-cs"/>
              </a:rPr>
              <a:t>המשגה: עמוד 47</a:t>
            </a:r>
            <a:endParaRPr lang="en-US" b="1" dirty="0">
              <a:cs typeface="+mn-cs"/>
            </a:endParaRPr>
          </a:p>
        </p:txBody>
      </p:sp>
      <p:pic>
        <p:nvPicPr>
          <p:cNvPr id="6" name="מציין מיקום תוכן 5"/>
          <p:cNvPicPr>
            <a:picLocks noGrp="1" noChangeAspect="1"/>
          </p:cNvPicPr>
          <p:nvPr>
            <p:ph idx="1"/>
          </p:nvPr>
        </p:nvPicPr>
        <p:blipFill>
          <a:blip r:embed="rId3"/>
          <a:stretch>
            <a:fillRect/>
          </a:stretch>
        </p:blipFill>
        <p:spPr>
          <a:xfrm>
            <a:off x="2270116" y="1527727"/>
            <a:ext cx="4603767" cy="5195896"/>
          </a:xfrm>
          <a:prstGeom prst="rect">
            <a:avLst/>
          </a:prstGeom>
        </p:spPr>
      </p:pic>
      <p:pic>
        <p:nvPicPr>
          <p:cNvPr id="3" name="תמונה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6393" y="200461"/>
            <a:ext cx="1308778" cy="703591"/>
          </a:xfrm>
          <a:prstGeom prst="rect">
            <a:avLst/>
          </a:prstGeom>
        </p:spPr>
      </p:pic>
      <p:pic>
        <p:nvPicPr>
          <p:cNvPr id="4" name="תמונה 3"/>
          <p:cNvPicPr>
            <a:picLocks noChangeAspect="1"/>
          </p:cNvPicPr>
          <p:nvPr/>
        </p:nvPicPr>
        <p:blipFill>
          <a:blip r:embed="rId5"/>
          <a:stretch>
            <a:fillRect/>
          </a:stretch>
        </p:blipFill>
        <p:spPr>
          <a:xfrm>
            <a:off x="166936" y="105407"/>
            <a:ext cx="1408298" cy="798645"/>
          </a:xfrm>
          <a:prstGeom prst="rect">
            <a:avLst/>
          </a:prstGeom>
        </p:spPr>
      </p:pic>
    </p:spTree>
    <p:extLst>
      <p:ext uri="{BB962C8B-B14F-4D97-AF65-F5344CB8AC3E}">
        <p14:creationId xmlns:p14="http://schemas.microsoft.com/office/powerpoint/2010/main" val="146794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0298" y="428500"/>
            <a:ext cx="8515350" cy="1325563"/>
          </a:xfrm>
        </p:spPr>
        <p:txBody>
          <a:bodyPr/>
          <a:lstStyle/>
          <a:p>
            <a:pPr algn="r"/>
            <a:r>
              <a:rPr lang="he-IL" b="1" dirty="0">
                <a:solidFill>
                  <a:srgbClr val="446AB2"/>
                </a:solidFill>
                <a:latin typeface="MF_FrankRuhl-Regular"/>
                <a:cs typeface="+mn-cs"/>
              </a:rPr>
              <a:t>מְשִׂימָה: </a:t>
            </a:r>
            <a:r>
              <a:rPr lang="he-IL" b="1" dirty="0">
                <a:solidFill>
                  <a:srgbClr val="000000"/>
                </a:solidFill>
                <a:latin typeface="MF_FrankRuhl-Regular"/>
                <a:cs typeface="+mn-cs"/>
              </a:rPr>
              <a:t>מַדּוּעַ חוּשׁ הָרֵיחַ חָשׁוּב לָנוּ?</a:t>
            </a:r>
            <a:br>
              <a:rPr lang="he-IL" b="1" dirty="0">
                <a:solidFill>
                  <a:srgbClr val="000000"/>
                </a:solidFill>
                <a:latin typeface="MF_FrankRuhl-Regular"/>
                <a:cs typeface="+mn-cs"/>
              </a:rPr>
            </a:br>
            <a:r>
              <a:rPr lang="he-IL" b="1" dirty="0">
                <a:solidFill>
                  <a:srgbClr val="000000"/>
                </a:solidFill>
                <a:latin typeface="MF_FrankRuhl-Regular"/>
                <a:cs typeface="+mn-cs"/>
              </a:rPr>
              <a:t>(</a:t>
            </a:r>
            <a:r>
              <a:rPr lang="he-IL" sz="2800" b="1" dirty="0">
                <a:solidFill>
                  <a:srgbClr val="000000"/>
                </a:solidFill>
                <a:latin typeface="MF_FrankRuhl-Regular"/>
                <a:cs typeface="+mn-cs"/>
              </a:rPr>
              <a:t>עמוד )48</a:t>
            </a:r>
            <a:endParaRPr lang="en-US" sz="2800"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362436" y="1828801"/>
            <a:ext cx="8251074" cy="3831742"/>
          </a:xfrm>
          <a:prstGeom prst="rect">
            <a:avLst/>
          </a:prstGeom>
        </p:spPr>
      </p:pic>
      <p:pic>
        <p:nvPicPr>
          <p:cNvPr id="3" name="תמונה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1125" y="6046643"/>
            <a:ext cx="1381206" cy="742528"/>
          </a:xfrm>
          <a:prstGeom prst="rect">
            <a:avLst/>
          </a:prstGeom>
        </p:spPr>
      </p:pic>
      <p:pic>
        <p:nvPicPr>
          <p:cNvPr id="5" name="תמונה 4"/>
          <p:cNvPicPr>
            <a:picLocks noChangeAspect="1"/>
          </p:cNvPicPr>
          <p:nvPr/>
        </p:nvPicPr>
        <p:blipFill>
          <a:blip r:embed="rId5"/>
          <a:stretch>
            <a:fillRect/>
          </a:stretch>
        </p:blipFill>
        <p:spPr>
          <a:xfrm>
            <a:off x="230298" y="6059355"/>
            <a:ext cx="1408298" cy="798645"/>
          </a:xfrm>
          <a:prstGeom prst="rect">
            <a:avLst/>
          </a:prstGeom>
        </p:spPr>
      </p:pic>
    </p:spTree>
    <p:extLst>
      <p:ext uri="{BB962C8B-B14F-4D97-AF65-F5344CB8AC3E}">
        <p14:creationId xmlns:p14="http://schemas.microsoft.com/office/powerpoint/2010/main" val="362533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4824" y="0"/>
            <a:ext cx="7886700" cy="1325563"/>
          </a:xfrm>
        </p:spPr>
        <p:txBody>
          <a:bodyPr/>
          <a:lstStyle/>
          <a:p>
            <a:pPr algn="ctr"/>
            <a:r>
              <a:rPr lang="he-IL" b="1" dirty="0">
                <a:cs typeface="+mn-cs"/>
              </a:rPr>
              <a:t>מגוון ריחות</a:t>
            </a:r>
            <a:endParaRPr lang="en-US" b="1" dirty="0">
              <a:cs typeface="+mn-cs"/>
            </a:endParaRPr>
          </a:p>
        </p:txBody>
      </p:sp>
      <p:pic>
        <p:nvPicPr>
          <p:cNvPr id="4" name="מציין מיקום תוכן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119169" y="3864159"/>
            <a:ext cx="3861869" cy="2697274"/>
          </a:xfrm>
          <a:prstGeom prst="rect">
            <a:avLst/>
          </a:prstGeom>
        </p:spPr>
      </p:pic>
      <p:pic>
        <p:nvPicPr>
          <p:cNvPr id="6" name="תמונה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9169" y="1242765"/>
            <a:ext cx="3861869" cy="2621394"/>
          </a:xfrm>
          <a:prstGeom prst="rect">
            <a:avLst/>
          </a:prstGeom>
        </p:spPr>
      </p:pic>
      <p:pic>
        <p:nvPicPr>
          <p:cNvPr id="7" name="תמונה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437" y="1138402"/>
            <a:ext cx="4329042" cy="2545981"/>
          </a:xfrm>
          <a:prstGeom prst="rect">
            <a:avLst/>
          </a:prstGeom>
        </p:spPr>
      </p:pic>
      <p:pic>
        <p:nvPicPr>
          <p:cNvPr id="8" name="תמונה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3437" y="3781361"/>
            <a:ext cx="4172710" cy="2907820"/>
          </a:xfrm>
          <a:prstGeom prst="rect">
            <a:avLst/>
          </a:prstGeom>
        </p:spPr>
      </p:pic>
      <p:pic>
        <p:nvPicPr>
          <p:cNvPr id="9" name="תמונה 8"/>
          <p:cNvPicPr>
            <a:picLocks noChangeAspect="1"/>
          </p:cNvPicPr>
          <p:nvPr/>
        </p:nvPicPr>
        <p:blipFill>
          <a:blip r:embed="rId7"/>
          <a:stretch>
            <a:fillRect/>
          </a:stretch>
        </p:blipFill>
        <p:spPr>
          <a:xfrm>
            <a:off x="7556500" y="136938"/>
            <a:ext cx="1383912" cy="743776"/>
          </a:xfrm>
          <a:prstGeom prst="rect">
            <a:avLst/>
          </a:prstGeom>
        </p:spPr>
      </p:pic>
      <p:pic>
        <p:nvPicPr>
          <p:cNvPr id="10" name="תמונה 9"/>
          <p:cNvPicPr>
            <a:picLocks noChangeAspect="1"/>
          </p:cNvPicPr>
          <p:nvPr/>
        </p:nvPicPr>
        <p:blipFill>
          <a:blip r:embed="rId8"/>
          <a:stretch>
            <a:fillRect/>
          </a:stretch>
        </p:blipFill>
        <p:spPr>
          <a:xfrm>
            <a:off x="35310" y="82069"/>
            <a:ext cx="1408298" cy="798645"/>
          </a:xfrm>
          <a:prstGeom prst="rect">
            <a:avLst/>
          </a:prstGeom>
        </p:spPr>
      </p:pic>
    </p:spTree>
    <p:extLst>
      <p:ext uri="{BB962C8B-B14F-4D97-AF65-F5344CB8AC3E}">
        <p14:creationId xmlns:p14="http://schemas.microsoft.com/office/powerpoint/2010/main" val="217110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srgbClr val="446AB2"/>
                </a:solidFill>
                <a:latin typeface="MF_FrankRuhl-Regular"/>
                <a:cs typeface="+mn-cs"/>
              </a:rPr>
              <a:t>מְשׂימָה: </a:t>
            </a:r>
            <a:r>
              <a:rPr lang="he-IL" b="1" dirty="0">
                <a:solidFill>
                  <a:srgbClr val="000000"/>
                </a:solidFill>
                <a:latin typeface="MF_FrankRuhl-Regular"/>
                <a:cs typeface="+mn-cs"/>
              </a:rPr>
              <a:t>מְכִינִים שַׂקִּיּוֹת רֵיחַ </a:t>
            </a:r>
            <a:r>
              <a:rPr lang="he-IL" sz="2800" b="1" dirty="0">
                <a:solidFill>
                  <a:srgbClr val="000000"/>
                </a:solidFill>
                <a:latin typeface="MF_FrankRuhl-Regular"/>
                <a:cs typeface="+mn-cs"/>
              </a:rPr>
              <a:t>(עמוד 49)</a:t>
            </a:r>
            <a:endParaRPr lang="en-US" sz="2800"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1064775" y="1762739"/>
            <a:ext cx="6779488" cy="4067693"/>
          </a:xfrm>
          <a:prstGeom prst="rect">
            <a:avLst/>
          </a:prstGeom>
        </p:spPr>
      </p:pic>
      <p:pic>
        <p:nvPicPr>
          <p:cNvPr id="3" name="תמונה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3017" y="5902482"/>
            <a:ext cx="1381207" cy="742529"/>
          </a:xfrm>
          <a:prstGeom prst="rect">
            <a:avLst/>
          </a:prstGeom>
        </p:spPr>
      </p:pic>
      <p:pic>
        <p:nvPicPr>
          <p:cNvPr id="5" name="תמונה 4"/>
          <p:cNvPicPr>
            <a:picLocks noChangeAspect="1"/>
          </p:cNvPicPr>
          <p:nvPr/>
        </p:nvPicPr>
        <p:blipFill>
          <a:blip r:embed="rId5"/>
          <a:stretch>
            <a:fillRect/>
          </a:stretch>
        </p:blipFill>
        <p:spPr>
          <a:xfrm>
            <a:off x="0" y="5902482"/>
            <a:ext cx="1408298" cy="798645"/>
          </a:xfrm>
          <a:prstGeom prst="rect">
            <a:avLst/>
          </a:prstGeom>
        </p:spPr>
      </p:pic>
    </p:spTree>
    <p:extLst>
      <p:ext uri="{BB962C8B-B14F-4D97-AF65-F5344CB8AC3E}">
        <p14:creationId xmlns:p14="http://schemas.microsoft.com/office/powerpoint/2010/main" val="1063379017"/>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1366</TotalTime>
  <Words>909</Words>
  <Application>Microsoft Office PowerPoint</Application>
  <PresentationFormat>‫הצגה על המסך (4:3)</PresentationFormat>
  <Paragraphs>77</Paragraphs>
  <Slides>16</Slides>
  <Notes>15</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16</vt:i4>
      </vt:variant>
    </vt:vector>
  </HeadingPairs>
  <TitlesOfParts>
    <vt:vector size="27" baseType="lpstr">
      <vt:lpstr>Almoni Neue DL 4.0 AAA</vt:lpstr>
      <vt:lpstr>Arial</vt:lpstr>
      <vt:lpstr>Calibri</vt:lpstr>
      <vt:lpstr>Calibri Light</vt:lpstr>
      <vt:lpstr>EnzoagadaMF-Bold</vt:lpstr>
      <vt:lpstr>FontbitDavid</vt:lpstr>
      <vt:lpstr>FontbitDavid-Bold</vt:lpstr>
      <vt:lpstr>MF_FrankRuhl-Bold</vt:lpstr>
      <vt:lpstr>MF_FrankRuhl-Regular</vt:lpstr>
      <vt:lpstr>OpenSansHebrewRegular</vt:lpstr>
      <vt:lpstr>ערכת נושא Office</vt:lpstr>
      <vt:lpstr>מצגת מלווה לשיעורים</vt:lpstr>
      <vt:lpstr>חוּשׁ הַרֵיחַ  </vt:lpstr>
      <vt:lpstr>הַחוּשִים שֶלָנוּ</vt:lpstr>
      <vt:lpstr>קוֹלְטִים מֵידָע</vt:lpstr>
      <vt:lpstr> חֵלֶק ב: רֵיחוֹת בַּבַּקְבּוּק (עמוד 46)</vt:lpstr>
      <vt:lpstr>המשגה: עמוד 47</vt:lpstr>
      <vt:lpstr>מְשִׂימָה: מַדּוּעַ חוּשׁ הָרֵיחַ חָשׁוּב לָנוּ? (עמוד )48</vt:lpstr>
      <vt:lpstr>מגוון ריחות</vt:lpstr>
      <vt:lpstr>מְשׂימָה: מְכִינִים שַׂקִּיּוֹת רֵיחַ (עמוד 49)</vt:lpstr>
      <vt:lpstr>קישור לסרטון</vt:lpstr>
      <vt:lpstr>מְשִׂימָה: קוֹלְטִים מֵידָע וּמְגִיבִים (עמוד 50)</vt:lpstr>
      <vt:lpstr>פעילות מתוקשבת בחוברת הדיגיטלית</vt:lpstr>
      <vt:lpstr>סיכום (עמוד 51)</vt:lpstr>
      <vt:lpstr>הֵיכָן נִמְצָא הָרֵיחַ אֵצֶל בַּעֲלֵי חַיִּים פעילות מתוקשבת בחוברת הדיגיטלית, עמוד 51</vt:lpstr>
      <vt:lpstr>משימה ביחידת תוכן דיגיטלית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166</cp:revision>
  <dcterms:created xsi:type="dcterms:W3CDTF">2019-05-25T18:59:51Z</dcterms:created>
  <dcterms:modified xsi:type="dcterms:W3CDTF">2023-09-18T06:16:41Z</dcterms:modified>
</cp:coreProperties>
</file>