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16"/>
  </p:notesMasterIdLst>
  <p:sldIdLst>
    <p:sldId id="329" r:id="rId2"/>
    <p:sldId id="289" r:id="rId3"/>
    <p:sldId id="309" r:id="rId4"/>
    <p:sldId id="310" r:id="rId5"/>
    <p:sldId id="330" r:id="rId6"/>
    <p:sldId id="331" r:id="rId7"/>
    <p:sldId id="332" r:id="rId8"/>
    <p:sldId id="321" r:id="rId9"/>
    <p:sldId id="335" r:id="rId10"/>
    <p:sldId id="336" r:id="rId11"/>
    <p:sldId id="333" r:id="rId12"/>
    <p:sldId id="326" r:id="rId13"/>
    <p:sldId id="334" r:id="rId14"/>
    <p:sldId id="28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1114"/>
    <a:srgbClr val="6EB14D"/>
    <a:srgbClr val="F6FAFE"/>
    <a:srgbClr val="0066A6"/>
    <a:srgbClr val="0067A3"/>
    <a:srgbClr val="6FB14D"/>
    <a:srgbClr val="B31013"/>
    <a:srgbClr val="5A5EAE"/>
    <a:srgbClr val="F6CCB4"/>
    <a:srgbClr val="F5C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26" autoAdjust="0"/>
    <p:restoredTop sz="87511" autoAdjust="0"/>
  </p:normalViewPr>
  <p:slideViewPr>
    <p:cSldViewPr snapToGrid="0" showGuides="1">
      <p:cViewPr varScale="1">
        <p:scale>
          <a:sx n="53" d="100"/>
          <a:sy n="53" d="100"/>
        </p:scale>
        <p:origin x="1590" y="45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ga mishan" userId="802d01ca9850f5a0" providerId="LiveId" clId="{282C9640-B9E2-4BED-942B-8976EDB12969}"/>
    <pc:docChg chg="undo redo custSel modSld">
      <pc:chgData name="noga mishan" userId="802d01ca9850f5a0" providerId="LiveId" clId="{282C9640-B9E2-4BED-942B-8976EDB12969}" dt="2023-09-09T17:04:21.293" v="101"/>
      <pc:docMkLst>
        <pc:docMk/>
      </pc:docMkLst>
      <pc:sldChg chg="modNotesTx">
        <pc:chgData name="noga mishan" userId="802d01ca9850f5a0" providerId="LiveId" clId="{282C9640-B9E2-4BED-942B-8976EDB12969}" dt="2023-09-09T14:10:19.867" v="11" actId="20577"/>
        <pc:sldMkLst>
          <pc:docMk/>
          <pc:sldMk cId="2905265682" sldId="289"/>
        </pc:sldMkLst>
      </pc:sldChg>
      <pc:sldChg chg="modSp mod">
        <pc:chgData name="noga mishan" userId="802d01ca9850f5a0" providerId="LiveId" clId="{282C9640-B9E2-4BED-942B-8976EDB12969}" dt="2023-09-09T17:04:21.293" v="101"/>
        <pc:sldMkLst>
          <pc:docMk/>
          <pc:sldMk cId="3527224726" sldId="310"/>
        </pc:sldMkLst>
        <pc:spChg chg="mod">
          <ac:chgData name="noga mishan" userId="802d01ca9850f5a0" providerId="LiveId" clId="{282C9640-B9E2-4BED-942B-8976EDB12969}" dt="2023-09-09T17:04:21.293" v="101"/>
          <ac:spMkLst>
            <pc:docMk/>
            <pc:sldMk cId="3527224726" sldId="310"/>
            <ac:spMk id="3" creationId="{00000000-0000-0000-0000-000000000000}"/>
          </ac:spMkLst>
        </pc:spChg>
      </pc:sldChg>
      <pc:sldChg chg="modNotesTx">
        <pc:chgData name="noga mishan" userId="802d01ca9850f5a0" providerId="LiveId" clId="{282C9640-B9E2-4BED-942B-8976EDB12969}" dt="2023-09-09T14:28:07.295" v="78"/>
        <pc:sldMkLst>
          <pc:docMk/>
          <pc:sldMk cId="2083855813" sldId="321"/>
        </pc:sldMkLst>
      </pc:sldChg>
      <pc:sldChg chg="modNotesTx">
        <pc:chgData name="noga mishan" userId="802d01ca9850f5a0" providerId="LiveId" clId="{282C9640-B9E2-4BED-942B-8976EDB12969}" dt="2023-09-09T14:31:18.717" v="92" actId="20577"/>
        <pc:sldMkLst>
          <pc:docMk/>
          <pc:sldMk cId="2562210445" sldId="326"/>
        </pc:sldMkLst>
      </pc:sldChg>
      <pc:sldChg chg="modNotesTx">
        <pc:chgData name="noga mishan" userId="802d01ca9850f5a0" providerId="LiveId" clId="{282C9640-B9E2-4BED-942B-8976EDB12969}" dt="2023-09-09T14:08:01.975" v="3"/>
        <pc:sldMkLst>
          <pc:docMk/>
          <pc:sldMk cId="2839982423" sldId="329"/>
        </pc:sldMkLst>
      </pc:sldChg>
      <pc:sldChg chg="modNotesTx">
        <pc:chgData name="noga mishan" userId="802d01ca9850f5a0" providerId="LiveId" clId="{282C9640-B9E2-4BED-942B-8976EDB12969}" dt="2023-09-09T14:22:45.795" v="16" actId="20577"/>
        <pc:sldMkLst>
          <pc:docMk/>
          <pc:sldMk cId="477670917" sldId="330"/>
        </pc:sldMkLst>
      </pc:sldChg>
      <pc:sldChg chg="modNotesTx">
        <pc:chgData name="noga mishan" userId="802d01ca9850f5a0" providerId="LiveId" clId="{282C9640-B9E2-4BED-942B-8976EDB12969}" dt="2023-09-09T14:25:41.736" v="34" actId="113"/>
        <pc:sldMkLst>
          <pc:docMk/>
          <pc:sldMk cId="1467943218" sldId="331"/>
        </pc:sldMkLst>
      </pc:sldChg>
      <pc:sldChg chg="modNotesTx">
        <pc:chgData name="noga mishan" userId="802d01ca9850f5a0" providerId="LiveId" clId="{282C9640-B9E2-4BED-942B-8976EDB12969}" dt="2023-09-09T14:26:40.397" v="75" actId="20577"/>
        <pc:sldMkLst>
          <pc:docMk/>
          <pc:sldMk cId="3281923356" sldId="332"/>
        </pc:sldMkLst>
      </pc:sldChg>
      <pc:sldChg chg="modNotesTx">
        <pc:chgData name="noga mishan" userId="802d01ca9850f5a0" providerId="LiveId" clId="{282C9640-B9E2-4BED-942B-8976EDB12969}" dt="2023-09-09T14:30:06.563" v="82" actId="20577"/>
        <pc:sldMkLst>
          <pc:docMk/>
          <pc:sldMk cId="1614301525" sldId="333"/>
        </pc:sldMkLst>
      </pc:sldChg>
      <pc:sldChg chg="modNotesTx">
        <pc:chgData name="noga mishan" userId="802d01ca9850f5a0" providerId="LiveId" clId="{282C9640-B9E2-4BED-942B-8976EDB12969}" dt="2023-09-09T14:31:44.975" v="93"/>
        <pc:sldMkLst>
          <pc:docMk/>
          <pc:sldMk cId="426079061" sldId="334"/>
        </pc:sldMkLst>
      </pc:sldChg>
      <pc:sldChg chg="addSp modSp mod modNotesTx">
        <pc:chgData name="noga mishan" userId="802d01ca9850f5a0" providerId="LiveId" clId="{282C9640-B9E2-4BED-942B-8976EDB12969}" dt="2023-09-09T17:03:44.048" v="100" actId="20577"/>
        <pc:sldMkLst>
          <pc:docMk/>
          <pc:sldMk cId="3297095115" sldId="335"/>
        </pc:sldMkLst>
        <pc:spChg chg="add mod">
          <ac:chgData name="noga mishan" userId="802d01ca9850f5a0" providerId="LiveId" clId="{282C9640-B9E2-4BED-942B-8976EDB12969}" dt="2023-09-09T17:03:44.048" v="100" actId="20577"/>
          <ac:spMkLst>
            <pc:docMk/>
            <pc:sldMk cId="3297095115" sldId="335"/>
            <ac:spMk id="6" creationId="{FF79EFFF-B68C-2C62-C394-EA4D65F96C1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699FE938-EB2A-473A-97ED-1CBD33704278}" type="datetimeFigureOut">
              <a:rPr lang="x-none" smtClean="0"/>
              <a:t>11-Sep-23</a:t>
            </a:fld>
            <a:endParaRPr lang="x-none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x-none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x-none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E992BE40-C229-4611-BA02-460BF420667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56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400" b="0" i="0" u="none" strike="noStrike" baseline="0" dirty="0">
                <a:latin typeface="FontbitDavid"/>
              </a:rPr>
              <a:t>פרק זה עוסק בחוש המגע ובתפקודו בבני אדם.  באמצעות חוש המגע אנו קולטים מידע אודות </a:t>
            </a:r>
            <a:r>
              <a:rPr lang="he-IL" sz="1400" b="1" i="0" u="none" strike="noStrike" baseline="0" dirty="0">
                <a:latin typeface="FontbitDavid"/>
              </a:rPr>
              <a:t>מרקם</a:t>
            </a:r>
            <a:r>
              <a:rPr lang="he-IL" sz="1400" b="0" i="0" u="none" strike="noStrike" baseline="0" dirty="0">
                <a:latin typeface="FontbitDavid"/>
              </a:rPr>
              <a:t>, </a:t>
            </a:r>
            <a:r>
              <a:rPr lang="he-IL" sz="1400" b="1" i="0" u="none" strike="noStrike" baseline="0" dirty="0">
                <a:latin typeface="FontbitDavid"/>
              </a:rPr>
              <a:t>לחץ, חום וקור,  </a:t>
            </a:r>
            <a:r>
              <a:rPr lang="he-IL" sz="1400" b="1" i="0" u="none" strike="noStrike" baseline="0" dirty="0">
                <a:latin typeface="FontbitDavid-Bold"/>
              </a:rPr>
              <a:t>גודל וצורה </a:t>
            </a:r>
            <a:r>
              <a:rPr lang="he-IL" sz="1400" b="0" i="0" u="none" strike="noStrike" baseline="0" dirty="0">
                <a:latin typeface="FontbitDavid"/>
              </a:rPr>
              <a:t>העור הוא האיבר של חוש המגע. 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3515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מומלץ</a:t>
            </a:r>
            <a:r>
              <a:rPr lang="he-IL" baseline="0" dirty="0"/>
              <a:t> לתווך את המשימה ואחר כך לבצעה כשיעורי בית.</a:t>
            </a: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7715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התבנית </a:t>
            </a:r>
            <a:r>
              <a:rPr lang="he-IL" b="1" dirty="0"/>
              <a:t>היודעים אתם ש</a:t>
            </a:r>
            <a:r>
              <a:rPr lang="he-IL" dirty="0"/>
              <a:t>... נועדה להרחיב ולהעשיר את הלמידה.</a:t>
            </a:r>
          </a:p>
          <a:p>
            <a:r>
              <a:rPr lang="he-IL" dirty="0"/>
              <a:t>מסבירים לתלמידים את משמעות כתב ברייל</a:t>
            </a:r>
            <a:r>
              <a:rPr lang="he-IL" baseline="0" dirty="0"/>
              <a:t> ואת תפקיד חוש המגע בקריאת הכתב. בחוברת הדיגיטלית, עמוד 43 יש הפנייה לפעילות בנושא כתב הברייל.</a:t>
            </a:r>
          </a:p>
          <a:p>
            <a:pPr algn="r"/>
            <a:r>
              <a:rPr lang="he-IL" sz="12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כְּתַב בְּרַיְל בָּנוּי מִמַּלְבֵּנִים.</a:t>
            </a:r>
            <a:r>
              <a:rPr lang="he-IL" sz="10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 </a:t>
            </a:r>
            <a:r>
              <a:rPr lang="he-IL" sz="12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כָּל מַלְבֵּן הוּא אוֹת אַחַת.</a:t>
            </a:r>
            <a:r>
              <a:rPr lang="he-IL" sz="10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 </a:t>
            </a:r>
            <a:r>
              <a:rPr lang="he-IL" sz="12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בְּתוֹךְ כֹּל מַלְבֵּן יֵשׁ </a:t>
            </a:r>
            <a:r>
              <a:rPr lang="he-IL" sz="1200" b="0" i="0" dirty="0" err="1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נְקֻדוּת</a:t>
            </a:r>
            <a:r>
              <a:rPr lang="he-IL" sz="12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 בּוֹלְטוֹת אלה הן האותיות השונות.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מומלץ לאפשר לתלמידים מתעניינים ומתקדמים לכתוב מילים בכתב ברייל. ברשת האינטרנט תוכלו למצוא מפתח לכתב ברייל.</a:t>
            </a:r>
            <a:endParaRPr lang="he-IL" b="0" i="0" dirty="0">
              <a:solidFill>
                <a:srgbClr val="000000"/>
              </a:solidFill>
              <a:effectLst/>
              <a:latin typeface="Assistant" pitchFamily="2" charset="-79"/>
              <a:cs typeface="Assistant" pitchFamily="2" charset="-79"/>
            </a:endParaRPr>
          </a:p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99177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i="0" u="none" strike="noStrike" baseline="0" dirty="0">
                <a:latin typeface="FontbitDavid"/>
              </a:rPr>
              <a:t>הסיכום נועד ל</a:t>
            </a:r>
            <a:r>
              <a:rPr lang="he-IL" sz="1200" b="1" i="0" u="none" strike="noStrike" baseline="0" dirty="0">
                <a:latin typeface="FontbitDavid-Bold"/>
              </a:rPr>
              <a:t>המשגה </a:t>
            </a:r>
            <a:r>
              <a:rPr lang="he-IL" sz="1200" b="0" i="0" u="none" strike="noStrike" baseline="0" dirty="0">
                <a:latin typeface="FontbitDavid"/>
              </a:rPr>
              <a:t>של כל התכנים שנלמדו בתת הפרק "חוש המגע". מומלץ להקריא בקול רם את קטעי המידע בדגש על המילים המודגשות. מומלץ ללוות את ההקראה בשאלות מנחות: מה דרוש כדי לחוש? מהו איבר חוש המגע? איזה מידע קולטים בעזרת העור שבידיים? איזה מידע קולטים בעזרת העור שבגוף?</a:t>
            </a:r>
            <a:r>
              <a:rPr lang="he-IL" dirty="0"/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אפשר גם</a:t>
            </a:r>
            <a:r>
              <a:rPr lang="he-IL" baseline="0" dirty="0"/>
              <a:t> להקריא בקול חלקי משפטים ולבקש מהתלמידים להשלים את החסר בקול.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dirty="0"/>
          </a:p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25342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0" i="0" dirty="0">
                <a:effectLst/>
                <a:latin typeface="Almoni Neue DL 4.0 AAA"/>
              </a:rPr>
              <a:t>באתר במבט מקוון, יחידת תוכן לכיתה א (חושים) משימה דיגיטלית: מטיילים עם חוש המגע, מה עושים כשחשוך? </a:t>
            </a:r>
          </a:p>
          <a:p>
            <a:r>
              <a:rPr lang="he-IL" b="0" i="0" dirty="0">
                <a:effectLst/>
                <a:latin typeface="Almoni Neue DL 4.0 AAA"/>
              </a:rPr>
              <a:t>המשימה עוסקת בתפקודים הייחודיים של חוש המגע ובחשיבותו להתמצאות בסביבה.</a:t>
            </a: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7807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24412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200" b="0" i="0" u="none" strike="noStrike" baseline="0" dirty="0">
                <a:latin typeface="FontbitDavid-Bold"/>
              </a:rPr>
              <a:t>שימו לב בטעות נוהגים לכנות את חוש המגע חוש המישוש. המישוש היא הפעולה בעזרת קולטים את המידע.</a:t>
            </a:r>
          </a:p>
          <a:p>
            <a:pPr algn="r"/>
            <a:r>
              <a:rPr lang="he-IL" sz="1200" b="0" i="0" u="none" strike="noStrike" baseline="0" dirty="0">
                <a:latin typeface="FontbitDavid-Bold"/>
              </a:rPr>
              <a:t>טעות אופיינית נוספת, נהוג לחשוב שחוש המגע נמצא בידיים. חוש המגע נמצא על העור העוטף את כל הגוף.</a:t>
            </a:r>
          </a:p>
          <a:p>
            <a:pPr algn="r"/>
            <a:r>
              <a:rPr lang="he-IL" sz="1200" b="0" i="0" u="none" strike="noStrike" baseline="0" dirty="0">
                <a:latin typeface="NarkisimMFO"/>
              </a:rPr>
              <a:t>לפיכך, מומלץ להתנסות בקליטת מידע גם באיברי גוף אחרים - זרוע היד, כף הרגל, שוק הרגל, לחי ומצח</a:t>
            </a:r>
            <a:endParaRPr lang="en-US" sz="1200" dirty="0"/>
          </a:p>
          <a:p>
            <a:pPr algn="r"/>
            <a:endParaRPr lang="he-IL" dirty="0"/>
          </a:p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6719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i="0" u="none" strike="noStrike" baseline="0" dirty="0" smtClean="0">
                <a:latin typeface="FontbitDavid"/>
              </a:rPr>
              <a:t>בפעילות פתיחה </a:t>
            </a:r>
            <a:r>
              <a:rPr lang="he-IL" sz="1200" b="0" i="0" u="none" strike="noStrike" baseline="0" dirty="0">
                <a:latin typeface="FontbitDavid"/>
              </a:rPr>
              <a:t>התלמידים למדו שאנו קולטים מידע על ידי כל החושים (פעילות המרשמלו או התפוח במצגת הפותחת). מקרינים שוב את השקופית ומזכירים את החושים. בשיעור זה נתמקד בחוש המגע.  </a:t>
            </a:r>
            <a:endParaRPr lang="he-IL" dirty="0"/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22243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FontbitDavid"/>
              </a:rPr>
              <a:t>מקרינים את השקופית ושואלים: מה קולטים בעזרת חוש המגע. יש להניח שהתלמידים יציינו תחושות כמו נעים, רך, קשה, קר, חם.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תת הפרק מרחיב את משמעות המושג </a:t>
            </a:r>
            <a:r>
              <a:rPr lang="he-IL" sz="1800" b="1" i="0" u="none" strike="noStrike" baseline="0" dirty="0">
                <a:latin typeface="FontbitDavid-Bold"/>
              </a:rPr>
              <a:t>"לחוש" </a:t>
            </a:r>
            <a:r>
              <a:rPr lang="he-IL" sz="1800" b="0" i="0" u="none" strike="noStrike" baseline="0" dirty="0">
                <a:latin typeface="FontbitDavid"/>
              </a:rPr>
              <a:t>למושג </a:t>
            </a:r>
            <a:r>
              <a:rPr lang="he-IL" sz="1800" b="1" i="0" u="none" strike="noStrike" baseline="0" dirty="0">
                <a:latin typeface="FontbitDavid-Bold"/>
              </a:rPr>
              <a:t>"לקלוט מידע" </a:t>
            </a:r>
            <a:r>
              <a:rPr lang="he-IL" sz="1800" b="0" i="0" u="none" strike="noStrike" baseline="0" dirty="0">
                <a:latin typeface="FontbitDavid"/>
              </a:rPr>
              <a:t>ומתמקד בחשיבות חוש המגע.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ובִתִפקודו. חשוב להשתמש בשני המושגים הללו בסמיכות לצורך הבניית המשמעות. מבצעים את המשימה באמצעות ההנחיות שבעמוד 37. במקום קופסת מישוש אפשר להשתמש בשקית אטומה.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58634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מפעילים</a:t>
            </a:r>
            <a:r>
              <a:rPr lang="he-IL" baseline="0" dirty="0"/>
              <a:t> את התלמידים בהתאם להנחיות שבעמודים 39-38.  התכונה המטופלת כאן היא מרקם. בעזרת חוש המגע חשו במרקמים שונים.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i="0" u="none" strike="noStrike" baseline="0" dirty="0">
                <a:latin typeface="FontbitDavid"/>
              </a:rPr>
              <a:t>מומלץ לקיים את הפעילות כשהעיניים מכוסות במטפחת כדי לנטרל את חוש הראיה ולאפשר לחוש מגע ולהבחין במרקם של העצמים השונים.</a:t>
            </a:r>
            <a:r>
              <a:rPr lang="he-IL" sz="1000" b="0" i="0" u="none" strike="noStrike" baseline="0" dirty="0">
                <a:latin typeface="FontbitDavid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000" b="0" i="0" u="none" strike="noStrike" baseline="0" dirty="0">
                <a:latin typeface="FontbitDavid"/>
              </a:rPr>
              <a:t>במשימה זו שלוש התנסויות.</a:t>
            </a:r>
          </a:p>
          <a:p>
            <a:pPr algn="r"/>
            <a:r>
              <a:rPr lang="he-IL" sz="1200" b="0" i="0" u="none" strike="noStrike" baseline="0" dirty="0">
                <a:latin typeface="NarkisimMFO"/>
              </a:rPr>
              <a:t>חשוב להדגיש שהמושג מרקם מתייחס למבנה פני השטח של עצמים (חלק, מחוספס, גבשושי ועוד) והוא אינו תכונה של חומר. לדוגמה אפשר ללטש עצמים מחוספסים.</a:t>
            </a:r>
            <a:endParaRPr lang="he-IL" b="0" dirty="0"/>
          </a:p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8807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i="0" u="none" strike="noStrike" baseline="0" dirty="0">
                <a:latin typeface="FontbitDavid"/>
              </a:rPr>
              <a:t>קטע המידע נועד </a:t>
            </a:r>
            <a:r>
              <a:rPr lang="he-IL" sz="1200" b="0" i="0" u="none" strike="noStrike" baseline="0" dirty="0">
                <a:latin typeface="FontbitDavid-Bold"/>
              </a:rPr>
              <a:t>להמשגה</a:t>
            </a:r>
            <a:r>
              <a:rPr lang="he-IL" sz="1200" b="0" i="0" u="none" strike="noStrike" baseline="0" dirty="0">
                <a:latin typeface="FontbitDavid"/>
              </a:rPr>
              <a:t>. מומלץ להקריא את קטע המידע בקול רם. לאחר ההקראה שואלים: מה אנו חשים בעור? רושמים על הלוח (או מדביקים בכרטיסיות) את סוגי המידע: מרקם, צורה, טמפרטורה. מפנים את התלמידים לרשימת המילים "מילים שלמדנו", קוראים בקול ומתרגלים את השימוש במילים בעזרת בניית משפטים.</a:t>
            </a:r>
            <a:endParaRPr lang="he-IL" dirty="0"/>
          </a:p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6456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200" b="0" i="0" u="none" strike="noStrike" baseline="0" dirty="0">
                <a:latin typeface="FontbitDavid"/>
              </a:rPr>
              <a:t>מפעילים את הילדים לפי ההנחיות בעמוד 41. במשימה זו מתנסים הילדים בהכנת כדור תחושות, ובכך ליישם את שלמדו בתת הפרק על מרקמים שונים שקולטים בעזרת חוש המגע.</a:t>
            </a:r>
          </a:p>
          <a:p>
            <a:pPr algn="r"/>
            <a:r>
              <a:rPr lang="he-IL" sz="1200" b="0" i="0" u="none" strike="noStrike" baseline="0" dirty="0">
                <a:latin typeface="FontbitDavid"/>
              </a:rPr>
              <a:t>אפשר להחליף את כדור הקלקר בחומר כגון פלסטלינה קלה, בצק משחק או כדור ספוג.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63181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he-IL" sz="1800" b="0" i="0" u="none" strike="noStrike" baseline="0" dirty="0">
                <a:latin typeface="FontbitDavid"/>
              </a:rPr>
              <a:t> 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מטרת משימה זו היא להביא את התלמידים למודעות ולהבנת החשיבות שיש לחוש המגע. בעזרת חוש המגע אנחנו </a:t>
            </a:r>
            <a:r>
              <a:rPr lang="he-IL" sz="1800" b="1" i="0" u="none" strike="noStrike" baseline="0" dirty="0">
                <a:latin typeface="FontbitDavid-Bold"/>
              </a:rPr>
              <a:t>קולטים מידע </a:t>
            </a:r>
            <a:r>
              <a:rPr lang="he-IL" sz="1800" b="0" i="0" u="none" strike="noStrike" baseline="0" dirty="0">
                <a:latin typeface="FontbitDavid"/>
              </a:rPr>
              <a:t>(רואים) ובעקבות קליטת המידע אנחנו </a:t>
            </a:r>
            <a:r>
              <a:rPr lang="he-IL" sz="1800" b="1" i="0" u="none" strike="noStrike" baseline="0" dirty="0">
                <a:latin typeface="FontbitDavid-Bold"/>
              </a:rPr>
              <a:t>מגיבים</a:t>
            </a:r>
            <a:r>
              <a:rPr lang="he-IL" sz="1800" b="0" i="0" u="none" strike="noStrike" baseline="0" dirty="0">
                <a:latin typeface="FontbitDavid"/>
              </a:rPr>
              <a:t>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מומלץ לשחק עם התלמידים במשחק.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לדוגמה: רואים רמזור אדום (קליטת מידע) - עוצרים באדום (תגובה), רואים גשם בחוץ (קליטת מידע) - לוקחים מטרייה (תגובה).</a:t>
            </a:r>
          </a:p>
          <a:p>
            <a:pPr algn="r"/>
            <a:r>
              <a:rPr lang="he-IL" sz="1800" b="1" i="0" u="none" strike="noStrike" baseline="0" dirty="0">
                <a:latin typeface="FontbitDavid-Bold"/>
              </a:rPr>
              <a:t>למידה בתנועה: </a:t>
            </a:r>
            <a:r>
              <a:rPr lang="he-IL" sz="1800" b="0" i="0" u="none" strike="noStrike" baseline="0" dirty="0">
                <a:latin typeface="FontbitDavid"/>
              </a:rPr>
              <a:t>מבקשים מהתלמידים לעקוב בעזרת העיניים אחרי תנועות הגוף שהמורה מבצע/ת (ללא דיבור) ולחקות את התנועה 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(קלטנו תנועה והגבנו).</a:t>
            </a:r>
          </a:p>
          <a:p>
            <a:pPr algn="r"/>
            <a:r>
              <a:rPr lang="he-IL" sz="1800" b="0" i="0" u="none" strike="noStrike" baseline="0" dirty="0">
                <a:latin typeface="FontbitDavid"/>
              </a:rPr>
              <a:t> </a:t>
            </a:r>
          </a:p>
          <a:p>
            <a:pPr algn="r"/>
            <a:r>
              <a:rPr lang="he-IL" sz="1800" b="1" i="0" u="none" strike="noStrike" baseline="0" dirty="0">
                <a:latin typeface="FontbitDavid"/>
              </a:rPr>
              <a:t>תשובות</a:t>
            </a:r>
            <a:r>
              <a:rPr lang="he-IL" sz="1800" b="0" i="0" u="none" strike="noStrike" baseline="0" dirty="0">
                <a:latin typeface="FontbitDavid"/>
              </a:rPr>
              <a:t>: כוס מים – ילד שותה מים, קערת פירות - ילדה אוכלת פרי, יורד גשם - ילד עם מטרייה, רמזור ירוק - ילד על מעבר חצייה, ספר – ילדה קוראת ספר</a:t>
            </a:r>
          </a:p>
          <a:p>
            <a:pPr algn="r"/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786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מומלץ לסכם את מה שלמדו על חוש המגע בעזרת פעילות מתוקשבת. </a:t>
            </a:r>
          </a:p>
          <a:p>
            <a:r>
              <a:rPr lang="he-IL" dirty="0"/>
              <a:t>שימו לב חשוב בשלב ראשון להכיר את ההנחיות לפעילות באמצעות הכפתורים בחלק התחתון של המסך.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92BE40-C229-4611-BA02-460BF420667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6275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11-Sep-23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98402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11-Sep-23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424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11-Sep-23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8306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11-Sep-23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355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11-Sep-23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232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11-Sep-23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56202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11-Sep-23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4375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11-Sep-23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3044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11-Sep-23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870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11-Sep-23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1654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CB60-3FAE-4989-9875-39020804EAE7}" type="datetimeFigureOut">
              <a:rPr lang="x-none" smtClean="0"/>
              <a:t>11-Sep-23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7850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CB60-3FAE-4989-9875-39020804EAE7}" type="datetimeFigureOut">
              <a:rPr lang="x-none" smtClean="0"/>
              <a:t>11-Sep-23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15B43-B21F-4DEE-983D-6EBC56B1F03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954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4.sv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mabat.tau.ac.il/app/?gameName=pointToPointTouchGame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>
                <a:cs typeface="+mn-cs"/>
              </a:rPr>
              <a:t>מצגת מלווה לשיעורים</a:t>
            </a:r>
            <a:endParaRPr lang="en-US" b="1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he-IL" sz="4800" b="1" dirty="0">
                <a:solidFill>
                  <a:srgbClr val="00A9EA"/>
                </a:solidFill>
                <a:latin typeface="EnzoagadaMF-Bold"/>
              </a:rPr>
              <a:t>מַדָּע וְטְֶכְנוֹלוֹגְיָּה</a:t>
            </a:r>
          </a:p>
          <a:p>
            <a:pPr marL="0" indent="0" algn="ctr" rtl="1">
              <a:buNone/>
            </a:pPr>
            <a:r>
              <a:rPr lang="he-IL" sz="4800" b="1" dirty="0">
                <a:solidFill>
                  <a:srgbClr val="00A9EA"/>
                </a:solidFill>
                <a:latin typeface="EnzoagadaMF-Bold"/>
              </a:rPr>
              <a:t>  לְכִתָּה א</a:t>
            </a:r>
          </a:p>
          <a:p>
            <a:pPr marL="0" indent="0" algn="ctr" rtl="1">
              <a:buNone/>
            </a:pPr>
            <a:r>
              <a:rPr lang="he-IL" sz="4800" b="1" dirty="0">
                <a:solidFill>
                  <a:srgbClr val="00A9EA"/>
                </a:solidFill>
                <a:latin typeface="EnzoagadaMF-Bold"/>
              </a:rPr>
              <a:t>הָחוּשִׁים שֶלָנָּוּ</a:t>
            </a:r>
          </a:p>
          <a:p>
            <a:pPr marL="0" indent="0" algn="ctr" rtl="1">
              <a:buNone/>
            </a:pPr>
            <a:endParaRPr lang="he-IL" sz="4800" b="1" dirty="0">
              <a:solidFill>
                <a:srgbClr val="00A9EA"/>
              </a:solidFill>
              <a:latin typeface="EnzoagadaMF-Bold"/>
            </a:endParaRPr>
          </a:p>
          <a:p>
            <a:pPr marL="0" indent="0" algn="ctr" rtl="1">
              <a:buNone/>
            </a:pPr>
            <a:r>
              <a:rPr lang="he-IL" sz="3600" b="1" dirty="0">
                <a:latin typeface="EnzoagadaMF-Bold"/>
              </a:rPr>
              <a:t>חוש המגע (עמודים 44-37)</a:t>
            </a:r>
          </a:p>
          <a:p>
            <a:pPr marL="0" indent="0" algn="ctr" rtl="1">
              <a:buNone/>
            </a:pPr>
            <a:r>
              <a:rPr lang="he-IL" b="1" dirty="0">
                <a:latin typeface="EnzoagadaMF-Bold"/>
              </a:rPr>
              <a:t>התמונות באדיבות </a:t>
            </a:r>
            <a:r>
              <a:rPr lang="en-GB" b="1" dirty="0" err="1">
                <a:latin typeface="EnzoagadaMF-Bold"/>
              </a:rPr>
              <a:t>Pixabay</a:t>
            </a:r>
            <a:endParaRPr lang="en-US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92"/>
            <a:ext cx="1688260" cy="95581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407" y="156103"/>
            <a:ext cx="1621677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82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he-IL" dirty="0"/>
              <a:t> </a:t>
            </a:r>
            <a:r>
              <a:rPr lang="he-IL" b="1" dirty="0"/>
              <a:t> </a:t>
            </a:r>
            <a:br>
              <a:rPr lang="he-IL" b="1" dirty="0"/>
            </a:br>
            <a:r>
              <a:rPr lang="he-IL" b="1" dirty="0"/>
              <a:t> </a:t>
            </a:r>
            <a:r>
              <a:rPr lang="he-IL" b="1" dirty="0">
                <a:cs typeface="+mn-cs"/>
              </a:rPr>
              <a:t>בְּאֵיזֶה חוּשׁ קוֹלְטִים שֶׁ... ?</a:t>
            </a:r>
            <a:r>
              <a:rPr lang="he-IL" dirty="0">
                <a:cs typeface="+mn-cs"/>
              </a:rPr>
              <a:t/>
            </a:r>
            <a:br>
              <a:rPr lang="he-IL" dirty="0">
                <a:cs typeface="+mn-cs"/>
              </a:rPr>
            </a:br>
            <a:r>
              <a:rPr lang="he-IL" sz="3200" dirty="0">
                <a:cs typeface="+mn-cs"/>
              </a:rPr>
              <a:t> </a:t>
            </a:r>
            <a:r>
              <a:rPr lang="he-IL" sz="3200" b="1" dirty="0">
                <a:cs typeface="+mn-cs"/>
              </a:rPr>
              <a:t>פעילות בחוברת הדיגיטלית, עמוד 44</a:t>
            </a:r>
            <a:r>
              <a:rPr lang="he-IL" b="1" dirty="0">
                <a:cs typeface="+mn-cs"/>
              </a:rPr>
              <a:t/>
            </a:r>
            <a:br>
              <a:rPr lang="he-IL" b="1" dirty="0">
                <a:cs typeface="+mn-cs"/>
              </a:rPr>
            </a:br>
            <a:endParaRPr lang="en-US" b="1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0955" y="2087938"/>
            <a:ext cx="7886700" cy="203412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7" y="4391638"/>
            <a:ext cx="8543925" cy="225742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6" y="216324"/>
            <a:ext cx="1964575" cy="116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1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5400" b="1" dirty="0">
                <a:cs typeface="+mn-cs"/>
              </a:rPr>
              <a:t>כְְּתַב בְּרַיְל </a:t>
            </a:r>
            <a:r>
              <a:rPr lang="he-IL" sz="2800" b="1" dirty="0">
                <a:cs typeface="+mn-cs"/>
              </a:rPr>
              <a:t>(עמוד 43)</a:t>
            </a:r>
            <a:r>
              <a:rPr lang="en-GB" sz="2800" b="1" dirty="0">
                <a:cs typeface="+mn-cs"/>
              </a:rPr>
              <a:t> </a:t>
            </a:r>
            <a:endParaRPr lang="en-US" sz="2800" b="1" dirty="0">
              <a:cs typeface="+mn-cs"/>
            </a:endParaRPr>
          </a:p>
        </p:txBody>
      </p:sp>
      <p:pic>
        <p:nvPicPr>
          <p:cNvPr id="6" name="מציין מיקום תוכן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4041" y="1825626"/>
            <a:ext cx="7208128" cy="480354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746"/>
            <a:ext cx="1743208" cy="93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01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he-IL" sz="5400" b="1" dirty="0">
                <a:cs typeface="+mn-cs"/>
              </a:rPr>
              <a:t>סיכום </a:t>
            </a:r>
            <a:r>
              <a:rPr lang="he-IL" sz="2800" b="1" dirty="0">
                <a:cs typeface="+mn-cs"/>
              </a:rPr>
              <a:t>(עמוד 44)</a:t>
            </a:r>
            <a:endParaRPr lang="en-US" sz="2800" b="1" dirty="0">
              <a:cs typeface="+mn-cs"/>
            </a:endParaRPr>
          </a:p>
        </p:txBody>
      </p:sp>
      <p:pic>
        <p:nvPicPr>
          <p:cNvPr id="7" name="מציין מיקום תוכן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3989" y="1572128"/>
            <a:ext cx="6681796" cy="516648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0190"/>
            <a:ext cx="1109603" cy="59651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14" y="211628"/>
            <a:ext cx="1086416" cy="61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10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sz="4000" b="1" dirty="0">
                <a:solidFill>
                  <a:prstClr val="black"/>
                </a:solidFill>
                <a:cs typeface="Arial" panose="020B0604020202020204" pitchFamily="34" charset="0"/>
              </a:rPr>
              <a:t>משימה ביחידת תוכן </a:t>
            </a:r>
            <a:r>
              <a:rPr lang="he-IL" sz="40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דיגיטלית </a:t>
            </a:r>
            <a:r>
              <a:rPr lang="he-IL" sz="32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9884" y="2109457"/>
            <a:ext cx="7844037" cy="3286407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17"/>
            <a:ext cx="1763196" cy="104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9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="" xmlns:a16="http://schemas.microsoft.com/office/drawing/2014/main" id="{3652866A-37F4-408E-9A83-5C7D868FA49D}"/>
              </a:ext>
            </a:extLst>
          </p:cNvPr>
          <p:cNvSpPr/>
          <p:nvPr/>
        </p:nvSpPr>
        <p:spPr>
          <a:xfrm>
            <a:off x="749588" y="1196961"/>
            <a:ext cx="6584735" cy="132343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he-IL" sz="8000" b="1" dirty="0">
                <a:ln w="22225">
                  <a:noFill/>
                  <a:prstDash val="solid"/>
                </a:ln>
                <a:solidFill>
                  <a:srgbClr val="0067A7"/>
                </a:solidFill>
              </a:rPr>
              <a:t>   </a:t>
            </a:r>
            <a:endParaRPr lang="he-IL" sz="8000" b="1" cap="none" spc="0" dirty="0">
              <a:ln w="22225">
                <a:noFill/>
                <a:prstDash val="solid"/>
              </a:ln>
              <a:solidFill>
                <a:srgbClr val="0067A7"/>
              </a:solidFill>
              <a:effectLst/>
            </a:endParaRPr>
          </a:p>
        </p:txBody>
      </p:sp>
      <p:pic>
        <p:nvPicPr>
          <p:cNvPr id="9" name="גרפיקה 8" descr="פרח ללא גבעול">
            <a:extLst>
              <a:ext uri="{FF2B5EF4-FFF2-40B4-BE49-F238E27FC236}">
                <a16:creationId xmlns="" xmlns:a16="http://schemas.microsoft.com/office/drawing/2014/main" id="{3D4CC3AC-0D15-4E3A-9512-BC0AC42D9F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579" y="4001204"/>
            <a:ext cx="914400" cy="914400"/>
          </a:xfrm>
          <a:prstGeom prst="rect">
            <a:avLst/>
          </a:prstGeom>
        </p:spPr>
      </p:pic>
      <p:pic>
        <p:nvPicPr>
          <p:cNvPr id="10" name="גרפיקה 9" descr="פרח ללא גבעול">
            <a:extLst>
              <a:ext uri="{FF2B5EF4-FFF2-40B4-BE49-F238E27FC236}">
                <a16:creationId xmlns="" xmlns:a16="http://schemas.microsoft.com/office/drawing/2014/main" id="{44D24E6F-090E-44F5-961B-6283637F8A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427511">
            <a:off x="405606" y="4778265"/>
            <a:ext cx="687964" cy="687964"/>
          </a:xfrm>
          <a:prstGeom prst="rect">
            <a:avLst/>
          </a:prstGeom>
        </p:spPr>
      </p:pic>
      <p:pic>
        <p:nvPicPr>
          <p:cNvPr id="11" name="גרפיקה 10" descr="פרח ללא גבעול">
            <a:extLst>
              <a:ext uri="{FF2B5EF4-FFF2-40B4-BE49-F238E27FC236}">
                <a16:creationId xmlns="" xmlns:a16="http://schemas.microsoft.com/office/drawing/2014/main" id="{306B8901-845A-4489-8524-3562717A57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7427511">
            <a:off x="1268800" y="4216278"/>
            <a:ext cx="646779" cy="6467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26774" y="820342"/>
            <a:ext cx="6758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5400" b="1" dirty="0"/>
              <a:t>תָּם וְלֹא נִשְלָם</a:t>
            </a:r>
            <a:endParaRPr lang="en-US" sz="5400" b="1" dirty="0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9370" y="272359"/>
            <a:ext cx="1350598" cy="727245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23"/>
            <a:ext cx="1409037" cy="797732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5159" y="2637278"/>
            <a:ext cx="2871465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09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>
            <a:extLst>
              <a:ext uri="{FF2B5EF4-FFF2-40B4-BE49-F238E27FC236}">
                <a16:creationId xmlns="" xmlns:a16="http://schemas.microsoft.com/office/drawing/2014/main" id="{BB69E2AE-CB91-4BB0-887D-266A32CB3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7819" y="1577624"/>
            <a:ext cx="8329188" cy="10116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he-IL" b="1" dirty="0">
                <a:solidFill>
                  <a:srgbClr val="0070C0"/>
                </a:solidFill>
                <a:cs typeface="+mn-cs"/>
              </a:rPr>
              <a:t>חוּשׁ הַמַּגָּע  </a:t>
            </a:r>
            <a:endParaRPr lang="x-none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360" y="110155"/>
            <a:ext cx="1618340" cy="86992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129" y="-81481"/>
            <a:ext cx="1981204" cy="1121666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7311" y="2854199"/>
            <a:ext cx="2874230" cy="350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65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5400" b="1" dirty="0">
                <a:solidFill>
                  <a:prstClr val="black"/>
                </a:solidFill>
                <a:cs typeface="Arial" panose="020B0604020202020204" pitchFamily="34" charset="0"/>
              </a:rPr>
              <a:t>הַחוּשִים שֶלָנוּ</a:t>
            </a:r>
            <a:endParaRPr lang="en-US" sz="5400" dirty="0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016" y="2211026"/>
            <a:ext cx="8591738" cy="256920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214" y="38733"/>
            <a:ext cx="1214271" cy="65278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" y="38733"/>
            <a:ext cx="1533809" cy="86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12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08895" y="365126"/>
            <a:ext cx="7886700" cy="1325563"/>
          </a:xfrm>
        </p:spPr>
        <p:txBody>
          <a:bodyPr/>
          <a:lstStyle/>
          <a:p>
            <a:pPr algn="ctr"/>
            <a:r>
              <a:rPr lang="he-IL" b="1" dirty="0">
                <a:latin typeface="MF_FrankRuhl-Regular"/>
                <a:cs typeface="+mn-cs"/>
              </a:rPr>
              <a:t>קוֹלְטִים מֵידָע</a:t>
            </a:r>
            <a:endParaRPr lang="en-US" b="1" dirty="0">
              <a:cs typeface="+mn-cs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he-IL" b="1" dirty="0">
                <a:latin typeface="MF_FrankRuhl-Bold"/>
              </a:rPr>
              <a:t>מְשׂימָה: </a:t>
            </a:r>
            <a:r>
              <a:rPr lang="he-IL" b="1" dirty="0">
                <a:latin typeface="MF_FrankRuhl-Regular"/>
              </a:rPr>
              <a:t>מָה קוֹלְטִים בְּעֶזְרַת חוּשׁ </a:t>
            </a:r>
            <a:r>
              <a:rPr lang="he-IL" b="1" dirty="0">
                <a:solidFill>
                  <a:srgbClr val="000000"/>
                </a:solidFill>
                <a:latin typeface="MF_FrankRuhl-Regular"/>
                <a:cs typeface="+mn-cs"/>
              </a:rPr>
              <a:t>הַמַּגָּע</a:t>
            </a:r>
            <a:r>
              <a:rPr lang="he-IL" b="1" dirty="0">
                <a:latin typeface="MF_FrankRuhl-Regular"/>
              </a:rPr>
              <a:t>? (עמוד 37)</a:t>
            </a:r>
            <a:endParaRPr lang="en-US" b="1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681" y="156103"/>
            <a:ext cx="1621677" cy="871804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698"/>
            <a:ext cx="1981204" cy="112166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124" y="2298967"/>
            <a:ext cx="3646613" cy="445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24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271604" y="1059256"/>
            <a:ext cx="9297909" cy="1066000"/>
          </a:xfrm>
        </p:spPr>
        <p:txBody>
          <a:bodyPr>
            <a:normAutofit fontScale="90000"/>
          </a:bodyPr>
          <a:lstStyle/>
          <a:p>
            <a:pPr algn="r"/>
            <a:r>
              <a:rPr lang="he-IL" b="1" dirty="0">
                <a:solidFill>
                  <a:srgbClr val="446AB2"/>
                </a:solidFill>
                <a:latin typeface="MF_FrankRuhl-Bold"/>
                <a:cs typeface="+mn-cs"/>
              </a:rPr>
              <a:t>מְשִׂימָה: </a:t>
            </a:r>
            <a:r>
              <a:rPr lang="he-IL" b="1" dirty="0">
                <a:solidFill>
                  <a:srgbClr val="000000"/>
                </a:solidFill>
                <a:latin typeface="MF_FrankRuhl-Regular"/>
                <a:cs typeface="+mn-cs"/>
              </a:rPr>
              <a:t>מָה עוֹד קוֹלְטִים בְּעֶזְרַת חוּשׁ הַמַּגָּע? </a:t>
            </a:r>
            <a:r>
              <a:rPr lang="he-IL" sz="2800" b="1" dirty="0">
                <a:solidFill>
                  <a:srgbClr val="000000"/>
                </a:solidFill>
                <a:latin typeface="MF_FrankRuhl-Regular"/>
                <a:cs typeface="+mn-cs"/>
              </a:rPr>
              <a:t>(עמוד 38)</a:t>
            </a:r>
            <a:endParaRPr lang="en-US" sz="2800" b="1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0781" y="3043730"/>
            <a:ext cx="8673219" cy="232034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018" y="6034406"/>
            <a:ext cx="1403287" cy="75439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90161"/>
            <a:ext cx="1408298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70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 dirty="0">
                <a:cs typeface="+mn-cs"/>
              </a:rPr>
              <a:t>המשגה: עמוד </a:t>
            </a:r>
            <a:r>
              <a:rPr lang="he-IL" dirty="0">
                <a:cs typeface="+mn-cs"/>
              </a:rPr>
              <a:t>40</a:t>
            </a:r>
            <a:endParaRPr lang="en-US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1789410"/>
            <a:ext cx="7785577" cy="488005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057" y="173913"/>
            <a:ext cx="1335938" cy="718192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9" y="93460"/>
            <a:ext cx="1408298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3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he-IL" b="1" dirty="0">
                <a:solidFill>
                  <a:srgbClr val="446AB2"/>
                </a:solidFill>
                <a:latin typeface="MF_FrankRuhl-Bold"/>
                <a:cs typeface="+mn-cs"/>
              </a:rPr>
              <a:t>מְשִׂימָה: </a:t>
            </a:r>
            <a:r>
              <a:rPr lang="he-IL" b="1" dirty="0">
                <a:solidFill>
                  <a:srgbClr val="000000"/>
                </a:solidFill>
                <a:latin typeface="MF_FrankRuhl-Regular"/>
                <a:cs typeface="+mn-cs"/>
              </a:rPr>
              <a:t>מְכִינִים "כַּדּוּר חוּשׁ מַגָּע"</a:t>
            </a:r>
            <a:br>
              <a:rPr lang="he-IL" b="1" dirty="0">
                <a:solidFill>
                  <a:srgbClr val="000000"/>
                </a:solidFill>
                <a:latin typeface="MF_FrankRuhl-Regular"/>
                <a:cs typeface="+mn-cs"/>
              </a:rPr>
            </a:br>
            <a:r>
              <a:rPr lang="he-IL" sz="3200" b="1" dirty="0">
                <a:solidFill>
                  <a:srgbClr val="000000"/>
                </a:solidFill>
                <a:latin typeface="MF_FrankRuhl-Regular"/>
                <a:cs typeface="+mn-cs"/>
              </a:rPr>
              <a:t>עמוד 41</a:t>
            </a:r>
            <a:endParaRPr lang="en-US" sz="3200" b="1" dirty="0">
              <a:cs typeface="+mn-cs"/>
            </a:endParaRPr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50" y="2469610"/>
            <a:ext cx="7886700" cy="3063368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659" y="6092879"/>
            <a:ext cx="1218244" cy="654921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63" y="6021016"/>
            <a:ext cx="1408298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23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08642" y="365126"/>
            <a:ext cx="8736594" cy="1325563"/>
          </a:xfrm>
        </p:spPr>
        <p:txBody>
          <a:bodyPr/>
          <a:lstStyle/>
          <a:p>
            <a:pPr algn="r"/>
            <a:r>
              <a:rPr lang="he-IL" b="1" dirty="0">
                <a:solidFill>
                  <a:srgbClr val="446AB2"/>
                </a:solidFill>
                <a:latin typeface="MF_FrankRuhl-Regular"/>
                <a:cs typeface="+mn-cs"/>
              </a:rPr>
              <a:t>מְשִׂימָה: </a:t>
            </a:r>
            <a:r>
              <a:rPr lang="he-IL" b="1" dirty="0">
                <a:solidFill>
                  <a:srgbClr val="000000"/>
                </a:solidFill>
                <a:latin typeface="MF_FrankRuhl-Regular"/>
                <a:cs typeface="+mn-cs"/>
              </a:rPr>
              <a:t>קוֹלְטִים מֵידָע וּמְגִיבִים </a:t>
            </a:r>
            <a:r>
              <a:rPr lang="he-IL" sz="2800" b="1" dirty="0">
                <a:solidFill>
                  <a:srgbClr val="000000"/>
                </a:solidFill>
                <a:latin typeface="MF_FrankRuhl-Regular"/>
                <a:cs typeface="+mn-cs"/>
              </a:rPr>
              <a:t>(עמוד 42)</a:t>
            </a:r>
            <a:endParaRPr lang="en-US" sz="2800" b="1" dirty="0">
              <a:cs typeface="+mn-cs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9936" y="5986196"/>
            <a:ext cx="1621677" cy="87180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313" y="5799631"/>
            <a:ext cx="1349687" cy="764131"/>
          </a:xfrm>
          <a:prstGeom prst="rect">
            <a:avLst/>
          </a:prstGeom>
        </p:spPr>
      </p:pic>
      <p:pic>
        <p:nvPicPr>
          <p:cNvPr id="7" name="מציין מיקום תוכן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68218" y="1495087"/>
            <a:ext cx="4207564" cy="513928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1161" y="2993098"/>
            <a:ext cx="1621677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5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851" y="3029677"/>
            <a:ext cx="1408298" cy="798645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e-IL" sz="3200" b="1" dirty="0" smtClean="0">
                <a:cs typeface="+mn-cs"/>
              </a:rPr>
              <a:t>פעילות  </a:t>
            </a:r>
            <a:r>
              <a:rPr lang="he-IL" sz="3200" b="1" dirty="0" smtClean="0">
                <a:cs typeface="+mn-cs"/>
              </a:rPr>
              <a:t>מתוקשבת בחוברת הדיגיטלית</a:t>
            </a:r>
            <a:endParaRPr lang="en-US" sz="3200" b="1" dirty="0">
              <a:cs typeface="+mn-cs"/>
            </a:endParaRPr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8650" y="1344046"/>
            <a:ext cx="7886700" cy="5023042"/>
          </a:xfrm>
          <a:prstGeom prst="rect">
            <a:avLst/>
          </a:prstGeom>
        </p:spPr>
      </p:pic>
      <p:sp>
        <p:nvSpPr>
          <p:cNvPr id="4" name="כותרת 1"/>
          <p:cNvSpPr txBox="1">
            <a:spLocks/>
          </p:cNvSpPr>
          <p:nvPr/>
        </p:nvSpPr>
        <p:spPr>
          <a:xfrm>
            <a:off x="628650" y="4103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6" name="תיבת טקסט 5">
            <a:extLst>
              <a:ext uri="{FF2B5EF4-FFF2-40B4-BE49-F238E27FC236}">
                <a16:creationId xmlns="" xmlns:a16="http://schemas.microsoft.com/office/drawing/2014/main" id="{FF79EFFF-B68C-2C62-C394-EA4D65F96C1E}"/>
              </a:ext>
            </a:extLst>
          </p:cNvPr>
          <p:cNvSpPr txBox="1"/>
          <p:nvPr/>
        </p:nvSpPr>
        <p:spPr>
          <a:xfrm>
            <a:off x="2543175" y="6367088"/>
            <a:ext cx="5886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dirty="0"/>
              <a:t>קישור לפעילות </a:t>
            </a:r>
            <a:r>
              <a:rPr lang="he-IL" dirty="0">
                <a:hlinkClick r:id="rId5"/>
              </a:rPr>
              <a:t>קוֹלְטִים וּמְגִיבִים בְּעֶזְרַת חוּשׁ הַמַּגָּע</a:t>
            </a:r>
            <a:endParaRPr lang="he-IL" dirty="0"/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8" y="162375"/>
            <a:ext cx="1454760" cy="86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9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spcFirstLastPara="0" vert="horz" wrap="square" lIns="149351" tIns="149353" rIns="149352" bIns="495276" numCol="1" spcCol="1270" anchor="ctr" anchorCtr="0">
        <a:noAutofit/>
      </a:bodyPr>
      <a:lstStyle>
        <a:defPPr marL="0" indent="0" algn="ctr" defTabSz="933450" rtl="1">
          <a:lnSpc>
            <a:spcPct val="90000"/>
          </a:lnSpc>
          <a:spcBef>
            <a:spcPct val="0"/>
          </a:spcBef>
          <a:spcAft>
            <a:spcPct val="35000"/>
          </a:spcAft>
          <a:buNone/>
          <a:defRPr sz="2100" b="1" kern="1200"/>
        </a:defPPr>
      </a:lstStyle>
      <a:style>
        <a:lnRef idx="2">
          <a:schemeClr val="lt1">
            <a:hueOff val="0"/>
            <a:satOff val="0"/>
            <a:lumOff val="0"/>
            <a:alphaOff val="0"/>
          </a:schemeClr>
        </a:lnRef>
        <a:fillRef idx="1">
          <a:schemeClr val="accent1">
            <a:hueOff val="0"/>
            <a:satOff val="0"/>
            <a:lumOff val="0"/>
            <a:alphaOff val="0"/>
          </a:schemeClr>
        </a:fillRef>
        <a:effectRef idx="0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1372</TotalTime>
  <Words>840</Words>
  <Application>Microsoft Office PowerPoint</Application>
  <PresentationFormat>‫הצגה על המסך (4:3)</PresentationFormat>
  <Paragraphs>72</Paragraphs>
  <Slides>14</Slides>
  <Notes>14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27" baseType="lpstr">
      <vt:lpstr>Almoni Neue DL 4.0 AAA</vt:lpstr>
      <vt:lpstr>Assistant</vt:lpstr>
      <vt:lpstr>EnzoagadaMF-Bold</vt:lpstr>
      <vt:lpstr>FontbitDavid</vt:lpstr>
      <vt:lpstr>FontbitDavid-Bold</vt:lpstr>
      <vt:lpstr>MF_FrankRuhl-Bold</vt:lpstr>
      <vt:lpstr>MF_FrankRuhl-Regular</vt:lpstr>
      <vt:lpstr>NarkisimMFO</vt:lpstr>
      <vt:lpstr>Arial</vt:lpstr>
      <vt:lpstr>Calibri</vt:lpstr>
      <vt:lpstr>Calibri Light</vt:lpstr>
      <vt:lpstr>Times New Roman</vt:lpstr>
      <vt:lpstr>ערכת נושא Office</vt:lpstr>
      <vt:lpstr>מצגת מלווה לשיעורים</vt:lpstr>
      <vt:lpstr>חוּשׁ הַמַּגָּע  </vt:lpstr>
      <vt:lpstr>הַחוּשִים שֶלָנוּ</vt:lpstr>
      <vt:lpstr>קוֹלְטִים מֵידָע</vt:lpstr>
      <vt:lpstr>מְשִׂימָה: מָה עוֹד קוֹלְטִים בְּעֶזְרַת חוּשׁ הַמַּגָּע? (עמוד 38)</vt:lpstr>
      <vt:lpstr>המשגה: עמוד 40</vt:lpstr>
      <vt:lpstr>מְשִׂימָה: מְכִינִים "כַּדּוּר חוּשׁ מַגָּע" עמוד 41</vt:lpstr>
      <vt:lpstr>מְשִׂימָה: קוֹלְטִים מֵידָע וּמְגִיבִים (עמוד 42)</vt:lpstr>
      <vt:lpstr>פעילות  מתוקשבת בחוברת הדיגיטלית</vt:lpstr>
      <vt:lpstr>    בְּאֵיזֶה חוּשׁ קוֹלְטִים שֶׁ... ?  פעילות בחוברת הדיגיטלית, עמוד 44 </vt:lpstr>
      <vt:lpstr>כְְּתַב בְּרַיְל (עמוד 43) </vt:lpstr>
      <vt:lpstr>סיכום (עמוד 44)</vt:lpstr>
      <vt:lpstr>משימה ביחידת תוכן דיגיטלית  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"החושים שלנו"</dc:title>
  <dc:creator>Tamar Levy</dc:creator>
  <cp:lastModifiedBy>lamda.dr@gmail.com</cp:lastModifiedBy>
  <cp:revision>160</cp:revision>
  <dcterms:created xsi:type="dcterms:W3CDTF">2019-05-25T18:59:51Z</dcterms:created>
  <dcterms:modified xsi:type="dcterms:W3CDTF">2023-09-11T11:03:41Z</dcterms:modified>
</cp:coreProperties>
</file>