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72" r:id="rId2"/>
  </p:sldMasterIdLst>
  <p:notesMasterIdLst>
    <p:notesMasterId r:id="rId21"/>
  </p:notesMasterIdLst>
  <p:sldIdLst>
    <p:sldId id="256" r:id="rId3"/>
    <p:sldId id="306" r:id="rId4"/>
    <p:sldId id="275" r:id="rId5"/>
    <p:sldId id="276" r:id="rId6"/>
    <p:sldId id="282" r:id="rId7"/>
    <p:sldId id="297" r:id="rId8"/>
    <p:sldId id="299" r:id="rId9"/>
    <p:sldId id="300" r:id="rId10"/>
    <p:sldId id="301" r:id="rId11"/>
    <p:sldId id="303" r:id="rId12"/>
    <p:sldId id="304" r:id="rId13"/>
    <p:sldId id="305" r:id="rId14"/>
    <p:sldId id="294" r:id="rId15"/>
    <p:sldId id="295" r:id="rId16"/>
    <p:sldId id="298" r:id="rId17"/>
    <p:sldId id="296" r:id="rId18"/>
    <p:sldId id="271" r:id="rId19"/>
    <p:sldId id="273"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DBAA44-C366-5413-259E-0AA50CC457FD}" name="Tamar" initials="T" userId="0e43bf805848a3ac" providerId="Windows Live"/>
  <p188:author id="{B0F979AD-1844-EBB7-379D-EDEBF76CFF52}" name="noga mishan" initials="nm" userId="802d01ca9850f5a0"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oga mishan" initials="nm" lastIdx="6" clrIdx="0">
    <p:extLst>
      <p:ext uri="{19B8F6BF-5375-455C-9EA6-DF929625EA0E}">
        <p15:presenceInfo xmlns:p15="http://schemas.microsoft.com/office/powerpoint/2012/main" userId="802d01ca9850f5a0" providerId="Windows Live"/>
      </p:ext>
    </p:extLst>
  </p:cmAuthor>
  <p:cmAuthor id="2" name="Tamar" initials="T" lastIdx="3" clrIdx="1">
    <p:extLst>
      <p:ext uri="{19B8F6BF-5375-455C-9EA6-DF929625EA0E}">
        <p15:presenceInfo xmlns:p15="http://schemas.microsoft.com/office/powerpoint/2012/main" userId="0e43bf805848a3a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EA"/>
    <a:srgbClr val="5A865B"/>
    <a:srgbClr val="45572D"/>
    <a:srgbClr val="678A9E"/>
    <a:srgbClr val="5D81AD"/>
    <a:srgbClr val="E28A61"/>
    <a:srgbClr val="D1E495"/>
    <a:srgbClr val="24992F"/>
    <a:srgbClr val="7F62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000" autoAdjust="0"/>
    <p:restoredTop sz="94660"/>
  </p:normalViewPr>
  <p:slideViewPr>
    <p:cSldViewPr snapToGrid="0" showGuides="1">
      <p:cViewPr varScale="1">
        <p:scale>
          <a:sx n="57" d="100"/>
          <a:sy n="57" d="100"/>
        </p:scale>
        <p:origin x="1392" y="4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AE344AF6-D970-48F1-BC99-472F21043EAC}" type="datetimeFigureOut">
              <a:rPr lang="he-IL" smtClean="0"/>
              <a:t>י"ט/אלול/תשפ"ג</a:t>
            </a:fld>
            <a:endParaRPr lang="he-IL"/>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57D31EBF-9BBB-45FF-AF5A-5DF822414047}" type="slidenum">
              <a:rPr lang="he-IL" smtClean="0"/>
              <a:t>‹#›</a:t>
            </a:fld>
            <a:endParaRPr lang="he-IL"/>
          </a:p>
        </p:txBody>
      </p:sp>
    </p:spTree>
    <p:extLst>
      <p:ext uri="{BB962C8B-B14F-4D97-AF65-F5344CB8AC3E}">
        <p14:creationId xmlns:p14="http://schemas.microsoft.com/office/powerpoint/2010/main" val="117464368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e.wikipedia.org/wiki/%D7%AA%D7%95%D7%A6%D7%90_%D7%9C%D7%95%D7%98%D7%95%D7%A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50000"/>
              </a:lnSpc>
              <a:spcAft>
                <a:spcPts val="1000"/>
              </a:spcAft>
            </a:pPr>
            <a:r>
              <a:rPr lang="he-IL" sz="1800" b="1"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הערה למורה: </a:t>
            </a:r>
            <a:r>
              <a:rPr lang="he-IL" sz="1800" kern="0" dirty="0">
                <a:effectLst/>
                <a:latin typeface="Calibri" panose="020F0502020204030204" pitchFamily="34" charset="0"/>
                <a:ea typeface="Calibri" panose="020F0502020204030204" pitchFamily="34" charset="0"/>
                <a:cs typeface="Arial" panose="020B0604020202020204" pitchFamily="34" charset="0"/>
              </a:rPr>
              <a:t>מטרת פעילות הפתיחה היא לעורר עניין וסקרנות ללמוד מדע וטכנולוגיה  ולהפגיש את התלמידים עם נושאי הלימוד שילמדו בכיתה ו. מוצגות שתי פעילויות. הפעילות הראשונה עוסקת בהתבוננות בתופעות טבע בהשראתן לפתרון בעיות טכנולוגיות (ביו-</a:t>
            </a:r>
            <a:r>
              <a:rPr lang="he-IL" sz="1800" kern="0" dirty="0" err="1">
                <a:effectLst/>
                <a:latin typeface="Calibri" panose="020F0502020204030204" pitchFamily="34" charset="0"/>
                <a:ea typeface="Calibri" panose="020F0502020204030204" pitchFamily="34" charset="0"/>
                <a:cs typeface="Arial" panose="020B0604020202020204" pitchFamily="34" charset="0"/>
              </a:rPr>
              <a:t>מימיקרי</a:t>
            </a:r>
            <a:r>
              <a:rPr lang="he-IL" sz="1800" kern="0" dirty="0">
                <a:effectLst/>
                <a:latin typeface="Calibri" panose="020F0502020204030204" pitchFamily="34" charset="0"/>
                <a:ea typeface="Calibri" panose="020F0502020204030204" pitchFamily="34" charset="0"/>
                <a:cs typeface="Arial" panose="020B0604020202020204" pitchFamily="34" charset="0"/>
              </a:rPr>
              <a:t>). הפעילות השנייה עוסקת בהכרת נושאי הלימוד שבספר.</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spcAft>
                <a:spcPts val="1000"/>
              </a:spcAft>
            </a:pPr>
            <a:r>
              <a:rPr lang="he-IL" sz="1800" kern="0" dirty="0">
                <a:effectLst/>
                <a:latin typeface="Calibri" panose="020F0502020204030204" pitchFamily="34" charset="0"/>
                <a:ea typeface="Calibri" panose="020F0502020204030204" pitchFamily="34" charset="0"/>
                <a:cs typeface="David" panose="020E0502060401010101" pitchFamily="34" charset="-79"/>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a:t>
            </a:fld>
            <a:endParaRPr lang="he-IL"/>
          </a:p>
        </p:txBody>
      </p:sp>
    </p:spTree>
    <p:extLst>
      <p:ext uri="{BB962C8B-B14F-4D97-AF65-F5344CB8AC3E}">
        <p14:creationId xmlns:p14="http://schemas.microsoft.com/office/powerpoint/2010/main" val="328874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effectLst/>
                <a:latin typeface="Calibri" panose="020F0502020204030204" pitchFamily="34" charset="0"/>
                <a:ea typeface="Calibri" panose="020F0502020204030204" pitchFamily="34" charset="0"/>
                <a:cs typeface="Arial" panose="020B0604020202020204" pitchFamily="34" charset="0"/>
              </a:rPr>
              <a:t>: מקרינים לתלמידים דוגמה נוספת של </a:t>
            </a:r>
            <a:r>
              <a:rPr lang="he-IL" sz="1800" kern="100" dirty="0" err="1">
                <a:effectLst/>
                <a:latin typeface="Calibri" panose="020F0502020204030204" pitchFamily="34" charset="0"/>
                <a:ea typeface="Calibri" panose="020F0502020204030204" pitchFamily="34" charset="0"/>
                <a:cs typeface="Arial" panose="020B0604020202020204" pitchFamily="34" charset="0"/>
              </a:rPr>
              <a:t>ביומימיקרי</a:t>
            </a:r>
            <a:r>
              <a:rPr lang="he-IL" sz="1800" kern="100" dirty="0">
                <a:effectLst/>
                <a:latin typeface="Calibri" panose="020F0502020204030204" pitchFamily="34" charset="0"/>
                <a:ea typeface="Calibri" panose="020F0502020204030204" pitchFamily="34" charset="0"/>
                <a:cs typeface="Arial" panose="020B0604020202020204" pitchFamily="34" charset="0"/>
              </a:rPr>
              <a:t> – רובוט נחש שנבנה בהשראת תנועת הנחש ויכולתו להשתחל מבעד למקומות צרים. שואלים את התלמידים: מהו הקשר בין התמונות? במה דומות שתי התמונות זו לזו? במה דומה תנועת הרובוט לתנועת הנחש?</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800" kern="100" dirty="0">
                <a:effectLst/>
                <a:latin typeface="Calibri" panose="020F0502020204030204" pitchFamily="34" charset="0"/>
                <a:ea typeface="Calibri" panose="020F0502020204030204" pitchFamily="34" charset="0"/>
                <a:cs typeface="Arial" panose="020B0604020202020204" pitchFamily="34" charset="0"/>
              </a:rPr>
              <a:t>להרחבה בנושא זה מזמינים את התלמידים לקרוא את קטע המידע שמופיע בספר הלימוד בעמוד 290 ולהשיב על השאלות. השאלות מופיעות בשקופית הבאה.</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10</a:t>
            </a:fld>
            <a:endParaRPr lang="he-IL"/>
          </a:p>
        </p:txBody>
      </p:sp>
    </p:spTree>
    <p:extLst>
      <p:ext uri="{BB962C8B-B14F-4D97-AF65-F5344CB8AC3E}">
        <p14:creationId xmlns:p14="http://schemas.microsoft.com/office/powerpoint/2010/main" val="1571466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הרובוט נחש נבנה למטרות חילוץ והצלה. הרובוט מסוגל להשתחל למקומות צרים ולטפס על מדרגות. בדומה לחוליות הנחש, הרובוט בנוי מיחידות שמחוברות זו לזו. לרובוט מחוברים חיישנים ומצלמה.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11</a:t>
            </a:fld>
            <a:endParaRPr lang="he-IL"/>
          </a:p>
        </p:txBody>
      </p:sp>
    </p:spTree>
    <p:extLst>
      <p:ext uri="{BB962C8B-B14F-4D97-AF65-F5344CB8AC3E}">
        <p14:creationId xmlns:p14="http://schemas.microsoft.com/office/powerpoint/2010/main" val="1736427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בחלק זה, עורכים חשיבה מטה-קוגניטיבית</a:t>
            </a:r>
            <a:r>
              <a:rPr lang="he-IL" sz="1200" kern="100" baseline="0" dirty="0">
                <a:effectLst/>
                <a:latin typeface="Calibri" panose="020F0502020204030204" pitchFamily="34" charset="0"/>
                <a:ea typeface="Calibri" panose="020F0502020204030204" pitchFamily="34" charset="0"/>
                <a:cs typeface="Arial" panose="020B0604020202020204" pitchFamily="34" charset="0"/>
              </a:rPr>
              <a:t> (חשיבה על החשיבה) באמצעות השאלות שמופיעות בשקופית. אפשר להוסיף שאלות כגון: מדוע זה היה מסקרן? מדוע זה היה מעניין? למה התופעה הייתה מפתיעה, האם יש לכם הסבר לתופעה?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12</a:t>
            </a:fld>
            <a:endParaRPr lang="he-IL"/>
          </a:p>
        </p:txBody>
      </p:sp>
    </p:spTree>
    <p:extLst>
      <p:ext uri="{BB962C8B-B14F-4D97-AF65-F5344CB8AC3E}">
        <p14:creationId xmlns:p14="http://schemas.microsoft.com/office/powerpoint/2010/main" val="2794648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מציגים לתלמידים את נושאי הלימוד המרכזים (מופיעים בכריכת הספר)</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13</a:t>
            </a:fld>
            <a:endParaRPr lang="he-IL"/>
          </a:p>
        </p:txBody>
      </p:sp>
    </p:spTree>
    <p:extLst>
      <p:ext uri="{BB962C8B-B14F-4D97-AF65-F5344CB8AC3E}">
        <p14:creationId xmlns:p14="http://schemas.microsoft.com/office/powerpoint/2010/main" val="2251962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8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spcAft>
                <a:spcPts val="1000"/>
              </a:spcAft>
            </a:pPr>
            <a:r>
              <a:rPr lang="he-IL" sz="1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מבקשים מהתלמידים לדפדף ולעיין בספר ולגלות בהן דברים מעניינים ומסקרנים. אפשר גם לכוון לנושאים חדשים שאינם מוכרים להם. אפשר לחלק את הכיתה לארבע קבוצות. כל קבוצה תתמקד באחד השערים. לאחר מכן, משתפים במליאה.</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14</a:t>
            </a:fld>
            <a:endParaRPr lang="he-IL"/>
          </a:p>
        </p:txBody>
      </p:sp>
    </p:spTree>
    <p:extLst>
      <p:ext uri="{BB962C8B-B14F-4D97-AF65-F5344CB8AC3E}">
        <p14:creationId xmlns:p14="http://schemas.microsoft.com/office/powerpoint/2010/main" val="1025531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במבט מקוון הוא מרחב למידה היברידי, חדשני ועשיר להוראת מדע וטכנולוגיה בכיתות א-ו. במרחב הלמידה ספרים דיגיטליים בתקן מתקדם של סדרת הלימוד "במבט חדש"  ויחידות תוכן דיגיטליות.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31EBF-9BBB-45FF-AF5A-5DF822414047}"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48170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0" dirty="0">
                <a:effectLst/>
                <a:latin typeface="Calibri" panose="020F0502020204030204" pitchFamily="34" charset="0"/>
                <a:ea typeface="Times New Roman" panose="02020603050405020304" pitchFamily="18" charset="0"/>
                <a:cs typeface="David" panose="020E0502060401010101" pitchFamily="34" charset="-79"/>
              </a:rPr>
              <a:t>למורה:</a:t>
            </a:r>
            <a:r>
              <a:rPr lang="he-IL" sz="1200" kern="0" dirty="0">
                <a:effectLst/>
                <a:latin typeface="Calibri" panose="020F0502020204030204" pitchFamily="34" charset="0"/>
                <a:ea typeface="Times New Roman" panose="02020603050405020304" pitchFamily="18" charset="0"/>
                <a:cs typeface="David" panose="020E0502060401010101" pitchFamily="34" charset="-79"/>
              </a:rPr>
              <a:t> </a:t>
            </a:r>
            <a:r>
              <a:rPr lang="he-IL" sz="1200" kern="100" dirty="0">
                <a:effectLst/>
                <a:latin typeface="Calibri" panose="020F0502020204030204" pitchFamily="34" charset="0"/>
                <a:ea typeface="Calibri" panose="020F0502020204030204" pitchFamily="34" charset="0"/>
                <a:cs typeface="Arial" panose="020B0604020202020204" pitchFamily="34" charset="0"/>
              </a:rPr>
              <a:t>הספרים הדיגיטליים כוללים שכבות מידע לתמיכה בתוכן המופיע בספרים וכן מערכת לניהול הלמידה.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16</a:t>
            </a:fld>
            <a:endParaRPr lang="he-IL"/>
          </a:p>
        </p:txBody>
      </p:sp>
    </p:spTree>
    <p:extLst>
      <p:ext uri="{BB962C8B-B14F-4D97-AF65-F5344CB8AC3E}">
        <p14:creationId xmlns:p14="http://schemas.microsoft.com/office/powerpoint/2010/main" val="721189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b="1" kern="1200" dirty="0">
                <a:solidFill>
                  <a:srgbClr val="000000"/>
                </a:solidFill>
                <a:effectLst/>
                <a:latin typeface="Calibri" panose="020F0502020204030204" pitchFamily="34" charset="0"/>
                <a:ea typeface="+mn-ea"/>
                <a:cs typeface="Arial" panose="020B0604020202020204" pitchFamily="34" charset="0"/>
              </a:rPr>
              <a:t>למורה</a:t>
            </a:r>
            <a:r>
              <a:rPr lang="he-IL" sz="1200" kern="1200" dirty="0">
                <a:solidFill>
                  <a:srgbClr val="000000"/>
                </a:solidFill>
                <a:effectLst/>
                <a:latin typeface="Calibri" panose="020F0502020204030204" pitchFamily="34" charset="0"/>
                <a:ea typeface="+mn-ea"/>
                <a:cs typeface="Arial" panose="020B0604020202020204" pitchFamily="34" charset="0"/>
              </a:rPr>
              <a:t>: כוללות משימות לימודיות אינטראקטיביות, והמיועדות להבניית תשתית מושגית מעמיקה במדע ובטכנולוגיה, מיומנויות חשיבה מסדר גבוה, תהליכי חקר ופתרון בעיות וערכים. למשימות נלווית מערכת לניהול הלמידה.</a:t>
            </a:r>
            <a:endParaRPr lang="en-US" sz="1200" dirty="0">
              <a:effectLst/>
              <a:latin typeface="Times New Roman" panose="02020603050405020304" pitchFamily="18" charset="0"/>
              <a:ea typeface="Times New Roman" panose="02020603050405020304" pitchFamily="18"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17</a:t>
            </a:fld>
            <a:endParaRPr lang="he-IL"/>
          </a:p>
        </p:txBody>
      </p:sp>
    </p:spTree>
    <p:extLst>
      <p:ext uri="{BB962C8B-B14F-4D97-AF65-F5344CB8AC3E}">
        <p14:creationId xmlns:p14="http://schemas.microsoft.com/office/powerpoint/2010/main" val="2185983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למורה: </a:t>
            </a:r>
            <a:r>
              <a:rPr lang="he-IL" sz="120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מקרינים את הסרטון ומציגים לתלמידים מטלת צפייה: התבוננו בתופעה שרואים בסרטון. בסרטון רואים </a:t>
            </a:r>
            <a:r>
              <a:rPr lang="he-IL" sz="12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אורות מהבהבים הנפלטים מהחלק התחתון של בטן</a:t>
            </a:r>
            <a:r>
              <a:rPr lang="he-IL" sz="1200" kern="1200" dirty="0">
                <a:effectLst/>
                <a:latin typeface="Calibri" panose="020F0502020204030204" pitchFamily="34" charset="0"/>
                <a:ea typeface="MS Mincho" panose="02020609040205080304" pitchFamily="49" charset="-128"/>
                <a:cs typeface="Arial" panose="020B0604020202020204" pitchFamily="34" charset="0"/>
              </a:rPr>
              <a:t> הגחלילית. זוהי דוגמה לתופעה מלהיבה ומפתיעה שמעוררת </a:t>
            </a:r>
            <a:r>
              <a:rPr lang="he-IL" sz="1200" kern="1200" dirty="0">
                <a:solidFill>
                  <a:schemeClr val="bg1"/>
                </a:solidFill>
                <a:effectLst/>
                <a:latin typeface="Calibri" panose="020F0502020204030204" pitchFamily="34" charset="0"/>
                <a:ea typeface="MS Mincho" panose="02020609040205080304" pitchFamily="49" charset="-128"/>
                <a:cs typeface="Arial" panose="020B0604020202020204" pitchFamily="34" charset="0"/>
              </a:rPr>
              <a:t>תחושות של </a:t>
            </a:r>
            <a:r>
              <a:rPr lang="he-IL" dirty="0"/>
              <a:t>השתאות </a:t>
            </a:r>
            <a:r>
              <a:rPr lang="he-IL" sz="1200" kern="1200" dirty="0">
                <a:solidFill>
                  <a:schemeClr val="bg1"/>
                </a:solidFill>
                <a:effectLst/>
                <a:latin typeface="Calibri" panose="020F0502020204030204" pitchFamily="34" charset="0"/>
                <a:ea typeface="MS Mincho" panose="02020609040205080304" pitchFamily="49" charset="-128"/>
                <a:cs typeface="Arial" panose="020B0604020202020204" pitchFamily="34" charset="0"/>
              </a:rPr>
              <a:t>והשתוממות </a:t>
            </a:r>
            <a:r>
              <a:rPr lang="he-IL" sz="1200" kern="1200" dirty="0">
                <a:effectLst/>
                <a:latin typeface="Calibri" panose="020F0502020204030204" pitchFamily="34" charset="0"/>
                <a:ea typeface="MS Mincho" panose="02020609040205080304" pitchFamily="49" charset="-128"/>
                <a:cs typeface="Arial" panose="020B0604020202020204" pitchFamily="34" charset="0"/>
              </a:rPr>
              <a:t>(פליאה).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1200" dirty="0">
                <a:effectLst/>
                <a:latin typeface="Calibri" panose="020F0502020204030204" pitchFamily="34" charset="0"/>
                <a:ea typeface="MS Mincho" panose="02020609040205080304" pitchFamily="49" charset="-128"/>
                <a:cs typeface="Arial" panose="020B0604020202020204" pitchFamily="34" charset="0"/>
              </a:rPr>
              <a:t>שימו לב: משימה זו מעובדת מתוך המשימה "הבהובים של אור" שנמצאת ביחידת התוכן הדיגיטלית עולם היצורים החיים, כיתה ו שבאתר במבט מקוון. בסיום פעילות הפתיחה מומלץ לתת לתלמידים להתנסות במשימה כולה.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solidFill>
                  <a:prstClr val="black"/>
                </a:solidFill>
              </a:rPr>
              <a:pPr/>
              <a:t>2</a:t>
            </a:fld>
            <a:endParaRPr lang="he-IL">
              <a:solidFill>
                <a:prstClr val="black"/>
              </a:solidFill>
            </a:endParaRPr>
          </a:p>
        </p:txBody>
      </p:sp>
    </p:spTree>
    <p:extLst>
      <p:ext uri="{BB962C8B-B14F-4D97-AF65-F5344CB8AC3E}">
        <p14:creationId xmlns:p14="http://schemas.microsoft.com/office/powerpoint/2010/main" val="2045185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מבקשים מהתלמידים לדון בקבוצות על שלוש השאלות שמופיעות בשקופית (במה התבוננתם?, מה ראיתם?, על מה חשבתם?).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1000"/>
              </a:spcAft>
            </a:pPr>
            <a:r>
              <a:rPr lang="he-IL" sz="1200" b="1" dirty="0">
                <a:effectLst/>
                <a:latin typeface="Times New Roman" panose="02020603050405020304" pitchFamily="18" charset="0"/>
                <a:ea typeface="Times New Roman" panose="02020603050405020304" pitchFamily="18" charset="0"/>
                <a:cs typeface="Arial" panose="020B0604020202020204" pitchFamily="34" charset="0"/>
              </a:rPr>
              <a:t>שימו לב</a:t>
            </a:r>
            <a:r>
              <a:rPr lang="he-IL" sz="1200" dirty="0">
                <a:effectLst/>
                <a:latin typeface="Times New Roman" panose="02020603050405020304" pitchFamily="18" charset="0"/>
                <a:ea typeface="Times New Roman" panose="02020603050405020304" pitchFamily="18" charset="0"/>
                <a:cs typeface="Arial" panose="020B0604020202020204" pitchFamily="34" charset="0"/>
              </a:rPr>
              <a:t>: ייתכן ותלמידים יאמרו שהם ראו גחליליות, אך למעשה הם ראו כתמי אור בתנועה בין עצי היער בלילה. ולכן בשלב זה זוהי השערה. מומלץ לערוך אזכור למושג תופעת טבע. </a:t>
            </a:r>
            <a:r>
              <a:rPr lang="he-IL"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זוהי עובדה בטבע. לפעמים יש התרחשות (למשל, נשירה של עלים) ולפעמים אין (למשל, מצוק סלעים, מרבץ של מינרלים).  מומלץ לבקש מהתלמידים להביא דוגמאות לתופעות נוספות שהם מכירים: נביטה, פריחה, נדידה, התנהגות של בעלי חיים, כוכבי הלכת, ירידת משקעים, מופעי ירח, סופה, התייבשות מעיין ועוד.</a:t>
            </a:r>
            <a:endParaRPr lang="en-US" sz="1200" dirty="0">
              <a:effectLst/>
              <a:latin typeface="Times New Roman" panose="02020603050405020304" pitchFamily="18" charset="0"/>
              <a:ea typeface="Times New Roman" panose="02020603050405020304" pitchFamily="18"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3</a:t>
            </a:fld>
            <a:endParaRPr lang="he-IL"/>
          </a:p>
        </p:txBody>
      </p:sp>
    </p:spTree>
    <p:extLst>
      <p:ext uri="{BB962C8B-B14F-4D97-AF65-F5344CB8AC3E}">
        <p14:creationId xmlns:p14="http://schemas.microsoft.com/office/powerpoint/2010/main" val="2078348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0" dirty="0">
                <a:effectLst/>
                <a:latin typeface="Calibri" panose="020F0502020204030204" pitchFamily="34" charset="0"/>
                <a:ea typeface="Times New Roman" panose="02020603050405020304" pitchFamily="18" charset="0"/>
                <a:cs typeface="Arial" panose="020B0604020202020204" pitchFamily="34" charset="0"/>
              </a:rPr>
              <a:t>למורה</a:t>
            </a:r>
            <a:r>
              <a:rPr lang="he-IL" sz="1200" kern="0" dirty="0">
                <a:effectLst/>
                <a:latin typeface="Calibri" panose="020F0502020204030204" pitchFamily="34" charset="0"/>
                <a:ea typeface="Times New Roman" panose="02020603050405020304" pitchFamily="18" charset="0"/>
                <a:cs typeface="Arial" panose="020B0604020202020204" pitchFamily="34" charset="0"/>
              </a:rPr>
              <a:t>: מקרינים את הסרטון, מבקשים מהם להתבונן בגחליליות ולהסביר שוב מה הם ראו בסרטון הקודם. נקודות האור שנעו היו הבהובים של גחליליות.</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0" dirty="0">
                <a:effectLst/>
                <a:latin typeface="Calibri" panose="020F0502020204030204" pitchFamily="34" charset="0"/>
                <a:ea typeface="Times New Roman" panose="02020603050405020304" pitchFamily="18" charset="0"/>
                <a:cs typeface="Arial" panose="020B0604020202020204" pitchFamily="34" charset="0"/>
              </a:rPr>
              <a:t>הבהוב: הדלקה וכבוי  אור לסירוגין.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a:t>
            </a:r>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4</a:t>
            </a:fld>
            <a:endParaRPr lang="he-IL"/>
          </a:p>
        </p:txBody>
      </p:sp>
    </p:spTree>
    <p:extLst>
      <p:ext uri="{BB962C8B-B14F-4D97-AF65-F5344CB8AC3E}">
        <p14:creationId xmlns:p14="http://schemas.microsoft.com/office/powerpoint/2010/main" val="2693145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מקרינים את השקופית ומבקשים מהתלמידים לערוך תצפית על הגחלילית על פי הסעיפים שמופיעות בשקופית. הפעילות מבוססת על ידע מוקדם אודות המאפיינים של מחלקת החרקים.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מידע</a:t>
            </a:r>
            <a:r>
              <a:rPr lang="he-IL"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הגחלילית היא חרק (חיפושית). כמו כל החרקים גופה בנוי משלושה חלקים: ראש חזה ובטן. בראש יש איברים כמו עיניים, פה ומחושים, מהחזה יוצאות שש רגלים והכנפיים). האיבר המהבהב נמצא בחלק התחתון של הבטן. יכולת ההבהוב מאפשרת תקשורת בין זכרים לנקבות בשלב החיים הבוגר. לעיתים הבהובי האור מופיעים גם בזחלים ובביצים, כנראה, לצורך הרתעת טורפים.</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5</a:t>
            </a:fld>
            <a:endParaRPr lang="he-IL"/>
          </a:p>
        </p:txBody>
      </p:sp>
    </p:spTree>
    <p:extLst>
      <p:ext uri="{BB962C8B-B14F-4D97-AF65-F5344CB8AC3E}">
        <p14:creationId xmlns:p14="http://schemas.microsoft.com/office/powerpoint/2010/main" val="3258533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למורה:</a:t>
            </a:r>
            <a:r>
              <a:rPr lang="he-IL" sz="1200" kern="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מקרינים את השקופית ושואלים את התלמידים: מה רואים בכל תמונה? מהו הקשר בין שתי התמונות?  - התשובה מוגשת בשקופית הבאה.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6</a:t>
            </a:fld>
            <a:endParaRPr lang="he-IL"/>
          </a:p>
        </p:txBody>
      </p:sp>
    </p:spTree>
    <p:extLst>
      <p:ext uri="{BB962C8B-B14F-4D97-AF65-F5344CB8AC3E}">
        <p14:creationId xmlns:p14="http://schemas.microsoft.com/office/powerpoint/2010/main" val="746632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למורה</a:t>
            </a:r>
            <a:r>
              <a:rPr lang="he-IL" sz="1200" kern="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מציגים לתלמידים את הקשר בין הגחלילית לנורת הלד. הצורך שהיה למהנדסים הוא לפתח נורה חסכונית באנרגיה. הם חקרו את מבנה האיבר המהבהב כדי ללמוד מדוע איבר זה מאוד יעיל בצריכת אנרגיה. אנו משתמשים במקורות אנרגיה מחצביים (פחם, נפט וגז טבעי) אשר פולטים את גז החממה פחמן דו-חמצני כתוצאה של בעירתם. לפיכך, ככול שנחסוך בחשמל, נקטין את פליטת הפחמן הדו-חמצני לאטמוספרה.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7</a:t>
            </a:fld>
            <a:endParaRPr lang="he-IL"/>
          </a:p>
        </p:txBody>
      </p:sp>
    </p:spTree>
    <p:extLst>
      <p:ext uri="{BB962C8B-B14F-4D97-AF65-F5344CB8AC3E}">
        <p14:creationId xmlns:p14="http://schemas.microsoft.com/office/powerpoint/2010/main" val="481611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800" kern="100" dirty="0">
                <a:effectLst/>
                <a:latin typeface="Calibri" panose="020F0502020204030204" pitchFamily="34" charset="0"/>
                <a:ea typeface="Calibri" panose="020F0502020204030204" pitchFamily="34" charset="0"/>
                <a:cs typeface="Arial" panose="020B0604020202020204" pitchFamily="34" charset="0"/>
              </a:rPr>
              <a:t>ל</a:t>
            </a:r>
            <a:r>
              <a:rPr lang="he-IL" sz="1800" b="1" kern="100" dirty="0">
                <a:effectLst/>
                <a:latin typeface="Calibri" panose="020F0502020204030204" pitchFamily="34" charset="0"/>
                <a:ea typeface="Calibri" panose="020F0502020204030204" pitchFamily="34" charset="0"/>
                <a:cs typeface="Arial" panose="020B0604020202020204" pitchFamily="34" charset="0"/>
              </a:rPr>
              <a:t>מורה</a:t>
            </a:r>
            <a:r>
              <a:rPr lang="he-IL" sz="1800" kern="100" dirty="0">
                <a:effectLst/>
                <a:latin typeface="Calibri" panose="020F0502020204030204" pitchFamily="34" charset="0"/>
                <a:ea typeface="Calibri" panose="020F0502020204030204" pitchFamily="34" charset="0"/>
                <a:cs typeface="Arial" panose="020B0604020202020204" pitchFamily="34" charset="0"/>
              </a:rPr>
              <a:t>: מקרינים לתלמידים דוגמה נוספת של </a:t>
            </a:r>
            <a:r>
              <a:rPr lang="he-IL" sz="1800" kern="100" dirty="0" err="1">
                <a:effectLst/>
                <a:latin typeface="Calibri" panose="020F0502020204030204" pitchFamily="34" charset="0"/>
                <a:ea typeface="Calibri" panose="020F0502020204030204" pitchFamily="34" charset="0"/>
                <a:cs typeface="Arial" panose="020B0604020202020204" pitchFamily="34" charset="0"/>
              </a:rPr>
              <a:t>ביומימיקרי</a:t>
            </a:r>
            <a:r>
              <a:rPr lang="he-IL" sz="1800" kern="100" dirty="0">
                <a:effectLst/>
                <a:latin typeface="Calibri" panose="020F0502020204030204" pitchFamily="34" charset="0"/>
                <a:ea typeface="Calibri" panose="020F0502020204030204" pitchFamily="34" charset="0"/>
                <a:cs typeface="Arial" panose="020B0604020202020204" pitchFamily="34" charset="0"/>
              </a:rPr>
              <a:t> – רכבת קליע שנבנתה בהשראת המקור של השלדג הגמדי. רכבת הקליע (</a:t>
            </a:r>
            <a:r>
              <a:rPr lang="en-US" sz="1800" kern="100" dirty="0">
                <a:effectLst/>
                <a:latin typeface="Calibri" panose="020F0502020204030204" pitchFamily="34" charset="0"/>
                <a:ea typeface="Calibri" panose="020F0502020204030204" pitchFamily="34" charset="0"/>
                <a:cs typeface="Arial" panose="020B0604020202020204" pitchFamily="34" charset="0"/>
              </a:rPr>
              <a:t>Bullet Train</a:t>
            </a:r>
            <a:r>
              <a:rPr lang="he-IL" sz="1800" kern="100" dirty="0">
                <a:effectLst/>
                <a:latin typeface="Calibri" panose="020F0502020204030204" pitchFamily="34" charset="0"/>
                <a:ea typeface="Calibri" panose="020F0502020204030204" pitchFamily="34" charset="0"/>
                <a:cs typeface="Arial" panose="020B0604020202020204" pitchFamily="34" charset="0"/>
              </a:rPr>
              <a:t>) היא רכבת מהירה מאד שנוסעת כבר שנים רבות ביפן. רכבות הקליע הגיעו למהירויות של 320 קילומטרים לשעה ויותר. אחד ממהנדסי הרכבות גילה במקרה שכניסת השלדג לתוך המים, היא חלקה לגמרי וכמעט ואינה מייצרת גל רעש בגלל מבנה המקור המחודש. המבנה המחודד של רכבת הקליע מקטינה את החיכוך עם האוויר וגם את הרעש.</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800" kern="100" dirty="0">
                <a:effectLst/>
                <a:latin typeface="Calibri" panose="020F0502020204030204" pitchFamily="34" charset="0"/>
                <a:ea typeface="Calibri" panose="020F0502020204030204" pitchFamily="34" charset="0"/>
                <a:cs typeface="Arial" panose="020B0604020202020204" pitchFamily="34" charset="0"/>
              </a:rPr>
              <a:t> שואלים את התלמידים: מהו הקשר בין התמונות? במה דומות שתי התמונות זו לזו?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800" b="1" kern="100" dirty="0">
                <a:effectLst/>
                <a:latin typeface="Calibri" panose="020F0502020204030204" pitchFamily="34" charset="0"/>
                <a:ea typeface="Calibri" panose="020F0502020204030204" pitchFamily="34" charset="0"/>
                <a:cs typeface="Arial" panose="020B0604020202020204" pitchFamily="34" charset="0"/>
              </a:rPr>
              <a:t>מידע</a:t>
            </a:r>
            <a:r>
              <a:rPr lang="he-IL" sz="1800" kern="100" dirty="0">
                <a:effectLst/>
                <a:latin typeface="Calibri" panose="020F0502020204030204" pitchFamily="34" charset="0"/>
                <a:ea typeface="Calibri" panose="020F0502020204030204" pitchFamily="34" charset="0"/>
                <a:cs typeface="Arial" panose="020B0604020202020204" pitchFamily="34" charset="0"/>
              </a:rPr>
              <a:t>: באתר במבט מקוון, ביחידות התוכן של כיתה ד, בספריה "עולם היצורים החיים", מופיעה משימה דיגיטלית בנושא "רכבת הקליע היפנית".</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8</a:t>
            </a:fld>
            <a:endParaRPr lang="he-IL"/>
          </a:p>
        </p:txBody>
      </p:sp>
    </p:spTree>
    <p:extLst>
      <p:ext uri="{BB962C8B-B14F-4D97-AF65-F5344CB8AC3E}">
        <p14:creationId xmlns:p14="http://schemas.microsoft.com/office/powerpoint/2010/main" val="2165013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200" kern="100" dirty="0">
                <a:effectLst/>
                <a:latin typeface="Calibri" panose="020F0502020204030204" pitchFamily="34" charset="0"/>
                <a:ea typeface="Calibri" panose="020F0502020204030204" pitchFamily="34" charset="0"/>
                <a:cs typeface="Arial" panose="020B0604020202020204" pitchFamily="34" charset="0"/>
              </a:rPr>
              <a:t> בשקופית רואים פרח ועלים של צמח הלוטוס. שואלים: איזו תופעה מיוחדת רואים בתמונה? (טיפות מים עגולות על גבי העלים – הטיפות אינן נשפכות וזורמות).  עלי צמח הלוטוס כמעט שאינם נרטבים במגע עם מים (תופעה של דחיית מים). הטָרָף עלי הלוטוס מצופה בשעווה דוחה מים המכוסה בבליטות זעירות מאוד שמקטינות למינימום את שטח המגע עם טיפות המים.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100" dirty="0">
                <a:effectLst/>
                <a:latin typeface="Calibri" panose="020F0502020204030204" pitchFamily="34" charset="0"/>
                <a:ea typeface="Calibri" panose="020F0502020204030204" pitchFamily="34" charset="0"/>
                <a:cs typeface="Arial" panose="020B0604020202020204" pitchFamily="34" charset="0"/>
              </a:rPr>
              <a:t>שואלים: איזו השראה לדעתכם קבלו המהנדסים מתופעה זו?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100" dirty="0">
                <a:effectLst/>
                <a:latin typeface="Calibri" panose="020F0502020204030204" pitchFamily="34" charset="0"/>
                <a:ea typeface="Calibri" panose="020F0502020204030204" pitchFamily="34" charset="0"/>
                <a:cs typeface="Arial" panose="020B0604020202020204" pitchFamily="34" charset="0"/>
              </a:rPr>
              <a:t>התשובה: עלי פרח הלוטוס שימשו השראה לפיתוח של בדים ומשטחים אשר "מתנקים מעצמם".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100" dirty="0">
                <a:effectLst/>
                <a:latin typeface="Calibri" panose="020F0502020204030204" pitchFamily="34" charset="0"/>
                <a:ea typeface="Calibri" panose="020F0502020204030204" pitchFamily="34" charset="0"/>
                <a:cs typeface="Arial" panose="020B0604020202020204" pitchFamily="34" charset="0"/>
              </a:rPr>
              <a:t>בקישור הבא מופיע סרטון שמציג את התופעה </a:t>
            </a:r>
            <a:r>
              <a:rPr lang="he-IL" sz="1200" strike="sngStrike"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he-IL" sz="1200" kern="100" dirty="0">
                <a:effectLst/>
                <a:latin typeface="Calibri" panose="020F0502020204030204" pitchFamily="34" charset="0"/>
                <a:ea typeface="Calibri" panose="020F0502020204030204" pitchFamily="34" charset="0"/>
                <a:cs typeface="Arial" panose="020B0604020202020204" pitchFamily="34" charset="0"/>
              </a:rPr>
              <a:t>הקליקו </a:t>
            </a:r>
            <a:r>
              <a:rPr lang="he-IL" sz="1200" u="sng" kern="100"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3"/>
              </a:rPr>
              <a:t>כאן</a:t>
            </a:r>
            <a:r>
              <a:rPr lang="he-IL" sz="1200" kern="100" dirty="0">
                <a:effectLst/>
                <a:latin typeface="Calibri" panose="020F0502020204030204" pitchFamily="34" charset="0"/>
                <a:ea typeface="Calibri" panose="020F0502020204030204" pitchFamily="34" charset="0"/>
                <a:cs typeface="Arial" panose="020B0604020202020204" pitchFamily="34" charset="0"/>
              </a:rPr>
              <a:t>.</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9</a:t>
            </a:fld>
            <a:endParaRPr lang="he-IL"/>
          </a:p>
        </p:txBody>
      </p:sp>
    </p:spTree>
    <p:extLst>
      <p:ext uri="{BB962C8B-B14F-4D97-AF65-F5344CB8AC3E}">
        <p14:creationId xmlns:p14="http://schemas.microsoft.com/office/powerpoint/2010/main" val="1735085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6888224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873337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000570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7974236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999635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כותרת מקטע עליונה">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286763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488967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765920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614048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098087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416661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354470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439568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808881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513535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כותרת מקטע עליונה">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278378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271598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856463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344718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521336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50180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י"ט/אלול/תשפ"ג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969956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81C424-02A5-48AA-8B93-6A7DDF80B50C}" type="datetimeFigureOut">
              <a:rPr lang="he-IL" smtClean="0"/>
              <a:t>י"ט/אלול/תשפ"ג</a:t>
            </a:fld>
            <a:endParaRPr lang="he-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92A653-04A9-4B71-A573-0FF5C28634E0}" type="slidenum">
              <a:rPr lang="he-IL" smtClean="0"/>
              <a:t>‹#›</a:t>
            </a:fld>
            <a:endParaRPr lang="he-IL"/>
          </a:p>
        </p:txBody>
      </p:sp>
      <p:pic>
        <p:nvPicPr>
          <p:cNvPr id="7" name="תמונה 6">
            <a:extLst>
              <a:ext uri="{FF2B5EF4-FFF2-40B4-BE49-F238E27FC236}">
                <a16:creationId xmlns:a16="http://schemas.microsoft.com/office/drawing/2014/main" xmlns="" id="{470D8178-15B9-A722-9D1E-755A0C3D6108}"/>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22696" y="98268"/>
            <a:ext cx="732719" cy="765175"/>
          </a:xfrm>
          <a:prstGeom prst="rect">
            <a:avLst/>
          </a:prstGeom>
          <a:noFill/>
          <a:ln>
            <a:noFill/>
          </a:ln>
        </p:spPr>
      </p:pic>
      <p:sp>
        <p:nvSpPr>
          <p:cNvPr id="8" name="משולש ישר-זווית 7">
            <a:extLst>
              <a:ext uri="{FF2B5EF4-FFF2-40B4-BE49-F238E27FC236}">
                <a16:creationId xmlns:a16="http://schemas.microsoft.com/office/drawing/2014/main" xmlns="" id="{471A3AD6-D1B1-BA84-A769-3F43E1B03E83}"/>
              </a:ext>
            </a:extLst>
          </p:cNvPr>
          <p:cNvSpPr/>
          <p:nvPr userDrawn="1"/>
        </p:nvSpPr>
        <p:spPr>
          <a:xfrm rot="10800000">
            <a:off x="6632530" y="0"/>
            <a:ext cx="2511469" cy="1941534"/>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צורה חופשית: צורה 8">
            <a:extLst>
              <a:ext uri="{FF2B5EF4-FFF2-40B4-BE49-F238E27FC236}">
                <a16:creationId xmlns:a16="http://schemas.microsoft.com/office/drawing/2014/main" xmlns="" id="{571EBB70-286A-0B6F-62A4-C8AEE8CDFDC0}"/>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pic>
        <p:nvPicPr>
          <p:cNvPr id="10" name="תמונה 9">
            <a:extLst>
              <a:ext uri="{FF2B5EF4-FFF2-40B4-BE49-F238E27FC236}">
                <a16:creationId xmlns:a16="http://schemas.microsoft.com/office/drawing/2014/main" xmlns="" id="{A2987C2A-D8D0-C83C-8CD7-63034309472D}"/>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979614" y="230190"/>
            <a:ext cx="962501" cy="688340"/>
          </a:xfrm>
          <a:prstGeom prst="rect">
            <a:avLst/>
          </a:prstGeom>
          <a:noFill/>
          <a:ln>
            <a:noFill/>
          </a:ln>
        </p:spPr>
      </p:pic>
    </p:spTree>
    <p:extLst>
      <p:ext uri="{BB962C8B-B14F-4D97-AF65-F5344CB8AC3E}">
        <p14:creationId xmlns:p14="http://schemas.microsoft.com/office/powerpoint/2010/main" val="19909895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81C424-02A5-48AA-8B93-6A7DDF80B50C}" type="datetimeFigureOut">
              <a:rPr lang="he-IL" smtClean="0"/>
              <a:t>י"ט/אלול/תשפ"ג</a:t>
            </a:fld>
            <a:endParaRPr lang="he-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92A653-04A9-4B71-A573-0FF5C28634E0}" type="slidenum">
              <a:rPr lang="he-IL" smtClean="0"/>
              <a:t>‹#›</a:t>
            </a:fld>
            <a:endParaRPr lang="he-IL"/>
          </a:p>
        </p:txBody>
      </p:sp>
      <p:pic>
        <p:nvPicPr>
          <p:cNvPr id="7" name="תמונה 6">
            <a:extLst>
              <a:ext uri="{FF2B5EF4-FFF2-40B4-BE49-F238E27FC236}">
                <a16:creationId xmlns:a16="http://schemas.microsoft.com/office/drawing/2014/main" xmlns="" id="{470D8178-15B9-A722-9D1E-755A0C3D6108}"/>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22696" y="98268"/>
            <a:ext cx="732719" cy="765175"/>
          </a:xfrm>
          <a:prstGeom prst="rect">
            <a:avLst/>
          </a:prstGeom>
          <a:noFill/>
          <a:ln>
            <a:noFill/>
          </a:ln>
        </p:spPr>
      </p:pic>
      <p:sp>
        <p:nvSpPr>
          <p:cNvPr id="8" name="משולש ישר-זווית 7">
            <a:extLst>
              <a:ext uri="{FF2B5EF4-FFF2-40B4-BE49-F238E27FC236}">
                <a16:creationId xmlns:a16="http://schemas.microsoft.com/office/drawing/2014/main" xmlns="" id="{471A3AD6-D1B1-BA84-A769-3F43E1B03E83}"/>
              </a:ext>
            </a:extLst>
          </p:cNvPr>
          <p:cNvSpPr/>
          <p:nvPr userDrawn="1"/>
        </p:nvSpPr>
        <p:spPr>
          <a:xfrm rot="10800000">
            <a:off x="6632530" y="0"/>
            <a:ext cx="2511469" cy="1941534"/>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צורה חופשית: צורה 8">
            <a:extLst>
              <a:ext uri="{FF2B5EF4-FFF2-40B4-BE49-F238E27FC236}">
                <a16:creationId xmlns:a16="http://schemas.microsoft.com/office/drawing/2014/main" xmlns="" id="{571EBB70-286A-0B6F-62A4-C8AEE8CDFDC0}"/>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pic>
        <p:nvPicPr>
          <p:cNvPr id="11" name="תמונה 10" descr="תמונה שמכילה גופן, טקסט, גרפיקה, עיצוב גרפי&#10;&#10;התיאור נוצר באופן אוטומטי">
            <a:extLst>
              <a:ext uri="{FF2B5EF4-FFF2-40B4-BE49-F238E27FC236}">
                <a16:creationId xmlns:a16="http://schemas.microsoft.com/office/drawing/2014/main" xmlns="" id="{9C04E164-0DD7-834C-76D8-45A28A5D790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03714" y="70307"/>
            <a:ext cx="1271391" cy="809889"/>
          </a:xfrm>
          <a:prstGeom prst="rect">
            <a:avLst/>
          </a:prstGeom>
        </p:spPr>
      </p:pic>
    </p:spTree>
    <p:extLst>
      <p:ext uri="{BB962C8B-B14F-4D97-AF65-F5344CB8AC3E}">
        <p14:creationId xmlns:p14="http://schemas.microsoft.com/office/powerpoint/2010/main" val="38253154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hyperlink" Target="https://mabatmekuvan.ramot.org/ramot-arb"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hyperlink" Target="https://vimeo.com/492995733"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hyperlink" Target="https://vimeo.com/492998178"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9A4071C4-4D6D-C94B-1A14-6D88BB1207B8}"/>
              </a:ext>
            </a:extLst>
          </p:cNvPr>
          <p:cNvSpPr txBox="1"/>
          <p:nvPr/>
        </p:nvSpPr>
        <p:spPr>
          <a:xfrm>
            <a:off x="1629153" y="706289"/>
            <a:ext cx="5367130" cy="2217979"/>
          </a:xfrm>
          <a:prstGeom prst="rect">
            <a:avLst/>
          </a:prstGeom>
          <a:noFill/>
        </p:spPr>
        <p:txBody>
          <a:bodyPr wrap="square">
            <a:spAutoFit/>
          </a:bodyPr>
          <a:lstStyle/>
          <a:p>
            <a:pPr algn="ctr" rtl="1">
              <a:lnSpc>
                <a:spcPct val="115000"/>
              </a:lnSpc>
              <a:spcAft>
                <a:spcPts val="1000"/>
              </a:spcAft>
            </a:pPr>
            <a:r>
              <a:rPr lang="ar-SA" sz="4000" b="1" kern="0" dirty="0">
                <a:solidFill>
                  <a:srgbClr val="222222"/>
                </a:solidFill>
                <a:effectLst/>
                <a:latin typeface="Calibri" panose="020F0502020204030204" pitchFamily="34" charset="0"/>
                <a:ea typeface="Calibri" panose="020F0502020204030204" pitchFamily="34" charset="0"/>
              </a:rPr>
              <a:t>نَتَعَلَّمُ الْعُلُوْمَ وَالتِّكْنُولُوجيا</a:t>
            </a:r>
          </a:p>
          <a:p>
            <a:pPr algn="ctr" rtl="1">
              <a:lnSpc>
                <a:spcPct val="115000"/>
              </a:lnSpc>
              <a:spcAft>
                <a:spcPts val="1000"/>
              </a:spcAft>
            </a:pPr>
            <a:r>
              <a:rPr lang="ar-SA" sz="4000" b="1" kern="0" dirty="0">
                <a:solidFill>
                  <a:srgbClr val="222222"/>
                </a:solidFill>
                <a:effectLst/>
                <a:latin typeface="Calibri" panose="020F0502020204030204" pitchFamily="34" charset="0"/>
                <a:ea typeface="Calibri" panose="020F0502020204030204" pitchFamily="34" charset="0"/>
              </a:rPr>
              <a:t>الصَّفُّ السّادسُ   </a:t>
            </a:r>
          </a:p>
          <a:p>
            <a:pPr algn="ctr" rtl="1">
              <a:lnSpc>
                <a:spcPct val="115000"/>
              </a:lnSpc>
              <a:spcAft>
                <a:spcPts val="1000"/>
              </a:spcAft>
            </a:pPr>
            <a:r>
              <a:rPr lang="ar-SA" sz="2800" b="1" kern="0" dirty="0">
                <a:solidFill>
                  <a:srgbClr val="222222"/>
                </a:solidFill>
                <a:effectLst/>
                <a:latin typeface="Calibri" panose="020F0502020204030204" pitchFamily="34" charset="0"/>
                <a:ea typeface="Calibri" panose="020F0502020204030204" pitchFamily="34" charset="0"/>
              </a:rPr>
              <a:t>فعّالياتٌ لافْتِتَاحِيَّةِ السَّنَةِ الدِّرَاسِيَّةِ</a:t>
            </a:r>
          </a:p>
        </p:txBody>
      </p:sp>
      <p:sp>
        <p:nvSpPr>
          <p:cNvPr id="2" name="מלבן: פינות מעוגלות 1">
            <a:extLst>
              <a:ext uri="{FF2B5EF4-FFF2-40B4-BE49-F238E27FC236}">
                <a16:creationId xmlns:a16="http://schemas.microsoft.com/office/drawing/2014/main" xmlns="" id="{F085AC90-6EC7-B401-CF34-17285039B11B}"/>
              </a:ext>
            </a:extLst>
          </p:cNvPr>
          <p:cNvSpPr/>
          <p:nvPr/>
        </p:nvSpPr>
        <p:spPr>
          <a:xfrm>
            <a:off x="1314585" y="3227387"/>
            <a:ext cx="6608189" cy="3255009"/>
          </a:xfrm>
          <a:prstGeom prst="roundRect">
            <a:avLst/>
          </a:prstGeom>
          <a:solidFill>
            <a:schemeClr val="accent4">
              <a:lumMod val="60000"/>
              <a:lumOff val="40000"/>
            </a:schemeClr>
          </a:solidFill>
          <a:ln w="57150">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he-IL"/>
          </a:p>
        </p:txBody>
      </p:sp>
      <p:pic>
        <p:nvPicPr>
          <p:cNvPr id="4" name="תמונה 3">
            <a:extLst>
              <a:ext uri="{FF2B5EF4-FFF2-40B4-BE49-F238E27FC236}">
                <a16:creationId xmlns:a16="http://schemas.microsoft.com/office/drawing/2014/main" xmlns="" id="{44ACCC3A-585A-731D-6964-0058D0D13A8B}"/>
              </a:ext>
            </a:extLst>
          </p:cNvPr>
          <p:cNvPicPr>
            <a:picLocks noChangeAspect="1"/>
          </p:cNvPicPr>
          <p:nvPr/>
        </p:nvPicPr>
        <p:blipFill>
          <a:blip r:embed="rId3"/>
          <a:stretch>
            <a:fillRect/>
          </a:stretch>
        </p:blipFill>
        <p:spPr>
          <a:xfrm>
            <a:off x="4911826" y="3431440"/>
            <a:ext cx="2672772" cy="3050956"/>
          </a:xfrm>
          <a:prstGeom prst="rect">
            <a:avLst/>
          </a:prstGeom>
        </p:spPr>
      </p:pic>
      <p:pic>
        <p:nvPicPr>
          <p:cNvPr id="8" name="תמונה 7">
            <a:extLst>
              <a:ext uri="{FF2B5EF4-FFF2-40B4-BE49-F238E27FC236}">
                <a16:creationId xmlns:a16="http://schemas.microsoft.com/office/drawing/2014/main" xmlns="" id="{E1F19254-E2B4-A2EE-403B-543B74335DBD}"/>
              </a:ext>
            </a:extLst>
          </p:cNvPr>
          <p:cNvPicPr>
            <a:picLocks noChangeAspect="1"/>
          </p:cNvPicPr>
          <p:nvPr/>
        </p:nvPicPr>
        <p:blipFill>
          <a:blip r:embed="rId4"/>
          <a:stretch>
            <a:fillRect/>
          </a:stretch>
        </p:blipFill>
        <p:spPr>
          <a:xfrm>
            <a:off x="971087" y="2376326"/>
            <a:ext cx="1176630" cy="1230782"/>
          </a:xfrm>
          <a:prstGeom prst="ellipse">
            <a:avLst/>
          </a:prstGeom>
          <a:solidFill>
            <a:schemeClr val="accent1"/>
          </a:solidFill>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תמונה 8">
            <a:extLst>
              <a:ext uri="{FF2B5EF4-FFF2-40B4-BE49-F238E27FC236}">
                <a16:creationId xmlns:a16="http://schemas.microsoft.com/office/drawing/2014/main" xmlns="" id="{214BC359-61C2-A47C-4EA2-C52E52A4CAE9}"/>
              </a:ext>
            </a:extLst>
          </p:cNvPr>
          <p:cNvPicPr>
            <a:picLocks noChangeAspect="1"/>
          </p:cNvPicPr>
          <p:nvPr/>
        </p:nvPicPr>
        <p:blipFill>
          <a:blip r:embed="rId5"/>
          <a:stretch>
            <a:fillRect/>
          </a:stretch>
        </p:blipFill>
        <p:spPr>
          <a:xfrm>
            <a:off x="7922773" y="0"/>
            <a:ext cx="1158723" cy="1056659"/>
          </a:xfrm>
          <a:prstGeom prst="rect">
            <a:avLst/>
          </a:prstGeom>
        </p:spPr>
      </p:pic>
      <p:pic>
        <p:nvPicPr>
          <p:cNvPr id="5" name="תמונה 4">
            <a:extLst>
              <a:ext uri="{FF2B5EF4-FFF2-40B4-BE49-F238E27FC236}">
                <a16:creationId xmlns:a16="http://schemas.microsoft.com/office/drawing/2014/main" xmlns="" id="{B6DC49A3-56DD-C7E7-FFF8-706376F95C7C}"/>
              </a:ext>
            </a:extLst>
          </p:cNvPr>
          <p:cNvPicPr>
            <a:picLocks noChangeAspect="1"/>
          </p:cNvPicPr>
          <p:nvPr/>
        </p:nvPicPr>
        <p:blipFill>
          <a:blip r:embed="rId6"/>
          <a:stretch>
            <a:fillRect/>
          </a:stretch>
        </p:blipFill>
        <p:spPr>
          <a:xfrm>
            <a:off x="1559402" y="3430220"/>
            <a:ext cx="2493480" cy="3053396"/>
          </a:xfrm>
          <a:prstGeom prst="rect">
            <a:avLst/>
          </a:prstGeom>
        </p:spPr>
      </p:pic>
    </p:spTree>
    <p:extLst>
      <p:ext uri="{BB962C8B-B14F-4D97-AF65-F5344CB8AC3E}">
        <p14:creationId xmlns:p14="http://schemas.microsoft.com/office/powerpoint/2010/main" val="1626307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xmlns="" id="{ED4B63AD-7ADD-B606-D245-868D577D4C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399" y="1815766"/>
            <a:ext cx="3727045" cy="3600000"/>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8" name="תמונה 7">
            <a:extLst>
              <a:ext uri="{FF2B5EF4-FFF2-40B4-BE49-F238E27FC236}">
                <a16:creationId xmlns:a16="http://schemas.microsoft.com/office/drawing/2014/main" xmlns="" id="{6753D303-61B5-DE37-689F-3A93839F671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4036" y="1815766"/>
            <a:ext cx="3888565" cy="3600000"/>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0" name="תיבת טקסט 9">
            <a:extLst>
              <a:ext uri="{FF2B5EF4-FFF2-40B4-BE49-F238E27FC236}">
                <a16:creationId xmlns:a16="http://schemas.microsoft.com/office/drawing/2014/main" xmlns="" id="{DABDA0A3-D924-A80F-2897-9BED1A436B6D}"/>
              </a:ext>
            </a:extLst>
          </p:cNvPr>
          <p:cNvSpPr txBox="1"/>
          <p:nvPr/>
        </p:nvSpPr>
        <p:spPr>
          <a:xfrm>
            <a:off x="969065" y="729158"/>
            <a:ext cx="4615068" cy="688458"/>
          </a:xfrm>
          <a:prstGeom prst="rect">
            <a:avLst/>
          </a:prstGeom>
          <a:noFill/>
        </p:spPr>
        <p:txBody>
          <a:bodyPr wrap="square">
            <a:spAutoFit/>
          </a:bodyPr>
          <a:lstStyle/>
          <a:p>
            <a:pPr algn="r" rtl="1">
              <a:lnSpc>
                <a:spcPct val="115000"/>
              </a:lnSpc>
              <a:spcAft>
                <a:spcPts val="1000"/>
              </a:spcAft>
            </a:pPr>
            <a:r>
              <a:rPr lang="ar-SA" sz="3600" b="1" kern="100" dirty="0">
                <a:effectLst/>
                <a:latin typeface="Calibri" panose="020F0502020204030204" pitchFamily="34" charset="0"/>
                <a:ea typeface="Calibri" panose="020F0502020204030204" pitchFamily="34" charset="0"/>
                <a:cs typeface="Arial" panose="020B0604020202020204" pitchFamily="34" charset="0"/>
              </a:rPr>
              <a:t>ما العَلاقة؟</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a:extLst>
              <a:ext uri="{FF2B5EF4-FFF2-40B4-BE49-F238E27FC236}">
                <a16:creationId xmlns:a16="http://schemas.microsoft.com/office/drawing/2014/main" xmlns="" id="{12FF030A-962A-7767-BA7F-A7E8A261F92D}"/>
              </a:ext>
            </a:extLst>
          </p:cNvPr>
          <p:cNvPicPr>
            <a:picLocks noChangeAspect="1"/>
          </p:cNvPicPr>
          <p:nvPr/>
        </p:nvPicPr>
        <p:blipFill>
          <a:blip r:embed="rId5"/>
          <a:stretch>
            <a:fillRect/>
          </a:stretch>
        </p:blipFill>
        <p:spPr>
          <a:xfrm>
            <a:off x="7935012" y="34643"/>
            <a:ext cx="1158340" cy="1054699"/>
          </a:xfrm>
          <a:prstGeom prst="rect">
            <a:avLst/>
          </a:prstGeom>
        </p:spPr>
      </p:pic>
    </p:spTree>
    <p:extLst>
      <p:ext uri="{BB962C8B-B14F-4D97-AF65-F5344CB8AC3E}">
        <p14:creationId xmlns:p14="http://schemas.microsoft.com/office/powerpoint/2010/main" val="13562342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D09221AC-06F5-DA62-40C2-8316E6953F23}"/>
              </a:ext>
            </a:extLst>
          </p:cNvPr>
          <p:cNvSpPr txBox="1"/>
          <p:nvPr/>
        </p:nvSpPr>
        <p:spPr>
          <a:xfrm>
            <a:off x="531744" y="755663"/>
            <a:ext cx="7644848" cy="688458"/>
          </a:xfrm>
          <a:prstGeom prst="rect">
            <a:avLst/>
          </a:prstGeom>
          <a:noFill/>
        </p:spPr>
        <p:txBody>
          <a:bodyPr wrap="square">
            <a:spAutoFit/>
          </a:bodyPr>
          <a:lstStyle/>
          <a:p>
            <a:pPr algn="r" rtl="1">
              <a:lnSpc>
                <a:spcPct val="115000"/>
              </a:lnSpc>
              <a:spcAft>
                <a:spcPts val="1000"/>
              </a:spcAft>
            </a:pPr>
            <a:r>
              <a:rPr lang="ar-SA" sz="28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مهمة</a:t>
            </a:r>
            <a:r>
              <a:rPr lang="he-IL" sz="2800" b="1" kern="100" dirty="0">
                <a:effectLst/>
                <a:latin typeface="Calibri" panose="020F0502020204030204" pitchFamily="34" charset="0"/>
                <a:ea typeface="Calibri" panose="020F0502020204030204" pitchFamily="34" charset="0"/>
                <a:cs typeface="Arial" panose="020B0604020202020204" pitchFamily="34" charset="0"/>
              </a:rPr>
              <a:t>:</a:t>
            </a:r>
            <a:r>
              <a:rPr lang="he-IL" sz="28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ar-SA" sz="3600" b="1" kern="100" dirty="0">
                <a:effectLst/>
                <a:latin typeface="Calibri" panose="020F0502020204030204" pitchFamily="34" charset="0"/>
                <a:ea typeface="Calibri" panose="020F0502020204030204" pitchFamily="34" charset="0"/>
                <a:cs typeface="Arial" panose="020B0604020202020204" pitchFamily="34" charset="0"/>
              </a:rPr>
              <a:t>روبوت الأفع</a:t>
            </a:r>
            <a:r>
              <a:rPr lang="ar-SA" sz="3600" b="1" kern="100" dirty="0">
                <a:latin typeface="Calibri" panose="020F0502020204030204" pitchFamily="34" charset="0"/>
                <a:ea typeface="Calibri" panose="020F0502020204030204" pitchFamily="34" charset="0"/>
                <a:cs typeface="Arial" panose="020B0604020202020204" pitchFamily="34" charset="0"/>
              </a:rPr>
              <a:t>ى لمساعدة قوات الإنقاذ</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D3432A05-CCBA-3FAD-4C26-59EE247455EE}"/>
              </a:ext>
            </a:extLst>
          </p:cNvPr>
          <p:cNvSpPr txBox="1"/>
          <p:nvPr/>
        </p:nvSpPr>
        <p:spPr>
          <a:xfrm>
            <a:off x="3988904" y="1832128"/>
            <a:ext cx="4888394" cy="4995919"/>
          </a:xfrm>
          <a:prstGeom prst="rect">
            <a:avLst/>
          </a:prstGeom>
          <a:noFill/>
        </p:spPr>
        <p:txBody>
          <a:bodyPr wrap="square">
            <a:spAutoFit/>
          </a:bodyPr>
          <a:lstStyle/>
          <a:p>
            <a:pPr marL="342900" indent="-342900" algn="r" rtl="1">
              <a:lnSpc>
                <a:spcPct val="115000"/>
              </a:lnSpc>
              <a:spcAft>
                <a:spcPts val="1000"/>
              </a:spcAft>
              <a:buFont typeface="Arial" panose="020B0604020202020204" pitchFamily="34" charset="0"/>
              <a:buChar char="•"/>
            </a:pPr>
            <a:r>
              <a:rPr lang="ar-SA" sz="2400" b="1" kern="100" dirty="0">
                <a:effectLst/>
                <a:latin typeface="Calibri" panose="020F0502020204030204" pitchFamily="34" charset="0"/>
                <a:ea typeface="Calibri" panose="020F0502020204030204" pitchFamily="34" charset="0"/>
                <a:cs typeface="Arial" panose="020B0604020202020204" pitchFamily="34" charset="0"/>
              </a:rPr>
              <a:t>اقرأ قطعة المعلومات </a:t>
            </a:r>
            <a:r>
              <a:rPr lang="ar-SA" sz="2400" b="1" kern="100" dirty="0">
                <a:solidFill>
                  <a:srgbClr val="00AFEA"/>
                </a:solidFill>
                <a:effectLst/>
                <a:latin typeface="Calibri" panose="020F0502020204030204" pitchFamily="34" charset="0"/>
                <a:ea typeface="Calibri" panose="020F0502020204030204" pitchFamily="34" charset="0"/>
                <a:cs typeface="Arial" panose="020B0604020202020204" pitchFamily="34" charset="0"/>
              </a:rPr>
              <a:t>روبوت الأفعى </a:t>
            </a:r>
            <a:r>
              <a:rPr lang="ar-SA" sz="2400" b="1" kern="100" dirty="0">
                <a:effectLst/>
                <a:latin typeface="Calibri" panose="020F0502020204030204" pitchFamily="34" charset="0"/>
                <a:ea typeface="Calibri" panose="020F0502020204030204" pitchFamily="34" charset="0"/>
                <a:cs typeface="Arial" panose="020B0604020202020204" pitchFamily="34" charset="0"/>
              </a:rPr>
              <a:t>، صفحة 290 ، في الكتاب الدّراسي (الصف السادس).</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SA" sz="2400" b="1" u="sng" kern="100" dirty="0">
                <a:latin typeface="Calibri" panose="020F0502020204030204" pitchFamily="34" charset="0"/>
                <a:ea typeface="Calibri" panose="020F0502020204030204" pitchFamily="34" charset="0"/>
              </a:rPr>
              <a:t>اجيبوا عن الاسئلة التالية:</a:t>
            </a:r>
          </a:p>
          <a:p>
            <a:pPr marL="342900" indent="-342900" algn="r" rtl="1">
              <a:lnSpc>
                <a:spcPct val="115000"/>
              </a:lnSpc>
              <a:buFont typeface="Symbol" panose="05050102010706020507" pitchFamily="18" charset="2"/>
              <a:buChar char=""/>
            </a:pPr>
            <a:r>
              <a:rPr lang="ar-SA" sz="2400" b="1" kern="100" dirty="0">
                <a:latin typeface="Calibri" panose="020F0502020204030204" pitchFamily="34" charset="0"/>
                <a:ea typeface="Calibri" panose="020F0502020204030204" pitchFamily="34" charset="0"/>
              </a:rPr>
              <a:t>لأي غرض تم بناء روبوت الأفعى؟</a:t>
            </a:r>
          </a:p>
          <a:p>
            <a:pPr marL="342900" indent="-342900" algn="r" rtl="1">
              <a:lnSpc>
                <a:spcPct val="115000"/>
              </a:lnSpc>
              <a:buFont typeface="Symbol" panose="05050102010706020507" pitchFamily="18" charset="2"/>
              <a:buChar char=""/>
            </a:pPr>
            <a:r>
              <a:rPr lang="ar-SA" sz="2400" b="1" kern="100" dirty="0">
                <a:latin typeface="Calibri" panose="020F0502020204030204" pitchFamily="34" charset="0"/>
                <a:ea typeface="Calibri" panose="020F0502020204030204" pitchFamily="34" charset="0"/>
              </a:rPr>
              <a:t>ما هي العمليات التي يمكن أن يعملها الروبوت الأفعى؟</a:t>
            </a:r>
          </a:p>
          <a:p>
            <a:pPr marL="342900" indent="-342900" algn="r" rtl="1">
              <a:lnSpc>
                <a:spcPct val="115000"/>
              </a:lnSpc>
              <a:buFont typeface="Symbol" panose="05050102010706020507" pitchFamily="18" charset="2"/>
              <a:buChar char=""/>
            </a:pPr>
            <a:r>
              <a:rPr lang="ar-SA" sz="2400" b="1" kern="100" dirty="0">
                <a:latin typeface="Calibri" panose="020F0502020204030204" pitchFamily="34" charset="0"/>
                <a:ea typeface="Calibri" panose="020F0502020204030204" pitchFamily="34" charset="0"/>
              </a:rPr>
              <a:t>كيف يشبه الروبوت الأفعى الثعبان؟</a:t>
            </a:r>
            <a:endParaRPr lang="he-IL" sz="2400" b="1" kern="100" dirty="0">
              <a:latin typeface="Calibri" panose="020F0502020204030204" pitchFamily="34" charset="0"/>
              <a:ea typeface="Calibri" panose="020F0502020204030204" pitchFamily="34" charset="0"/>
            </a:endParaRPr>
          </a:p>
          <a:p>
            <a:pPr marL="342900" indent="-342900" algn="r" rtl="1">
              <a:lnSpc>
                <a:spcPct val="115000"/>
              </a:lnSpc>
              <a:buFont typeface="Symbol" panose="05050102010706020507" pitchFamily="18" charset="2"/>
              <a:buChar char=""/>
            </a:pPr>
            <a:endParaRPr lang="en-US" sz="2400" b="1" kern="100" dirty="0">
              <a:latin typeface="Calibri" panose="020F0502020204030204" pitchFamily="34" charset="0"/>
              <a:ea typeface="Calibri" panose="020F0502020204030204" pitchFamily="34" charset="0"/>
              <a:cs typeface="Arial" panose="020B0604020202020204" pitchFamily="34" charset="0"/>
            </a:endParaRPr>
          </a:p>
          <a:p>
            <a:pPr lvl="0" algn="r" rtl="1">
              <a:lnSpc>
                <a:spcPct val="115000"/>
              </a:lnSpc>
            </a:pPr>
            <a:r>
              <a:rPr lang="en-US" sz="2400" b="1" kern="100" dirty="0">
                <a:effectLst/>
                <a:latin typeface="Calibri" panose="020F0502020204030204" pitchFamily="34" charset="0"/>
                <a:ea typeface="Calibri" panose="020F0502020204030204" pitchFamily="34" charset="0"/>
                <a:cs typeface="Arial" panose="020B0604020202020204" pitchFamily="34" charset="0"/>
              </a:rPr>
              <a:t/>
            </a:r>
            <a:br>
              <a:rPr lang="en-US" sz="2400" b="1" kern="100" dirty="0">
                <a:effectLst/>
                <a:latin typeface="Calibri" panose="020F0502020204030204" pitchFamily="34" charset="0"/>
                <a:ea typeface="Calibri" panose="020F0502020204030204" pitchFamily="34" charset="0"/>
                <a:cs typeface="Arial" panose="020B0604020202020204" pitchFamily="34" charset="0"/>
              </a:rPr>
            </a:b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תמונה 5">
            <a:extLst>
              <a:ext uri="{FF2B5EF4-FFF2-40B4-BE49-F238E27FC236}">
                <a16:creationId xmlns:a16="http://schemas.microsoft.com/office/drawing/2014/main" xmlns="" id="{5B2A0131-4E46-BA6C-5313-81D0DE8E2C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2" y="1983043"/>
            <a:ext cx="3674992" cy="4119294"/>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 name="תמונה 1">
            <a:extLst>
              <a:ext uri="{FF2B5EF4-FFF2-40B4-BE49-F238E27FC236}">
                <a16:creationId xmlns:a16="http://schemas.microsoft.com/office/drawing/2014/main" xmlns="" id="{7809A3B9-0DA8-D527-3371-F70218362AFA}"/>
              </a:ext>
            </a:extLst>
          </p:cNvPr>
          <p:cNvPicPr>
            <a:picLocks noChangeAspect="1"/>
          </p:cNvPicPr>
          <p:nvPr/>
        </p:nvPicPr>
        <p:blipFill>
          <a:blip r:embed="rId4"/>
          <a:stretch>
            <a:fillRect/>
          </a:stretch>
        </p:blipFill>
        <p:spPr>
          <a:xfrm>
            <a:off x="7914381" y="0"/>
            <a:ext cx="1158340" cy="1054699"/>
          </a:xfrm>
          <a:prstGeom prst="rect">
            <a:avLst/>
          </a:prstGeom>
        </p:spPr>
      </p:pic>
    </p:spTree>
    <p:extLst>
      <p:ext uri="{BB962C8B-B14F-4D97-AF65-F5344CB8AC3E}">
        <p14:creationId xmlns:p14="http://schemas.microsoft.com/office/powerpoint/2010/main" val="7999499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71A82639-2F8D-15D0-E31E-62256C8291CA}"/>
              </a:ext>
            </a:extLst>
          </p:cNvPr>
          <p:cNvSpPr txBox="1"/>
          <p:nvPr/>
        </p:nvSpPr>
        <p:spPr>
          <a:xfrm>
            <a:off x="2126972" y="722532"/>
            <a:ext cx="4631636" cy="688458"/>
          </a:xfrm>
          <a:prstGeom prst="rect">
            <a:avLst/>
          </a:prstGeom>
          <a:noFill/>
        </p:spPr>
        <p:txBody>
          <a:bodyPr wrap="square">
            <a:spAutoFit/>
          </a:bodyPr>
          <a:lstStyle/>
          <a:p>
            <a:pPr algn="r" rtl="1">
              <a:lnSpc>
                <a:spcPct val="115000"/>
              </a:lnSpc>
              <a:spcAft>
                <a:spcPts val="1000"/>
              </a:spcAft>
            </a:pPr>
            <a:r>
              <a:rPr lang="ar-SA" sz="3600" b="1" kern="100" dirty="0">
                <a:effectLst/>
                <a:latin typeface="Calibri" panose="020F0502020204030204" pitchFamily="34" charset="0"/>
                <a:ea typeface="Calibri" panose="020F0502020204030204" pitchFamily="34" charset="0"/>
                <a:cs typeface="Arial" panose="020B0604020202020204" pitchFamily="34" charset="0"/>
              </a:rPr>
              <a:t>نتأمَلُ بِطريقَةِ التفكيرِ</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a:extLst>
              <a:ext uri="{FF2B5EF4-FFF2-40B4-BE49-F238E27FC236}">
                <a16:creationId xmlns:a16="http://schemas.microsoft.com/office/drawing/2014/main" xmlns="" id="{A09F0478-3702-5275-6929-B742A507D4CE}"/>
              </a:ext>
            </a:extLst>
          </p:cNvPr>
          <p:cNvPicPr>
            <a:picLocks noChangeAspect="1"/>
          </p:cNvPicPr>
          <p:nvPr/>
        </p:nvPicPr>
        <p:blipFill>
          <a:blip r:embed="rId3"/>
          <a:stretch>
            <a:fillRect/>
          </a:stretch>
        </p:blipFill>
        <p:spPr>
          <a:xfrm>
            <a:off x="205773" y="1679355"/>
            <a:ext cx="3842397" cy="3031189"/>
          </a:xfrm>
          <a:prstGeom prst="rect">
            <a:avLst/>
          </a:prstGeom>
          <a:effectLst>
            <a:outerShdw blurRad="63500" sx="102000" sy="102000" algn="ctr" rotWithShape="0">
              <a:prstClr val="black">
                <a:alpha val="40000"/>
              </a:prstClr>
            </a:outerShdw>
          </a:effectLst>
        </p:spPr>
      </p:pic>
      <p:sp>
        <p:nvSpPr>
          <p:cNvPr id="6" name="תיבת טקסט 5">
            <a:extLst>
              <a:ext uri="{FF2B5EF4-FFF2-40B4-BE49-F238E27FC236}">
                <a16:creationId xmlns:a16="http://schemas.microsoft.com/office/drawing/2014/main" xmlns="" id="{FE553495-C50C-B70A-D086-76B1EE961019}"/>
              </a:ext>
            </a:extLst>
          </p:cNvPr>
          <p:cNvSpPr txBox="1"/>
          <p:nvPr/>
        </p:nvSpPr>
        <p:spPr>
          <a:xfrm>
            <a:off x="4048170" y="2159647"/>
            <a:ext cx="4938047" cy="2170787"/>
          </a:xfrm>
          <a:prstGeom prst="rect">
            <a:avLst/>
          </a:prstGeom>
          <a:noFill/>
        </p:spPr>
        <p:txBody>
          <a:bodyPr wrap="square">
            <a:spAutoFit/>
          </a:bodyPr>
          <a:lstStyle/>
          <a:p>
            <a:pPr marL="342900" lvl="0" indent="-342900" algn="r" rtl="1">
              <a:lnSpc>
                <a:spcPct val="115000"/>
              </a:lnSpc>
              <a:spcAft>
                <a:spcPts val="1000"/>
              </a:spcAft>
              <a:buFont typeface="Symbol" panose="05050102010706020507" pitchFamily="18" charset="2"/>
              <a:buChar char=""/>
            </a:pPr>
            <a:r>
              <a:rPr lang="ar-SA" sz="2800" b="1" kern="100" dirty="0">
                <a:effectLst/>
                <a:latin typeface="Calibri" panose="020F0502020204030204" pitchFamily="34" charset="0"/>
                <a:ea typeface="Calibri" panose="020F0502020204030204" pitchFamily="34" charset="0"/>
                <a:cs typeface="Arial" panose="020B0604020202020204" pitchFamily="34" charset="0"/>
              </a:rPr>
              <a:t>ما الذي كان مثيرًا للدهشة وللإعجاب بشأن ما تعلمته؟</a:t>
            </a:r>
          </a:p>
          <a:p>
            <a:pPr marL="342900" lvl="0" indent="-342900" algn="r" rtl="1">
              <a:lnSpc>
                <a:spcPct val="115000"/>
              </a:lnSpc>
              <a:spcAft>
                <a:spcPts val="1000"/>
              </a:spcAft>
              <a:buFont typeface="Symbol" panose="05050102010706020507" pitchFamily="18" charset="2"/>
              <a:buChar char=""/>
            </a:pPr>
            <a:r>
              <a:rPr lang="ar-SA" sz="2800" b="1" kern="100" dirty="0">
                <a:effectLst/>
                <a:latin typeface="Calibri" panose="020F0502020204030204" pitchFamily="34" charset="0"/>
                <a:ea typeface="Calibri" panose="020F0502020204030204" pitchFamily="34" charset="0"/>
                <a:cs typeface="Arial" panose="020B0604020202020204" pitchFamily="34" charset="0"/>
              </a:rPr>
              <a:t>ما الذي تود أن تتعلمه أكثر عن الاختراعات المستوحاة من الطبيعة؟</a:t>
            </a:r>
            <a:endParaRPr lang="en-US" sz="28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תיבת טקסט 7">
            <a:extLst>
              <a:ext uri="{FF2B5EF4-FFF2-40B4-BE49-F238E27FC236}">
                <a16:creationId xmlns:a16="http://schemas.microsoft.com/office/drawing/2014/main" xmlns="" id="{505CB4F9-337B-43A4-CB48-51B553242B7A}"/>
              </a:ext>
            </a:extLst>
          </p:cNvPr>
          <p:cNvSpPr txBox="1"/>
          <p:nvPr/>
        </p:nvSpPr>
        <p:spPr>
          <a:xfrm>
            <a:off x="383691" y="5234992"/>
            <a:ext cx="8376617" cy="1856214"/>
          </a:xfrm>
          <a:prstGeom prst="rect">
            <a:avLst/>
          </a:prstGeom>
          <a:noFill/>
        </p:spPr>
        <p:txBody>
          <a:bodyPr wrap="square">
            <a:spAutoFit/>
          </a:bodyPr>
          <a:lstStyle/>
          <a:p>
            <a:pPr algn="r" rtl="1">
              <a:lnSpc>
                <a:spcPct val="115000"/>
              </a:lnSpc>
              <a:spcAft>
                <a:spcPts val="1000"/>
              </a:spcAft>
            </a:pPr>
            <a:r>
              <a:rPr lang="ar-SA" sz="2400" b="1"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كيف يمكنك حل المشكلات بالهام من الطبيعة (</a:t>
            </a:r>
            <a:r>
              <a:rPr lang="ar-SA" sz="2400" b="1" kern="100" dirty="0" err="1">
                <a:solidFill>
                  <a:srgbClr val="0070C0"/>
                </a:solidFill>
                <a:effectLst/>
                <a:latin typeface="Calibri" panose="020F0502020204030204" pitchFamily="34" charset="0"/>
                <a:ea typeface="Calibri" panose="020F0502020204030204" pitchFamily="34" charset="0"/>
                <a:cs typeface="Arial" panose="020B0604020202020204" pitchFamily="34" charset="0"/>
              </a:rPr>
              <a:t>البيوميمكريا</a:t>
            </a:r>
            <a:r>
              <a:rPr lang="ar-SA" sz="2400" b="1"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a:t>
            </a:r>
            <a:endParaRPr lang="he-IL" sz="2400" b="1"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SA" sz="2400" b="1"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تحديد المشكلة / الحاجة ، نتأمل الطبيعة ، نطرح الأسئلة ، نبحث ، نطرح الأفكار ونطور المنتج.</a:t>
            </a:r>
            <a:endParaRPr lang="he-IL" sz="2400" b="1"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a:extLst>
              <a:ext uri="{FF2B5EF4-FFF2-40B4-BE49-F238E27FC236}">
                <a16:creationId xmlns:a16="http://schemas.microsoft.com/office/drawing/2014/main" xmlns="" id="{E45B148A-16B1-8113-72FA-8260D80168AA}"/>
              </a:ext>
            </a:extLst>
          </p:cNvPr>
          <p:cNvPicPr>
            <a:picLocks noChangeAspect="1"/>
          </p:cNvPicPr>
          <p:nvPr/>
        </p:nvPicPr>
        <p:blipFill>
          <a:blip r:embed="rId4"/>
          <a:stretch>
            <a:fillRect/>
          </a:stretch>
        </p:blipFill>
        <p:spPr>
          <a:xfrm>
            <a:off x="7895527" y="0"/>
            <a:ext cx="1158340" cy="1054699"/>
          </a:xfrm>
          <a:prstGeom prst="rect">
            <a:avLst/>
          </a:prstGeom>
        </p:spPr>
      </p:pic>
    </p:spTree>
    <p:extLst>
      <p:ext uri="{BB962C8B-B14F-4D97-AF65-F5344CB8AC3E}">
        <p14:creationId xmlns:p14="http://schemas.microsoft.com/office/powerpoint/2010/main" val="12599036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xmlns="" id="{0D9CD2C5-944B-AE31-E1A7-1B49D4DA7F9C}"/>
              </a:ext>
            </a:extLst>
          </p:cNvPr>
          <p:cNvSpPr txBox="1"/>
          <p:nvPr/>
        </p:nvSpPr>
        <p:spPr>
          <a:xfrm>
            <a:off x="1974574" y="198783"/>
            <a:ext cx="4368399" cy="1228221"/>
          </a:xfrm>
          <a:prstGeom prst="rect">
            <a:avLst/>
          </a:prstGeom>
          <a:noFill/>
        </p:spPr>
        <p:txBody>
          <a:bodyPr wrap="square">
            <a:spAutoFit/>
          </a:bodyPr>
          <a:lstStyle/>
          <a:p>
            <a:pPr algn="r" rtl="1">
              <a:lnSpc>
                <a:spcPct val="115000"/>
              </a:lnSpc>
              <a:spcAft>
                <a:spcPts val="1000"/>
              </a:spcAft>
            </a:pPr>
            <a:r>
              <a:rPr lang="he-IL" sz="2400" b="1" kern="100" dirty="0">
                <a:solidFill>
                  <a:srgbClr val="FF0000"/>
                </a:solidFill>
                <a:latin typeface="Calibri" panose="020F0502020204030204" pitchFamily="34" charset="0"/>
                <a:ea typeface="Calibri" panose="020F0502020204030204" pitchFamily="34" charset="0"/>
              </a:rPr>
              <a:t>           </a:t>
            </a:r>
            <a:r>
              <a:rPr lang="ar-SA" sz="2400" b="1" kern="100" dirty="0">
                <a:solidFill>
                  <a:srgbClr val="FF0000"/>
                </a:solidFill>
                <a:latin typeface="Calibri" panose="020F0502020204030204" pitchFamily="34" charset="0"/>
                <a:ea typeface="Calibri" panose="020F0502020204030204" pitchFamily="34" charset="0"/>
              </a:rPr>
              <a:t>فعّالية</a:t>
            </a:r>
            <a:r>
              <a:rPr lang="he-IL" sz="2400" b="1" kern="100" dirty="0">
                <a:solidFill>
                  <a:srgbClr val="FF0000"/>
                </a:solidFill>
                <a:latin typeface="Calibri" panose="020F0502020204030204" pitchFamily="34" charset="0"/>
                <a:ea typeface="Calibri" panose="020F0502020204030204" pitchFamily="34" charset="0"/>
              </a:rPr>
              <a:t> 3</a:t>
            </a:r>
            <a:endParaRPr lang="en-US" sz="2400" kern="100"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SA" sz="3600" b="1" kern="100" dirty="0">
                <a:latin typeface="Calibri" panose="020F0502020204030204" pitchFamily="34" charset="0"/>
                <a:ea typeface="Calibri" panose="020F0502020204030204" pitchFamily="34" charset="0"/>
                <a:cs typeface="Arial" panose="020B0604020202020204" pitchFamily="34" charset="0"/>
              </a:rPr>
              <a:t>مَاذَا سّنَتَعَلَّمُ فِي هَذِهِ السَّنَةِ؟ </a:t>
            </a:r>
          </a:p>
        </p:txBody>
      </p:sp>
      <p:pic>
        <p:nvPicPr>
          <p:cNvPr id="3" name="תמונה 2">
            <a:extLst>
              <a:ext uri="{FF2B5EF4-FFF2-40B4-BE49-F238E27FC236}">
                <a16:creationId xmlns:a16="http://schemas.microsoft.com/office/drawing/2014/main" xmlns="" id="{A7F32EC6-267E-1133-E585-0683EC155BB6}"/>
              </a:ext>
            </a:extLst>
          </p:cNvPr>
          <p:cNvPicPr>
            <a:picLocks noChangeAspect="1"/>
          </p:cNvPicPr>
          <p:nvPr/>
        </p:nvPicPr>
        <p:blipFill>
          <a:blip r:embed="rId3"/>
          <a:stretch>
            <a:fillRect/>
          </a:stretch>
        </p:blipFill>
        <p:spPr>
          <a:xfrm>
            <a:off x="1234911" y="2262433"/>
            <a:ext cx="6796726" cy="3780148"/>
          </a:xfrm>
          <a:prstGeom prst="rect">
            <a:avLst/>
          </a:prstGeom>
        </p:spPr>
      </p:pic>
      <p:pic>
        <p:nvPicPr>
          <p:cNvPr id="4" name="תמונה 3">
            <a:extLst>
              <a:ext uri="{FF2B5EF4-FFF2-40B4-BE49-F238E27FC236}">
                <a16:creationId xmlns:a16="http://schemas.microsoft.com/office/drawing/2014/main" xmlns="" id="{F2EBA4B2-2B79-02C6-11E2-9DE5A5EA1DCE}"/>
              </a:ext>
            </a:extLst>
          </p:cNvPr>
          <p:cNvPicPr>
            <a:picLocks noChangeAspect="1"/>
          </p:cNvPicPr>
          <p:nvPr/>
        </p:nvPicPr>
        <p:blipFill>
          <a:blip r:embed="rId4"/>
          <a:stretch>
            <a:fillRect/>
          </a:stretch>
        </p:blipFill>
        <p:spPr>
          <a:xfrm>
            <a:off x="7886101" y="0"/>
            <a:ext cx="1158340" cy="1054699"/>
          </a:xfrm>
          <a:prstGeom prst="rect">
            <a:avLst/>
          </a:prstGeom>
        </p:spPr>
      </p:pic>
    </p:spTree>
    <p:extLst>
      <p:ext uri="{BB962C8B-B14F-4D97-AF65-F5344CB8AC3E}">
        <p14:creationId xmlns:p14="http://schemas.microsoft.com/office/powerpoint/2010/main" val="11259643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DAF86E9F-CAE8-BE8A-C309-D1C91FF99EBF}"/>
              </a:ext>
            </a:extLst>
          </p:cNvPr>
          <p:cNvSpPr txBox="1"/>
          <p:nvPr/>
        </p:nvSpPr>
        <p:spPr>
          <a:xfrm>
            <a:off x="1727199" y="613285"/>
            <a:ext cx="4442691" cy="923330"/>
          </a:xfrm>
          <a:prstGeom prst="rect">
            <a:avLst/>
          </a:prstGeom>
          <a:noFill/>
        </p:spPr>
        <p:txBody>
          <a:bodyPr wrap="square">
            <a:spAutoFit/>
          </a:bodyPr>
          <a:lstStyle/>
          <a:p>
            <a:pPr algn="just" rtl="1">
              <a:lnSpc>
                <a:spcPct val="150000"/>
              </a:lnSpc>
              <a:spcAft>
                <a:spcPts val="1000"/>
              </a:spcAft>
            </a:pPr>
            <a:r>
              <a:rPr lang="ar-SA" sz="3600" b="1" kern="0" dirty="0">
                <a:solidFill>
                  <a:srgbClr val="000000"/>
                </a:solidFill>
                <a:effectLst/>
                <a:latin typeface="Calibri" panose="020F0502020204030204" pitchFamily="34" charset="0"/>
                <a:ea typeface="Times New Roman" panose="02020603050405020304" pitchFamily="18" charset="0"/>
              </a:rPr>
              <a:t>ماذا يوجدُ في الكتابِ؟</a:t>
            </a:r>
            <a:endParaRPr lang="en-US" sz="3600" kern="100" dirty="0">
              <a:effectLst/>
              <a:latin typeface="Calibri" panose="020F0502020204030204" pitchFamily="34" charset="0"/>
              <a:ea typeface="Calibri" panose="020F0502020204030204" pitchFamily="34" charset="0"/>
            </a:endParaRPr>
          </a:p>
        </p:txBody>
      </p:sp>
      <p:pic>
        <p:nvPicPr>
          <p:cNvPr id="10" name="תמונה 9">
            <a:extLst>
              <a:ext uri="{FF2B5EF4-FFF2-40B4-BE49-F238E27FC236}">
                <a16:creationId xmlns:a16="http://schemas.microsoft.com/office/drawing/2014/main" xmlns="" id="{F258E135-194D-444C-A30C-E0CF8D334F49}"/>
              </a:ext>
            </a:extLst>
          </p:cNvPr>
          <p:cNvPicPr>
            <a:picLocks noChangeAspect="1"/>
          </p:cNvPicPr>
          <p:nvPr/>
        </p:nvPicPr>
        <p:blipFill>
          <a:blip r:embed="rId3"/>
          <a:stretch>
            <a:fillRect/>
          </a:stretch>
        </p:blipFill>
        <p:spPr>
          <a:xfrm>
            <a:off x="6670877" y="3433479"/>
            <a:ext cx="2279867" cy="3297259"/>
          </a:xfrm>
          <a:prstGeom prst="rect">
            <a:avLst/>
          </a:prstGeom>
        </p:spPr>
      </p:pic>
      <p:pic>
        <p:nvPicPr>
          <p:cNvPr id="11" name="תמונה 10">
            <a:extLst>
              <a:ext uri="{FF2B5EF4-FFF2-40B4-BE49-F238E27FC236}">
                <a16:creationId xmlns:a16="http://schemas.microsoft.com/office/drawing/2014/main" xmlns="" id="{E301C628-2A25-4568-01A6-BA06BF7AF53B}"/>
              </a:ext>
            </a:extLst>
          </p:cNvPr>
          <p:cNvPicPr>
            <a:picLocks noChangeAspect="1"/>
          </p:cNvPicPr>
          <p:nvPr/>
        </p:nvPicPr>
        <p:blipFill>
          <a:blip r:embed="rId4"/>
          <a:stretch>
            <a:fillRect/>
          </a:stretch>
        </p:blipFill>
        <p:spPr>
          <a:xfrm>
            <a:off x="4571999" y="3424520"/>
            <a:ext cx="2207491" cy="3356740"/>
          </a:xfrm>
          <a:prstGeom prst="rect">
            <a:avLst/>
          </a:prstGeom>
        </p:spPr>
      </p:pic>
      <p:pic>
        <p:nvPicPr>
          <p:cNvPr id="12" name="תמונה 11">
            <a:extLst>
              <a:ext uri="{FF2B5EF4-FFF2-40B4-BE49-F238E27FC236}">
                <a16:creationId xmlns:a16="http://schemas.microsoft.com/office/drawing/2014/main" xmlns="" id="{984B40CC-C025-22C1-054E-4F9F5D762A52}"/>
              </a:ext>
            </a:extLst>
          </p:cNvPr>
          <p:cNvPicPr>
            <a:picLocks noChangeAspect="1"/>
          </p:cNvPicPr>
          <p:nvPr/>
        </p:nvPicPr>
        <p:blipFill>
          <a:blip r:embed="rId5"/>
          <a:stretch>
            <a:fillRect/>
          </a:stretch>
        </p:blipFill>
        <p:spPr>
          <a:xfrm>
            <a:off x="2300287" y="3429000"/>
            <a:ext cx="2271712" cy="3301738"/>
          </a:xfrm>
          <a:prstGeom prst="rect">
            <a:avLst/>
          </a:prstGeom>
        </p:spPr>
      </p:pic>
      <p:pic>
        <p:nvPicPr>
          <p:cNvPr id="13" name="תמונה 12">
            <a:extLst>
              <a:ext uri="{FF2B5EF4-FFF2-40B4-BE49-F238E27FC236}">
                <a16:creationId xmlns:a16="http://schemas.microsoft.com/office/drawing/2014/main" xmlns="" id="{E71A3AD1-C553-8670-6763-936DE47D65D9}"/>
              </a:ext>
            </a:extLst>
          </p:cNvPr>
          <p:cNvPicPr>
            <a:picLocks noChangeAspect="1"/>
          </p:cNvPicPr>
          <p:nvPr/>
        </p:nvPicPr>
        <p:blipFill>
          <a:blip r:embed="rId6"/>
          <a:stretch>
            <a:fillRect/>
          </a:stretch>
        </p:blipFill>
        <p:spPr>
          <a:xfrm>
            <a:off x="-1" y="3429001"/>
            <a:ext cx="2300287" cy="3301738"/>
          </a:xfrm>
          <a:prstGeom prst="rect">
            <a:avLst/>
          </a:prstGeom>
        </p:spPr>
      </p:pic>
      <p:pic>
        <p:nvPicPr>
          <p:cNvPr id="2" name="תמונה 1">
            <a:extLst>
              <a:ext uri="{FF2B5EF4-FFF2-40B4-BE49-F238E27FC236}">
                <a16:creationId xmlns:a16="http://schemas.microsoft.com/office/drawing/2014/main" xmlns="" id="{91DF29CB-16E9-EA2A-5827-C3AACB6814A1}"/>
              </a:ext>
            </a:extLst>
          </p:cNvPr>
          <p:cNvPicPr>
            <a:picLocks noChangeAspect="1"/>
          </p:cNvPicPr>
          <p:nvPr/>
        </p:nvPicPr>
        <p:blipFill>
          <a:blip r:embed="rId7"/>
          <a:stretch>
            <a:fillRect/>
          </a:stretch>
        </p:blipFill>
        <p:spPr>
          <a:xfrm>
            <a:off x="7914381" y="16497"/>
            <a:ext cx="1158340" cy="1054699"/>
          </a:xfrm>
          <a:prstGeom prst="rect">
            <a:avLst/>
          </a:prstGeom>
        </p:spPr>
      </p:pic>
    </p:spTree>
    <p:extLst>
      <p:ext uri="{BB962C8B-B14F-4D97-AF65-F5344CB8AC3E}">
        <p14:creationId xmlns:p14="http://schemas.microsoft.com/office/powerpoint/2010/main" val="4723809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xmlns="" id="{F1BC894A-6355-B8F3-0724-E817D878D863}"/>
              </a:ext>
            </a:extLst>
          </p:cNvPr>
          <p:cNvSpPr txBox="1"/>
          <p:nvPr/>
        </p:nvSpPr>
        <p:spPr>
          <a:xfrm>
            <a:off x="2746821" y="484810"/>
            <a:ext cx="3616696" cy="707886"/>
          </a:xfrm>
          <a:prstGeom prst="rect">
            <a:avLst/>
          </a:prstGeom>
          <a:noFill/>
        </p:spPr>
        <p:txBody>
          <a:bodyPr wrap="non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مَوْقِعُ بِنَظْرَةٍ مُحَوْسَبَةٍ</a:t>
            </a:r>
          </a:p>
        </p:txBody>
      </p:sp>
      <p:pic>
        <p:nvPicPr>
          <p:cNvPr id="4" name="תמונה 3">
            <a:hlinkClick r:id="rId3"/>
            <a:extLst>
              <a:ext uri="{FF2B5EF4-FFF2-40B4-BE49-F238E27FC236}">
                <a16:creationId xmlns:a16="http://schemas.microsoft.com/office/drawing/2014/main" xmlns="" id="{7E9FAA05-3D59-61D1-FC4D-F033CE3BAE7E}"/>
              </a:ext>
            </a:extLst>
          </p:cNvPr>
          <p:cNvPicPr>
            <a:picLocks noChangeAspect="1"/>
          </p:cNvPicPr>
          <p:nvPr/>
        </p:nvPicPr>
        <p:blipFill>
          <a:blip r:embed="rId4"/>
          <a:stretch>
            <a:fillRect/>
          </a:stretch>
        </p:blipFill>
        <p:spPr>
          <a:xfrm>
            <a:off x="-16831" y="1600089"/>
            <a:ext cx="9144000" cy="5061036"/>
          </a:xfrm>
          <a:prstGeom prst="rect">
            <a:avLst/>
          </a:prstGeom>
        </p:spPr>
      </p:pic>
      <p:pic>
        <p:nvPicPr>
          <p:cNvPr id="3" name="תמונה 2">
            <a:extLst>
              <a:ext uri="{FF2B5EF4-FFF2-40B4-BE49-F238E27FC236}">
                <a16:creationId xmlns:a16="http://schemas.microsoft.com/office/drawing/2014/main" xmlns="" id="{C5EE1735-ED58-1B65-F5F1-B24670373CB8}"/>
              </a:ext>
            </a:extLst>
          </p:cNvPr>
          <p:cNvPicPr>
            <a:picLocks noChangeAspect="1"/>
          </p:cNvPicPr>
          <p:nvPr/>
        </p:nvPicPr>
        <p:blipFill>
          <a:blip r:embed="rId5"/>
          <a:stretch>
            <a:fillRect/>
          </a:stretch>
        </p:blipFill>
        <p:spPr>
          <a:xfrm>
            <a:off x="7814820" y="-9009"/>
            <a:ext cx="1329179" cy="987638"/>
          </a:xfrm>
          <a:prstGeom prst="rect">
            <a:avLst/>
          </a:prstGeom>
        </p:spPr>
      </p:pic>
    </p:spTree>
    <p:extLst>
      <p:ext uri="{BB962C8B-B14F-4D97-AF65-F5344CB8AC3E}">
        <p14:creationId xmlns:p14="http://schemas.microsoft.com/office/powerpoint/2010/main" val="27845445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4A1CE685-6E52-5977-F9CF-E0FACF88EE27}"/>
              </a:ext>
            </a:extLst>
          </p:cNvPr>
          <p:cNvSpPr txBox="1"/>
          <p:nvPr/>
        </p:nvSpPr>
        <p:spPr>
          <a:xfrm>
            <a:off x="1292641" y="636413"/>
            <a:ext cx="4616026" cy="833883"/>
          </a:xfrm>
          <a:prstGeom prst="rect">
            <a:avLst/>
          </a:prstGeom>
          <a:noFill/>
        </p:spPr>
        <p:txBody>
          <a:bodyPr wrap="square">
            <a:spAutoFit/>
          </a:bodyPr>
          <a:lstStyle/>
          <a:p>
            <a:pPr algn="just" rtl="1">
              <a:lnSpc>
                <a:spcPct val="150000"/>
              </a:lnSpc>
              <a:spcAft>
                <a:spcPts val="1000"/>
              </a:spcAft>
            </a:pPr>
            <a:r>
              <a:rPr lang="ar-SA" sz="3600" b="1" kern="0">
                <a:solidFill>
                  <a:srgbClr val="000000"/>
                </a:solidFill>
                <a:latin typeface="Calibri" panose="020F0502020204030204" pitchFamily="34" charset="0"/>
                <a:ea typeface="Calibri" panose="020F0502020204030204" pitchFamily="34" charset="0"/>
              </a:rPr>
              <a:t>كِتابٌ مُحَوْسَبٌ</a:t>
            </a:r>
            <a:endParaRPr lang="en-US" sz="1600" kern="100" dirty="0">
              <a:effectLst/>
              <a:latin typeface="Calibri" panose="020F0502020204030204" pitchFamily="34" charset="0"/>
              <a:ea typeface="Calibri" panose="020F0502020204030204" pitchFamily="34" charset="0"/>
            </a:endParaRPr>
          </a:p>
        </p:txBody>
      </p:sp>
      <p:pic>
        <p:nvPicPr>
          <p:cNvPr id="2" name="תמונה 1">
            <a:extLst>
              <a:ext uri="{FF2B5EF4-FFF2-40B4-BE49-F238E27FC236}">
                <a16:creationId xmlns:a16="http://schemas.microsoft.com/office/drawing/2014/main" xmlns="" id="{950E3F36-072F-DDA1-719C-2E051B4F7478}"/>
              </a:ext>
            </a:extLst>
          </p:cNvPr>
          <p:cNvPicPr>
            <a:picLocks noChangeAspect="1"/>
          </p:cNvPicPr>
          <p:nvPr/>
        </p:nvPicPr>
        <p:blipFill>
          <a:blip r:embed="rId3"/>
          <a:stretch>
            <a:fillRect/>
          </a:stretch>
        </p:blipFill>
        <p:spPr>
          <a:xfrm>
            <a:off x="7839343" y="0"/>
            <a:ext cx="1304657" cy="908383"/>
          </a:xfrm>
          <a:prstGeom prst="rect">
            <a:avLst/>
          </a:prstGeom>
        </p:spPr>
      </p:pic>
      <p:pic>
        <p:nvPicPr>
          <p:cNvPr id="4" name="תמונה 3"/>
          <p:cNvPicPr>
            <a:picLocks noChangeAspect="1"/>
          </p:cNvPicPr>
          <p:nvPr/>
        </p:nvPicPr>
        <p:blipFill>
          <a:blip r:embed="rId4"/>
          <a:stretch>
            <a:fillRect/>
          </a:stretch>
        </p:blipFill>
        <p:spPr>
          <a:xfrm>
            <a:off x="0" y="2140110"/>
            <a:ext cx="9144000" cy="2551963"/>
          </a:xfrm>
          <a:prstGeom prst="rect">
            <a:avLst/>
          </a:prstGeom>
        </p:spPr>
      </p:pic>
    </p:spTree>
    <p:extLst>
      <p:ext uri="{BB962C8B-B14F-4D97-AF65-F5344CB8AC3E}">
        <p14:creationId xmlns:p14="http://schemas.microsoft.com/office/powerpoint/2010/main" val="2494797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xmlns="" id="{3F2F6C60-86DD-652B-AC0B-DA3AF54F69C0}"/>
              </a:ext>
            </a:extLst>
          </p:cNvPr>
          <p:cNvSpPr txBox="1"/>
          <p:nvPr/>
        </p:nvSpPr>
        <p:spPr>
          <a:xfrm>
            <a:off x="2073966" y="500646"/>
            <a:ext cx="4572000" cy="833883"/>
          </a:xfrm>
          <a:prstGeom prst="rect">
            <a:avLst/>
          </a:prstGeom>
          <a:noFill/>
        </p:spPr>
        <p:txBody>
          <a:bodyPr wrap="square">
            <a:spAutoFit/>
          </a:bodyPr>
          <a:lstStyle/>
          <a:p>
            <a:pPr algn="r" rtl="1">
              <a:lnSpc>
                <a:spcPct val="150000"/>
              </a:lnSpc>
              <a:spcAft>
                <a:spcPts val="1000"/>
              </a:spcAft>
            </a:pPr>
            <a:r>
              <a:rPr lang="ar-SA" sz="3600" b="1" kern="100" dirty="0">
                <a:effectLst/>
                <a:latin typeface="Calibri" panose="020F0502020204030204" pitchFamily="34" charset="0"/>
                <a:ea typeface="Calibri" panose="020F0502020204030204" pitchFamily="34" charset="0"/>
                <a:cs typeface="Arial" panose="020B0604020202020204" pitchFamily="34" charset="0"/>
              </a:rPr>
              <a:t>وِحْدَاتٌ تَعلِيْمِيَّةٌ مُحَوْسَبَةٌ</a:t>
            </a:r>
          </a:p>
        </p:txBody>
      </p:sp>
      <p:sp>
        <p:nvSpPr>
          <p:cNvPr id="8" name="תיבת טקסט 7">
            <a:extLst>
              <a:ext uri="{FF2B5EF4-FFF2-40B4-BE49-F238E27FC236}">
                <a16:creationId xmlns:a16="http://schemas.microsoft.com/office/drawing/2014/main" xmlns="" id="{029B486A-E558-8B1F-8B4C-6DF251C06127}"/>
              </a:ext>
            </a:extLst>
          </p:cNvPr>
          <p:cNvSpPr txBox="1"/>
          <p:nvPr/>
        </p:nvSpPr>
        <p:spPr>
          <a:xfrm rot="18525295">
            <a:off x="430695" y="1650421"/>
            <a:ext cx="987287" cy="369332"/>
          </a:xfrm>
          <a:prstGeom prst="rect">
            <a:avLst/>
          </a:prstGeom>
          <a:noFill/>
        </p:spPr>
        <p:txBody>
          <a:bodyPr wrap="square">
            <a:spAutoFit/>
          </a:bodyPr>
          <a:lstStyle/>
          <a:p>
            <a:r>
              <a:rPr lang="he-IL" dirty="0">
                <a:solidFill>
                  <a:srgbClr val="FF0000"/>
                </a:solidFill>
              </a:rPr>
              <a:t>דוגמאות</a:t>
            </a:r>
            <a:endParaRPr lang="he-IL" dirty="0"/>
          </a:p>
        </p:txBody>
      </p:sp>
      <p:pic>
        <p:nvPicPr>
          <p:cNvPr id="3" name="תמונה 2">
            <a:extLst>
              <a:ext uri="{FF2B5EF4-FFF2-40B4-BE49-F238E27FC236}">
                <a16:creationId xmlns:a16="http://schemas.microsoft.com/office/drawing/2014/main" xmlns="" id="{17FC83D5-DEA5-8CA2-CC5D-6E36FE8B0602}"/>
              </a:ext>
            </a:extLst>
          </p:cNvPr>
          <p:cNvPicPr>
            <a:picLocks noChangeAspect="1"/>
          </p:cNvPicPr>
          <p:nvPr/>
        </p:nvPicPr>
        <p:blipFill>
          <a:blip r:embed="rId3"/>
          <a:stretch>
            <a:fillRect/>
          </a:stretch>
        </p:blipFill>
        <p:spPr>
          <a:xfrm>
            <a:off x="7839343" y="0"/>
            <a:ext cx="1304657" cy="908383"/>
          </a:xfrm>
          <a:prstGeom prst="rect">
            <a:avLst/>
          </a:prstGeom>
        </p:spPr>
      </p:pic>
      <p:pic>
        <p:nvPicPr>
          <p:cNvPr id="4" name="תמונה 3"/>
          <p:cNvPicPr>
            <a:picLocks noChangeAspect="1"/>
          </p:cNvPicPr>
          <p:nvPr/>
        </p:nvPicPr>
        <p:blipFill>
          <a:blip r:embed="rId4"/>
          <a:stretch>
            <a:fillRect/>
          </a:stretch>
        </p:blipFill>
        <p:spPr>
          <a:xfrm>
            <a:off x="64655" y="2335645"/>
            <a:ext cx="9144000" cy="3752814"/>
          </a:xfrm>
          <a:prstGeom prst="rect">
            <a:avLst/>
          </a:prstGeom>
        </p:spPr>
      </p:pic>
    </p:spTree>
    <p:extLst>
      <p:ext uri="{BB962C8B-B14F-4D97-AF65-F5344CB8AC3E}">
        <p14:creationId xmlns:p14="http://schemas.microsoft.com/office/powerpoint/2010/main" val="4133084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5EB48CB9-1A0F-3C3F-4DE1-B7F85712C1E4}"/>
              </a:ext>
            </a:extLst>
          </p:cNvPr>
          <p:cNvSpPr txBox="1"/>
          <p:nvPr/>
        </p:nvSpPr>
        <p:spPr>
          <a:xfrm>
            <a:off x="1812644" y="821635"/>
            <a:ext cx="4605130" cy="916276"/>
          </a:xfrm>
          <a:prstGeom prst="rect">
            <a:avLst/>
          </a:prstGeom>
          <a:noFill/>
        </p:spPr>
        <p:txBody>
          <a:bodyPr wrap="square">
            <a:spAutoFit/>
          </a:bodyPr>
          <a:lstStyle/>
          <a:p>
            <a:pPr algn="just" rtl="1">
              <a:lnSpc>
                <a:spcPct val="150000"/>
              </a:lnSpc>
              <a:spcAft>
                <a:spcPts val="1000"/>
              </a:spcAft>
            </a:pPr>
            <a:r>
              <a:rPr lang="ar-SA" sz="4000" b="1" kern="0" dirty="0">
                <a:solidFill>
                  <a:srgbClr val="000000"/>
                </a:solidFill>
                <a:latin typeface="Calibri" panose="020F0502020204030204" pitchFamily="34" charset="0"/>
                <a:ea typeface="Calibri" panose="020F0502020204030204" pitchFamily="34" charset="0"/>
              </a:rPr>
              <a:t>تَمَّ وَلَمْ يَكْتَمِلْ</a:t>
            </a:r>
          </a:p>
        </p:txBody>
      </p:sp>
      <p:sp>
        <p:nvSpPr>
          <p:cNvPr id="7" name="מלבן 6">
            <a:extLst>
              <a:ext uri="{FF2B5EF4-FFF2-40B4-BE49-F238E27FC236}">
                <a16:creationId xmlns:a16="http://schemas.microsoft.com/office/drawing/2014/main" xmlns="" id="{FF4FBD89-805A-5D5E-85DC-441165DC1749}"/>
              </a:ext>
            </a:extLst>
          </p:cNvPr>
          <p:cNvSpPr/>
          <p:nvPr/>
        </p:nvSpPr>
        <p:spPr>
          <a:xfrm>
            <a:off x="410817" y="1828800"/>
            <a:ext cx="8196470" cy="4207565"/>
          </a:xfrm>
          <a:prstGeom prst="rect">
            <a:avLst/>
          </a:prstGeom>
          <a:noFill/>
          <a:ln w="76200">
            <a:solidFill>
              <a:srgbClr val="5A865B"/>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a:extLst>
              <a:ext uri="{FF2B5EF4-FFF2-40B4-BE49-F238E27FC236}">
                <a16:creationId xmlns:a16="http://schemas.microsoft.com/office/drawing/2014/main" xmlns="" id="{E54D1C6B-4A4B-5CF7-7F77-AD6ABC0DFFC0}"/>
              </a:ext>
            </a:extLst>
          </p:cNvPr>
          <p:cNvPicPr>
            <a:picLocks noChangeAspect="1"/>
          </p:cNvPicPr>
          <p:nvPr/>
        </p:nvPicPr>
        <p:blipFill>
          <a:blip r:embed="rId2"/>
          <a:stretch>
            <a:fillRect/>
          </a:stretch>
        </p:blipFill>
        <p:spPr>
          <a:xfrm>
            <a:off x="681605" y="2466008"/>
            <a:ext cx="7654894" cy="2933147"/>
          </a:xfrm>
          <a:prstGeom prst="rect">
            <a:avLst/>
          </a:prstGeom>
        </p:spPr>
      </p:pic>
      <p:pic>
        <p:nvPicPr>
          <p:cNvPr id="2" name="תמונה 1">
            <a:extLst>
              <a:ext uri="{FF2B5EF4-FFF2-40B4-BE49-F238E27FC236}">
                <a16:creationId xmlns:a16="http://schemas.microsoft.com/office/drawing/2014/main" xmlns="" id="{6D9F70CA-83FC-D674-597E-5038341C7B6F}"/>
              </a:ext>
            </a:extLst>
          </p:cNvPr>
          <p:cNvPicPr>
            <a:picLocks noChangeAspect="1"/>
          </p:cNvPicPr>
          <p:nvPr/>
        </p:nvPicPr>
        <p:blipFill>
          <a:blip r:embed="rId3"/>
          <a:stretch>
            <a:fillRect/>
          </a:stretch>
        </p:blipFill>
        <p:spPr>
          <a:xfrm>
            <a:off x="507987" y="737398"/>
            <a:ext cx="1304657" cy="908383"/>
          </a:xfrm>
          <a:prstGeom prst="rect">
            <a:avLst/>
          </a:prstGeom>
        </p:spPr>
      </p:pic>
      <p:pic>
        <p:nvPicPr>
          <p:cNvPr id="6" name="תמונה 5">
            <a:extLst>
              <a:ext uri="{FF2B5EF4-FFF2-40B4-BE49-F238E27FC236}">
                <a16:creationId xmlns:a16="http://schemas.microsoft.com/office/drawing/2014/main" xmlns="" id="{A5DF1466-CDBC-286E-A502-E5716FBF3ED9}"/>
              </a:ext>
            </a:extLst>
          </p:cNvPr>
          <p:cNvPicPr>
            <a:picLocks noChangeAspect="1"/>
          </p:cNvPicPr>
          <p:nvPr/>
        </p:nvPicPr>
        <p:blipFill>
          <a:blip r:embed="rId4"/>
          <a:stretch>
            <a:fillRect/>
          </a:stretch>
        </p:blipFill>
        <p:spPr>
          <a:xfrm>
            <a:off x="7895244" y="80560"/>
            <a:ext cx="1140051" cy="1042506"/>
          </a:xfrm>
          <a:prstGeom prst="rect">
            <a:avLst/>
          </a:prstGeom>
        </p:spPr>
      </p:pic>
    </p:spTree>
    <p:extLst>
      <p:ext uri="{BB962C8B-B14F-4D97-AF65-F5344CB8AC3E}">
        <p14:creationId xmlns:p14="http://schemas.microsoft.com/office/powerpoint/2010/main" val="1149865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 xmlns:a16="http://schemas.microsoft.com/office/drawing/2014/main" id="{97D2F938-B268-274D-96B5-ED123CFEDDDE}"/>
              </a:ext>
            </a:extLst>
          </p:cNvPr>
          <p:cNvSpPr txBox="1"/>
          <p:nvPr/>
        </p:nvSpPr>
        <p:spPr>
          <a:xfrm>
            <a:off x="3163066" y="158841"/>
            <a:ext cx="2225963" cy="480901"/>
          </a:xfrm>
          <a:prstGeom prst="rect">
            <a:avLst/>
          </a:prstGeom>
          <a:noFill/>
        </p:spPr>
        <p:txBody>
          <a:bodyPr wrap="square">
            <a:spAutoFit/>
          </a:bodyPr>
          <a:lstStyle/>
          <a:p>
            <a:pPr algn="just" rtl="1">
              <a:lnSpc>
                <a:spcPct val="115000"/>
              </a:lnSpc>
              <a:spcAft>
                <a:spcPts val="1000"/>
              </a:spcAft>
            </a:pPr>
            <a:r>
              <a:rPr lang="ar-AE" sz="2400" b="1" kern="0" dirty="0">
                <a:solidFill>
                  <a:srgbClr val="FF0000"/>
                </a:solidFill>
                <a:latin typeface="Arial" panose="020B0604020202020204" pitchFamily="34" charset="0"/>
                <a:ea typeface="Times New Roman" panose="02020603050405020304" pitchFamily="18" charset="0"/>
              </a:rPr>
              <a:t>فعّالية 1</a:t>
            </a:r>
          </a:p>
        </p:txBody>
      </p:sp>
      <p:sp>
        <p:nvSpPr>
          <p:cNvPr id="5" name="תיבת טקסט 4">
            <a:extLst>
              <a:ext uri="{FF2B5EF4-FFF2-40B4-BE49-F238E27FC236}">
                <a16:creationId xmlns="" xmlns:a16="http://schemas.microsoft.com/office/drawing/2014/main" id="{A156F754-27CA-0DC0-E48D-51FB68AC033A}"/>
              </a:ext>
            </a:extLst>
          </p:cNvPr>
          <p:cNvSpPr txBox="1"/>
          <p:nvPr/>
        </p:nvSpPr>
        <p:spPr>
          <a:xfrm>
            <a:off x="1954635" y="763366"/>
            <a:ext cx="5478012" cy="646331"/>
          </a:xfrm>
          <a:prstGeom prst="rect">
            <a:avLst/>
          </a:prstGeom>
          <a:noFill/>
        </p:spPr>
        <p:txBody>
          <a:bodyPr wrap="square" rtlCol="1">
            <a:spAutoFit/>
          </a:bodyPr>
          <a:lstStyle/>
          <a:p>
            <a:r>
              <a:rPr lang="en-GB" sz="3600" b="1" dirty="0" smtClean="0">
                <a:solidFill>
                  <a:prstClr val="black"/>
                </a:solidFill>
              </a:rPr>
              <a:t> </a:t>
            </a:r>
            <a:r>
              <a:rPr lang="ar-AE" sz="3600" b="1" dirty="0" smtClean="0">
                <a:solidFill>
                  <a:prstClr val="black"/>
                </a:solidFill>
              </a:rPr>
              <a:t>شَاهِدُوا </a:t>
            </a:r>
            <a:r>
              <a:rPr lang="ar-AE" sz="3600" b="1" dirty="0">
                <a:solidFill>
                  <a:prstClr val="black"/>
                </a:solidFill>
              </a:rPr>
              <a:t>الْفيلْمَ الْقَصِيْرَ التَّالِي</a:t>
            </a:r>
          </a:p>
        </p:txBody>
      </p:sp>
      <p:sp>
        <p:nvSpPr>
          <p:cNvPr id="11" name="תיבת טקסט 10">
            <a:extLst>
              <a:ext uri="{FF2B5EF4-FFF2-40B4-BE49-F238E27FC236}">
                <a16:creationId xmlns="" xmlns:a16="http://schemas.microsoft.com/office/drawing/2014/main" id="{E992AE30-47BB-9975-0AF4-36B1A21B5E07}"/>
              </a:ext>
            </a:extLst>
          </p:cNvPr>
          <p:cNvSpPr txBox="1"/>
          <p:nvPr/>
        </p:nvSpPr>
        <p:spPr>
          <a:xfrm>
            <a:off x="2927903" y="1440475"/>
            <a:ext cx="3036670" cy="584775"/>
          </a:xfrm>
          <a:prstGeom prst="rect">
            <a:avLst/>
          </a:prstGeom>
          <a:noFill/>
        </p:spPr>
        <p:txBody>
          <a:bodyPr wrap="square">
            <a:spAutoFit/>
          </a:bodyPr>
          <a:lstStyle/>
          <a:p>
            <a:r>
              <a:rPr lang="ar-AE" sz="3200" b="1" kern="0" dirty="0">
                <a:solidFill>
                  <a:srgbClr val="222222"/>
                </a:solidFill>
                <a:ea typeface="Times New Roman" panose="02020603050405020304" pitchFamily="18" charset="0"/>
              </a:rPr>
              <a:t>نتأمل الظاهِرة</a:t>
            </a:r>
          </a:p>
        </p:txBody>
      </p:sp>
      <p:pic>
        <p:nvPicPr>
          <p:cNvPr id="3" name="תמונה 2">
            <a:hlinkClick r:id="rId3"/>
            <a:extLst>
              <a:ext uri="{FF2B5EF4-FFF2-40B4-BE49-F238E27FC236}">
                <a16:creationId xmlns="" xmlns:a16="http://schemas.microsoft.com/office/drawing/2014/main" id="{2165B869-B1E4-DCA0-6469-723CBBE845B4}"/>
              </a:ext>
            </a:extLst>
          </p:cNvPr>
          <p:cNvPicPr>
            <a:picLocks noChangeAspect="1"/>
          </p:cNvPicPr>
          <p:nvPr/>
        </p:nvPicPr>
        <p:blipFill>
          <a:blip r:embed="rId4"/>
          <a:stretch>
            <a:fillRect/>
          </a:stretch>
        </p:blipFill>
        <p:spPr>
          <a:xfrm>
            <a:off x="785191" y="2336673"/>
            <a:ext cx="7573617" cy="3926452"/>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7811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xmlns="" id="{44FD289B-5646-2A34-5B8B-19A3C9D45508}"/>
              </a:ext>
            </a:extLst>
          </p:cNvPr>
          <p:cNvSpPr txBox="1"/>
          <p:nvPr/>
        </p:nvSpPr>
        <p:spPr>
          <a:xfrm>
            <a:off x="4047608" y="4385561"/>
            <a:ext cx="4791594" cy="634276"/>
          </a:xfrm>
          <a:prstGeom prst="rect">
            <a:avLst/>
          </a:prstGeom>
          <a:noFill/>
        </p:spPr>
        <p:txBody>
          <a:bodyPr wrap="square">
            <a:spAutoFit/>
          </a:bodyPr>
          <a:lstStyle/>
          <a:p>
            <a:pPr algn="r" rtl="1">
              <a:lnSpc>
                <a:spcPct val="115000"/>
              </a:lnSpc>
              <a:spcAft>
                <a:spcPts val="1000"/>
              </a:spcAft>
            </a:pPr>
            <a:r>
              <a:rPr lang="ar-SA" sz="3200" b="1" kern="100" dirty="0">
                <a:effectLst/>
                <a:latin typeface="Calibri" panose="020F0502020204030204" pitchFamily="34" charset="0"/>
                <a:ea typeface="Calibri" panose="020F0502020204030204" pitchFamily="34" charset="0"/>
              </a:rPr>
              <a:t>بِماذا فَكَّرْتُمْ؟</a:t>
            </a:r>
            <a:endParaRPr lang="en-US" sz="3600" b="1" dirty="0">
              <a:solidFill>
                <a:schemeClr val="dk1"/>
              </a:solidFill>
              <a:latin typeface="David" panose="020E0502060401010101" pitchFamily="34" charset="-79"/>
            </a:endParaRPr>
          </a:p>
        </p:txBody>
      </p:sp>
      <p:sp>
        <p:nvSpPr>
          <p:cNvPr id="3" name="תיבת טקסט 2">
            <a:extLst>
              <a:ext uri="{FF2B5EF4-FFF2-40B4-BE49-F238E27FC236}">
                <a16:creationId xmlns:a16="http://schemas.microsoft.com/office/drawing/2014/main" xmlns="" id="{7CDC274B-78B1-AA67-BD97-92F1FFDBB00D}"/>
              </a:ext>
            </a:extLst>
          </p:cNvPr>
          <p:cNvSpPr txBox="1"/>
          <p:nvPr/>
        </p:nvSpPr>
        <p:spPr>
          <a:xfrm>
            <a:off x="4331857" y="1734483"/>
            <a:ext cx="4507345" cy="729430"/>
          </a:xfrm>
          <a:prstGeom prst="rect">
            <a:avLst/>
          </a:prstGeom>
          <a:noFill/>
        </p:spPr>
        <p:txBody>
          <a:bodyPr wrap="square">
            <a:spAutoFit/>
          </a:bodyPr>
          <a:lstStyle/>
          <a:p>
            <a:pPr algn="r" rtl="1">
              <a:lnSpc>
                <a:spcPct val="115000"/>
              </a:lnSpc>
              <a:spcAft>
                <a:spcPts val="1000"/>
              </a:spcAft>
            </a:pPr>
            <a:r>
              <a:rPr lang="ar-SA" sz="3600" b="1" dirty="0">
                <a:solidFill>
                  <a:schemeClr val="dk1"/>
                </a:solidFill>
                <a:latin typeface="David" panose="020E0502060401010101" pitchFamily="34" charset="-79"/>
              </a:rPr>
              <a:t>بِماذا تأمَّلتُمْ؟</a:t>
            </a:r>
            <a:endParaRPr lang="en-US" sz="3600" kern="100" dirty="0">
              <a:effectLst/>
              <a:latin typeface="David" panose="020E0502060401010101" pitchFamily="34" charset="-79"/>
              <a:ea typeface="Calibri" panose="020F0502020204030204" pitchFamily="34" charset="0"/>
            </a:endParaRPr>
          </a:p>
        </p:txBody>
      </p:sp>
      <p:sp>
        <p:nvSpPr>
          <p:cNvPr id="5" name="תיבת טקסט 4">
            <a:extLst>
              <a:ext uri="{FF2B5EF4-FFF2-40B4-BE49-F238E27FC236}">
                <a16:creationId xmlns:a16="http://schemas.microsoft.com/office/drawing/2014/main" xmlns="" id="{E6D9ED43-9175-BF4F-D654-C120D6FE89BC}"/>
              </a:ext>
            </a:extLst>
          </p:cNvPr>
          <p:cNvSpPr txBox="1"/>
          <p:nvPr/>
        </p:nvSpPr>
        <p:spPr>
          <a:xfrm>
            <a:off x="4424221" y="3064285"/>
            <a:ext cx="4507345" cy="675249"/>
          </a:xfrm>
          <a:prstGeom prst="rect">
            <a:avLst/>
          </a:prstGeom>
          <a:noFill/>
        </p:spPr>
        <p:txBody>
          <a:bodyPr wrap="square">
            <a:spAutoFit/>
          </a:bodyPr>
          <a:lstStyle/>
          <a:p>
            <a:pPr algn="r" rtl="1">
              <a:lnSpc>
                <a:spcPct val="115000"/>
              </a:lnSpc>
              <a:spcAft>
                <a:spcPts val="1000"/>
              </a:spcAft>
            </a:pPr>
            <a:r>
              <a:rPr lang="ar-SA" sz="3600" b="1" dirty="0">
                <a:solidFill>
                  <a:schemeClr val="dk1"/>
                </a:solidFill>
                <a:latin typeface="David" panose="020E0502060401010101" pitchFamily="34" charset="-79"/>
              </a:rPr>
              <a:t>مَاذَا شَاهَدْتُمْ؟</a:t>
            </a:r>
          </a:p>
        </p:txBody>
      </p:sp>
      <p:pic>
        <p:nvPicPr>
          <p:cNvPr id="6" name="תמונה 5" descr="Mädchen, Leuchtkäfer, Märchen">
            <a:extLst>
              <a:ext uri="{FF2B5EF4-FFF2-40B4-BE49-F238E27FC236}">
                <a16:creationId xmlns:a16="http://schemas.microsoft.com/office/drawing/2014/main" xmlns="" id="{4FFC018E-0D53-B6C5-EE18-14269B4675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6254" y="1836833"/>
            <a:ext cx="5421746" cy="4231458"/>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4" name="תמונה 3">
            <a:extLst>
              <a:ext uri="{FF2B5EF4-FFF2-40B4-BE49-F238E27FC236}">
                <a16:creationId xmlns:a16="http://schemas.microsoft.com/office/drawing/2014/main" xmlns="" id="{7AA1BFA6-1F5F-417D-FD35-14B606D42CE2}"/>
              </a:ext>
            </a:extLst>
          </p:cNvPr>
          <p:cNvPicPr>
            <a:picLocks noChangeAspect="1"/>
          </p:cNvPicPr>
          <p:nvPr/>
        </p:nvPicPr>
        <p:blipFill>
          <a:blip r:embed="rId4"/>
          <a:stretch>
            <a:fillRect/>
          </a:stretch>
        </p:blipFill>
        <p:spPr>
          <a:xfrm>
            <a:off x="7985660" y="0"/>
            <a:ext cx="1158340" cy="1054699"/>
          </a:xfrm>
          <a:prstGeom prst="rect">
            <a:avLst/>
          </a:prstGeom>
        </p:spPr>
      </p:pic>
    </p:spTree>
    <p:extLst>
      <p:ext uri="{BB962C8B-B14F-4D97-AF65-F5344CB8AC3E}">
        <p14:creationId xmlns:p14="http://schemas.microsoft.com/office/powerpoint/2010/main" val="27179587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9E59B929-9796-B678-F13F-5FE9BDB33D2F}"/>
              </a:ext>
            </a:extLst>
          </p:cNvPr>
          <p:cNvSpPr txBox="1"/>
          <p:nvPr/>
        </p:nvSpPr>
        <p:spPr>
          <a:xfrm>
            <a:off x="2247053" y="776912"/>
            <a:ext cx="3605474" cy="646331"/>
          </a:xfrm>
          <a:prstGeom prst="rect">
            <a:avLst/>
          </a:prstGeom>
          <a:noFill/>
        </p:spPr>
        <p:txBody>
          <a:bodyPr wrap="none" rtlCol="1">
            <a:spAutoFit/>
          </a:bodyPr>
          <a:lstStyle/>
          <a:p>
            <a:r>
              <a:rPr lang="ar-SA" sz="3600" b="1" dirty="0"/>
              <a:t>نتأمَل الظاهرة عَنْ قُربٍ</a:t>
            </a:r>
            <a:endParaRPr lang="he-IL" sz="3600" b="1" dirty="0"/>
          </a:p>
        </p:txBody>
      </p:sp>
      <p:pic>
        <p:nvPicPr>
          <p:cNvPr id="8" name="תמונה 7">
            <a:hlinkClick r:id="rId3"/>
            <a:extLst>
              <a:ext uri="{FF2B5EF4-FFF2-40B4-BE49-F238E27FC236}">
                <a16:creationId xmlns:a16="http://schemas.microsoft.com/office/drawing/2014/main" xmlns="" id="{D4199F4F-C615-4617-D06F-FC159569105F}"/>
              </a:ext>
            </a:extLst>
          </p:cNvPr>
          <p:cNvPicPr>
            <a:picLocks noChangeAspect="1"/>
          </p:cNvPicPr>
          <p:nvPr/>
        </p:nvPicPr>
        <p:blipFill>
          <a:blip r:embed="rId4"/>
          <a:stretch>
            <a:fillRect/>
          </a:stretch>
        </p:blipFill>
        <p:spPr>
          <a:xfrm>
            <a:off x="785706" y="2087667"/>
            <a:ext cx="7572587" cy="3993421"/>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 name="תמונה 1">
            <a:extLst>
              <a:ext uri="{FF2B5EF4-FFF2-40B4-BE49-F238E27FC236}">
                <a16:creationId xmlns:a16="http://schemas.microsoft.com/office/drawing/2014/main" xmlns="" id="{8E0CDB3F-F4FD-1DD6-54E1-D6A8E46CE7A8}"/>
              </a:ext>
            </a:extLst>
          </p:cNvPr>
          <p:cNvPicPr>
            <a:picLocks noChangeAspect="1"/>
          </p:cNvPicPr>
          <p:nvPr/>
        </p:nvPicPr>
        <p:blipFill>
          <a:blip r:embed="rId5"/>
          <a:stretch>
            <a:fillRect/>
          </a:stretch>
        </p:blipFill>
        <p:spPr>
          <a:xfrm>
            <a:off x="7985660" y="0"/>
            <a:ext cx="1158340" cy="1054699"/>
          </a:xfrm>
          <a:prstGeom prst="rect">
            <a:avLst/>
          </a:prstGeom>
        </p:spPr>
      </p:pic>
    </p:spTree>
    <p:extLst>
      <p:ext uri="{BB962C8B-B14F-4D97-AF65-F5344CB8AC3E}">
        <p14:creationId xmlns:p14="http://schemas.microsoft.com/office/powerpoint/2010/main" val="22185745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xmlns="" id="{8130CC3F-16F2-D03C-FA36-311254ACBD1C}"/>
              </a:ext>
            </a:extLst>
          </p:cNvPr>
          <p:cNvSpPr txBox="1"/>
          <p:nvPr/>
        </p:nvSpPr>
        <p:spPr>
          <a:xfrm>
            <a:off x="2023533" y="756597"/>
            <a:ext cx="4616026" cy="688458"/>
          </a:xfrm>
          <a:prstGeom prst="rect">
            <a:avLst/>
          </a:prstGeom>
          <a:noFill/>
        </p:spPr>
        <p:txBody>
          <a:bodyPr wrap="square">
            <a:spAutoFit/>
          </a:bodyPr>
          <a:lstStyle/>
          <a:p>
            <a:pPr algn="r" rtl="1">
              <a:lnSpc>
                <a:spcPct val="115000"/>
              </a:lnSpc>
              <a:spcAft>
                <a:spcPts val="1000"/>
              </a:spcAft>
            </a:pPr>
            <a:r>
              <a:rPr lang="ar-SA" sz="3600" b="1" kern="100" dirty="0">
                <a:effectLst/>
                <a:latin typeface="Calibri" panose="020F0502020204030204" pitchFamily="34" charset="0"/>
                <a:ea typeface="Calibri" panose="020F0502020204030204" pitchFamily="34" charset="0"/>
                <a:cs typeface="Arial" panose="020B0604020202020204" pitchFamily="34" charset="0"/>
              </a:rPr>
              <a:t>نَبحَثُ وَنَسْتَكشِفُ الظاهِرَةَ</a:t>
            </a:r>
            <a:endParaRPr lang="en-US" sz="6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תיבת טקסט 8">
            <a:extLst>
              <a:ext uri="{FF2B5EF4-FFF2-40B4-BE49-F238E27FC236}">
                <a16:creationId xmlns:a16="http://schemas.microsoft.com/office/drawing/2014/main" xmlns="" id="{C0B53FAE-8B29-2417-A06F-05D915A3737A}"/>
              </a:ext>
            </a:extLst>
          </p:cNvPr>
          <p:cNvSpPr txBox="1"/>
          <p:nvPr/>
        </p:nvSpPr>
        <p:spPr>
          <a:xfrm>
            <a:off x="3752021" y="1416099"/>
            <a:ext cx="4615068" cy="4567917"/>
          </a:xfrm>
          <a:prstGeom prst="rect">
            <a:avLst/>
          </a:prstGeom>
          <a:noFill/>
        </p:spPr>
        <p:txBody>
          <a:bodyPr wrap="square">
            <a:spAutoFit/>
          </a:bodyPr>
          <a:lstStyle/>
          <a:p>
            <a:pPr marL="342900" lvl="0" indent="-342900" algn="r" rtl="1">
              <a:lnSpc>
                <a:spcPct val="200000"/>
              </a:lnSpc>
              <a:buFont typeface="Symbol" panose="05050102010706020507" pitchFamily="18" charset="2"/>
              <a:buChar char=""/>
            </a:pPr>
            <a:r>
              <a:rPr lang="ar-SA" sz="3200" kern="100" dirty="0">
                <a:latin typeface="Calibri" panose="020F0502020204030204" pitchFamily="34" charset="0"/>
                <a:ea typeface="Calibri" panose="020F0502020204030204" pitchFamily="34" charset="0"/>
                <a:cs typeface="Arial" panose="020B0604020202020204" pitchFamily="34" charset="0"/>
              </a:rPr>
              <a:t>أجزاء الجِسم الأساسِية</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250000"/>
              </a:lnSpc>
              <a:buFont typeface="Symbol" panose="05050102010706020507" pitchFamily="18" charset="2"/>
              <a:buChar char=""/>
            </a:pPr>
            <a:r>
              <a:rPr lang="ar-SA" sz="3200" kern="100" dirty="0">
                <a:effectLst/>
                <a:latin typeface="Calibri" panose="020F0502020204030204" pitchFamily="34" charset="0"/>
                <a:ea typeface="Calibri" panose="020F0502020204030204" pitchFamily="34" charset="0"/>
                <a:cs typeface="Arial" panose="020B0604020202020204" pitchFamily="34" charset="0"/>
              </a:rPr>
              <a:t>أعضاء الجِسم</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250000"/>
              </a:lnSpc>
              <a:buFont typeface="Symbol" panose="05050102010706020507" pitchFamily="18" charset="2"/>
              <a:buChar char=""/>
            </a:pPr>
            <a:r>
              <a:rPr lang="ar-SA" sz="3200" kern="100" dirty="0">
                <a:latin typeface="Calibri" panose="020F0502020204030204" pitchFamily="34" charset="0"/>
                <a:ea typeface="Calibri" panose="020F0502020204030204" pitchFamily="34" charset="0"/>
                <a:cs typeface="Arial" panose="020B0604020202020204" pitchFamily="34" charset="0"/>
              </a:rPr>
              <a:t>موقِع الجزء المضيء</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250000"/>
              </a:lnSpc>
              <a:spcAft>
                <a:spcPts val="1000"/>
              </a:spcAft>
              <a:buFont typeface="Symbol" panose="05050102010706020507" pitchFamily="18" charset="2"/>
              <a:buChar char=""/>
            </a:pPr>
            <a:r>
              <a:rPr lang="ar-SA" sz="3200" kern="100" dirty="0">
                <a:effectLst/>
                <a:latin typeface="Calibri" panose="020F0502020204030204" pitchFamily="34" charset="0"/>
                <a:ea typeface="Calibri" panose="020F0502020204030204" pitchFamily="34" charset="0"/>
                <a:cs typeface="Arial" panose="020B0604020202020204" pitchFamily="34" charset="0"/>
              </a:rPr>
              <a:t>فِئة</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תמונה 9" descr="Fire Fly, Käfer, Insekt, Insekt, Glühen">
            <a:extLst>
              <a:ext uri="{FF2B5EF4-FFF2-40B4-BE49-F238E27FC236}">
                <a16:creationId xmlns:a16="http://schemas.microsoft.com/office/drawing/2014/main" xmlns="" id="{5449D40E-B804-75D8-2CD3-F5B0E249C3D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362" y="2166731"/>
            <a:ext cx="3647505" cy="3470933"/>
          </a:xfrm>
          <a:prstGeom prst="rect">
            <a:avLst/>
          </a:prstGeom>
          <a:noFill/>
          <a:ln>
            <a:noFill/>
          </a:ln>
        </p:spPr>
      </p:pic>
      <p:pic>
        <p:nvPicPr>
          <p:cNvPr id="2" name="תמונה 1">
            <a:extLst>
              <a:ext uri="{FF2B5EF4-FFF2-40B4-BE49-F238E27FC236}">
                <a16:creationId xmlns:a16="http://schemas.microsoft.com/office/drawing/2014/main" xmlns="" id="{96E3106E-E005-1897-F6C5-07693FECB7AD}"/>
              </a:ext>
            </a:extLst>
          </p:cNvPr>
          <p:cNvPicPr>
            <a:picLocks noChangeAspect="1"/>
          </p:cNvPicPr>
          <p:nvPr/>
        </p:nvPicPr>
        <p:blipFill>
          <a:blip r:embed="rId4"/>
          <a:stretch>
            <a:fillRect/>
          </a:stretch>
        </p:blipFill>
        <p:spPr>
          <a:xfrm>
            <a:off x="7904954" y="31649"/>
            <a:ext cx="1158340" cy="1054699"/>
          </a:xfrm>
          <a:prstGeom prst="rect">
            <a:avLst/>
          </a:prstGeom>
        </p:spPr>
      </p:pic>
    </p:spTree>
    <p:extLst>
      <p:ext uri="{BB962C8B-B14F-4D97-AF65-F5344CB8AC3E}">
        <p14:creationId xmlns:p14="http://schemas.microsoft.com/office/powerpoint/2010/main" val="11954941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xmlns="" id="{E78427FE-7B26-389B-F127-2F9A9C66F5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30102" y="1407505"/>
            <a:ext cx="2847904" cy="4423433"/>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5" name="תמונה 4">
            <a:extLst>
              <a:ext uri="{FF2B5EF4-FFF2-40B4-BE49-F238E27FC236}">
                <a16:creationId xmlns:a16="http://schemas.microsoft.com/office/drawing/2014/main" xmlns="" id="{F6FD6244-5D30-24F4-37C2-E0832EB549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994" y="2281830"/>
            <a:ext cx="4644327" cy="3092529"/>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 name="תמונה 1">
            <a:extLst>
              <a:ext uri="{FF2B5EF4-FFF2-40B4-BE49-F238E27FC236}">
                <a16:creationId xmlns:a16="http://schemas.microsoft.com/office/drawing/2014/main" xmlns="" id="{50DF2E00-7F71-23F9-DCEC-F2E06F01402B}"/>
              </a:ext>
            </a:extLst>
          </p:cNvPr>
          <p:cNvPicPr>
            <a:picLocks noChangeAspect="1"/>
          </p:cNvPicPr>
          <p:nvPr/>
        </p:nvPicPr>
        <p:blipFill>
          <a:blip r:embed="rId5"/>
          <a:stretch>
            <a:fillRect/>
          </a:stretch>
        </p:blipFill>
        <p:spPr>
          <a:xfrm>
            <a:off x="7914381" y="0"/>
            <a:ext cx="1158340" cy="1054699"/>
          </a:xfrm>
          <a:prstGeom prst="rect">
            <a:avLst/>
          </a:prstGeom>
        </p:spPr>
      </p:pic>
    </p:spTree>
    <p:extLst>
      <p:ext uri="{BB962C8B-B14F-4D97-AF65-F5344CB8AC3E}">
        <p14:creationId xmlns:p14="http://schemas.microsoft.com/office/powerpoint/2010/main" val="31768037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xmlns="" id="{37ECD35E-4FD0-92A7-98BD-C0F94A28E14E}"/>
              </a:ext>
            </a:extLst>
          </p:cNvPr>
          <p:cNvSpPr txBox="1"/>
          <p:nvPr/>
        </p:nvSpPr>
        <p:spPr>
          <a:xfrm>
            <a:off x="0" y="810222"/>
            <a:ext cx="8845822" cy="555986"/>
          </a:xfrm>
          <a:prstGeom prst="rect">
            <a:avLst/>
          </a:prstGeom>
          <a:noFill/>
        </p:spPr>
        <p:txBody>
          <a:bodyPr wrap="square">
            <a:spAutoFit/>
          </a:bodyPr>
          <a:lstStyle/>
          <a:p>
            <a:pPr algn="ctr" rtl="1">
              <a:lnSpc>
                <a:spcPct val="115000"/>
              </a:lnSpc>
              <a:spcAft>
                <a:spcPts val="1000"/>
              </a:spcAft>
            </a:pPr>
            <a:r>
              <a:rPr kumimoji="0" lang="ar-SA" sz="2800" b="1" i="0" u="none" strike="noStrike" kern="100" cap="none" spc="0" normalizeH="0" baseline="0" noProof="0" dirty="0">
                <a:ln>
                  <a:noFill/>
                </a:ln>
                <a:solidFill>
                  <a:srgbClr val="FF0000"/>
                </a:solidFill>
                <a:effectLst/>
                <a:uLnTx/>
                <a:uFillTx/>
                <a:latin typeface="David" panose="020E0502060401010101" pitchFamily="34" charset="-79"/>
                <a:ea typeface="Calibri" panose="020F0502020204030204" pitchFamily="34" charset="0"/>
                <a:cs typeface="Arial" panose="020B0604020202020204" pitchFamily="34" charset="0"/>
              </a:rPr>
              <a:t>نَتَعَلَّمُ مُصْطَلَحاً </a:t>
            </a:r>
            <a:r>
              <a:rPr lang="he-IL" sz="2800" b="1" kern="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ar-SA" sz="2800" b="1" kern="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بيوميميكريا</a:t>
            </a:r>
            <a:r>
              <a:rPr lang="ar-SA" sz="2800" b="1" kern="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(تقليد الطبيعة  / محاكاة الطبيعة)</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תיבת טקסט 5">
            <a:extLst>
              <a:ext uri="{FF2B5EF4-FFF2-40B4-BE49-F238E27FC236}">
                <a16:creationId xmlns:a16="http://schemas.microsoft.com/office/drawing/2014/main" xmlns="" id="{3C4AD05E-E3F8-A6A4-CEEF-A67BF6D96D62}"/>
              </a:ext>
            </a:extLst>
          </p:cNvPr>
          <p:cNvSpPr txBox="1"/>
          <p:nvPr/>
        </p:nvSpPr>
        <p:spPr>
          <a:xfrm>
            <a:off x="4161184" y="1699183"/>
            <a:ext cx="4823790" cy="3862596"/>
          </a:xfrm>
          <a:prstGeom prst="rect">
            <a:avLst/>
          </a:prstGeom>
          <a:noFill/>
        </p:spPr>
        <p:txBody>
          <a:bodyPr wrap="square">
            <a:spAutoFit/>
          </a:bodyPr>
          <a:lstStyle/>
          <a:p>
            <a:pPr marL="342900" indent="-342900" algn="r" rtl="1">
              <a:spcAft>
                <a:spcPts val="1000"/>
              </a:spcAft>
              <a:buFont typeface="Arial" panose="020B0604020202020204" pitchFamily="34" charset="0"/>
              <a:buChar char="•"/>
            </a:pPr>
            <a:r>
              <a:rPr lang="ar-SA" sz="22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درس باحثون من كوريا (شرق آسيا) العضو المضيء لليراعات واستلهموا منها لتطوير </a:t>
            </a:r>
            <a:r>
              <a:rPr lang="ar-SA" sz="2200" b="1" kern="1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مصباح ليد</a:t>
            </a:r>
            <a:r>
              <a:rPr lang="en-US" sz="2200" b="1" kern="1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LED - </a:t>
            </a:r>
            <a:r>
              <a:rPr lang="ar-SA" sz="2200" b="1" kern="1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a:t>
            </a:r>
            <a:r>
              <a:rPr lang="he-IL" sz="2200" b="1" kern="1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a:t>
            </a:r>
          </a:p>
          <a:p>
            <a:pPr marL="342900" indent="-342900" algn="r" rtl="1">
              <a:spcAft>
                <a:spcPts val="1000"/>
              </a:spcAft>
              <a:buFont typeface="Arial" panose="020B0604020202020204" pitchFamily="34" charset="0"/>
              <a:buChar char="•"/>
            </a:pPr>
            <a:r>
              <a:rPr lang="ar-SA" sz="22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تعتبر مصابيح ليد أكثر كفاءة وتوفيرا  في استخدام الطاقة مقارنة بالمصابيح المتوهجة العادية.</a:t>
            </a:r>
            <a:endParaRPr lang="ar-SA" sz="2200" b="1" kern="100" dirty="0">
              <a:solidFill>
                <a:srgbClr val="000000"/>
              </a:solidFill>
              <a:latin typeface="Calibri" panose="020F0502020204030204" pitchFamily="34" charset="0"/>
              <a:ea typeface="Times New Roman" panose="02020603050405020304" pitchFamily="18" charset="0"/>
              <a:cs typeface="Arial" panose="020B0604020202020204" pitchFamily="34" charset="0"/>
            </a:endParaRPr>
          </a:p>
          <a:p>
            <a:pPr marL="342900" indent="-342900" algn="r" rtl="1">
              <a:spcAft>
                <a:spcPts val="1000"/>
              </a:spcAft>
              <a:buFont typeface="Arial" panose="020B0604020202020204" pitchFamily="34" charset="0"/>
              <a:buChar char="•"/>
            </a:pPr>
            <a:r>
              <a:rPr lang="ar-SA" sz="22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من المهم جدا التوفير في الطاقة من أجل المحافظة على الكرة الأرضية من الاحترار والاحتباس الحراري.</a:t>
            </a:r>
            <a:endParaRPr lang="en-US" sz="2200" b="1" kern="100" dirty="0">
              <a:effectLst/>
              <a:latin typeface="Calibri" panose="020F0502020204030204" pitchFamily="34" charset="0"/>
              <a:ea typeface="Calibri" panose="020F0502020204030204" pitchFamily="34" charset="0"/>
              <a:cs typeface="Arial" panose="020B0604020202020204" pitchFamily="34" charset="0"/>
            </a:endParaRPr>
          </a:p>
          <a:p>
            <a:pPr algn="r" rtl="1">
              <a:spcAft>
                <a:spcPts val="1000"/>
              </a:spcAft>
            </a:pPr>
            <a:endParaRPr lang="en-US" sz="22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תיבת טקסט 7">
            <a:extLst>
              <a:ext uri="{FF2B5EF4-FFF2-40B4-BE49-F238E27FC236}">
                <a16:creationId xmlns:a16="http://schemas.microsoft.com/office/drawing/2014/main" xmlns="" id="{90D3807B-70B0-1C94-5018-BC3717DD0542}"/>
              </a:ext>
            </a:extLst>
          </p:cNvPr>
          <p:cNvSpPr txBox="1"/>
          <p:nvPr/>
        </p:nvSpPr>
        <p:spPr>
          <a:xfrm>
            <a:off x="-332054" y="5522025"/>
            <a:ext cx="8986476" cy="1051506"/>
          </a:xfrm>
          <a:prstGeom prst="rect">
            <a:avLst/>
          </a:prstGeom>
          <a:noFill/>
          <a:ln>
            <a:solidFill>
              <a:schemeClr val="accent1"/>
            </a:solidFill>
          </a:ln>
        </p:spPr>
        <p:txBody>
          <a:bodyPr wrap="square">
            <a:spAutoFit/>
          </a:bodyPr>
          <a:lstStyle/>
          <a:p>
            <a:pPr algn="r" rtl="1">
              <a:lnSpc>
                <a:spcPct val="115000"/>
              </a:lnSpc>
              <a:spcAft>
                <a:spcPts val="1000"/>
              </a:spcAft>
            </a:pPr>
            <a:r>
              <a:rPr lang="ar-SA" sz="2800" b="1" kern="100" dirty="0">
                <a:solidFill>
                  <a:srgbClr val="00AFEA"/>
                </a:solidFill>
                <a:effectLst/>
                <a:latin typeface="Calibri" panose="020F0502020204030204" pitchFamily="34" charset="0"/>
                <a:ea typeface="Times New Roman" panose="02020603050405020304" pitchFamily="18" charset="0"/>
                <a:cs typeface="Arial" panose="020B0604020202020204" pitchFamily="34" charset="0"/>
              </a:rPr>
              <a:t>الإلهام الذي يمتلكه البشر من الظواهر الطبيعية إلى تصميم الحلول التكنولوجية ، نسميه:  </a:t>
            </a:r>
            <a:r>
              <a:rPr lang="ar-SA" sz="2800" b="1" kern="100" dirty="0" err="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البيوميمكريا</a:t>
            </a:r>
            <a:r>
              <a:rPr lang="ar-SA" sz="2800" b="1" kern="1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 تقليد الطبيعة).</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9" name="תמונה 8">
            <a:extLst>
              <a:ext uri="{FF2B5EF4-FFF2-40B4-BE49-F238E27FC236}">
                <a16:creationId xmlns:a16="http://schemas.microsoft.com/office/drawing/2014/main" xmlns="" id="{7258DB79-0340-D2FF-5377-414A8D438C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178" y="1971260"/>
            <a:ext cx="3863006" cy="2915479"/>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 name="תמונה 1">
            <a:extLst>
              <a:ext uri="{FF2B5EF4-FFF2-40B4-BE49-F238E27FC236}">
                <a16:creationId xmlns:a16="http://schemas.microsoft.com/office/drawing/2014/main" xmlns="" id="{791A0815-CDD8-B780-D4EA-65C7DFF2B61E}"/>
              </a:ext>
            </a:extLst>
          </p:cNvPr>
          <p:cNvPicPr>
            <a:picLocks noChangeAspect="1"/>
          </p:cNvPicPr>
          <p:nvPr/>
        </p:nvPicPr>
        <p:blipFill>
          <a:blip r:embed="rId4"/>
          <a:stretch>
            <a:fillRect/>
          </a:stretch>
        </p:blipFill>
        <p:spPr>
          <a:xfrm>
            <a:off x="7985660" y="-34770"/>
            <a:ext cx="1158340" cy="1054699"/>
          </a:xfrm>
          <a:prstGeom prst="rect">
            <a:avLst/>
          </a:prstGeom>
        </p:spPr>
      </p:pic>
    </p:spTree>
    <p:extLst>
      <p:ext uri="{BB962C8B-B14F-4D97-AF65-F5344CB8AC3E}">
        <p14:creationId xmlns:p14="http://schemas.microsoft.com/office/powerpoint/2010/main" val="2676399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36BD06BB-37E5-0E5D-936C-20AACFC77F76}"/>
              </a:ext>
            </a:extLst>
          </p:cNvPr>
          <p:cNvSpPr txBox="1"/>
          <p:nvPr/>
        </p:nvSpPr>
        <p:spPr>
          <a:xfrm>
            <a:off x="969065" y="729158"/>
            <a:ext cx="4615068" cy="688458"/>
          </a:xfrm>
          <a:prstGeom prst="rect">
            <a:avLst/>
          </a:prstGeom>
          <a:noFill/>
        </p:spPr>
        <p:txBody>
          <a:bodyPr wrap="square">
            <a:spAutoFit/>
          </a:bodyPr>
          <a:lstStyle/>
          <a:p>
            <a:pPr algn="r" rtl="1">
              <a:lnSpc>
                <a:spcPct val="115000"/>
              </a:lnSpc>
              <a:spcAft>
                <a:spcPts val="1000"/>
              </a:spcAft>
            </a:pPr>
            <a:r>
              <a:rPr lang="ar-SA" sz="3600" b="1" kern="100" dirty="0">
                <a:effectLst/>
                <a:latin typeface="Calibri" panose="020F0502020204030204" pitchFamily="34" charset="0"/>
                <a:ea typeface="Calibri" panose="020F0502020204030204" pitchFamily="34" charset="0"/>
                <a:cs typeface="Arial" panose="020B0604020202020204" pitchFamily="34" charset="0"/>
              </a:rPr>
              <a:t>ما العلاقة؟</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a:extLst>
              <a:ext uri="{FF2B5EF4-FFF2-40B4-BE49-F238E27FC236}">
                <a16:creationId xmlns:a16="http://schemas.microsoft.com/office/drawing/2014/main" xmlns="" id="{3A38DCF9-EB51-B500-AB7C-35B274F47391}"/>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944995" y="2748468"/>
            <a:ext cx="3600000" cy="2426400"/>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5" name="תמונה 4">
            <a:extLst>
              <a:ext uri="{FF2B5EF4-FFF2-40B4-BE49-F238E27FC236}">
                <a16:creationId xmlns:a16="http://schemas.microsoft.com/office/drawing/2014/main" xmlns="" id="{4D033293-0A70-5168-0482-DCAF1AD1ACC7}"/>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94788" y="2749196"/>
            <a:ext cx="3600000" cy="2425672"/>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תיבת טקסט 6">
            <a:extLst>
              <a:ext uri="{FF2B5EF4-FFF2-40B4-BE49-F238E27FC236}">
                <a16:creationId xmlns:a16="http://schemas.microsoft.com/office/drawing/2014/main" xmlns="" id="{9C3EB4BC-D070-722A-7360-A19CC51D0BA4}"/>
              </a:ext>
            </a:extLst>
          </p:cNvPr>
          <p:cNvSpPr txBox="1"/>
          <p:nvPr/>
        </p:nvSpPr>
        <p:spPr>
          <a:xfrm>
            <a:off x="5584133" y="1585279"/>
            <a:ext cx="2636039" cy="555986"/>
          </a:xfrm>
          <a:prstGeom prst="rect">
            <a:avLst/>
          </a:prstGeom>
          <a:noFill/>
        </p:spPr>
        <p:txBody>
          <a:bodyPr wrap="square">
            <a:spAutoFit/>
          </a:bodyPr>
          <a:lstStyle/>
          <a:p>
            <a:pPr algn="r" rtl="1">
              <a:lnSpc>
                <a:spcPct val="115000"/>
              </a:lnSpc>
              <a:spcAft>
                <a:spcPts val="1000"/>
              </a:spcAft>
            </a:pPr>
            <a:r>
              <a:rPr lang="ar-SA" sz="2800" b="1" kern="100" dirty="0">
                <a:effectLst/>
                <a:latin typeface="Calibri" panose="020F0502020204030204" pitchFamily="34" charset="0"/>
                <a:ea typeface="Calibri" panose="020F0502020204030204" pitchFamily="34" charset="0"/>
                <a:cs typeface="Arial" panose="020B0604020202020204" pitchFamily="34" charset="0"/>
              </a:rPr>
              <a:t>صياد السمك القزمي</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תיבת טקסט 8">
            <a:extLst>
              <a:ext uri="{FF2B5EF4-FFF2-40B4-BE49-F238E27FC236}">
                <a16:creationId xmlns:a16="http://schemas.microsoft.com/office/drawing/2014/main" xmlns="" id="{55249D1B-4834-71A9-C2C4-4F6186812D59}"/>
              </a:ext>
            </a:extLst>
          </p:cNvPr>
          <p:cNvSpPr txBox="1"/>
          <p:nvPr/>
        </p:nvSpPr>
        <p:spPr>
          <a:xfrm>
            <a:off x="1041869" y="1585279"/>
            <a:ext cx="3058791" cy="555986"/>
          </a:xfrm>
          <a:prstGeom prst="rect">
            <a:avLst/>
          </a:prstGeom>
          <a:noFill/>
        </p:spPr>
        <p:txBody>
          <a:bodyPr wrap="square">
            <a:spAutoFit/>
          </a:bodyPr>
          <a:lstStyle/>
          <a:p>
            <a:pPr algn="r" rtl="1">
              <a:lnSpc>
                <a:spcPct val="115000"/>
              </a:lnSpc>
              <a:spcAft>
                <a:spcPts val="1000"/>
              </a:spcAft>
            </a:pPr>
            <a:r>
              <a:rPr lang="ar-SA" sz="2800" b="1" kern="100" dirty="0">
                <a:latin typeface="Calibri" panose="020F0502020204030204" pitchFamily="34" charset="0"/>
                <a:cs typeface="Arial" panose="020B0604020202020204" pitchFamily="34" charset="0"/>
              </a:rPr>
              <a:t>القطار السريع ( اليابان)</a:t>
            </a:r>
            <a:endParaRPr lang="en-US" sz="2800" b="1" kern="100" dirty="0">
              <a:latin typeface="Calibri" panose="020F0502020204030204" pitchFamily="34" charset="0"/>
              <a:cs typeface="Arial" panose="020B0604020202020204" pitchFamily="34" charset="0"/>
            </a:endParaRPr>
          </a:p>
        </p:txBody>
      </p:sp>
      <p:pic>
        <p:nvPicPr>
          <p:cNvPr id="2" name="תמונה 1">
            <a:extLst>
              <a:ext uri="{FF2B5EF4-FFF2-40B4-BE49-F238E27FC236}">
                <a16:creationId xmlns:a16="http://schemas.microsoft.com/office/drawing/2014/main" xmlns="" id="{2DEA24D7-F3B3-CE39-815C-52AD0F8B684C}"/>
              </a:ext>
            </a:extLst>
          </p:cNvPr>
          <p:cNvPicPr>
            <a:picLocks noChangeAspect="1"/>
          </p:cNvPicPr>
          <p:nvPr/>
        </p:nvPicPr>
        <p:blipFill>
          <a:blip r:embed="rId5"/>
          <a:stretch>
            <a:fillRect/>
          </a:stretch>
        </p:blipFill>
        <p:spPr>
          <a:xfrm>
            <a:off x="7965825" y="18688"/>
            <a:ext cx="1158340" cy="1054699"/>
          </a:xfrm>
          <a:prstGeom prst="rect">
            <a:avLst/>
          </a:prstGeom>
        </p:spPr>
      </p:pic>
    </p:spTree>
    <p:extLst>
      <p:ext uri="{BB962C8B-B14F-4D97-AF65-F5344CB8AC3E}">
        <p14:creationId xmlns:p14="http://schemas.microsoft.com/office/powerpoint/2010/main" val="6916723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569E517E-9564-62B9-FED2-9DBFA3E36D66}"/>
              </a:ext>
            </a:extLst>
          </p:cNvPr>
          <p:cNvSpPr txBox="1"/>
          <p:nvPr/>
        </p:nvSpPr>
        <p:spPr>
          <a:xfrm>
            <a:off x="2776329" y="755662"/>
            <a:ext cx="3359427" cy="688458"/>
          </a:xfrm>
          <a:prstGeom prst="rect">
            <a:avLst/>
          </a:prstGeom>
          <a:noFill/>
        </p:spPr>
        <p:txBody>
          <a:bodyPr wrap="square">
            <a:spAutoFit/>
          </a:bodyPr>
          <a:lstStyle/>
          <a:p>
            <a:pPr algn="r" rtl="1">
              <a:lnSpc>
                <a:spcPct val="115000"/>
              </a:lnSpc>
              <a:spcAft>
                <a:spcPts val="1000"/>
              </a:spcAft>
            </a:pPr>
            <a:r>
              <a:rPr lang="ar-SA" sz="3600" b="1" kern="100" dirty="0">
                <a:effectLst/>
                <a:latin typeface="Calibri" panose="020F0502020204030204" pitchFamily="34" charset="0"/>
                <a:ea typeface="Calibri" panose="020F0502020204030204" pitchFamily="34" charset="0"/>
                <a:cs typeface="Arial" panose="020B0604020202020204" pitchFamily="34" charset="0"/>
              </a:rPr>
              <a:t>ماذا تَرَّون هنا؟</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a:extLst>
              <a:ext uri="{FF2B5EF4-FFF2-40B4-BE49-F238E27FC236}">
                <a16:creationId xmlns:a16="http://schemas.microsoft.com/office/drawing/2014/main" xmlns="" id="{C4E0F8FA-EE18-8EE0-D77A-5EA5B55C0E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3930" y="1754293"/>
            <a:ext cx="6704224" cy="4463627"/>
          </a:xfrm>
          <a:prstGeom prst="rect">
            <a:avLst/>
          </a:prstGeom>
          <a:noFill/>
          <a:effectLst>
            <a:outerShdw blurRad="63500" sx="102000" sy="102000" algn="ctr" rotWithShape="0">
              <a:prstClr val="black">
                <a:alpha val="40000"/>
              </a:prstClr>
            </a:outerShdw>
          </a:effectLst>
        </p:spPr>
      </p:pic>
      <p:pic>
        <p:nvPicPr>
          <p:cNvPr id="5" name="תמונה 4">
            <a:extLst>
              <a:ext uri="{FF2B5EF4-FFF2-40B4-BE49-F238E27FC236}">
                <a16:creationId xmlns:a16="http://schemas.microsoft.com/office/drawing/2014/main" xmlns="" id="{01B0F84C-58E9-DB9B-7C53-82CA96FEEA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6094" y="1754293"/>
            <a:ext cx="2512060" cy="1884045"/>
          </a:xfrm>
          <a:prstGeom prst="rect">
            <a:avLst/>
          </a:prstGeom>
          <a:noFill/>
        </p:spPr>
      </p:pic>
      <p:pic>
        <p:nvPicPr>
          <p:cNvPr id="2" name="תמונה 1">
            <a:extLst>
              <a:ext uri="{FF2B5EF4-FFF2-40B4-BE49-F238E27FC236}">
                <a16:creationId xmlns:a16="http://schemas.microsoft.com/office/drawing/2014/main" xmlns="" id="{6BAD4888-0C31-25B1-EAAB-D706EA9550D4}"/>
              </a:ext>
            </a:extLst>
          </p:cNvPr>
          <p:cNvPicPr>
            <a:picLocks noChangeAspect="1"/>
          </p:cNvPicPr>
          <p:nvPr/>
        </p:nvPicPr>
        <p:blipFill>
          <a:blip r:embed="rId5"/>
          <a:stretch>
            <a:fillRect/>
          </a:stretch>
        </p:blipFill>
        <p:spPr>
          <a:xfrm>
            <a:off x="7904954" y="0"/>
            <a:ext cx="1158340" cy="1054699"/>
          </a:xfrm>
          <a:prstGeom prst="rect">
            <a:avLst/>
          </a:prstGeom>
        </p:spPr>
      </p:pic>
    </p:spTree>
    <p:extLst>
      <p:ext uri="{BB962C8B-B14F-4D97-AF65-F5344CB8AC3E}">
        <p14:creationId xmlns:p14="http://schemas.microsoft.com/office/powerpoint/2010/main" val="2761496920"/>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1422</TotalTime>
  <Words>1197</Words>
  <Application>Microsoft Office PowerPoint</Application>
  <PresentationFormat>‫הצגה על המסך (4:3)</PresentationFormat>
  <Paragraphs>93</Paragraphs>
  <Slides>18</Slides>
  <Notes>17</Notes>
  <HiddenSlides>0</HiddenSlides>
  <MMClips>0</MMClips>
  <ScaleCrop>false</ScaleCrop>
  <HeadingPairs>
    <vt:vector size="6" baseType="variant">
      <vt:variant>
        <vt:lpstr>גופנים בשימוש</vt:lpstr>
      </vt:variant>
      <vt:variant>
        <vt:i4>7</vt:i4>
      </vt:variant>
      <vt:variant>
        <vt:lpstr>ערכת נושא</vt:lpstr>
      </vt:variant>
      <vt:variant>
        <vt:i4>2</vt:i4>
      </vt:variant>
      <vt:variant>
        <vt:lpstr>כותרות שקופיות</vt:lpstr>
      </vt:variant>
      <vt:variant>
        <vt:i4>18</vt:i4>
      </vt:variant>
    </vt:vector>
  </HeadingPairs>
  <TitlesOfParts>
    <vt:vector size="27" baseType="lpstr">
      <vt:lpstr>MS Mincho</vt:lpstr>
      <vt:lpstr>Arial</vt:lpstr>
      <vt:lpstr>Calibri</vt:lpstr>
      <vt:lpstr>Calibri Light</vt:lpstr>
      <vt:lpstr>David</vt:lpstr>
      <vt:lpstr>Symbol</vt:lpstr>
      <vt:lpstr>Times New Roman</vt:lpstr>
      <vt:lpstr>ערכת נושא Office</vt:lpstr>
      <vt:lpstr>1_ערכת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Tamar</dc:creator>
  <cp:lastModifiedBy>lamda.dr@gmail.com</cp:lastModifiedBy>
  <cp:revision>171</cp:revision>
  <dcterms:created xsi:type="dcterms:W3CDTF">2023-07-23T13:22:15Z</dcterms:created>
  <dcterms:modified xsi:type="dcterms:W3CDTF">2023-09-05T19:46:32Z</dcterms:modified>
</cp:coreProperties>
</file>