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9"/>
  </p:notesMasterIdLst>
  <p:sldIdLst>
    <p:sldId id="329" r:id="rId2"/>
    <p:sldId id="289" r:id="rId3"/>
    <p:sldId id="310" r:id="rId4"/>
    <p:sldId id="333" r:id="rId5"/>
    <p:sldId id="351" r:id="rId6"/>
    <p:sldId id="352" r:id="rId7"/>
    <p:sldId id="350" r:id="rId8"/>
    <p:sldId id="353" r:id="rId9"/>
    <p:sldId id="354" r:id="rId10"/>
    <p:sldId id="360" r:id="rId11"/>
    <p:sldId id="367" r:id="rId12"/>
    <p:sldId id="345" r:id="rId13"/>
    <p:sldId id="361" r:id="rId14"/>
    <p:sldId id="362" r:id="rId15"/>
    <p:sldId id="357" r:id="rId16"/>
    <p:sldId id="355" r:id="rId17"/>
    <p:sldId id="359" r:id="rId18"/>
    <p:sldId id="363" r:id="rId19"/>
    <p:sldId id="368" r:id="rId20"/>
    <p:sldId id="369" r:id="rId21"/>
    <p:sldId id="364" r:id="rId22"/>
    <p:sldId id="365" r:id="rId23"/>
    <p:sldId id="366" r:id="rId24"/>
    <p:sldId id="349" r:id="rId25"/>
    <p:sldId id="370" r:id="rId26"/>
    <p:sldId id="356" r:id="rId27"/>
    <p:sldId id="28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5A5EAE"/>
    <a:srgbClr val="6EB14D"/>
    <a:srgbClr val="F6FAFE"/>
    <a:srgbClr val="0066A6"/>
    <a:srgbClr val="0067A3"/>
    <a:srgbClr val="6FB14D"/>
    <a:srgbClr val="B31013"/>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474" autoAdjust="0"/>
    <p:restoredTop sz="87511" autoAdjust="0"/>
  </p:normalViewPr>
  <p:slideViewPr>
    <p:cSldViewPr snapToGrid="0" showGuides="1">
      <p:cViewPr varScale="1">
        <p:scale>
          <a:sx n="97" d="100"/>
          <a:sy n="97" d="100"/>
        </p:scale>
        <p:origin x="2070" y="78"/>
      </p:cViewPr>
      <p:guideLst>
        <p:guide orient="horz" pos="2184"/>
        <p:guide pos="3072"/>
      </p:guideLst>
    </p:cSldViewPr>
  </p:slideViewPr>
  <p:notesTextViewPr>
    <p:cViewPr>
      <p:scale>
        <a:sx n="1" d="1"/>
        <a:sy n="1" d="1"/>
      </p:scale>
      <p:origin x="0" y="0"/>
    </p:cViewPr>
  </p:notesTextViewPr>
  <p:sorterViewPr>
    <p:cViewPr>
      <p:scale>
        <a:sx n="100" d="100"/>
        <a:sy n="100" d="100"/>
      </p:scale>
      <p:origin x="0" y="-280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C99C0572-C7C3-426D-AEE1-14FCA06A94DF}"/>
    <pc:docChg chg="addSld modSld">
      <pc:chgData name="noga mishan" userId="802d01ca9850f5a0" providerId="LiveId" clId="{C99C0572-C7C3-426D-AEE1-14FCA06A94DF}" dt="2023-09-09T16:37:18.957" v="771"/>
      <pc:docMkLst>
        <pc:docMk/>
      </pc:docMkLst>
      <pc:sldChg chg="modNotesTx">
        <pc:chgData name="noga mishan" userId="802d01ca9850f5a0" providerId="LiveId" clId="{C99C0572-C7C3-426D-AEE1-14FCA06A94DF}" dt="2023-09-09T16:00:06.809" v="5" actId="20577"/>
        <pc:sldMkLst>
          <pc:docMk/>
          <pc:sldMk cId="2905265682" sldId="289"/>
        </pc:sldMkLst>
      </pc:sldChg>
      <pc:sldChg chg="modNotesTx">
        <pc:chgData name="noga mishan" userId="802d01ca9850f5a0" providerId="LiveId" clId="{C99C0572-C7C3-426D-AEE1-14FCA06A94DF}" dt="2023-09-09T16:02:17.451" v="30" actId="20577"/>
        <pc:sldMkLst>
          <pc:docMk/>
          <pc:sldMk cId="3527224726" sldId="310"/>
        </pc:sldMkLst>
      </pc:sldChg>
      <pc:sldChg chg="modNotesTx">
        <pc:chgData name="noga mishan" userId="802d01ca9850f5a0" providerId="LiveId" clId="{C99C0572-C7C3-426D-AEE1-14FCA06A94DF}" dt="2023-09-09T16:02:42.732" v="31"/>
        <pc:sldMkLst>
          <pc:docMk/>
          <pc:sldMk cId="1200476543" sldId="333"/>
        </pc:sldMkLst>
      </pc:sldChg>
      <pc:sldChg chg="modNotesTx">
        <pc:chgData name="noga mishan" userId="802d01ca9850f5a0" providerId="LiveId" clId="{C99C0572-C7C3-426D-AEE1-14FCA06A94DF}" dt="2023-09-09T16:21:40.496" v="582" actId="20577"/>
        <pc:sldMkLst>
          <pc:docMk/>
          <pc:sldMk cId="2776815414" sldId="345"/>
        </pc:sldMkLst>
      </pc:sldChg>
      <pc:sldChg chg="modNotesTx">
        <pc:chgData name="noga mishan" userId="802d01ca9850f5a0" providerId="LiveId" clId="{C99C0572-C7C3-426D-AEE1-14FCA06A94DF}" dt="2023-09-09T16:30:53.828" v="701" actId="20577"/>
        <pc:sldMkLst>
          <pc:docMk/>
          <pc:sldMk cId="1852491302" sldId="349"/>
        </pc:sldMkLst>
      </pc:sldChg>
      <pc:sldChg chg="modNotesTx">
        <pc:chgData name="noga mishan" userId="802d01ca9850f5a0" providerId="LiveId" clId="{C99C0572-C7C3-426D-AEE1-14FCA06A94DF}" dt="2023-09-09T16:09:20.103" v="255" actId="20577"/>
        <pc:sldMkLst>
          <pc:docMk/>
          <pc:sldMk cId="3322378656" sldId="350"/>
        </pc:sldMkLst>
      </pc:sldChg>
      <pc:sldChg chg="modNotesTx">
        <pc:chgData name="noga mishan" userId="802d01ca9850f5a0" providerId="LiveId" clId="{C99C0572-C7C3-426D-AEE1-14FCA06A94DF}" dt="2023-09-09T16:05:04.767" v="72" actId="20577"/>
        <pc:sldMkLst>
          <pc:docMk/>
          <pc:sldMk cId="1157342615" sldId="351"/>
        </pc:sldMkLst>
      </pc:sldChg>
      <pc:sldChg chg="modNotesTx">
        <pc:chgData name="noga mishan" userId="802d01ca9850f5a0" providerId="LiveId" clId="{C99C0572-C7C3-426D-AEE1-14FCA06A94DF}" dt="2023-09-09T16:06:18.229" v="73"/>
        <pc:sldMkLst>
          <pc:docMk/>
          <pc:sldMk cId="3085021015" sldId="352"/>
        </pc:sldMkLst>
      </pc:sldChg>
      <pc:sldChg chg="modNotesTx">
        <pc:chgData name="noga mishan" userId="802d01ca9850f5a0" providerId="LiveId" clId="{C99C0572-C7C3-426D-AEE1-14FCA06A94DF}" dt="2023-09-09T16:13:28.432" v="347" actId="20577"/>
        <pc:sldMkLst>
          <pc:docMk/>
          <pc:sldMk cId="2278235185" sldId="353"/>
        </pc:sldMkLst>
      </pc:sldChg>
      <pc:sldChg chg="modNotesTx">
        <pc:chgData name="noga mishan" userId="802d01ca9850f5a0" providerId="LiveId" clId="{C99C0572-C7C3-426D-AEE1-14FCA06A94DF}" dt="2023-09-09T16:13:21.174" v="346" actId="20577"/>
        <pc:sldMkLst>
          <pc:docMk/>
          <pc:sldMk cId="509872275" sldId="354"/>
        </pc:sldMkLst>
      </pc:sldChg>
      <pc:sldChg chg="modNotesTx">
        <pc:chgData name="noga mishan" userId="802d01ca9850f5a0" providerId="LiveId" clId="{C99C0572-C7C3-426D-AEE1-14FCA06A94DF}" dt="2023-09-09T16:26:46.030" v="678" actId="20577"/>
        <pc:sldMkLst>
          <pc:docMk/>
          <pc:sldMk cId="3895227101" sldId="355"/>
        </pc:sldMkLst>
      </pc:sldChg>
      <pc:sldChg chg="modNotesTx">
        <pc:chgData name="noga mishan" userId="802d01ca9850f5a0" providerId="LiveId" clId="{C99C0572-C7C3-426D-AEE1-14FCA06A94DF}" dt="2023-09-09T16:25:53.073" v="655" actId="20577"/>
        <pc:sldMkLst>
          <pc:docMk/>
          <pc:sldMk cId="3736573704" sldId="357"/>
        </pc:sldMkLst>
      </pc:sldChg>
      <pc:sldChg chg="modNotesTx">
        <pc:chgData name="noga mishan" userId="802d01ca9850f5a0" providerId="LiveId" clId="{C99C0572-C7C3-426D-AEE1-14FCA06A94DF}" dt="2023-09-09T16:17:21.366" v="420"/>
        <pc:sldMkLst>
          <pc:docMk/>
          <pc:sldMk cId="3140119528" sldId="360"/>
        </pc:sldMkLst>
      </pc:sldChg>
      <pc:sldChg chg="modNotesTx">
        <pc:chgData name="noga mishan" userId="802d01ca9850f5a0" providerId="LiveId" clId="{C99C0572-C7C3-426D-AEE1-14FCA06A94DF}" dt="2023-09-09T16:26:34.936" v="668" actId="20577"/>
        <pc:sldMkLst>
          <pc:docMk/>
          <pc:sldMk cId="3987929490" sldId="361"/>
        </pc:sldMkLst>
      </pc:sldChg>
      <pc:sldChg chg="modNotesTx">
        <pc:chgData name="noga mishan" userId="802d01ca9850f5a0" providerId="LiveId" clId="{C99C0572-C7C3-426D-AEE1-14FCA06A94DF}" dt="2023-09-09T16:24:41.948" v="649" actId="20577"/>
        <pc:sldMkLst>
          <pc:docMk/>
          <pc:sldMk cId="341171780" sldId="362"/>
        </pc:sldMkLst>
      </pc:sldChg>
      <pc:sldChg chg="modNotesTx">
        <pc:chgData name="noga mishan" userId="802d01ca9850f5a0" providerId="LiveId" clId="{C99C0572-C7C3-426D-AEE1-14FCA06A94DF}" dt="2023-09-09T16:22:05.694" v="583" actId="20577"/>
        <pc:sldMkLst>
          <pc:docMk/>
          <pc:sldMk cId="3195840671" sldId="363"/>
        </pc:sldMkLst>
      </pc:sldChg>
      <pc:sldChg chg="modNotesTx">
        <pc:chgData name="noga mishan" userId="802d01ca9850f5a0" providerId="LiveId" clId="{C99C0572-C7C3-426D-AEE1-14FCA06A94DF}" dt="2023-09-09T16:28:59.392" v="690"/>
        <pc:sldMkLst>
          <pc:docMk/>
          <pc:sldMk cId="1201389412" sldId="364"/>
        </pc:sldMkLst>
      </pc:sldChg>
      <pc:sldChg chg="modNotesTx">
        <pc:chgData name="noga mishan" userId="802d01ca9850f5a0" providerId="LiveId" clId="{C99C0572-C7C3-426D-AEE1-14FCA06A94DF}" dt="2023-09-09T16:29:25.479" v="692"/>
        <pc:sldMkLst>
          <pc:docMk/>
          <pc:sldMk cId="1085425219" sldId="365"/>
        </pc:sldMkLst>
      </pc:sldChg>
      <pc:sldChg chg="modNotesTx">
        <pc:chgData name="noga mishan" userId="802d01ca9850f5a0" providerId="LiveId" clId="{C99C0572-C7C3-426D-AEE1-14FCA06A94DF}" dt="2023-09-09T16:17:11.536" v="419" actId="20577"/>
        <pc:sldMkLst>
          <pc:docMk/>
          <pc:sldMk cId="1480900129" sldId="367"/>
        </pc:sldMkLst>
      </pc:sldChg>
      <pc:sldChg chg="modSp mod">
        <pc:chgData name="noga mishan" userId="802d01ca9850f5a0" providerId="LiveId" clId="{C99C0572-C7C3-426D-AEE1-14FCA06A94DF}" dt="2023-09-09T16:23:13.225" v="600" actId="20577"/>
        <pc:sldMkLst>
          <pc:docMk/>
          <pc:sldMk cId="2778781529" sldId="368"/>
        </pc:sldMkLst>
        <pc:spChg chg="mod">
          <ac:chgData name="noga mishan" userId="802d01ca9850f5a0" providerId="LiveId" clId="{C99C0572-C7C3-426D-AEE1-14FCA06A94DF}" dt="2023-09-09T16:23:13.225" v="600" actId="20577"/>
          <ac:spMkLst>
            <pc:docMk/>
            <pc:sldMk cId="2778781529" sldId="368"/>
            <ac:spMk id="3" creationId="{00000000-0000-0000-0000-000000000000}"/>
          </ac:spMkLst>
        </pc:spChg>
      </pc:sldChg>
      <pc:sldChg chg="modSp mod">
        <pc:chgData name="noga mishan" userId="802d01ca9850f5a0" providerId="LiveId" clId="{C99C0572-C7C3-426D-AEE1-14FCA06A94DF}" dt="2023-09-09T16:23:26.219" v="617" actId="20577"/>
        <pc:sldMkLst>
          <pc:docMk/>
          <pc:sldMk cId="2037054363" sldId="369"/>
        </pc:sldMkLst>
        <pc:spChg chg="mod">
          <ac:chgData name="noga mishan" userId="802d01ca9850f5a0" providerId="LiveId" clId="{C99C0572-C7C3-426D-AEE1-14FCA06A94DF}" dt="2023-09-09T16:23:26.219" v="617" actId="20577"/>
          <ac:spMkLst>
            <pc:docMk/>
            <pc:sldMk cId="2037054363" sldId="369"/>
            <ac:spMk id="3" creationId="{00000000-0000-0000-0000-000000000000}"/>
          </ac:spMkLst>
        </pc:spChg>
      </pc:sldChg>
      <pc:sldChg chg="addSp modSp new mod modNotesTx">
        <pc:chgData name="noga mishan" userId="802d01ca9850f5a0" providerId="LiveId" clId="{C99C0572-C7C3-426D-AEE1-14FCA06A94DF}" dt="2023-09-09T16:37:18.957" v="771"/>
        <pc:sldMkLst>
          <pc:docMk/>
          <pc:sldMk cId="2120611253" sldId="370"/>
        </pc:sldMkLst>
        <pc:spChg chg="add mod">
          <ac:chgData name="noga mishan" userId="802d01ca9850f5a0" providerId="LiveId" clId="{C99C0572-C7C3-426D-AEE1-14FCA06A94DF}" dt="2023-09-09T16:37:18.957" v="771"/>
          <ac:spMkLst>
            <pc:docMk/>
            <pc:sldMk cId="2120611253" sldId="370"/>
            <ac:spMk id="4" creationId="{B19C1D99-8649-B56B-CBC3-7F111B0055B3}"/>
          </ac:spMkLst>
        </pc:spChg>
        <pc:picChg chg="add mod">
          <ac:chgData name="noga mishan" userId="802d01ca9850f5a0" providerId="LiveId" clId="{C99C0572-C7C3-426D-AEE1-14FCA06A94DF}" dt="2023-09-09T16:36:49.309" v="768" actId="14100"/>
          <ac:picMkLst>
            <pc:docMk/>
            <pc:sldMk cId="2120611253" sldId="370"/>
            <ac:picMk id="3" creationId="{2A28338B-A944-DDEC-363D-7A8D8ADBB42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ג'/תשרי/תשפ"ד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y6LvVTdSyjQ&amp;t=1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הרמקולים</a:t>
            </a:r>
            <a:r>
              <a:rPr lang="he-IL" baseline="0" dirty="0"/>
              <a:t> מגבירים את יכולתנו לשמוע קולות</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81710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רמקול מגביר את הקולות ומסייע להעביר קולות וצלילים למרחק.</a:t>
            </a: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72100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בקול את קטעי המידע הקצרים.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1573444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במשימה זו התלמידים ימסרו מידע זה לזה באמצעות טלפון שיבנו. כאשר אנחנו מדברים אנחנו מייצרים גלי קול שעוברים בחוט. הכוסות</a:t>
            </a:r>
          </a:p>
          <a:p>
            <a:pPr algn="r"/>
            <a:r>
              <a:rPr lang="he-IL" sz="1200" b="0" i="0" u="none" strike="noStrike" baseline="0" dirty="0">
                <a:latin typeface="FontbitDavid"/>
              </a:rPr>
              <a:t>הן כמו אפרכסות שמגבירות את הצלילים.</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2373801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קיימת הפניה לסרטון גם מהחוברת הדיגיטלית בעמוד 32 או מאתר במבט חדש מדור סרטונים.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283707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כדי להעביר מידע לאנשים שנמצאים רחוק אנו נעזרים בטלפון.</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2394655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טלפון חוגה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4113870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3890571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מכשיר שמיעה היא כלי טכנולוגי</a:t>
            </a:r>
            <a:r>
              <a:rPr lang="he-IL" baseline="0" dirty="0"/>
              <a:t> שמגביר את יכולת השמיעה של בעלי לקות שמיעה. הפעילו את התלמידים בהתאם להנחיות שבעמוד 33.</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18</a:t>
            </a:fld>
            <a:endParaRPr lang="x-none"/>
          </a:p>
        </p:txBody>
      </p:sp>
    </p:spTree>
    <p:extLst>
      <p:ext uri="{BB962C8B-B14F-4D97-AF65-F5344CB8AC3E}">
        <p14:creationId xmlns:p14="http://schemas.microsoft.com/office/powerpoint/2010/main" val="1155519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לתת את המשימה כעבודת</a:t>
            </a:r>
            <a:r>
              <a:rPr lang="he-IL" baseline="0" dirty="0"/>
              <a:t> בית.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3495351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פרק זה עוסק בחוש השמיעה ובתפקודו בבני אדם. חוש הראייה הוא החשוב מבין החושים. באמצעות חוש הראייה אנו קולטים </a:t>
            </a:r>
            <a:r>
              <a:rPr lang="he-IL" sz="1200" b="1" i="0" u="none" strike="noStrike" baseline="0" dirty="0">
                <a:latin typeface="FontbitDavid-Bold"/>
              </a:rPr>
              <a:t>מידע חזותי</a:t>
            </a:r>
            <a:r>
              <a:rPr lang="he-IL" sz="1200" b="0" i="0" u="none" strike="noStrike" baseline="0" dirty="0">
                <a:latin typeface="FontbitDavid"/>
              </a:rPr>
              <a:t>, אנו רואים </a:t>
            </a:r>
            <a:r>
              <a:rPr lang="he-IL" sz="1200" b="1" i="0" u="none" strike="noStrike" baseline="0" dirty="0">
                <a:latin typeface="FontbitDavid-Bold"/>
              </a:rPr>
              <a:t>אור </a:t>
            </a:r>
            <a:r>
              <a:rPr lang="he-IL" sz="1200" b="0" i="0" u="none" strike="noStrike" baseline="0" dirty="0">
                <a:latin typeface="FontbitDavid"/>
              </a:rPr>
              <a:t>ו</a:t>
            </a:r>
            <a:r>
              <a:rPr lang="he-IL" sz="1200" b="1" i="0" u="none" strike="noStrike" baseline="0" dirty="0">
                <a:latin typeface="FontbitDavid-Bold"/>
              </a:rPr>
              <a:t>צבעים</a:t>
            </a:r>
            <a:r>
              <a:rPr lang="he-IL" sz="1200" b="0" i="0" u="none" strike="noStrike" baseline="0" dirty="0">
                <a:latin typeface="FontbitDavid"/>
              </a:rPr>
              <a:t>, </a:t>
            </a:r>
            <a:r>
              <a:rPr lang="he-IL" sz="1200" b="1" i="0" u="none" strike="noStrike" baseline="0" dirty="0">
                <a:latin typeface="FontbitDavid-Bold"/>
              </a:rPr>
              <a:t>גודל וצורה </a:t>
            </a:r>
            <a:r>
              <a:rPr lang="he-IL" sz="1200" b="0" i="0" u="none" strike="noStrike" baseline="0" dirty="0">
                <a:latin typeface="FontbitDavid"/>
              </a:rPr>
              <a:t>ומבחינים ב</a:t>
            </a:r>
            <a:r>
              <a:rPr lang="he-IL" sz="1200" b="1" i="0" u="none" strike="noStrike" baseline="0" dirty="0">
                <a:latin typeface="FontbitDavid-Bold"/>
              </a:rPr>
              <a:t>תנועה</a:t>
            </a:r>
            <a:r>
              <a:rPr lang="he-IL" sz="1200" b="0" i="0" u="none" strike="noStrike" baseline="0" dirty="0">
                <a:latin typeface="FontbitDavid"/>
              </a:rPr>
              <a:t>. בעזרת חוש הראייה אנו יכולים לאמוד מרחקים ולראות את הסביבה באופן תלת ממדי. העיניים הן איברים של חוש הראייה. </a:t>
            </a:r>
          </a:p>
          <a:p>
            <a:pPr algn="r"/>
            <a:endParaRPr lang="he-IL"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a:t>
            </a:r>
            <a:r>
              <a:rPr lang="he-IL" baseline="0" dirty="0"/>
              <a:t> לתת את המשימה כעבודות בית.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1754612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משימה זו מציגה פתרון שאינו מכשיר לאנשים חירשים: "שפת הסימנים".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מפעילים</a:t>
            </a:r>
            <a:r>
              <a:rPr lang="he-IL" baseline="0" dirty="0"/>
              <a:t> את התלמידים בהתאם להנחיות שבעמוד  35-34. מסכמים: מדוע ולמי חשובה שפת הסימנים. חשוב לציין שאנו משלבים את שפת הסימנים בשפה המילולית. חרשים משתמשים רק בשפת הסימנים.</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1750829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מפעילים</a:t>
            </a:r>
            <a:r>
              <a:rPr lang="he-IL" baseline="0" dirty="0"/>
              <a:t> את התלמידים בהתאם להנחיות שבעמוד 35 בחוברת.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מוצע להרחיב את הלמידה וללמוד כמה מילים משפת הסימנים ולהשתמש בהן בכיתה לצרכים שונים של תקשורת.</a:t>
            </a:r>
            <a:endParaRPr lang="he-IL" baseline="0"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700610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שפת "האצבעות".</a:t>
            </a:r>
            <a:r>
              <a:rPr lang="he-IL" baseline="0" dirty="0"/>
              <a:t> חשוב לציין ששפה זו מוסמכת על ידי תרבויות. ייתכן וחלק מהסמלים יתפרשו אחרת בתרבויות שונות.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2328663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המשימה עוסקת בקליטת מידע על ידי חוש השמיעה. התלמידים קולטים מידע בעזרת חוש השמיעה: הם מאזינים לכלי נגינה שונים, ועליהם לזהות מהו כלי הנגינה ששמעו. </a:t>
            </a:r>
            <a:r>
              <a:rPr lang="he-IL" dirty="0"/>
              <a:t>מומלץ לסכם</a:t>
            </a:r>
            <a:r>
              <a:rPr lang="he-IL" baseline="0" dirty="0"/>
              <a:t> את הנושא עם המשימה. להתחיל בהקרנה בכיתה ולהמשיך בבית.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24</a:t>
            </a:fld>
            <a:endParaRPr lang="x-none"/>
          </a:p>
        </p:txBody>
      </p:sp>
    </p:spTree>
    <p:extLst>
      <p:ext uri="{BB962C8B-B14F-4D97-AF65-F5344CB8AC3E}">
        <p14:creationId xmlns:p14="http://schemas.microsoft.com/office/powerpoint/2010/main" val="3724254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משחק שבו התלמידים מאזינים לקולות של בעלי חיים שונים ומזהים קולות בעלי החיים בעזרת חוש השמיעה.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25</a:t>
            </a:fld>
            <a:endParaRPr lang="x-none"/>
          </a:p>
        </p:txBody>
      </p:sp>
    </p:spTree>
    <p:extLst>
      <p:ext uri="{BB962C8B-B14F-4D97-AF65-F5344CB8AC3E}">
        <p14:creationId xmlns:p14="http://schemas.microsoft.com/office/powerpoint/2010/main" val="2383429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מפעילים את התלמידים בהתאם להוראות שבעמוד 30 בחוברת.</a:t>
            </a:r>
          </a:p>
          <a:p>
            <a:pPr algn="r"/>
            <a:r>
              <a:rPr lang="he-IL" sz="1800" b="0" i="0" u="none" strike="noStrike" baseline="0" dirty="0">
                <a:latin typeface="FontbitDavid"/>
              </a:rPr>
              <a:t>מטרת נושא זה היא להעלות את המודעות בקרב תלמידים אודות המגבלות של חוש השמיעה בקליטת קולות חלשים ולפתרונות הטכנולוגיים</a:t>
            </a:r>
          </a:p>
          <a:p>
            <a:pPr algn="r"/>
            <a:r>
              <a:rPr lang="he-IL" sz="1800" b="0" i="0" u="none" strike="noStrike" baseline="0" dirty="0">
                <a:latin typeface="FontbitDavid"/>
              </a:rPr>
              <a:t>המסייעים להתגבר על מגבלה זו.</a:t>
            </a:r>
          </a:p>
          <a:p>
            <a:pPr algn="r"/>
            <a:r>
              <a:rPr lang="he-IL" sz="1800" b="0" i="0" u="none" strike="noStrike" baseline="0" dirty="0">
                <a:latin typeface="FontbitDavid"/>
              </a:rPr>
              <a:t>לפני ביצוע המשימה מוצע לברר ידע מוקדם אודות פעימות הלב (האם שמעו את פעימות הלב?).</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365863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במשימה שני שלבים: בשלב הראשון מתוודעים למגבלות של חוש השמיעה ומזהים בעיה.</a:t>
            </a:r>
          </a:p>
          <a:p>
            <a:pPr algn="r"/>
            <a:r>
              <a:rPr lang="he-IL" sz="1200" b="0" i="0" u="none" strike="noStrike" baseline="0" dirty="0">
                <a:latin typeface="FontbitDavid"/>
              </a:rPr>
              <a:t>ובשלב הבא מציעים פתרונות לבעיה ומתנסים בפתרון הבעיה.</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161751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מטרת המשימה היא להכיר את המסכת (סטטוסקופ) ככלי טכנולוגי המגביר את יכולת הקליטה של חוש השמיעה. מוצע גם לדון במשמעות המילה "מסכת" (המילה "הסכת" פירושה "הקשב") ובהקשר זה אפשר לשוחח על מילים נרדפות לשמיעה: הקשבה, האזנה.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896695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מומלץ לדון עם התלמידים בשאלות: האם ראו פעם מסכת? האם ראו פעם מכשיר שמיעה? גם כאן אפשר לציין את מגבלות החושים בקליטת</a:t>
            </a:r>
          </a:p>
          <a:p>
            <a:pPr algn="r"/>
            <a:r>
              <a:rPr lang="he-IL" sz="1200" b="0" i="0" u="none" strike="noStrike" baseline="0" dirty="0">
                <a:latin typeface="FontbitDavid"/>
              </a:rPr>
              <a:t>קולות ואת היכולת של האדם למצוא פתרונות להתגברות על המגבלות.</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208425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סביר להניח שכל הילדים ראו מסכת כשביקרו במרפאה בשעת מחלה</a:t>
            </a:r>
          </a:p>
          <a:p>
            <a:r>
              <a:rPr lang="he-IL" dirty="0"/>
              <a:t>המסכת עוזר לרופאה/ה לשמוע ברור את קולות הלב (פעימות) וגם להאזין לראות ולבדוק שנושמים היטב.</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68617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מטרת המשימה היא להתנסות בבניית כלי טכנולוגי המגביר את יכולת הקליטה של חוש השמיעה ולהשתמש בו כדי לשמוע טוב יותר</a:t>
            </a:r>
          </a:p>
          <a:p>
            <a:pPr algn="r"/>
            <a:r>
              <a:rPr lang="he-IL" sz="1800" b="0" i="0" u="none" strike="noStrike" baseline="0" dirty="0">
                <a:latin typeface="FontbitDavid"/>
              </a:rPr>
              <a:t>את פעימות הלב.</a:t>
            </a:r>
          </a:p>
          <a:p>
            <a:pPr algn="r"/>
            <a:r>
              <a:rPr lang="he-IL" dirty="0"/>
              <a:t>מפעילים</a:t>
            </a:r>
            <a:r>
              <a:rPr lang="he-IL" baseline="0" dirty="0"/>
              <a:t> את התלמידים בהתאם להנחיות שמופיעות בעמוד 31. בשקופית הבאה מופיע סרטון הדגמה. לסרטון אפשר להגיע גם מהחוברת הדיגיטלית בעמוד 31.</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420900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קיימת</a:t>
            </a:r>
            <a:r>
              <a:rPr lang="he-IL" baseline="0" dirty="0"/>
              <a:t> הפנייה לסרטון גם מהחוברת הדיגיטלית בעמוד 31 או מאתר במבט חדש במדור סרטונים.</a:t>
            </a:r>
          </a:p>
          <a:p>
            <a:r>
              <a:rPr lang="he-IL" baseline="0" dirty="0"/>
              <a:t>כניסה לסרטון באמצעות הקישור הבא </a:t>
            </a:r>
            <a:r>
              <a:rPr lang="he-IL" dirty="0">
                <a:hlinkClick r:id="rId3"/>
              </a:rPr>
              <a:t>מכינים מסכת - </a:t>
            </a:r>
            <a:r>
              <a:rPr lang="en-US" dirty="0">
                <a:hlinkClick r:id="rId3"/>
              </a:rPr>
              <a:t>YouTube</a:t>
            </a:r>
            <a:endParaRPr lang="he-IL" baseline="0"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253289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ג'/תשרי/תשפ"ד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ג'/תשרי/תשפ"ד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8lO4-u-HfFI&amp;t=2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y6LvVTdSyjQ&amp;t=5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מצגת מלווה לשיעורים</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ctr" rtl="1">
              <a:buNone/>
            </a:pPr>
            <a:r>
              <a:rPr lang="he-IL" sz="4800" b="1" dirty="0">
                <a:solidFill>
                  <a:srgbClr val="00A9EA"/>
                </a:solidFill>
                <a:latin typeface="EnzoagadaMF-Bold"/>
              </a:rPr>
              <a:t>מַדָּע וְטְֶכְנוֹלוֹגְיָּה</a:t>
            </a:r>
          </a:p>
          <a:p>
            <a:pPr marL="0" indent="0" algn="ctr" rtl="1">
              <a:buNone/>
            </a:pPr>
            <a:r>
              <a:rPr lang="he-IL" sz="4800" b="1" dirty="0">
                <a:solidFill>
                  <a:srgbClr val="00A9EA"/>
                </a:solidFill>
                <a:latin typeface="EnzoagadaMF-Bold"/>
              </a:rPr>
              <a:t>  לְכִתָּה א</a:t>
            </a:r>
          </a:p>
          <a:p>
            <a:pPr marL="0" indent="0" algn="ctr" rtl="1">
              <a:buNone/>
            </a:pPr>
            <a:r>
              <a:rPr lang="he-IL" sz="4800" b="1" dirty="0">
                <a:solidFill>
                  <a:srgbClr val="00A9EA"/>
                </a:solidFill>
                <a:latin typeface="EnzoagadaMF-Bold"/>
              </a:rPr>
              <a:t>הָחוּשִׁים שֶלָנָּוּ</a:t>
            </a:r>
          </a:p>
          <a:p>
            <a:pPr marL="0" indent="0" algn="ctr" rtl="1">
              <a:buNone/>
            </a:pPr>
            <a:endParaRPr lang="he-IL" sz="4800" b="1" dirty="0">
              <a:solidFill>
                <a:srgbClr val="00A9EA"/>
              </a:solidFill>
              <a:latin typeface="EnzoagadaMF-Bold"/>
            </a:endParaRPr>
          </a:p>
          <a:p>
            <a:pPr marL="0" indent="0" algn="ctr" rtl="1">
              <a:buNone/>
            </a:pPr>
            <a:r>
              <a:rPr lang="he-IL" sz="3600" b="1" dirty="0">
                <a:latin typeface="EnzoagadaMF-Bold"/>
              </a:rPr>
              <a:t>חוש השמיעה חלק ב (עמודים 36-30)</a:t>
            </a:r>
          </a:p>
          <a:p>
            <a:pPr marL="0" indent="0" algn="ctr" rtl="1">
              <a:buNone/>
            </a:pPr>
            <a:r>
              <a:rPr lang="he-IL" b="1" dirty="0">
                <a:latin typeface="EnzoagadaMF-Bold"/>
              </a:rPr>
              <a:t>התמונות באדיבות </a:t>
            </a:r>
            <a:r>
              <a:rPr lang="en-GB" b="1" dirty="0" err="1">
                <a:latin typeface="EnzoagadaMF-Bold"/>
              </a:rPr>
              <a:t>Pixabay</a:t>
            </a:r>
            <a:endParaRPr lang="en-US" dirty="0"/>
          </a:p>
        </p:txBody>
      </p:sp>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6" name="תמונה 5"/>
          <p:cNvPicPr>
            <a:picLocks noChangeAspect="1"/>
          </p:cNvPicPr>
          <p:nvPr/>
        </p:nvPicPr>
        <p:blipFill>
          <a:blip r:embed="rId4"/>
          <a:stretch>
            <a:fillRect/>
          </a:stretch>
        </p:blipFill>
        <p:spPr>
          <a:xfrm>
            <a:off x="7431407" y="156103"/>
            <a:ext cx="1621677" cy="871804"/>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5400" b="1" dirty="0">
                <a:cs typeface="+mn-cs"/>
              </a:rPr>
              <a:t>מֵגָפוֹן (מַגְבֵּר)</a:t>
            </a:r>
            <a:endParaRPr lang="en-US" sz="5400" b="1" dirty="0">
              <a:cs typeface="+mn-cs"/>
            </a:endParaRPr>
          </a:p>
        </p:txBody>
      </p:sp>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039757" y="1774221"/>
            <a:ext cx="3951843" cy="5083779"/>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593" y="2879050"/>
            <a:ext cx="5086350" cy="3083600"/>
          </a:xfrm>
          <a:prstGeom prst="rect">
            <a:avLst/>
          </a:prstGeom>
        </p:spPr>
      </p:pic>
      <p:pic>
        <p:nvPicPr>
          <p:cNvPr id="3" name="תמונה 2"/>
          <p:cNvPicPr>
            <a:picLocks noChangeAspect="1"/>
          </p:cNvPicPr>
          <p:nvPr/>
        </p:nvPicPr>
        <p:blipFill>
          <a:blip r:embed="rId5"/>
          <a:stretch>
            <a:fillRect/>
          </a:stretch>
        </p:blipFill>
        <p:spPr>
          <a:xfrm>
            <a:off x="7445921" y="156103"/>
            <a:ext cx="1621677" cy="871804"/>
          </a:xfrm>
          <a:prstGeom prst="rect">
            <a:avLst/>
          </a:prstGeom>
        </p:spPr>
      </p:pic>
    </p:spTree>
    <p:extLst>
      <p:ext uri="{BB962C8B-B14F-4D97-AF65-F5344CB8AC3E}">
        <p14:creationId xmlns:p14="http://schemas.microsoft.com/office/powerpoint/2010/main" val="3140119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sz="5400" b="1" dirty="0">
                <a:solidFill>
                  <a:prstClr val="black"/>
                </a:solidFill>
                <a:cs typeface="Arial" panose="020B0604020202020204" pitchFamily="34" charset="0"/>
              </a:rPr>
              <a:t>רַמְקוֹלים</a:t>
            </a:r>
            <a:endParaRPr lang="en-US" dirty="0"/>
          </a:p>
        </p:txBody>
      </p:sp>
      <p:pic>
        <p:nvPicPr>
          <p:cNvPr id="6" name="מציין מיקום תוכן 5"/>
          <p:cNvPicPr>
            <a:picLocks noGrp="1" noChangeAspect="1"/>
          </p:cNvPicPr>
          <p:nvPr>
            <p:ph idx="1"/>
          </p:nvPr>
        </p:nvPicPr>
        <p:blipFill>
          <a:blip r:embed="rId3"/>
          <a:stretch>
            <a:fillRect/>
          </a:stretch>
        </p:blipFill>
        <p:spPr>
          <a:xfrm>
            <a:off x="628650" y="2409824"/>
            <a:ext cx="7855774" cy="4105275"/>
          </a:xfrm>
          <a:prstGeom prst="rect">
            <a:avLst/>
          </a:prstGeom>
        </p:spPr>
      </p:pic>
      <p:pic>
        <p:nvPicPr>
          <p:cNvPr id="3" name="תמונה 2"/>
          <p:cNvPicPr>
            <a:picLocks noChangeAspect="1"/>
          </p:cNvPicPr>
          <p:nvPr/>
        </p:nvPicPr>
        <p:blipFill>
          <a:blip r:embed="rId4"/>
          <a:stretch>
            <a:fillRect/>
          </a:stretch>
        </p:blipFill>
        <p:spPr>
          <a:xfrm>
            <a:off x="7454975" y="156103"/>
            <a:ext cx="1621677" cy="871804"/>
          </a:xfrm>
          <a:prstGeom prst="rect">
            <a:avLst/>
          </a:prstGeom>
        </p:spPr>
      </p:pic>
      <p:pic>
        <p:nvPicPr>
          <p:cNvPr id="4" name="תמונה 3"/>
          <p:cNvPicPr>
            <a:picLocks noChangeAspect="1"/>
          </p:cNvPicPr>
          <p:nvPr/>
        </p:nvPicPr>
        <p:blipFill>
          <a:blip r:embed="rId5"/>
          <a:stretch>
            <a:fillRect/>
          </a:stretch>
        </p:blipFill>
        <p:spPr>
          <a:xfrm>
            <a:off x="67348" y="0"/>
            <a:ext cx="1688738" cy="957155"/>
          </a:xfrm>
          <a:prstGeom prst="rect">
            <a:avLst/>
          </a:prstGeom>
        </p:spPr>
      </p:pic>
    </p:spTree>
    <p:extLst>
      <p:ext uri="{BB962C8B-B14F-4D97-AF65-F5344CB8AC3E}">
        <p14:creationId xmlns:p14="http://schemas.microsoft.com/office/powerpoint/2010/main" val="1480900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prstClr val="black"/>
                </a:solidFill>
                <a:cs typeface="Arial" panose="020B0604020202020204" pitchFamily="34" charset="0"/>
              </a:rPr>
              <a:t>המשגה: </a:t>
            </a:r>
            <a:r>
              <a:rPr lang="he-IL" sz="2800" b="1" dirty="0">
                <a:solidFill>
                  <a:prstClr val="black"/>
                </a:solidFill>
                <a:cs typeface="Arial" panose="020B0604020202020204" pitchFamily="34" charset="0"/>
              </a:rPr>
              <a:t>עמוד 31 למטה </a:t>
            </a:r>
            <a:r>
              <a:rPr lang="he-IL" sz="2800" b="1" dirty="0">
                <a:solidFill>
                  <a:prstClr val="black"/>
                </a:solidFill>
              </a:rPr>
              <a:t> </a:t>
            </a:r>
            <a:endParaRPr lang="en-US" sz="2800" dirty="0"/>
          </a:p>
        </p:txBody>
      </p:sp>
      <p:sp>
        <p:nvSpPr>
          <p:cNvPr id="3" name="מציין מיקום תוכן 2"/>
          <p:cNvSpPr>
            <a:spLocks noGrp="1"/>
          </p:cNvSpPr>
          <p:nvPr>
            <p:ph idx="1"/>
          </p:nvPr>
        </p:nvSpPr>
        <p:spPr>
          <a:xfrm>
            <a:off x="628650" y="1600200"/>
            <a:ext cx="7886700" cy="4576763"/>
          </a:xfrm>
        </p:spPr>
        <p:txBody>
          <a:bodyPr>
            <a:normAutofit fontScale="92500" lnSpcReduction="10000"/>
          </a:bodyPr>
          <a:lstStyle/>
          <a:p>
            <a:pPr marL="0" indent="0" algn="r">
              <a:buNone/>
            </a:pPr>
            <a:r>
              <a:rPr lang="he-IL" sz="4000" dirty="0"/>
              <a:t>בְּעֶזְרַת חוּשׁ הַשְמִיעָה קָשֶׁה לִשְׁמֹעַ קוֹלוֹת חַלָּשִׁים אוֹ קוֹלוֹת רְחוֹקִים.</a:t>
            </a:r>
          </a:p>
          <a:p>
            <a:pPr marL="0" indent="0" algn="r">
              <a:buNone/>
            </a:pPr>
            <a:endParaRPr lang="he-IL" sz="4000" dirty="0"/>
          </a:p>
          <a:p>
            <a:pPr marL="0" indent="0" algn="r">
              <a:buNone/>
            </a:pPr>
            <a:r>
              <a:rPr lang="he-IL" sz="4000" b="1" dirty="0">
                <a:solidFill>
                  <a:srgbClr val="FF0000"/>
                </a:solidFill>
              </a:rPr>
              <a:t>מַסְכֵּת</a:t>
            </a:r>
            <a:r>
              <a:rPr lang="he-IL" sz="4000" dirty="0"/>
              <a:t> מַגְבִּיר אֶת </a:t>
            </a:r>
            <a:r>
              <a:rPr lang="he-IL" sz="4000" dirty="0" err="1"/>
              <a:t>יְכָלְתֵּנו</a:t>
            </a:r>
            <a:r>
              <a:rPr lang="he-IL" sz="4000" dirty="0"/>
              <a:t>ּ לִשְׁמֹעַ טוֹב יוֹתֵר קוֹלוֹת חַלָּשִׁים.</a:t>
            </a:r>
          </a:p>
          <a:p>
            <a:pPr marL="0" indent="0" algn="r">
              <a:buNone/>
            </a:pPr>
            <a:endParaRPr lang="he-IL" sz="4000" dirty="0"/>
          </a:p>
          <a:p>
            <a:pPr marL="0" indent="0" algn="r" rtl="1">
              <a:buNone/>
            </a:pPr>
            <a:r>
              <a:rPr lang="he-IL" sz="4000" b="1" dirty="0">
                <a:solidFill>
                  <a:srgbClr val="FF0000"/>
                </a:solidFill>
                <a:latin typeface="MF_FrankRuhl-Bold"/>
              </a:rPr>
              <a:t>רַמְקוֹל</a:t>
            </a:r>
            <a:r>
              <a:rPr lang="he-IL" sz="4000" b="1" dirty="0">
                <a:latin typeface="MF_FrankRuhl-Bold"/>
              </a:rPr>
              <a:t> </a:t>
            </a:r>
            <a:r>
              <a:rPr lang="he-IL" sz="4000" dirty="0">
                <a:latin typeface="MF_FrankRuhl-Regular"/>
              </a:rPr>
              <a:t> (מַגְבֵּר) מַגְבִּיר אֶת הַקּוֹלוֹת.</a:t>
            </a:r>
          </a:p>
          <a:p>
            <a:pPr marL="0" indent="0" algn="r" rtl="1">
              <a:buNone/>
            </a:pPr>
            <a:r>
              <a:rPr lang="he-IL" sz="4000" dirty="0">
                <a:latin typeface="MF_FrankRuhl-Regular"/>
              </a:rPr>
              <a:t>הָרַמְקוֹל וְהַמְַסְכֵּת הֵם </a:t>
            </a:r>
            <a:r>
              <a:rPr lang="he-IL" sz="4000" b="1" dirty="0">
                <a:latin typeface="MF_FrankRuhl-Bold"/>
              </a:rPr>
              <a:t>כֵּלִים טֶכְנוֹלוֹגיִּים  </a:t>
            </a:r>
            <a:endParaRPr lang="en-US" sz="4000" dirty="0"/>
          </a:p>
        </p:txBody>
      </p:sp>
      <p:pic>
        <p:nvPicPr>
          <p:cNvPr id="4" name="תמונה 3"/>
          <p:cNvPicPr>
            <a:picLocks noChangeAspect="1"/>
          </p:cNvPicPr>
          <p:nvPr/>
        </p:nvPicPr>
        <p:blipFill>
          <a:blip r:embed="rId3"/>
          <a:stretch>
            <a:fillRect/>
          </a:stretch>
        </p:blipFill>
        <p:spPr>
          <a:xfrm>
            <a:off x="0" y="110859"/>
            <a:ext cx="1621677" cy="871804"/>
          </a:xfrm>
          <a:prstGeom prst="rect">
            <a:avLst/>
          </a:prstGeom>
        </p:spPr>
      </p:pic>
      <p:pic>
        <p:nvPicPr>
          <p:cNvPr id="5" name="תמונה 4"/>
          <p:cNvPicPr>
            <a:picLocks noChangeAspect="1"/>
          </p:cNvPicPr>
          <p:nvPr/>
        </p:nvPicPr>
        <p:blipFill>
          <a:blip r:embed="rId4"/>
          <a:stretch>
            <a:fillRect/>
          </a:stretch>
        </p:blipFill>
        <p:spPr>
          <a:xfrm>
            <a:off x="1790190" y="0"/>
            <a:ext cx="1688738" cy="957155"/>
          </a:xfrm>
          <a:prstGeom prst="rect">
            <a:avLst/>
          </a:prstGeom>
        </p:spPr>
      </p:pic>
    </p:spTree>
    <p:extLst>
      <p:ext uri="{BB962C8B-B14F-4D97-AF65-F5344CB8AC3E}">
        <p14:creationId xmlns:p14="http://schemas.microsoft.com/office/powerpoint/2010/main" val="277681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b="1" dirty="0">
                <a:solidFill>
                  <a:srgbClr val="446AB2"/>
                </a:solidFill>
                <a:latin typeface="MF_FrankRuhl-Regular"/>
                <a:cs typeface="+mn-cs"/>
              </a:rPr>
              <a:t>מְשִׂימָה: </a:t>
            </a:r>
            <a:r>
              <a:rPr lang="he-IL" b="1" dirty="0">
                <a:solidFill>
                  <a:srgbClr val="000000"/>
                </a:solidFill>
                <a:latin typeface="MF_FrankRuhl-Regular"/>
                <a:cs typeface="+mn-cs"/>
              </a:rPr>
              <a:t>מְכִינִים טֶלֶפוֹן </a:t>
            </a:r>
            <a:r>
              <a:rPr lang="he-IL" sz="2800" b="1" dirty="0">
                <a:solidFill>
                  <a:srgbClr val="000000"/>
                </a:solidFill>
                <a:latin typeface="MF_FrankRuhl-Regular"/>
                <a:cs typeface="+mn-cs"/>
              </a:rPr>
              <a:t>(עמוד 32)</a:t>
            </a:r>
            <a:endParaRPr lang="en-US" sz="2800"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692150" y="2214009"/>
            <a:ext cx="7886700" cy="1511890"/>
          </a:xfrm>
          <a:prstGeom prst="rect">
            <a:avLst/>
          </a:prstGeom>
        </p:spPr>
      </p:pic>
      <p:pic>
        <p:nvPicPr>
          <p:cNvPr id="5" name="תמונה 4"/>
          <p:cNvPicPr>
            <a:picLocks noChangeAspect="1"/>
          </p:cNvPicPr>
          <p:nvPr/>
        </p:nvPicPr>
        <p:blipFill>
          <a:blip r:embed="rId4"/>
          <a:stretch>
            <a:fillRect/>
          </a:stretch>
        </p:blipFill>
        <p:spPr>
          <a:xfrm>
            <a:off x="1596899" y="4006025"/>
            <a:ext cx="6203950" cy="1755724"/>
          </a:xfrm>
          <a:prstGeom prst="rect">
            <a:avLst/>
          </a:prstGeom>
        </p:spPr>
      </p:pic>
      <p:pic>
        <p:nvPicPr>
          <p:cNvPr id="3" name="תמונה 2"/>
          <p:cNvPicPr>
            <a:picLocks noChangeAspect="1"/>
          </p:cNvPicPr>
          <p:nvPr/>
        </p:nvPicPr>
        <p:blipFill>
          <a:blip r:embed="rId5"/>
          <a:stretch>
            <a:fillRect/>
          </a:stretch>
        </p:blipFill>
        <p:spPr>
          <a:xfrm>
            <a:off x="99173" y="184587"/>
            <a:ext cx="1621677" cy="871804"/>
          </a:xfrm>
          <a:prstGeom prst="rect">
            <a:avLst/>
          </a:prstGeom>
        </p:spPr>
      </p:pic>
    </p:spTree>
    <p:extLst>
      <p:ext uri="{BB962C8B-B14F-4D97-AF65-F5344CB8AC3E}">
        <p14:creationId xmlns:p14="http://schemas.microsoft.com/office/powerpoint/2010/main" val="3987929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cs typeface="+mn-cs"/>
                <a:hlinkClick r:id="rId3"/>
              </a:rPr>
              <a:t>קישור לסרטון</a:t>
            </a:r>
            <a:endParaRPr lang="en-US" sz="4000" b="1" dirty="0">
              <a:cs typeface="+mn-cs"/>
            </a:endParaRPr>
          </a:p>
        </p:txBody>
      </p:sp>
      <p:pic>
        <p:nvPicPr>
          <p:cNvPr id="4" name="מציין מיקום תוכן 3"/>
          <p:cNvPicPr>
            <a:picLocks noGrp="1" noChangeAspect="1"/>
          </p:cNvPicPr>
          <p:nvPr>
            <p:ph idx="1"/>
          </p:nvPr>
        </p:nvPicPr>
        <p:blipFill>
          <a:blip r:embed="rId4"/>
          <a:stretch>
            <a:fillRect/>
          </a:stretch>
        </p:blipFill>
        <p:spPr>
          <a:xfrm>
            <a:off x="722739" y="1825625"/>
            <a:ext cx="7698521" cy="4351338"/>
          </a:xfrm>
          <a:prstGeom prst="rect">
            <a:avLst/>
          </a:prstGeom>
        </p:spPr>
      </p:pic>
      <p:pic>
        <p:nvPicPr>
          <p:cNvPr id="3" name="תמונה 2"/>
          <p:cNvPicPr>
            <a:picLocks noChangeAspect="1"/>
          </p:cNvPicPr>
          <p:nvPr/>
        </p:nvPicPr>
        <p:blipFill>
          <a:blip r:embed="rId5"/>
          <a:stretch>
            <a:fillRect/>
          </a:stretch>
        </p:blipFill>
        <p:spPr>
          <a:xfrm>
            <a:off x="0" y="156103"/>
            <a:ext cx="1621677" cy="871804"/>
          </a:xfrm>
          <a:prstGeom prst="rect">
            <a:avLst/>
          </a:prstGeom>
        </p:spPr>
      </p:pic>
      <p:pic>
        <p:nvPicPr>
          <p:cNvPr id="5" name="תמונה 4"/>
          <p:cNvPicPr>
            <a:picLocks noChangeAspect="1"/>
          </p:cNvPicPr>
          <p:nvPr/>
        </p:nvPicPr>
        <p:blipFill>
          <a:blip r:embed="rId6"/>
          <a:stretch>
            <a:fillRect/>
          </a:stretch>
        </p:blipFill>
        <p:spPr>
          <a:xfrm>
            <a:off x="1690601" y="0"/>
            <a:ext cx="1688738" cy="957155"/>
          </a:xfrm>
          <a:prstGeom prst="rect">
            <a:avLst/>
          </a:prstGeom>
        </p:spPr>
      </p:pic>
    </p:spTree>
    <p:extLst>
      <p:ext uri="{BB962C8B-B14F-4D97-AF65-F5344CB8AC3E}">
        <p14:creationId xmlns:p14="http://schemas.microsoft.com/office/powerpoint/2010/main" val="341171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טֶלֶפוֹן שֶל פַּעַם</a:t>
            </a:r>
            <a:endParaRPr lang="en-US"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546100" y="1618655"/>
            <a:ext cx="7886700" cy="3696890"/>
          </a:xfrm>
          <a:prstGeom prst="rect">
            <a:avLst/>
          </a:prstGeom>
        </p:spPr>
      </p:pic>
      <p:pic>
        <p:nvPicPr>
          <p:cNvPr id="3" name="תמונה 2"/>
          <p:cNvPicPr>
            <a:picLocks noChangeAspect="1"/>
          </p:cNvPicPr>
          <p:nvPr/>
        </p:nvPicPr>
        <p:blipFill>
          <a:blip r:embed="rId4"/>
          <a:stretch>
            <a:fillRect/>
          </a:stretch>
        </p:blipFill>
        <p:spPr>
          <a:xfrm>
            <a:off x="175988" y="156103"/>
            <a:ext cx="1621677" cy="871804"/>
          </a:xfrm>
          <a:prstGeom prst="rect">
            <a:avLst/>
          </a:prstGeom>
        </p:spPr>
      </p:pic>
    </p:spTree>
    <p:extLst>
      <p:ext uri="{BB962C8B-B14F-4D97-AF65-F5344CB8AC3E}">
        <p14:creationId xmlns:p14="http://schemas.microsoft.com/office/powerpoint/2010/main" val="3736573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prstClr val="black"/>
                </a:solidFill>
                <a:cs typeface="Arial" panose="020B0604020202020204" pitchFamily="34" charset="0"/>
              </a:rPr>
              <a:t>טֶלֶפוֹן שֶל פַּעַם</a:t>
            </a:r>
            <a:endParaRPr lang="en-US" dirty="0"/>
          </a:p>
        </p:txBody>
      </p:sp>
      <p:pic>
        <p:nvPicPr>
          <p:cNvPr id="4" name="מציין מיקום תוכן 3"/>
          <p:cNvPicPr>
            <a:picLocks noGrp="1" noChangeAspect="1"/>
          </p:cNvPicPr>
          <p:nvPr>
            <p:ph idx="1"/>
          </p:nvPr>
        </p:nvPicPr>
        <p:blipFill>
          <a:blip r:embed="rId3"/>
          <a:stretch>
            <a:fillRect/>
          </a:stretch>
        </p:blipFill>
        <p:spPr>
          <a:xfrm>
            <a:off x="1065921" y="1639889"/>
            <a:ext cx="6732040" cy="4486274"/>
          </a:xfrm>
          <a:prstGeom prst="rect">
            <a:avLst/>
          </a:prstGeom>
        </p:spPr>
      </p:pic>
    </p:spTree>
    <p:extLst>
      <p:ext uri="{BB962C8B-B14F-4D97-AF65-F5344CB8AC3E}">
        <p14:creationId xmlns:p14="http://schemas.microsoft.com/office/powerpoint/2010/main" val="389522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prstClr val="black"/>
                </a:solidFill>
                <a:cs typeface="Arial" panose="020B0604020202020204" pitchFamily="34" charset="0"/>
              </a:rPr>
              <a:t>טֶלֶפוֹן שֶל הָיּוֹם</a:t>
            </a:r>
            <a:endParaRPr lang="en-US" dirty="0"/>
          </a:p>
        </p:txBody>
      </p:sp>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727781" y="1952625"/>
            <a:ext cx="3688438" cy="4351338"/>
          </a:xfrm>
          <a:prstGeom prst="rect">
            <a:avLst/>
          </a:prstGeom>
        </p:spPr>
      </p:pic>
      <p:pic>
        <p:nvPicPr>
          <p:cNvPr id="3" name="תמונה 2"/>
          <p:cNvPicPr>
            <a:picLocks noChangeAspect="1"/>
          </p:cNvPicPr>
          <p:nvPr/>
        </p:nvPicPr>
        <p:blipFill>
          <a:blip r:embed="rId4"/>
          <a:stretch>
            <a:fillRect/>
          </a:stretch>
        </p:blipFill>
        <p:spPr>
          <a:xfrm>
            <a:off x="1758769" y="103190"/>
            <a:ext cx="1621677" cy="871804"/>
          </a:xfrm>
          <a:prstGeom prst="rect">
            <a:avLst/>
          </a:prstGeom>
        </p:spPr>
      </p:pic>
      <p:pic>
        <p:nvPicPr>
          <p:cNvPr id="5" name="תמונה 4"/>
          <p:cNvPicPr>
            <a:picLocks noChangeAspect="1"/>
          </p:cNvPicPr>
          <p:nvPr/>
        </p:nvPicPr>
        <p:blipFill>
          <a:blip r:embed="rId5"/>
          <a:stretch>
            <a:fillRect/>
          </a:stretch>
        </p:blipFill>
        <p:spPr>
          <a:xfrm>
            <a:off x="70031" y="0"/>
            <a:ext cx="1688738" cy="957155"/>
          </a:xfrm>
          <a:prstGeom prst="rect">
            <a:avLst/>
          </a:prstGeom>
        </p:spPr>
      </p:pic>
    </p:spTree>
    <p:extLst>
      <p:ext uri="{BB962C8B-B14F-4D97-AF65-F5344CB8AC3E}">
        <p14:creationId xmlns:p14="http://schemas.microsoft.com/office/powerpoint/2010/main" val="3199598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br>
              <a:rPr lang="he-IL" b="1" dirty="0">
                <a:cs typeface="+mn-cs"/>
              </a:rPr>
            </a:br>
            <a:r>
              <a:rPr lang="he-IL" b="1" dirty="0">
                <a:cs typeface="+mn-cs"/>
              </a:rPr>
              <a:t>מַכְשִיר שְׁמִיעָה </a:t>
            </a:r>
            <a:r>
              <a:rPr lang="he-IL" sz="2800" b="1" dirty="0">
                <a:cs typeface="+mn-cs"/>
              </a:rPr>
              <a:t>(עמוד 33)</a:t>
            </a:r>
            <a:endParaRPr lang="en-US" sz="2800"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628650" y="2068381"/>
            <a:ext cx="7886700" cy="4220546"/>
          </a:xfrm>
          <a:prstGeom prst="rect">
            <a:avLst/>
          </a:prstGeom>
        </p:spPr>
      </p:pic>
      <p:pic>
        <p:nvPicPr>
          <p:cNvPr id="3" name="תמונה 2"/>
          <p:cNvPicPr>
            <a:picLocks noChangeAspect="1"/>
          </p:cNvPicPr>
          <p:nvPr/>
        </p:nvPicPr>
        <p:blipFill>
          <a:blip r:embed="rId4"/>
          <a:stretch>
            <a:fillRect/>
          </a:stretch>
        </p:blipFill>
        <p:spPr>
          <a:xfrm>
            <a:off x="0" y="110587"/>
            <a:ext cx="1471455" cy="834002"/>
          </a:xfrm>
          <a:prstGeom prst="rect">
            <a:avLst/>
          </a:prstGeom>
        </p:spPr>
      </p:pic>
      <p:pic>
        <p:nvPicPr>
          <p:cNvPr id="5" name="תמונה 4"/>
          <p:cNvPicPr>
            <a:picLocks noChangeAspect="1"/>
          </p:cNvPicPr>
          <p:nvPr/>
        </p:nvPicPr>
        <p:blipFill>
          <a:blip r:embed="rId5"/>
          <a:stretch>
            <a:fillRect/>
          </a:stretch>
        </p:blipFill>
        <p:spPr>
          <a:xfrm>
            <a:off x="1380099" y="156103"/>
            <a:ext cx="1621677" cy="871804"/>
          </a:xfrm>
          <a:prstGeom prst="rect">
            <a:avLst/>
          </a:prstGeom>
        </p:spPr>
      </p:pic>
    </p:spTree>
    <p:extLst>
      <p:ext uri="{BB962C8B-B14F-4D97-AF65-F5344CB8AC3E}">
        <p14:creationId xmlns:p14="http://schemas.microsoft.com/office/powerpoint/2010/main" val="319584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      מַגְבִּירִים אֶת חוּשׁ הַשְּׁמִיעָה</a:t>
            </a:r>
            <a:endParaRPr lang="en-US" dirty="0">
              <a:cs typeface="+mn-cs"/>
            </a:endParaRPr>
          </a:p>
        </p:txBody>
      </p:sp>
      <p:sp>
        <p:nvSpPr>
          <p:cNvPr id="3" name="מציין מיקום תוכן 2"/>
          <p:cNvSpPr>
            <a:spLocks noGrp="1"/>
          </p:cNvSpPr>
          <p:nvPr>
            <p:ph idx="1"/>
          </p:nvPr>
        </p:nvSpPr>
        <p:spPr/>
        <p:txBody>
          <a:bodyPr/>
          <a:lstStyle/>
          <a:p>
            <a:pPr marL="0" indent="0" algn="ctr">
              <a:buNone/>
            </a:pPr>
            <a:r>
              <a:rPr lang="he-IL" b="1" dirty="0"/>
              <a:t>תרגול: משימה בחוברת הדיגיטלית בעמוד 36</a:t>
            </a:r>
            <a:endParaRPr lang="en-US" b="1" dirty="0"/>
          </a:p>
        </p:txBody>
      </p:sp>
      <p:pic>
        <p:nvPicPr>
          <p:cNvPr id="4" name="תמונה 3"/>
          <p:cNvPicPr>
            <a:picLocks noChangeAspect="1"/>
          </p:cNvPicPr>
          <p:nvPr/>
        </p:nvPicPr>
        <p:blipFill>
          <a:blip r:embed="rId3"/>
          <a:stretch>
            <a:fillRect/>
          </a:stretch>
        </p:blipFill>
        <p:spPr>
          <a:xfrm>
            <a:off x="411366" y="2943242"/>
            <a:ext cx="8296618" cy="3233721"/>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641" y="169708"/>
            <a:ext cx="1442435" cy="858199"/>
          </a:xfrm>
          <a:prstGeom prst="rect">
            <a:avLst/>
          </a:prstGeom>
        </p:spPr>
      </p:pic>
    </p:spTree>
    <p:extLst>
      <p:ext uri="{BB962C8B-B14F-4D97-AF65-F5344CB8AC3E}">
        <p14:creationId xmlns:p14="http://schemas.microsoft.com/office/powerpoint/2010/main" val="2778781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7819" y="1577624"/>
            <a:ext cx="8329188" cy="1011667"/>
          </a:xfrm>
          <a:effectLst>
            <a:outerShdw blurRad="50800" dist="38100" dir="2700000" algn="tl" rotWithShape="0">
              <a:prstClr val="black">
                <a:alpha val="40000"/>
              </a:prstClr>
            </a:outerShdw>
          </a:effectLst>
        </p:spPr>
        <p:txBody>
          <a:bodyPr>
            <a:normAutofit/>
          </a:bodyPr>
          <a:lstStyle/>
          <a:p>
            <a:r>
              <a:rPr lang="he-IL" b="1" dirty="0">
                <a:solidFill>
                  <a:srgbClr val="0070C0"/>
                </a:solidFill>
                <a:cs typeface="+mn-cs"/>
              </a:rPr>
              <a:t>חוּשׁ הָשְמִיעָה (חלק ב)</a:t>
            </a:r>
            <a:endParaRPr lang="x-none" dirty="0"/>
          </a:p>
        </p:txBody>
      </p:sp>
      <p:pic>
        <p:nvPicPr>
          <p:cNvPr id="3" name="תמונה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2360" y="191636"/>
            <a:ext cx="1618340" cy="869922"/>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29129" y="-81481"/>
            <a:ext cx="1981204" cy="1121666"/>
          </a:xfrm>
          <a:prstGeom prst="rect">
            <a:avLst/>
          </a:prstGeom>
        </p:spPr>
      </p:pic>
      <p:pic>
        <p:nvPicPr>
          <p:cNvPr id="5" name="תמונה 4"/>
          <p:cNvPicPr>
            <a:picLocks noChangeAspect="1"/>
          </p:cNvPicPr>
          <p:nvPr/>
        </p:nvPicPr>
        <p:blipFill>
          <a:blip r:embed="rId5"/>
          <a:stretch>
            <a:fillRect/>
          </a:stretch>
        </p:blipFill>
        <p:spPr>
          <a:xfrm>
            <a:off x="3028300" y="2589291"/>
            <a:ext cx="3340898" cy="3993226"/>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כֵּלִים טֶכְנוֹלוֹגִיִּים</a:t>
            </a:r>
            <a:endParaRPr lang="en-US" dirty="0">
              <a:cs typeface="+mn-cs"/>
            </a:endParaRPr>
          </a:p>
        </p:txBody>
      </p:sp>
      <p:sp>
        <p:nvSpPr>
          <p:cNvPr id="3" name="מציין מיקום תוכן 2"/>
          <p:cNvSpPr>
            <a:spLocks noGrp="1"/>
          </p:cNvSpPr>
          <p:nvPr>
            <p:ph idx="1"/>
          </p:nvPr>
        </p:nvSpPr>
        <p:spPr/>
        <p:txBody>
          <a:bodyPr/>
          <a:lstStyle/>
          <a:p>
            <a:pPr marL="0" lvl="0" indent="0" algn="ctr">
              <a:buNone/>
            </a:pPr>
            <a:r>
              <a:rPr lang="he-IL" b="1" dirty="0">
                <a:solidFill>
                  <a:prstClr val="black"/>
                </a:solidFill>
              </a:rPr>
              <a:t>תרגול: משימה בחוברת הדיגיטלית בעמוד 36</a:t>
            </a:r>
            <a:endParaRPr lang="en-US" b="1" dirty="0">
              <a:solidFill>
                <a:prstClr val="black"/>
              </a:solidFill>
            </a:endParaRPr>
          </a:p>
          <a:p>
            <a:pPr marL="0" indent="0" algn="r">
              <a:buNone/>
            </a:pPr>
            <a:endParaRPr lang="en-US" dirty="0"/>
          </a:p>
        </p:txBody>
      </p:sp>
      <p:pic>
        <p:nvPicPr>
          <p:cNvPr id="4" name="תמונה 3"/>
          <p:cNvPicPr>
            <a:picLocks noChangeAspect="1"/>
          </p:cNvPicPr>
          <p:nvPr/>
        </p:nvPicPr>
        <p:blipFill>
          <a:blip r:embed="rId3"/>
          <a:stretch>
            <a:fillRect/>
          </a:stretch>
        </p:blipFill>
        <p:spPr>
          <a:xfrm>
            <a:off x="321470" y="2974162"/>
            <a:ext cx="8267028" cy="274762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8229" y="230190"/>
            <a:ext cx="1395984" cy="830563"/>
          </a:xfrm>
          <a:prstGeom prst="rect">
            <a:avLst/>
          </a:prstGeom>
        </p:spPr>
      </p:pic>
    </p:spTree>
    <p:extLst>
      <p:ext uri="{BB962C8B-B14F-4D97-AF65-F5344CB8AC3E}">
        <p14:creationId xmlns:p14="http://schemas.microsoft.com/office/powerpoint/2010/main" val="2037054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שְפַת הַסִּימָנִים </a:t>
            </a:r>
            <a:r>
              <a:rPr lang="he-IL" sz="3200" b="1" dirty="0">
                <a:cs typeface="+mn-cs"/>
              </a:rPr>
              <a:t>(עמוד 34)</a:t>
            </a:r>
            <a:endParaRPr lang="en-US" sz="3200" dirty="0">
              <a:cs typeface="+mn-cs"/>
            </a:endParaRPr>
          </a:p>
        </p:txBody>
      </p:sp>
      <p:sp>
        <p:nvSpPr>
          <p:cNvPr id="3" name="מציין מיקום תוכן 2"/>
          <p:cNvSpPr>
            <a:spLocks noGrp="1"/>
          </p:cNvSpPr>
          <p:nvPr>
            <p:ph idx="1"/>
          </p:nvPr>
        </p:nvSpPr>
        <p:spPr/>
        <p:txBody>
          <a:bodyPr/>
          <a:lstStyle/>
          <a:p>
            <a:pPr marL="0" indent="0" algn="r" rtl="1">
              <a:buNone/>
            </a:pPr>
            <a:r>
              <a:rPr lang="he-IL" dirty="0">
                <a:solidFill>
                  <a:srgbClr val="000000"/>
                </a:solidFill>
                <a:latin typeface="MF_FrankRuhl-Regular"/>
              </a:rPr>
              <a:t>"דַּבְּרוּ" בִּשְׂפַת הַסִּימָנִים:</a:t>
            </a:r>
          </a:p>
          <a:p>
            <a:pPr algn="r" rtl="1"/>
            <a:r>
              <a:rPr lang="he-IL" dirty="0">
                <a:solidFill>
                  <a:srgbClr val="00A7EC"/>
                </a:solidFill>
                <a:latin typeface="MF_FrankRuhl-Regular"/>
              </a:rPr>
              <a:t> </a:t>
            </a:r>
            <a:r>
              <a:rPr lang="he-IL" dirty="0">
                <a:solidFill>
                  <a:srgbClr val="000000"/>
                </a:solidFill>
                <a:latin typeface="MF_FrankRuhl-Regular"/>
              </a:rPr>
              <a:t>עֲשׂוּ תְּנוּעָה שֶׁל </a:t>
            </a:r>
            <a:r>
              <a:rPr lang="he-IL" b="1" dirty="0">
                <a:solidFill>
                  <a:srgbClr val="000000"/>
                </a:solidFill>
                <a:latin typeface="MF_FrankRuhl-Bold"/>
              </a:rPr>
              <a:t>כֵּן </a:t>
            </a:r>
          </a:p>
          <a:p>
            <a:pPr algn="r" rtl="1"/>
            <a:r>
              <a:rPr lang="he-IL" dirty="0">
                <a:solidFill>
                  <a:srgbClr val="00A7EC"/>
                </a:solidFill>
                <a:latin typeface="MF_FrankRuhl-Regular"/>
              </a:rPr>
              <a:t> </a:t>
            </a:r>
            <a:r>
              <a:rPr lang="he-IL" dirty="0">
                <a:solidFill>
                  <a:srgbClr val="000000"/>
                </a:solidFill>
                <a:latin typeface="MF_FrankRuhl-Regular"/>
              </a:rPr>
              <a:t>עֲשׂוּ תְּנוּעָה שֶׁל </a:t>
            </a:r>
            <a:r>
              <a:rPr lang="he-IL" b="1" dirty="0">
                <a:solidFill>
                  <a:srgbClr val="000000"/>
                </a:solidFill>
                <a:latin typeface="MF_FrankRuhl-Bold"/>
              </a:rPr>
              <a:t>לאֹ </a:t>
            </a:r>
          </a:p>
          <a:p>
            <a:pPr algn="r" rtl="1"/>
            <a:r>
              <a:rPr lang="he-IL" dirty="0">
                <a:solidFill>
                  <a:srgbClr val="00A7EC"/>
                </a:solidFill>
                <a:latin typeface="MF_FrankRuhl-Regular"/>
              </a:rPr>
              <a:t> </a:t>
            </a:r>
            <a:r>
              <a:rPr lang="he-IL" dirty="0">
                <a:solidFill>
                  <a:srgbClr val="000000"/>
                </a:solidFill>
                <a:latin typeface="MF_FrankRuhl-Regular"/>
              </a:rPr>
              <a:t>עֲשׂוּ תְּנוּעָה שֶׁל </a:t>
            </a:r>
            <a:r>
              <a:rPr lang="he-IL" b="1" dirty="0">
                <a:solidFill>
                  <a:srgbClr val="000000"/>
                </a:solidFill>
                <a:latin typeface="MF_FrankRuhl-Bold"/>
              </a:rPr>
              <a:t>קַר לִי  </a:t>
            </a:r>
          </a:p>
          <a:p>
            <a:pPr algn="r" rtl="1"/>
            <a:r>
              <a:rPr lang="he-IL" dirty="0">
                <a:solidFill>
                  <a:srgbClr val="00A7EC"/>
                </a:solidFill>
                <a:latin typeface="MF_FrankRuhl-Regular"/>
              </a:rPr>
              <a:t> </a:t>
            </a:r>
            <a:r>
              <a:rPr lang="he-IL" dirty="0">
                <a:solidFill>
                  <a:srgbClr val="000000"/>
                </a:solidFill>
                <a:latin typeface="MF_FrankRuhl-Regular"/>
              </a:rPr>
              <a:t>עֲשׂוּ תְּנוּעָה שֶׁל </a:t>
            </a:r>
            <a:r>
              <a:rPr lang="he-IL" b="1" dirty="0" err="1">
                <a:solidFill>
                  <a:srgbClr val="000000"/>
                </a:solidFill>
                <a:latin typeface="MF_FrankRuhl-Bold"/>
              </a:rPr>
              <a:t>עֲיפֵוּת</a:t>
            </a:r>
            <a:r>
              <a:rPr lang="he-IL" b="1" dirty="0">
                <a:solidFill>
                  <a:srgbClr val="000000"/>
                </a:solidFill>
                <a:latin typeface="MF_FrankRuhl-Bold"/>
              </a:rPr>
              <a:t> </a:t>
            </a:r>
          </a:p>
          <a:p>
            <a:pPr algn="r" rtl="1"/>
            <a:r>
              <a:rPr lang="he-IL" dirty="0">
                <a:solidFill>
                  <a:srgbClr val="00A7EC"/>
                </a:solidFill>
                <a:latin typeface="MF_FrankRuhl-Regular"/>
              </a:rPr>
              <a:t> </a:t>
            </a:r>
            <a:r>
              <a:rPr lang="he-IL" dirty="0">
                <a:solidFill>
                  <a:srgbClr val="000000"/>
                </a:solidFill>
                <a:latin typeface="MF_FrankRuhl-Regular"/>
              </a:rPr>
              <a:t>עֲשׂוּ תְּנוּעָה שֶׁל </a:t>
            </a:r>
            <a:r>
              <a:rPr lang="he-IL" b="1" dirty="0">
                <a:solidFill>
                  <a:srgbClr val="000000"/>
                </a:solidFill>
                <a:latin typeface="MF_FrankRuhl-Bold"/>
              </a:rPr>
              <a:t>שִׂמְחָה </a:t>
            </a:r>
          </a:p>
          <a:p>
            <a:pPr algn="r" rtl="1"/>
            <a:r>
              <a:rPr lang="he-IL" dirty="0">
                <a:solidFill>
                  <a:srgbClr val="00A7EC"/>
                </a:solidFill>
                <a:latin typeface="MF_FrankRuhl-Regular"/>
              </a:rPr>
              <a:t> </a:t>
            </a:r>
            <a:r>
              <a:rPr lang="he-IL" dirty="0">
                <a:solidFill>
                  <a:srgbClr val="000000"/>
                </a:solidFill>
                <a:latin typeface="MF_FrankRuhl-Regular"/>
              </a:rPr>
              <a:t>עֲשׂוּ תְּנוּעָה שֶׁל </a:t>
            </a:r>
            <a:r>
              <a:rPr lang="he-IL" b="1" dirty="0">
                <a:solidFill>
                  <a:srgbClr val="000000"/>
                </a:solidFill>
                <a:latin typeface="MF_FrankRuhl-Bold"/>
              </a:rPr>
              <a:t>עֶצֶֶב </a:t>
            </a:r>
            <a:endParaRPr lang="en-US" dirty="0"/>
          </a:p>
        </p:txBody>
      </p:sp>
      <p:pic>
        <p:nvPicPr>
          <p:cNvPr id="4" name="תמונה 3"/>
          <p:cNvPicPr>
            <a:picLocks noChangeAspect="1"/>
          </p:cNvPicPr>
          <p:nvPr/>
        </p:nvPicPr>
        <p:blipFill>
          <a:blip r:embed="rId3"/>
          <a:stretch>
            <a:fillRect/>
          </a:stretch>
        </p:blipFill>
        <p:spPr>
          <a:xfrm>
            <a:off x="0" y="156103"/>
            <a:ext cx="1621677" cy="871804"/>
          </a:xfrm>
          <a:prstGeom prst="rect">
            <a:avLst/>
          </a:prstGeom>
        </p:spPr>
      </p:pic>
      <p:pic>
        <p:nvPicPr>
          <p:cNvPr id="5" name="תמונה 4"/>
          <p:cNvPicPr>
            <a:picLocks noChangeAspect="1"/>
          </p:cNvPicPr>
          <p:nvPr/>
        </p:nvPicPr>
        <p:blipFill>
          <a:blip r:embed="rId4"/>
          <a:stretch>
            <a:fillRect/>
          </a:stretch>
        </p:blipFill>
        <p:spPr>
          <a:xfrm>
            <a:off x="7455262" y="0"/>
            <a:ext cx="1688738" cy="957155"/>
          </a:xfrm>
          <a:prstGeom prst="rect">
            <a:avLst/>
          </a:prstGeom>
        </p:spPr>
      </p:pic>
    </p:spTree>
    <p:extLst>
      <p:ext uri="{BB962C8B-B14F-4D97-AF65-F5344CB8AC3E}">
        <p14:creationId xmlns:p14="http://schemas.microsoft.com/office/powerpoint/2010/main" val="1201389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solidFill>
                  <a:prstClr val="black"/>
                </a:solidFill>
                <a:cs typeface="Arial" panose="020B0604020202020204" pitchFamily="34" charset="0"/>
              </a:rPr>
              <a:t>שְפַת הַסִּימָנִים </a:t>
            </a:r>
            <a:r>
              <a:rPr lang="he-IL" sz="2800" b="1" dirty="0">
                <a:solidFill>
                  <a:prstClr val="black"/>
                </a:solidFill>
                <a:cs typeface="Arial" panose="020B0604020202020204" pitchFamily="34" charset="0"/>
              </a:rPr>
              <a:t>(עמוד 35)</a:t>
            </a:r>
            <a:endParaRPr lang="en-US" sz="2800" dirty="0"/>
          </a:p>
        </p:txBody>
      </p:sp>
      <p:pic>
        <p:nvPicPr>
          <p:cNvPr id="4" name="מציין מיקום תוכן 3"/>
          <p:cNvPicPr>
            <a:picLocks noGrp="1" noChangeAspect="1"/>
          </p:cNvPicPr>
          <p:nvPr>
            <p:ph idx="1"/>
          </p:nvPr>
        </p:nvPicPr>
        <p:blipFill>
          <a:blip r:embed="rId3"/>
          <a:stretch>
            <a:fillRect/>
          </a:stretch>
        </p:blipFill>
        <p:spPr>
          <a:xfrm>
            <a:off x="152400" y="2107204"/>
            <a:ext cx="8589448" cy="3150596"/>
          </a:xfrm>
          <a:prstGeom prst="rect">
            <a:avLst/>
          </a:prstGeom>
        </p:spPr>
      </p:pic>
      <p:pic>
        <p:nvPicPr>
          <p:cNvPr id="3" name="תמונה 2"/>
          <p:cNvPicPr>
            <a:picLocks noChangeAspect="1"/>
          </p:cNvPicPr>
          <p:nvPr/>
        </p:nvPicPr>
        <p:blipFill>
          <a:blip r:embed="rId4"/>
          <a:stretch>
            <a:fillRect/>
          </a:stretch>
        </p:blipFill>
        <p:spPr>
          <a:xfrm>
            <a:off x="0" y="156103"/>
            <a:ext cx="1621677" cy="871804"/>
          </a:xfrm>
          <a:prstGeom prst="rect">
            <a:avLst/>
          </a:prstGeom>
        </p:spPr>
      </p:pic>
      <p:pic>
        <p:nvPicPr>
          <p:cNvPr id="5" name="תמונה 4"/>
          <p:cNvPicPr>
            <a:picLocks noChangeAspect="1"/>
          </p:cNvPicPr>
          <p:nvPr/>
        </p:nvPicPr>
        <p:blipFill>
          <a:blip r:embed="rId5"/>
          <a:stretch>
            <a:fillRect/>
          </a:stretch>
        </p:blipFill>
        <p:spPr>
          <a:xfrm>
            <a:off x="7455262" y="0"/>
            <a:ext cx="1688738" cy="957155"/>
          </a:xfrm>
          <a:prstGeom prst="rect">
            <a:avLst/>
          </a:prstGeom>
        </p:spPr>
      </p:pic>
    </p:spTree>
    <p:extLst>
      <p:ext uri="{BB962C8B-B14F-4D97-AF65-F5344CB8AC3E}">
        <p14:creationId xmlns:p14="http://schemas.microsoft.com/office/powerpoint/2010/main" val="1085425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57350" y="1384300"/>
            <a:ext cx="7886700" cy="1325563"/>
          </a:xfrm>
        </p:spPr>
        <p:txBody>
          <a:bodyPr/>
          <a:lstStyle/>
          <a:p>
            <a:endParaRPr lang="en-US" dirty="0"/>
          </a:p>
        </p:txBody>
      </p:sp>
      <p:pic>
        <p:nvPicPr>
          <p:cNvPr id="7" name="תמונה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00260" y="3536379"/>
            <a:ext cx="3571875" cy="2380320"/>
          </a:xfrm>
          <a:prstGeom prst="rect">
            <a:avLst/>
          </a:prstGeom>
        </p:spPr>
      </p:pic>
      <p:pic>
        <p:nvPicPr>
          <p:cNvPr id="8" name="תמונה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23" y="72157"/>
            <a:ext cx="3800475" cy="2532660"/>
          </a:xfrm>
          <a:prstGeom prst="rect">
            <a:avLst/>
          </a:prstGeom>
        </p:spPr>
      </p:pic>
      <p:pic>
        <p:nvPicPr>
          <p:cNvPr id="9" name="תמונה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4978" y="3391648"/>
            <a:ext cx="3764655" cy="2508789"/>
          </a:xfrm>
          <a:prstGeom prst="rect">
            <a:avLst/>
          </a:prstGeom>
        </p:spPr>
      </p:pic>
      <p:pic>
        <p:nvPicPr>
          <p:cNvPr id="10" name="תמונה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42079" y="3157985"/>
            <a:ext cx="4139687" cy="2758714"/>
          </a:xfrm>
          <a:prstGeom prst="rect">
            <a:avLst/>
          </a:prstGeom>
        </p:spPr>
      </p:pic>
      <p:pic>
        <p:nvPicPr>
          <p:cNvPr id="11" name="תמונה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64180" y="-215685"/>
            <a:ext cx="4550943" cy="3032777"/>
          </a:xfrm>
          <a:prstGeom prst="rect">
            <a:avLst/>
          </a:prstGeom>
        </p:spPr>
      </p:pic>
      <p:pic>
        <p:nvPicPr>
          <p:cNvPr id="12" name="תמונה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5457824" y="361950"/>
            <a:ext cx="3619342" cy="1981200"/>
          </a:xfrm>
          <a:prstGeom prst="rect">
            <a:avLst/>
          </a:prstGeom>
        </p:spPr>
      </p:pic>
      <p:sp>
        <p:nvSpPr>
          <p:cNvPr id="13" name="מציין מיקום תוכן 12"/>
          <p:cNvSpPr>
            <a:spLocks noGrp="1"/>
          </p:cNvSpPr>
          <p:nvPr>
            <p:ph idx="1"/>
          </p:nvPr>
        </p:nvSpPr>
        <p:spPr/>
        <p:txBody>
          <a:bodyPr/>
          <a:lstStyle/>
          <a:p>
            <a:endParaRPr lang="en-US"/>
          </a:p>
        </p:txBody>
      </p:sp>
    </p:spTree>
    <p:extLst>
      <p:ext uri="{BB962C8B-B14F-4D97-AF65-F5344CB8AC3E}">
        <p14:creationId xmlns:p14="http://schemas.microsoft.com/office/powerpoint/2010/main" val="1613203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cs typeface="+mn-cs"/>
              </a:rPr>
              <a:t>משימה ביחידת תוכן דיגיטלית </a:t>
            </a:r>
            <a:r>
              <a:rPr lang="he-IL" sz="3200" b="1" dirty="0">
                <a:solidFill>
                  <a:srgbClr val="FF0000"/>
                </a:solidFill>
                <a:cs typeface="+mn-cs"/>
              </a:rPr>
              <a:t> </a:t>
            </a:r>
            <a:endParaRPr lang="en-US" sz="3200" b="1" dirty="0">
              <a:solidFill>
                <a:srgbClr val="FF0000"/>
              </a:solidFill>
              <a:cs typeface="+mn-cs"/>
            </a:endParaRPr>
          </a:p>
        </p:txBody>
      </p:sp>
      <p:pic>
        <p:nvPicPr>
          <p:cNvPr id="5" name="מציין מיקום תוכן 4"/>
          <p:cNvPicPr>
            <a:picLocks noGrp="1" noChangeAspect="1"/>
          </p:cNvPicPr>
          <p:nvPr>
            <p:ph idx="1"/>
          </p:nvPr>
        </p:nvPicPr>
        <p:blipFill>
          <a:blip r:embed="rId3"/>
          <a:stretch>
            <a:fillRect/>
          </a:stretch>
        </p:blipFill>
        <p:spPr>
          <a:xfrm>
            <a:off x="1640036" y="1830804"/>
            <a:ext cx="5863927" cy="5104149"/>
          </a:xfrm>
          <a:prstGeom prst="rect">
            <a:avLst/>
          </a:prstGeom>
        </p:spPr>
      </p:pic>
      <p:pic>
        <p:nvPicPr>
          <p:cNvPr id="3" name="תמונה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1603" y="270104"/>
            <a:ext cx="1569849" cy="934007"/>
          </a:xfrm>
          <a:prstGeom prst="rect">
            <a:avLst/>
          </a:prstGeom>
        </p:spPr>
      </p:pic>
    </p:spTree>
    <p:extLst>
      <p:ext uri="{BB962C8B-B14F-4D97-AF65-F5344CB8AC3E}">
        <p14:creationId xmlns:p14="http://schemas.microsoft.com/office/powerpoint/2010/main" val="185249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A28338B-A944-DDEC-363D-7A8D8ADBB422}"/>
              </a:ext>
            </a:extLst>
          </p:cNvPr>
          <p:cNvPicPr>
            <a:picLocks noChangeAspect="1"/>
          </p:cNvPicPr>
          <p:nvPr/>
        </p:nvPicPr>
        <p:blipFill>
          <a:blip r:embed="rId3"/>
          <a:stretch>
            <a:fillRect/>
          </a:stretch>
        </p:blipFill>
        <p:spPr>
          <a:xfrm>
            <a:off x="1304926" y="1329919"/>
            <a:ext cx="5915024" cy="5480660"/>
          </a:xfrm>
          <a:prstGeom prst="rect">
            <a:avLst/>
          </a:prstGeom>
        </p:spPr>
      </p:pic>
      <p:sp>
        <p:nvSpPr>
          <p:cNvPr id="4" name="תיבת טקסט 3">
            <a:extLst>
              <a:ext uri="{FF2B5EF4-FFF2-40B4-BE49-F238E27FC236}">
                <a16:creationId xmlns:a16="http://schemas.microsoft.com/office/drawing/2014/main" id="{B19C1D99-8649-B56B-CBC3-7F111B0055B3}"/>
              </a:ext>
            </a:extLst>
          </p:cNvPr>
          <p:cNvSpPr txBox="1"/>
          <p:nvPr/>
        </p:nvSpPr>
        <p:spPr>
          <a:xfrm>
            <a:off x="1842570" y="477102"/>
            <a:ext cx="6296496" cy="646331"/>
          </a:xfrm>
          <a:prstGeom prst="rect">
            <a:avLst/>
          </a:prstGeom>
          <a:noFill/>
        </p:spPr>
        <p:txBody>
          <a:bodyPr wrap="square" rtlCol="1">
            <a:spAutoFit/>
          </a:bodyPr>
          <a:lstStyle/>
          <a:p>
            <a:r>
              <a:rPr lang="he-IL" sz="3600" b="1" dirty="0"/>
              <a:t>משימה ביחידת תוכן דיגיטלית </a:t>
            </a:r>
            <a:r>
              <a:rPr lang="he-IL" sz="3600" b="1" dirty="0">
                <a:solidFill>
                  <a:srgbClr val="FF0000"/>
                </a:solidFill>
              </a:rPr>
              <a:t> </a:t>
            </a:r>
            <a:endParaRPr lang="he-IL" sz="3600" dirty="0"/>
          </a:p>
        </p:txBody>
      </p:sp>
      <p:pic>
        <p:nvPicPr>
          <p:cNvPr id="2" name="תמונה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04774"/>
            <a:ext cx="1608669" cy="957103"/>
          </a:xfrm>
          <a:prstGeom prst="rect">
            <a:avLst/>
          </a:prstGeom>
        </p:spPr>
      </p:pic>
    </p:spTree>
    <p:extLst>
      <p:ext uri="{BB962C8B-B14F-4D97-AF65-F5344CB8AC3E}">
        <p14:creationId xmlns:p14="http://schemas.microsoft.com/office/powerpoint/2010/main" val="2120611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cs typeface="+mn-cs"/>
              </a:rPr>
              <a:t>מָה רוֹאִים כָּאן?</a:t>
            </a:r>
            <a:endParaRPr lang="en-US" b="1" dirty="0">
              <a:cs typeface="+mn-cs"/>
            </a:endParaRPr>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572000" y="2058988"/>
            <a:ext cx="4351338" cy="4351338"/>
          </a:xfrm>
          <a:prstGeom prst="rect">
            <a:avLst/>
          </a:prstGeom>
        </p:spPr>
      </p:pic>
      <p:pic>
        <p:nvPicPr>
          <p:cNvPr id="5" name="תמונה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75" y="2058988"/>
            <a:ext cx="4343400" cy="4343400"/>
          </a:xfrm>
          <a:prstGeom prst="rect">
            <a:avLst/>
          </a:prstGeom>
        </p:spPr>
      </p:pic>
      <p:pic>
        <p:nvPicPr>
          <p:cNvPr id="3" name="תמונה 2"/>
          <p:cNvPicPr>
            <a:picLocks noChangeAspect="1"/>
          </p:cNvPicPr>
          <p:nvPr/>
        </p:nvPicPr>
        <p:blipFill>
          <a:blip r:embed="rId4"/>
          <a:stretch>
            <a:fillRect/>
          </a:stretch>
        </p:blipFill>
        <p:spPr>
          <a:xfrm>
            <a:off x="-77508" y="156103"/>
            <a:ext cx="1621677" cy="871804"/>
          </a:xfrm>
          <a:prstGeom prst="rect">
            <a:avLst/>
          </a:prstGeom>
        </p:spPr>
      </p:pic>
      <p:pic>
        <p:nvPicPr>
          <p:cNvPr id="6" name="תמונה 5"/>
          <p:cNvPicPr>
            <a:picLocks noChangeAspect="1"/>
          </p:cNvPicPr>
          <p:nvPr/>
        </p:nvPicPr>
        <p:blipFill>
          <a:blip r:embed="rId5"/>
          <a:stretch>
            <a:fillRect/>
          </a:stretch>
        </p:blipFill>
        <p:spPr>
          <a:xfrm>
            <a:off x="7394811" y="-3173"/>
            <a:ext cx="1688738" cy="957155"/>
          </a:xfrm>
          <a:prstGeom prst="rect">
            <a:avLst/>
          </a:prstGeom>
        </p:spPr>
      </p:pic>
    </p:spTree>
    <p:extLst>
      <p:ext uri="{BB962C8B-B14F-4D97-AF65-F5344CB8AC3E}">
        <p14:creationId xmlns:p14="http://schemas.microsoft.com/office/powerpoint/2010/main" val="975328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3652866A-37F4-408E-9A83-5C7D868FA49D}"/>
              </a:ext>
            </a:extLst>
          </p:cNvPr>
          <p:cNvSpPr/>
          <p:nvPr/>
        </p:nvSpPr>
        <p:spPr>
          <a:xfrm>
            <a:off x="749588" y="1196961"/>
            <a:ext cx="6584735" cy="1323439"/>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r"/>
            <a:r>
              <a:rPr lang="he-IL" sz="8000" b="1" dirty="0">
                <a:ln w="22225">
                  <a:noFill/>
                  <a:prstDash val="solid"/>
                </a:ln>
                <a:solidFill>
                  <a:srgbClr val="0067A7"/>
                </a:solidFill>
              </a:rPr>
              <a:t>   </a:t>
            </a:r>
            <a:endParaRPr lang="he-IL" sz="8000" b="1" cap="none" spc="0" dirty="0">
              <a:ln w="22225">
                <a:noFill/>
                <a:prstDash val="solid"/>
              </a:ln>
              <a:solidFill>
                <a:srgbClr val="0067A7"/>
              </a:solidFill>
              <a:effectLst/>
            </a:endParaRPr>
          </a:p>
        </p:txBody>
      </p:sp>
      <p:pic>
        <p:nvPicPr>
          <p:cNvPr id="9" name="גרפיקה 8" descr="פרח ללא גבעול">
            <a:extLst>
              <a:ext uri="{FF2B5EF4-FFF2-40B4-BE49-F238E27FC236}">
                <a16:creationId xmlns:a16="http://schemas.microsoft.com/office/drawing/2014/main" id="{3D4CC3AC-0D15-4E3A-9512-BC0AC42D9F6B}"/>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1579" y="4001204"/>
            <a:ext cx="914400" cy="914400"/>
          </a:xfrm>
          <a:prstGeom prst="rect">
            <a:avLst/>
          </a:prstGeom>
        </p:spPr>
      </p:pic>
      <p:pic>
        <p:nvPicPr>
          <p:cNvPr id="10" name="גרפיקה 9" descr="פרח ללא גבעול">
            <a:extLst>
              <a:ext uri="{FF2B5EF4-FFF2-40B4-BE49-F238E27FC236}">
                <a16:creationId xmlns:a16="http://schemas.microsoft.com/office/drawing/2014/main" id="{44D24E6F-090E-44F5-961B-6283637F8A8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7427511">
            <a:off x="405606" y="4778265"/>
            <a:ext cx="687964" cy="687964"/>
          </a:xfrm>
          <a:prstGeom prst="rect">
            <a:avLst/>
          </a:prstGeom>
        </p:spPr>
      </p:pic>
      <p:pic>
        <p:nvPicPr>
          <p:cNvPr id="11" name="גרפיקה 10" descr="פרח ללא גבעול">
            <a:extLst>
              <a:ext uri="{FF2B5EF4-FFF2-40B4-BE49-F238E27FC236}">
                <a16:creationId xmlns:a16="http://schemas.microsoft.com/office/drawing/2014/main" id="{306B8901-845A-4489-8524-3562717A573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7427511">
            <a:off x="1268800" y="4216278"/>
            <a:ext cx="646779" cy="646779"/>
          </a:xfrm>
          <a:prstGeom prst="rect">
            <a:avLst/>
          </a:prstGeom>
        </p:spPr>
      </p:pic>
      <p:sp>
        <p:nvSpPr>
          <p:cNvPr id="17" name="TextBox 16"/>
          <p:cNvSpPr txBox="1"/>
          <p:nvPr/>
        </p:nvSpPr>
        <p:spPr>
          <a:xfrm>
            <a:off x="1226774" y="820342"/>
            <a:ext cx="6758382" cy="923330"/>
          </a:xfrm>
          <a:prstGeom prst="rect">
            <a:avLst/>
          </a:prstGeom>
          <a:noFill/>
        </p:spPr>
        <p:txBody>
          <a:bodyPr wrap="square" rtlCol="0">
            <a:spAutoFit/>
          </a:bodyPr>
          <a:lstStyle/>
          <a:p>
            <a:pPr algn="ctr"/>
            <a:r>
              <a:rPr lang="he-IL" sz="5400" b="1" dirty="0"/>
              <a:t>תָּם וְלֹא נִשְלָם</a:t>
            </a:r>
            <a:endParaRPr lang="en-US" sz="5400" b="1" dirty="0"/>
          </a:p>
        </p:txBody>
      </p:sp>
      <p:pic>
        <p:nvPicPr>
          <p:cNvPr id="8" name="תמונה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49370" y="272359"/>
            <a:ext cx="1350598" cy="727245"/>
          </a:xfrm>
          <a:prstGeom prst="rect">
            <a:avLst/>
          </a:prstGeom>
        </p:spPr>
      </p:pic>
      <p:pic>
        <p:nvPicPr>
          <p:cNvPr id="3" name="תמונה 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585" y="77300"/>
            <a:ext cx="1409037" cy="797732"/>
          </a:xfrm>
          <a:prstGeom prst="rect">
            <a:avLst/>
          </a:prstGeom>
        </p:spPr>
      </p:pic>
      <p:pic>
        <p:nvPicPr>
          <p:cNvPr id="5" name="תמונה 4"/>
          <p:cNvPicPr>
            <a:picLocks noChangeAspect="1"/>
          </p:cNvPicPr>
          <p:nvPr/>
        </p:nvPicPr>
        <p:blipFill>
          <a:blip r:embed="rId10"/>
          <a:stretch>
            <a:fillRect/>
          </a:stretch>
        </p:blipFill>
        <p:spPr>
          <a:xfrm>
            <a:off x="3149201" y="2094435"/>
            <a:ext cx="3340898" cy="3993226"/>
          </a:xfrm>
          <a:prstGeom prst="rect">
            <a:avLst/>
          </a:prstGeom>
        </p:spPr>
      </p:pic>
    </p:spTree>
    <p:extLst>
      <p:ext uri="{BB962C8B-B14F-4D97-AF65-F5344CB8AC3E}">
        <p14:creationId xmlns:p14="http://schemas.microsoft.com/office/powerpoint/2010/main" val="3121509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08895" y="365126"/>
            <a:ext cx="7886700" cy="1325563"/>
          </a:xfrm>
        </p:spPr>
        <p:txBody>
          <a:bodyPr/>
          <a:lstStyle/>
          <a:p>
            <a:pPr algn="ctr"/>
            <a:r>
              <a:rPr lang="he-IL" b="1" dirty="0">
                <a:latin typeface="MF_FrankRuhl-Regular"/>
                <a:cs typeface="+mn-cs"/>
              </a:rPr>
              <a:t>לִשמוע טוֹב יוֹתֵר</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r">
              <a:buNone/>
            </a:pPr>
            <a:r>
              <a:rPr lang="he-IL" sz="4000" b="1" dirty="0"/>
              <a:t>מְשִׂימָה: כֵּיצַד נוּכַל לִשְׁמֹעַ בָּרוּר אֶת פְּעִימוֹת הַלֵּב?  </a:t>
            </a:r>
            <a:r>
              <a:rPr lang="he-IL" sz="3200" b="1" dirty="0"/>
              <a:t>(</a:t>
            </a:r>
            <a:r>
              <a:rPr lang="he-IL" b="1" dirty="0">
                <a:latin typeface="MF_FrankRuhl-Regular"/>
              </a:rPr>
              <a:t>עמוד 30)</a:t>
            </a:r>
            <a:endParaRPr lang="en-US" b="1" dirty="0"/>
          </a:p>
        </p:txBody>
      </p:sp>
      <p:pic>
        <p:nvPicPr>
          <p:cNvPr id="5" name="תמונה 4"/>
          <p:cNvPicPr>
            <a:picLocks noChangeAspect="1"/>
          </p:cNvPicPr>
          <p:nvPr/>
        </p:nvPicPr>
        <p:blipFill>
          <a:blip r:embed="rId3"/>
          <a:stretch>
            <a:fillRect/>
          </a:stretch>
        </p:blipFill>
        <p:spPr>
          <a:xfrm>
            <a:off x="7414788" y="156697"/>
            <a:ext cx="1620570" cy="871209"/>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086" y="126539"/>
            <a:ext cx="1592091" cy="901368"/>
          </a:xfrm>
          <a:prstGeom prst="rect">
            <a:avLst/>
          </a:prstGeom>
        </p:spPr>
      </p:pic>
      <p:pic>
        <p:nvPicPr>
          <p:cNvPr id="4" name="תמונה 3"/>
          <p:cNvPicPr>
            <a:picLocks noChangeAspect="1"/>
          </p:cNvPicPr>
          <p:nvPr/>
        </p:nvPicPr>
        <p:blipFill>
          <a:blip r:embed="rId5"/>
          <a:stretch>
            <a:fillRect/>
          </a:stretch>
        </p:blipFill>
        <p:spPr>
          <a:xfrm>
            <a:off x="3009899" y="3023221"/>
            <a:ext cx="3343951" cy="3691903"/>
          </a:xfrm>
          <a:prstGeom prst="rect">
            <a:avLst/>
          </a:prstGeom>
        </p:spPr>
      </p:pic>
    </p:spTree>
    <p:extLst>
      <p:ext uri="{BB962C8B-B14F-4D97-AF65-F5344CB8AC3E}">
        <p14:creationId xmlns:p14="http://schemas.microsoft.com/office/powerpoint/2010/main" val="3527224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algn="ctr"/>
            <a:r>
              <a:rPr lang="he-IL" sz="6600" b="1" dirty="0">
                <a:solidFill>
                  <a:srgbClr val="000000"/>
                </a:solidFill>
                <a:latin typeface="MF_FrankRuhl-Regular"/>
                <a:cs typeface="+mn-cs"/>
              </a:rPr>
              <a:t>יֵשֵׁ לָנוּ </a:t>
            </a:r>
            <a:r>
              <a:rPr lang="he-IL" sz="6600" b="1" dirty="0">
                <a:solidFill>
                  <a:srgbClr val="000000"/>
                </a:solidFill>
                <a:latin typeface="MF_FrankRuhl-Bold"/>
                <a:cs typeface="+mn-cs"/>
              </a:rPr>
              <a:t>בְּעָיָה </a:t>
            </a:r>
            <a:r>
              <a:rPr lang="he-IL" sz="6600" dirty="0">
                <a:solidFill>
                  <a:srgbClr val="000000"/>
                </a:solidFill>
                <a:latin typeface="MF_FrankRuhl-Regular"/>
                <a:cs typeface="+mn-cs"/>
              </a:rPr>
              <a:t>  </a:t>
            </a:r>
            <a:br>
              <a:rPr lang="he-IL" dirty="0">
                <a:solidFill>
                  <a:srgbClr val="000000"/>
                </a:solidFill>
                <a:latin typeface="MF_FrankRuhl-Regular"/>
              </a:rPr>
            </a:br>
            <a:endParaRPr lang="en-US" dirty="0"/>
          </a:p>
        </p:txBody>
      </p:sp>
      <p:sp>
        <p:nvSpPr>
          <p:cNvPr id="3" name="מציין מיקום תוכן 2"/>
          <p:cNvSpPr>
            <a:spLocks noGrp="1"/>
          </p:cNvSpPr>
          <p:nvPr>
            <p:ph idx="1"/>
          </p:nvPr>
        </p:nvSpPr>
        <p:spPr>
          <a:xfrm>
            <a:off x="0" y="1825625"/>
            <a:ext cx="8727541" cy="4351338"/>
          </a:xfrm>
        </p:spPr>
        <p:txBody>
          <a:bodyPr>
            <a:normAutofit/>
          </a:bodyPr>
          <a:lstStyle/>
          <a:p>
            <a:pPr marL="0" indent="0" algn="r" rtl="1">
              <a:buNone/>
            </a:pPr>
            <a:r>
              <a:rPr lang="he-IL" sz="4400" b="1" dirty="0">
                <a:solidFill>
                  <a:srgbClr val="000000"/>
                </a:solidFill>
                <a:latin typeface="MF_FrankRuhl-Regular"/>
              </a:rPr>
              <a:t>כֵּיצַד נוּכַל לִקְלֹט בָּרוּר אֶת קוֹלוֹת הַלֵּב?</a:t>
            </a:r>
          </a:p>
          <a:p>
            <a:pPr marL="0" indent="0" algn="r" rtl="1">
              <a:buNone/>
            </a:pPr>
            <a:endParaRPr lang="he-IL" sz="4400" b="1" dirty="0">
              <a:solidFill>
                <a:srgbClr val="000000"/>
              </a:solidFill>
              <a:latin typeface="MF_FrankRuhl-Regular"/>
            </a:endParaRPr>
          </a:p>
          <a:p>
            <a:pPr marL="0" indent="0" algn="r" rtl="1">
              <a:buNone/>
            </a:pPr>
            <a:r>
              <a:rPr lang="he-IL" sz="4400" b="1" dirty="0">
                <a:solidFill>
                  <a:srgbClr val="000000"/>
                </a:solidFill>
                <a:latin typeface="MF_FrankRuhl-Regular"/>
              </a:rPr>
              <a:t>הַעֲַלוּ רַעֲיוֹנוֹת לְפִתְרוֹן הַבַּעְָיָה.</a:t>
            </a:r>
          </a:p>
        </p:txBody>
      </p:sp>
      <p:pic>
        <p:nvPicPr>
          <p:cNvPr id="4" name="תמונה 3"/>
          <p:cNvPicPr>
            <a:picLocks noChangeAspect="1"/>
          </p:cNvPicPr>
          <p:nvPr/>
        </p:nvPicPr>
        <p:blipFill>
          <a:blip r:embed="rId3"/>
          <a:stretch>
            <a:fillRect/>
          </a:stretch>
        </p:blipFill>
        <p:spPr>
          <a:xfrm>
            <a:off x="7382547" y="156103"/>
            <a:ext cx="1621677" cy="871804"/>
          </a:xfrm>
          <a:prstGeom prst="rect">
            <a:avLst/>
          </a:prstGeom>
        </p:spPr>
      </p:pic>
      <p:pic>
        <p:nvPicPr>
          <p:cNvPr id="5" name="תמונה 4"/>
          <p:cNvPicPr>
            <a:picLocks noChangeAspect="1"/>
          </p:cNvPicPr>
          <p:nvPr/>
        </p:nvPicPr>
        <p:blipFill>
          <a:blip r:embed="rId4"/>
          <a:stretch>
            <a:fillRect/>
          </a:stretch>
        </p:blipFill>
        <p:spPr>
          <a:xfrm>
            <a:off x="139776" y="0"/>
            <a:ext cx="1688738" cy="957155"/>
          </a:xfrm>
          <a:prstGeom prst="rect">
            <a:avLst/>
          </a:prstGeom>
        </p:spPr>
      </p:pic>
    </p:spTree>
    <p:extLst>
      <p:ext uri="{BB962C8B-B14F-4D97-AF65-F5344CB8AC3E}">
        <p14:creationId xmlns:p14="http://schemas.microsoft.com/office/powerpoint/2010/main" val="120047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365126"/>
            <a:ext cx="8763000" cy="1325563"/>
          </a:xfrm>
        </p:spPr>
        <p:txBody>
          <a:bodyPr>
            <a:normAutofit fontScale="90000"/>
          </a:bodyPr>
          <a:lstStyle/>
          <a:p>
            <a:pPr algn="r"/>
            <a:r>
              <a:rPr lang="he-IL" b="1" dirty="0">
                <a:latin typeface="MF_FrankRuhl-Bold"/>
                <a:cs typeface="+mn-cs"/>
              </a:rPr>
              <a:t>יֵשׁ לָנוּ פִּתְרוֹן:</a:t>
            </a:r>
            <a:br>
              <a:rPr lang="en-GB" b="1" dirty="0">
                <a:latin typeface="MF_FrankRuhl-Bold"/>
                <a:cs typeface="+mn-cs"/>
              </a:rPr>
            </a:br>
            <a:r>
              <a:rPr lang="he-IL" dirty="0">
                <a:latin typeface="MF_FrankRuhl-Regular"/>
                <a:cs typeface="+mn-cs"/>
              </a:rPr>
              <a:t>בְּעֶזְרַת מַסְכֵּת אֶפְשָׁר לִשְׁמֹעַ אֶת קוֹלוֹת הַלֵּב</a:t>
            </a:r>
            <a:r>
              <a:rPr lang="he-IL" dirty="0">
                <a:latin typeface="MF_FrankRuhl-Regular"/>
              </a:rPr>
              <a:t>.</a:t>
            </a:r>
            <a:endParaRPr lang="en-US" dirty="0"/>
          </a:p>
        </p:txBody>
      </p:sp>
      <p:pic>
        <p:nvPicPr>
          <p:cNvPr id="4" name="מציין מיקום תוכן 3"/>
          <p:cNvPicPr>
            <a:picLocks noGrp="1" noChangeAspect="1"/>
          </p:cNvPicPr>
          <p:nvPr>
            <p:ph idx="1"/>
          </p:nvPr>
        </p:nvPicPr>
        <p:blipFill>
          <a:blip r:embed="rId3"/>
          <a:stretch>
            <a:fillRect/>
          </a:stretch>
        </p:blipFill>
        <p:spPr>
          <a:xfrm>
            <a:off x="787612" y="1943320"/>
            <a:ext cx="7378614" cy="4779404"/>
          </a:xfrm>
          <a:prstGeom prst="rect">
            <a:avLst/>
          </a:prstGeom>
        </p:spPr>
      </p:pic>
      <p:pic>
        <p:nvPicPr>
          <p:cNvPr id="3" name="תמונה 2"/>
          <p:cNvPicPr>
            <a:picLocks noChangeAspect="1"/>
          </p:cNvPicPr>
          <p:nvPr/>
        </p:nvPicPr>
        <p:blipFill>
          <a:blip r:embed="rId4"/>
          <a:stretch>
            <a:fillRect/>
          </a:stretch>
        </p:blipFill>
        <p:spPr>
          <a:xfrm>
            <a:off x="226337" y="112495"/>
            <a:ext cx="1281618" cy="688990"/>
          </a:xfrm>
          <a:prstGeom prst="rect">
            <a:avLst/>
          </a:prstGeom>
        </p:spPr>
      </p:pic>
    </p:spTree>
    <p:extLst>
      <p:ext uri="{BB962C8B-B14F-4D97-AF65-F5344CB8AC3E}">
        <p14:creationId xmlns:p14="http://schemas.microsoft.com/office/powerpoint/2010/main" val="1157342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7200" b="1" dirty="0">
                <a:latin typeface="MF_FrankRuhl-Regular"/>
                <a:cs typeface="+mn-cs"/>
              </a:rPr>
              <a:t>מַסְכֵּת</a:t>
            </a:r>
            <a:endParaRPr lang="en-US" sz="7200" b="1" dirty="0">
              <a:cs typeface="+mn-cs"/>
            </a:endParaRPr>
          </a:p>
        </p:txBody>
      </p:sp>
      <p:pic>
        <p:nvPicPr>
          <p:cNvPr id="4" name="מציין מיקום תוכן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173250" y="1690689"/>
            <a:ext cx="4797499" cy="4808770"/>
          </a:xfrm>
          <a:prstGeom prst="rect">
            <a:avLst/>
          </a:prstGeom>
        </p:spPr>
      </p:pic>
      <p:pic>
        <p:nvPicPr>
          <p:cNvPr id="3" name="תמונה 2"/>
          <p:cNvPicPr>
            <a:picLocks noChangeAspect="1"/>
          </p:cNvPicPr>
          <p:nvPr/>
        </p:nvPicPr>
        <p:blipFill>
          <a:blip r:embed="rId4"/>
          <a:stretch>
            <a:fillRect/>
          </a:stretch>
        </p:blipFill>
        <p:spPr>
          <a:xfrm>
            <a:off x="7337280" y="156103"/>
            <a:ext cx="1621677" cy="871804"/>
          </a:xfrm>
          <a:prstGeom prst="rect">
            <a:avLst/>
          </a:prstGeom>
        </p:spPr>
      </p:pic>
      <p:pic>
        <p:nvPicPr>
          <p:cNvPr id="5" name="תמונה 4"/>
          <p:cNvPicPr>
            <a:picLocks noChangeAspect="1"/>
          </p:cNvPicPr>
          <p:nvPr/>
        </p:nvPicPr>
        <p:blipFill>
          <a:blip r:embed="rId5"/>
          <a:stretch>
            <a:fillRect/>
          </a:stretch>
        </p:blipFill>
        <p:spPr>
          <a:xfrm>
            <a:off x="0" y="-18484"/>
            <a:ext cx="1688738" cy="957155"/>
          </a:xfrm>
          <a:prstGeom prst="rect">
            <a:avLst/>
          </a:prstGeom>
        </p:spPr>
      </p:pic>
    </p:spTree>
    <p:extLst>
      <p:ext uri="{BB962C8B-B14F-4D97-AF65-F5344CB8AC3E}">
        <p14:creationId xmlns:p14="http://schemas.microsoft.com/office/powerpoint/2010/main" val="308502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6600" b="1" dirty="0">
                <a:cs typeface="+mn-cs"/>
              </a:rPr>
              <a:t>רוֹפְאָה</a:t>
            </a:r>
            <a:endParaRPr lang="en-US" sz="6600"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957958" y="1879945"/>
            <a:ext cx="7271642" cy="4851549"/>
          </a:xfrm>
          <a:prstGeom prst="rect">
            <a:avLst/>
          </a:prstGeom>
        </p:spPr>
      </p:pic>
      <p:pic>
        <p:nvPicPr>
          <p:cNvPr id="3" name="תמונה 2"/>
          <p:cNvPicPr>
            <a:picLocks noChangeAspect="1"/>
          </p:cNvPicPr>
          <p:nvPr/>
        </p:nvPicPr>
        <p:blipFill>
          <a:blip r:embed="rId4"/>
          <a:stretch>
            <a:fillRect/>
          </a:stretch>
        </p:blipFill>
        <p:spPr>
          <a:xfrm>
            <a:off x="7418761" y="175870"/>
            <a:ext cx="1621677" cy="871804"/>
          </a:xfrm>
          <a:prstGeom prst="rect">
            <a:avLst/>
          </a:prstGeom>
        </p:spPr>
      </p:pic>
    </p:spTree>
    <p:extLst>
      <p:ext uri="{BB962C8B-B14F-4D97-AF65-F5344CB8AC3E}">
        <p14:creationId xmlns:p14="http://schemas.microsoft.com/office/powerpoint/2010/main" val="3322378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מְשִׂימָה: מְכִינִים מַסְכֶּת </a:t>
            </a:r>
            <a:r>
              <a:rPr lang="he-IL" sz="2800" dirty="0">
                <a:cs typeface="+mn-cs"/>
              </a:rPr>
              <a:t>(עמוד 31) </a:t>
            </a:r>
            <a:endParaRPr lang="en-US" sz="2800"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368300" y="2206737"/>
            <a:ext cx="8407400" cy="2178050"/>
          </a:xfrm>
          <a:prstGeom prst="rect">
            <a:avLst/>
          </a:prstGeom>
        </p:spPr>
      </p:pic>
      <p:pic>
        <p:nvPicPr>
          <p:cNvPr id="3" name="תמונה 2"/>
          <p:cNvPicPr>
            <a:picLocks noChangeAspect="1"/>
          </p:cNvPicPr>
          <p:nvPr/>
        </p:nvPicPr>
        <p:blipFill>
          <a:blip r:embed="rId4"/>
          <a:stretch>
            <a:fillRect/>
          </a:stretch>
        </p:blipFill>
        <p:spPr>
          <a:xfrm>
            <a:off x="7328226" y="5853993"/>
            <a:ext cx="1621677" cy="871804"/>
          </a:xfrm>
          <a:prstGeom prst="rect">
            <a:avLst/>
          </a:prstGeom>
        </p:spPr>
      </p:pic>
    </p:spTree>
    <p:extLst>
      <p:ext uri="{BB962C8B-B14F-4D97-AF65-F5344CB8AC3E}">
        <p14:creationId xmlns:p14="http://schemas.microsoft.com/office/powerpoint/2010/main" val="2278235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3200" b="1" dirty="0">
                <a:cs typeface="+mn-cs"/>
                <a:hlinkClick r:id="rId3"/>
              </a:rPr>
              <a:t>קישור לסרטון</a:t>
            </a:r>
            <a:endParaRPr lang="en-US" sz="3200" b="1" dirty="0">
              <a:cs typeface="+mn-cs"/>
            </a:endParaRPr>
          </a:p>
        </p:txBody>
      </p:sp>
      <p:pic>
        <p:nvPicPr>
          <p:cNvPr id="4" name="מציין מיקום תוכן 3"/>
          <p:cNvPicPr>
            <a:picLocks noGrp="1" noChangeAspect="1"/>
          </p:cNvPicPr>
          <p:nvPr>
            <p:ph idx="1"/>
          </p:nvPr>
        </p:nvPicPr>
        <p:blipFill>
          <a:blip r:embed="rId4"/>
          <a:stretch>
            <a:fillRect/>
          </a:stretch>
        </p:blipFill>
        <p:spPr>
          <a:xfrm>
            <a:off x="1238409" y="1339851"/>
            <a:ext cx="6800692" cy="3799170"/>
          </a:xfrm>
          <a:prstGeom prst="rect">
            <a:avLst/>
          </a:prstGeom>
        </p:spPr>
      </p:pic>
    </p:spTree>
    <p:extLst>
      <p:ext uri="{BB962C8B-B14F-4D97-AF65-F5344CB8AC3E}">
        <p14:creationId xmlns:p14="http://schemas.microsoft.com/office/powerpoint/2010/main" val="509872275"/>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1577</TotalTime>
  <Words>850</Words>
  <Application>Microsoft Office PowerPoint</Application>
  <PresentationFormat>‫הצגה על המסך (4:3)</PresentationFormat>
  <Paragraphs>112</Paragraphs>
  <Slides>27</Slides>
  <Notes>25</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27</vt:i4>
      </vt:variant>
    </vt:vector>
  </HeadingPairs>
  <TitlesOfParts>
    <vt:vector size="37" baseType="lpstr">
      <vt:lpstr>Almoni Neue DL 4.0 AAA</vt:lpstr>
      <vt:lpstr>Arial</vt:lpstr>
      <vt:lpstr>Calibri</vt:lpstr>
      <vt:lpstr>Calibri Light</vt:lpstr>
      <vt:lpstr>EnzoagadaMF-Bold</vt:lpstr>
      <vt:lpstr>FontbitDavid</vt:lpstr>
      <vt:lpstr>FontbitDavid-Bold</vt:lpstr>
      <vt:lpstr>MF_FrankRuhl-Bold</vt:lpstr>
      <vt:lpstr>MF_FrankRuhl-Regular</vt:lpstr>
      <vt:lpstr>ערכת נושא Office</vt:lpstr>
      <vt:lpstr>מצגת מלווה לשיעורים</vt:lpstr>
      <vt:lpstr>חוּשׁ הָשְמִיעָה (חלק ב)</vt:lpstr>
      <vt:lpstr>לִשמוע טוֹב יוֹתֵר</vt:lpstr>
      <vt:lpstr>יֵשֵׁ לָנוּ בְּעָיָה    </vt:lpstr>
      <vt:lpstr>יֵשׁ לָנוּ פִּתְרוֹן: בְּעֶזְרַת מַסְכֵּת אֶפְשָׁר לִשְׁמֹעַ אֶת קוֹלוֹת הַלֵּב.</vt:lpstr>
      <vt:lpstr>מַסְכֵּת</vt:lpstr>
      <vt:lpstr>רוֹפְאָה</vt:lpstr>
      <vt:lpstr>מְשִׂימָה: מְכִינִים מַסְכֶּת (עמוד 31) </vt:lpstr>
      <vt:lpstr>קישור לסרטון</vt:lpstr>
      <vt:lpstr>מֵגָפוֹן (מַגְבֵּר)</vt:lpstr>
      <vt:lpstr>רַמְקוֹלים</vt:lpstr>
      <vt:lpstr>המשגה: עמוד 31 למטה  </vt:lpstr>
      <vt:lpstr>מְשִׂימָה: מְכִינִים טֶלֶפוֹן (עמוד 32)</vt:lpstr>
      <vt:lpstr>קישור לסרטון</vt:lpstr>
      <vt:lpstr>טֶלֶפוֹן שֶל פַּעַם</vt:lpstr>
      <vt:lpstr>טֶלֶפוֹן שֶל פַּעַם</vt:lpstr>
      <vt:lpstr>טֶלֶפוֹן שֶל הָיּוֹם</vt:lpstr>
      <vt:lpstr> מַכְשִיר שְׁמִיעָה (עמוד 33)</vt:lpstr>
      <vt:lpstr>      מַגְבִּירִים אֶת חוּשׁ הַשְּׁמִיעָה</vt:lpstr>
      <vt:lpstr>כֵּלִים טֶכְנוֹלוֹגִיִּים</vt:lpstr>
      <vt:lpstr>שְפַת הַסִּימָנִים (עמוד 34)</vt:lpstr>
      <vt:lpstr>שְפַת הַסִּימָנִים (עמוד 35)</vt:lpstr>
      <vt:lpstr>מצגת של PowerPoint‏</vt:lpstr>
      <vt:lpstr>משימה ביחידת תוכן דיגיטלית  </vt:lpstr>
      <vt:lpstr>מצגת של PowerPoint‏</vt:lpstr>
      <vt:lpstr>מָה רוֹאִים כָּאן?</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shlomi sh shlomish</cp:lastModifiedBy>
  <cp:revision>189</cp:revision>
  <dcterms:created xsi:type="dcterms:W3CDTF">2019-05-25T18:59:51Z</dcterms:created>
  <dcterms:modified xsi:type="dcterms:W3CDTF">2023-09-18T06:16:06Z</dcterms:modified>
</cp:coreProperties>
</file>