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Lst>
  <p:notesMasterIdLst>
    <p:notesMasterId r:id="rId22"/>
  </p:notesMasterIdLst>
  <p:sldIdLst>
    <p:sldId id="256" r:id="rId3"/>
    <p:sldId id="274" r:id="rId4"/>
    <p:sldId id="275" r:id="rId5"/>
    <p:sldId id="276" r:id="rId6"/>
    <p:sldId id="282" r:id="rId7"/>
    <p:sldId id="283" r:id="rId8"/>
    <p:sldId id="284" r:id="rId9"/>
    <p:sldId id="285" r:id="rId10"/>
    <p:sldId id="286" r:id="rId11"/>
    <p:sldId id="289" r:id="rId12"/>
    <p:sldId id="291" r:id="rId13"/>
    <p:sldId id="292" r:id="rId14"/>
    <p:sldId id="293" r:id="rId15"/>
    <p:sldId id="294" r:id="rId16"/>
    <p:sldId id="295" r:id="rId17"/>
    <p:sldId id="298" r:id="rId18"/>
    <p:sldId id="296" r:id="rId19"/>
    <p:sldId id="271" r:id="rId20"/>
    <p:sldId id="27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DBAA44-C366-5413-259E-0AA50CC457FD}" name="Tamar" initials="T" userId="0e43bf805848a3a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6" clrIdx="0">
    <p:extLst>
      <p:ext uri="{19B8F6BF-5375-455C-9EA6-DF929625EA0E}">
        <p15:presenceInfo xmlns:p15="http://schemas.microsoft.com/office/powerpoint/2012/main" userId="802d01ca9850f5a0" providerId="Windows Live"/>
      </p:ext>
    </p:extLst>
  </p:cmAuthor>
  <p:cmAuthor id="2" name="Tamar" initials="T" lastIdx="3" clrIdx="1">
    <p:extLst>
      <p:ext uri="{19B8F6BF-5375-455C-9EA6-DF929625EA0E}">
        <p15:presenceInfo xmlns:p15="http://schemas.microsoft.com/office/powerpoint/2012/main" userId="0e43bf805848a3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EA"/>
    <a:srgbClr val="5D81AD"/>
    <a:srgbClr val="E28A61"/>
    <a:srgbClr val="D1E495"/>
    <a:srgbClr val="24992F"/>
    <a:srgbClr val="7F62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000" autoAdjust="0"/>
    <p:restoredTop sz="94660"/>
  </p:normalViewPr>
  <p:slideViewPr>
    <p:cSldViewPr snapToGrid="0" showGuides="1">
      <p:cViewPr varScale="1">
        <p:scale>
          <a:sx n="52" d="100"/>
          <a:sy n="52" d="100"/>
        </p:scale>
        <p:origin x="1542"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E344AF6-D970-48F1-BC99-472F21043EAC}" type="datetimeFigureOut">
              <a:rPr lang="he-IL" smtClean="0"/>
              <a:t>כ"ח/אב/תשפ"ג</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7D31EBF-9BBB-45FF-AF5A-5DF822414047}" type="slidenum">
              <a:rPr lang="he-IL" smtClean="0"/>
              <a:t>‹#›</a:t>
            </a:fld>
            <a:endParaRPr lang="he-IL"/>
          </a:p>
        </p:txBody>
      </p:sp>
    </p:spTree>
    <p:extLst>
      <p:ext uri="{BB962C8B-B14F-4D97-AF65-F5344CB8AC3E}">
        <p14:creationId xmlns:p14="http://schemas.microsoft.com/office/powerpoint/2010/main" val="11746436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ה</a:t>
            </a:r>
            <a:r>
              <a:rPr lang="he-IL" sz="12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ערה למורה: </a:t>
            </a:r>
            <a:r>
              <a:rPr lang="he-IL" sz="1200" kern="0" dirty="0">
                <a:effectLst/>
                <a:latin typeface="Calibri" panose="020F0502020204030204" pitchFamily="34" charset="0"/>
                <a:ea typeface="Calibri" panose="020F0502020204030204" pitchFamily="34" charset="0"/>
                <a:cs typeface="Arial" panose="020B0604020202020204" pitchFamily="34" charset="0"/>
              </a:rPr>
              <a:t>מטרת פעילות הפתיחה היא לעורר עניין וסקרנות ללמוד מדע וטכנולוגיה  ולהפגיש את התלמידים עם נושאי הלימוד שילמדו בכיתה ה. מוצגות שתי פעילויות לבחירה שעוסקות בהתבוננות ובפליאה (האחת בתחום הטכנולוגיה, בנושא טכנולוגיות לחקר החלל והשנייה בתחום כדור הארץ בנושא התפרצות געשית ומשאבי כדור הארץ – סלעים וקרקעות).  הפעילות השלישית עוסקת בהכרת נושאי הלימוד שבספר.</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a:t>
            </a:fld>
            <a:endParaRPr lang="he-IL"/>
          </a:p>
        </p:txBody>
      </p:sp>
    </p:spTree>
    <p:extLst>
      <p:ext uri="{BB962C8B-B14F-4D97-AF65-F5344CB8AC3E}">
        <p14:creationId xmlns:p14="http://schemas.microsoft.com/office/powerpoint/2010/main" val="32887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מזמינים את התלמידים לצפות שוב בסרטון,</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להתבונן בתופעה</a:t>
            </a:r>
            <a:r>
              <a:rPr lang="he-IL" sz="1200" kern="100" dirty="0">
                <a:effectLst/>
                <a:latin typeface="Calibri" panose="020F0502020204030204" pitchFamily="34" charset="0"/>
                <a:ea typeface="Calibri" panose="020F0502020204030204" pitchFamily="34" charset="0"/>
                <a:cs typeface="Arial" panose="020B0604020202020204" pitchFamily="34" charset="0"/>
              </a:rPr>
              <a:t> ולחשוב על שאלות שהיו רוצים לשאול בעקבות הצפייה.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11</a:t>
            </a:fld>
            <a:endParaRPr lang="he-IL"/>
          </a:p>
        </p:txBody>
      </p:sp>
    </p:spTree>
    <p:extLst>
      <p:ext uri="{BB962C8B-B14F-4D97-AF65-F5344CB8AC3E}">
        <p14:creationId xmlns:p14="http://schemas.microsoft.com/office/powerpoint/2010/main" val="3474444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מזמינים את לשאול שאלות על התופעה בעזרת מילות השאלה ולאחר מכן לשתף במליאה. מומלץ לבצע את הפעילות בקבוצות.</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12</a:t>
            </a:fld>
            <a:endParaRPr lang="he-IL"/>
          </a:p>
        </p:txBody>
      </p:sp>
    </p:spTree>
    <p:extLst>
      <p:ext uri="{BB962C8B-B14F-4D97-AF65-F5344CB8AC3E}">
        <p14:creationId xmlns:p14="http://schemas.microsoft.com/office/powerpoint/2010/main" val="711693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en-US" sz="1800" b="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he-IL" sz="12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את הדגם של הר געש מתפרץ עורכים בהדגמה. העיקרון מבוסס על תגובה בין הסודה לשתייה והחומץ. כתוצאה מהתגובה נפלט הגז פחמן דו-חמצני. הגז שנפלט מקציף את סבון הכלים וכל התמיסה זורמת החוצה. הבקבוק מדמה את ה"צינור" בהר שדרכו עוברים הגזים והחומרים המגמתיים המותכים. פתח הבקבוק מדמה את הלוע. הנוזל המוקצף שזורם החוצה מדמה את הלבה שנשפכת.</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ציוד וחומרים: בקבוק עם פתח צר (כמו בקבוק יין), כפית, 1/3כוס חומץ, 2 כפות אבקת סודה לשתייה, כפית סבון נוזלי, חצי כוס מים, 2 טיפות צבע מאכל או מעט צבע גואש, מגש.</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13</a:t>
            </a:fld>
            <a:endParaRPr lang="he-IL"/>
          </a:p>
        </p:txBody>
      </p:sp>
    </p:spTree>
    <p:extLst>
      <p:ext uri="{BB962C8B-B14F-4D97-AF65-F5344CB8AC3E}">
        <p14:creationId xmlns:p14="http://schemas.microsoft.com/office/powerpoint/2010/main" val="1942779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מציגים לתלמידים את נושאי הלימוד המרכזים (מופיעים בכריכת הספר)</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14</a:t>
            </a:fld>
            <a:endParaRPr lang="he-IL"/>
          </a:p>
        </p:txBody>
      </p:sp>
    </p:spTree>
    <p:extLst>
      <p:ext uri="{BB962C8B-B14F-4D97-AF65-F5344CB8AC3E}">
        <p14:creationId xmlns:p14="http://schemas.microsoft.com/office/powerpoint/2010/main" val="2251962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מבקשים מהתלמידים לדפדף ולעיין בספר ולגלות בהן דברים מעניינים ומסקרנים. אפשר גם לכוון לנושאים חדשים שאינם מוכרים להם. אפשר לחלק את הכיתה לארבע קבוצות. כל קבוצה תתמקד באחד השערים. לאחר מכן, משתפים במליאה.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15</a:t>
            </a:fld>
            <a:endParaRPr lang="he-IL"/>
          </a:p>
        </p:txBody>
      </p:sp>
    </p:spTree>
    <p:extLst>
      <p:ext uri="{BB962C8B-B14F-4D97-AF65-F5344CB8AC3E}">
        <p14:creationId xmlns:p14="http://schemas.microsoft.com/office/powerpoint/2010/main" val="102553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במבט מקוון הוא מרחב למידה היברידי, חדשני ועשיר להוראת מדע וטכנולוגיה בכיתות א-ו. במרחב הלמידה ספרים דיגיטליים בתקן מתקדם של סדרת הלימוד "במבט חדש"  ויחידות תוכן דיגיטליות.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7D31EBF-9BBB-45FF-AF5A-5DF822414047}"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8170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0" dirty="0">
                <a:effectLst/>
                <a:latin typeface="Calibri" panose="020F0502020204030204" pitchFamily="34" charset="0"/>
                <a:ea typeface="Times New Roman" panose="02020603050405020304" pitchFamily="18" charset="0"/>
                <a:cs typeface="David" panose="020E0502060401010101" pitchFamily="34" charset="-79"/>
              </a:rPr>
              <a:t>למורה:</a:t>
            </a:r>
            <a:r>
              <a:rPr lang="he-IL" sz="1800" kern="0" dirty="0">
                <a:effectLst/>
                <a:latin typeface="Calibri" panose="020F0502020204030204" pitchFamily="34" charset="0"/>
                <a:ea typeface="Times New Roman" panose="02020603050405020304" pitchFamily="18" charset="0"/>
                <a:cs typeface="David" panose="020E0502060401010101" pitchFamily="34" charset="-79"/>
              </a:rPr>
              <a:t> </a:t>
            </a:r>
            <a:r>
              <a:rPr lang="he-IL" sz="1800" kern="100" dirty="0">
                <a:effectLst/>
                <a:latin typeface="Calibri" panose="020F0502020204030204" pitchFamily="34" charset="0"/>
                <a:ea typeface="Calibri" panose="020F0502020204030204" pitchFamily="34" charset="0"/>
                <a:cs typeface="Arial" panose="020B0604020202020204" pitchFamily="34" charset="0"/>
              </a:rPr>
              <a:t>הספרים הדיגיטליים כוללים שכבות מידע לתמיכה בתוכן המופיע בספרים וכן מערכת לניהול הלמידה.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17</a:t>
            </a:fld>
            <a:endParaRPr lang="he-IL"/>
          </a:p>
        </p:txBody>
      </p:sp>
    </p:spTree>
    <p:extLst>
      <p:ext uri="{BB962C8B-B14F-4D97-AF65-F5344CB8AC3E}">
        <p14:creationId xmlns:p14="http://schemas.microsoft.com/office/powerpoint/2010/main" val="721189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יחידות התוכן כוללות משימות לימודיות אינטראקטיביות המיועדות </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להבניית תשתית מושגית מעמיקה במדע ובטכנולוגיה, מיומנויות חשיבה מסדר גבוה, תהליכי חקר ופתרון בעיות וערכים</a:t>
            </a:r>
            <a:r>
              <a:rPr lang="he-IL" sz="1800" kern="100" dirty="0">
                <a:effectLst/>
                <a:latin typeface="Calibri" panose="020F0502020204030204" pitchFamily="34" charset="0"/>
                <a:ea typeface="Calibri" panose="020F0502020204030204" pitchFamily="34" charset="0"/>
                <a:cs typeface="Arial" panose="020B0604020202020204" pitchFamily="34" charset="0"/>
              </a:rPr>
              <a:t>. למשימות נלווית מערכת לניהול הלמידה.</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18</a:t>
            </a:fld>
            <a:endParaRPr lang="he-IL"/>
          </a:p>
        </p:txBody>
      </p:sp>
    </p:spTree>
    <p:extLst>
      <p:ext uri="{BB962C8B-B14F-4D97-AF65-F5344CB8AC3E}">
        <p14:creationId xmlns:p14="http://schemas.microsoft.com/office/powerpoint/2010/main" val="218598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 </a:t>
            </a:r>
            <a:r>
              <a:rPr lang="he-IL" sz="12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מקרינים את הסרטון ומציגים לתלמידים את מטלת הצפייה: מה ראיתם?</a:t>
            </a:r>
            <a:r>
              <a:rPr lang="he-IL" sz="1200" kern="0" baseline="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מה הרגשתם? ומה חשבתם? בסרטון רואים שיגור של מעבורת חלל. רואים את מכל הדלק ואת רקטות ההאצה. תמונה כזו מעוררת פליאה אודות העוצמה של הטכנולוגיה ותבונת האדם.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2</a:t>
            </a:fld>
            <a:endParaRPr lang="he-IL"/>
          </a:p>
        </p:txBody>
      </p:sp>
    </p:spTree>
    <p:extLst>
      <p:ext uri="{BB962C8B-B14F-4D97-AF65-F5344CB8AC3E}">
        <p14:creationId xmlns:p14="http://schemas.microsoft.com/office/powerpoint/2010/main" val="1578229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מבקשים מהתלמידים לדון בקבוצות על שלוש השאלות שמופיעות בשקופית (מה ראיתם?, מה הרגשתם?, מה חשבתם?). שאלות תיווך נוספות: מה מפתיע בסרטון?, מה עורר אצלכם את תחושת הפליאה </a:t>
            </a:r>
            <a:r>
              <a:rPr lang="en-US" sz="1200" kern="100" dirty="0">
                <a:effectLst/>
                <a:latin typeface="Arial" panose="020B0604020202020204" pitchFamily="34" charset="0"/>
                <a:ea typeface="Calibri" panose="020F0502020204030204" pitchFamily="34" charset="0"/>
                <a:cs typeface="Arial" panose="020B0604020202020204" pitchFamily="34" charset="0"/>
              </a:rPr>
              <a:t>(WOW)</a:t>
            </a:r>
            <a:r>
              <a:rPr lang="he-IL" sz="1200" kern="100" dirty="0">
                <a:effectLst/>
                <a:latin typeface="Calibri" panose="020F0502020204030204" pitchFamily="34" charset="0"/>
                <a:ea typeface="Calibri" panose="020F0502020204030204" pitchFamily="34" charset="0"/>
                <a:cs typeface="Arial" panose="020B0604020202020204" pitchFamily="34" charset="0"/>
              </a:rPr>
              <a:t>? בעזרת אילו מילים אנו מבטאים את רגש הפליאה?</a:t>
            </a:r>
            <a:r>
              <a:rPr lang="he-IL" sz="12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מטרת הסרטון היא להתפעל מתבונת האדם: יכולתו של האדם לפתור בע</a:t>
            </a:r>
            <a:r>
              <a:rPr lang="he-IL" sz="1200" kern="100" dirty="0">
                <a:effectLst/>
                <a:latin typeface="Calibri" panose="020F0502020204030204" pitchFamily="34" charset="0"/>
                <a:ea typeface="Calibri" panose="020F0502020204030204" pitchFamily="34" charset="0"/>
                <a:cs typeface="Arial" panose="020B0604020202020204" pitchFamily="34" charset="0"/>
              </a:rPr>
              <a:t>יות.  במקרה זו</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הבעיה היא כיצד להסיע אנשים ומשאות לחלל?</a:t>
            </a:r>
            <a:r>
              <a:rPr lang="he-IL" sz="1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90000"/>
              </a:lnSpc>
              <a:spcAft>
                <a:spcPts val="1000"/>
              </a:spcAft>
            </a:pPr>
            <a:r>
              <a:rPr lang="he-IL" sz="1200" kern="1200" dirty="0">
                <a:effectLst/>
                <a:latin typeface="Calibri" panose="020F0502020204030204" pitchFamily="34" charset="0"/>
                <a:ea typeface="MS Mincho" panose="02020609040205080304" pitchFamily="49" charset="-128"/>
                <a:cs typeface="Arial" panose="020B0604020202020204" pitchFamily="34" charset="0"/>
              </a:rPr>
              <a:t>פליאה: רגש, הדומה לתדהמה, שאנשים חווים כאשר הם עומדים אל מול דבר מה נדיר, בלתי צפוי. מילות פליאה: בָּל יְתֹאַר, יוֹצֵא דופן, כּוֹבֵשׁ את הלב, מַרְשים, עוצר נְשִׁימָה,  קָסוּם, מַפְתִיעַ, מפליא, מדהים.</a:t>
            </a:r>
            <a:r>
              <a:rPr lang="he-IL" sz="1200" kern="100" dirty="0">
                <a:effectLst/>
                <a:latin typeface="Calibri" panose="020F0502020204030204" pitchFamily="34" charset="0"/>
                <a:ea typeface="Calibri" panose="020F0502020204030204" pitchFamily="34" charset="0"/>
                <a:cs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00" dirty="0">
                <a:effectLst/>
                <a:latin typeface="Calibri" panose="020F0502020204030204" pitchFamily="34" charset="0"/>
                <a:ea typeface="Calibri" panose="020F0502020204030204" pitchFamily="34" charset="0"/>
                <a:cs typeface="Arial" panose="020B0604020202020204" pitchFamily="34" charset="0"/>
              </a:rPr>
              <a:t>לאחר מכן משתפים את המחשבות והרגשות במליאה.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3</a:t>
            </a:fld>
            <a:endParaRPr lang="he-IL"/>
          </a:p>
        </p:txBody>
      </p:sp>
    </p:spTree>
    <p:extLst>
      <p:ext uri="{BB962C8B-B14F-4D97-AF65-F5344CB8AC3E}">
        <p14:creationId xmlns:p14="http://schemas.microsoft.com/office/powerpoint/2010/main" val="207834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kern="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a:t>
            </a:r>
            <a:r>
              <a:rPr lang="he-IL" sz="1800" b="1" kern="100" dirty="0">
                <a:effectLst/>
                <a:latin typeface="Calibri" panose="020F0502020204030204" pitchFamily="34" charset="0"/>
                <a:ea typeface="Calibri" panose="020F0502020204030204" pitchFamily="34" charset="0"/>
                <a:cs typeface="Arial" panose="020B0604020202020204" pitchFamily="34" charset="0"/>
              </a:rPr>
              <a:t>מידע 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מקרינים שוב את הסרטון ומבקשים מהתלמידים להתבונן היטב ולנסות לגלות פרטים נוספים שלא שמו לב אליהם בצפייה הראשונה. מבקשים מהתלמידים לתאר את התופעה בעזרת הסעיפים שמופיעים בשקופית הבאה.</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4</a:t>
            </a:fld>
            <a:endParaRPr lang="he-IL"/>
          </a:p>
        </p:txBody>
      </p:sp>
    </p:spTree>
    <p:extLst>
      <p:ext uri="{BB962C8B-B14F-4D97-AF65-F5344CB8AC3E}">
        <p14:creationId xmlns:p14="http://schemas.microsoft.com/office/powerpoint/2010/main" val="2693145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מקרינים תמונת מעבורת החלל על המסך. מבקשים מהתלמידים להתבונן בתמונה בעזרת הסעיפים שמופיעים בשקופית הבאה. מומלץ לבצע את הפעילות בקבוצות. לאחר מכן, לשתף את העמיתים במליאה. כ</a:t>
            </a:r>
            <a:r>
              <a:rPr lang="he-IL" sz="1200" b="0" i="0" dirty="0">
                <a:solidFill>
                  <a:srgbClr val="202122"/>
                </a:solidFill>
                <a:effectLst/>
                <a:latin typeface="Arial" panose="020B0604020202020204" pitchFamily="34" charset="0"/>
              </a:rPr>
              <a:t>ל מעבורת היא מערכת הניתנת לשימוש חוזר המורכבת משלושה חלקים מרכזיים: המעבורת, מכל  דלק  נתיק,</a:t>
            </a:r>
            <a:r>
              <a:rPr lang="he-IL" sz="1200" b="0" i="0" baseline="0" dirty="0">
                <a:solidFill>
                  <a:srgbClr val="202122"/>
                </a:solidFill>
                <a:effectLst/>
                <a:latin typeface="Arial" panose="020B0604020202020204" pitchFamily="34" charset="0"/>
              </a:rPr>
              <a:t> </a:t>
            </a:r>
            <a:r>
              <a:rPr lang="he-IL" sz="1200" b="0" i="0" dirty="0">
                <a:solidFill>
                  <a:srgbClr val="202122"/>
                </a:solidFill>
                <a:effectLst/>
                <a:latin typeface="Arial" panose="020B0604020202020204" pitchFamily="34" charset="0"/>
              </a:rPr>
              <a:t>ורקטות ההאצה. חשוב לציין</a:t>
            </a:r>
            <a:r>
              <a:rPr lang="he-IL" sz="1200" b="0" i="0" baseline="0" dirty="0">
                <a:solidFill>
                  <a:srgbClr val="202122"/>
                </a:solidFill>
                <a:effectLst/>
                <a:latin typeface="Arial" panose="020B0604020202020204" pitchFamily="34" charset="0"/>
              </a:rPr>
              <a:t> ולהסביר שהמעבורת ניתנת לשימוש חוזר.</a:t>
            </a:r>
            <a:r>
              <a:rPr lang="he-IL" sz="1200" b="0" i="0" dirty="0">
                <a:solidFill>
                  <a:srgbClr val="202122"/>
                </a:solidFill>
                <a:effectLst/>
                <a:latin typeface="Arial" panose="020B0604020202020204" pitchFamily="34" charset="0"/>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5</a:t>
            </a:fld>
            <a:endParaRPr lang="he-IL"/>
          </a:p>
        </p:txBody>
      </p:sp>
    </p:spTree>
    <p:extLst>
      <p:ext uri="{BB962C8B-B14F-4D97-AF65-F5344CB8AC3E}">
        <p14:creationId xmlns:p14="http://schemas.microsoft.com/office/powerpoint/2010/main" val="325853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6</a:t>
            </a:fld>
            <a:endParaRPr lang="he-IL"/>
          </a:p>
        </p:txBody>
      </p:sp>
    </p:spTree>
    <p:extLst>
      <p:ext uri="{BB962C8B-B14F-4D97-AF65-F5344CB8AC3E}">
        <p14:creationId xmlns:p14="http://schemas.microsoft.com/office/powerpoint/2010/main" val="1878275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מטלת צפיה: מציגים לתלמידים את התמונות ומבקשים לבחור תמונה אחת מהם להשיב על השאלות: אילו מוצרים אנו רואים בתמונות? איך היו נראו החיים שלנו ללא מוצרים אלה? מבקשים מהתלמידים להביא דוגמאות נוספות של מוצרים טכנולוגיים שהם מכירים.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7</a:t>
            </a:fld>
            <a:endParaRPr lang="he-IL"/>
          </a:p>
        </p:txBody>
      </p:sp>
    </p:spTree>
    <p:extLst>
      <p:ext uri="{BB962C8B-B14F-4D97-AF65-F5344CB8AC3E}">
        <p14:creationId xmlns:p14="http://schemas.microsoft.com/office/powerpoint/2010/main" val="295460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מקרינים את הסרטון ומציגים לתלמידים את מטלת הצפייה שבשקופית הבאה: מה רואים?, מה מרגישים? ומה חושבים?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9</a:t>
            </a:fld>
            <a:endParaRPr lang="he-IL"/>
          </a:p>
        </p:txBody>
      </p:sp>
    </p:spTree>
    <p:extLst>
      <p:ext uri="{BB962C8B-B14F-4D97-AF65-F5344CB8AC3E}">
        <p14:creationId xmlns:p14="http://schemas.microsoft.com/office/powerpoint/2010/main" val="269501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מבקשים מהתלמידים לדון בקבוצות על שלוש השאלות שמופיעות בשקופית (מה ראיתם? , מה הרגשתם?, מה חשבתם?). שאלות תיווך נוספות: מה מפתיע בסרטון?, מה עורר אצלכם את תחושת הפליאה </a:t>
            </a:r>
            <a:r>
              <a:rPr lang="en-US" sz="1800" kern="100" dirty="0">
                <a:effectLst/>
                <a:latin typeface="Arial" panose="020B0604020202020204" pitchFamily="34" charset="0"/>
                <a:ea typeface="Calibri" panose="020F0502020204030204" pitchFamily="34" charset="0"/>
                <a:cs typeface="Arial" panose="020B0604020202020204" pitchFamily="34" charset="0"/>
              </a:rPr>
              <a:t>(WOW)</a:t>
            </a:r>
            <a:r>
              <a:rPr lang="he-IL" sz="1800" kern="100" dirty="0">
                <a:effectLst/>
                <a:latin typeface="Calibri" panose="020F0502020204030204" pitchFamily="34" charset="0"/>
                <a:ea typeface="Calibri" panose="020F0502020204030204" pitchFamily="34" charset="0"/>
                <a:cs typeface="Arial" panose="020B0604020202020204" pitchFamily="34" charset="0"/>
              </a:rPr>
              <a:t>? בעזרת אילו מילים אנו מבטאים את רגש הפליאה?</a:t>
            </a:r>
            <a:r>
              <a:rPr lang="he-IL" sz="18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הסרטון הזה מציג  פליאה מתופעת טבע – התפרצות של הר געש.  </a:t>
            </a:r>
            <a:r>
              <a:rPr lang="he-IL" sz="1800" kern="100" dirty="0">
                <a:effectLst/>
                <a:latin typeface="Calibri" panose="020F0502020204030204" pitchFamily="34" charset="0"/>
                <a:ea typeface="Calibri" panose="020F0502020204030204" pitchFamily="34" charset="0"/>
                <a:cs typeface="Arial" panose="020B0604020202020204" pitchFamily="34" charset="0"/>
              </a:rPr>
              <a:t> </a:t>
            </a:r>
            <a:r>
              <a:rPr lang="he-IL" sz="18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kern="100" dirty="0">
                <a:effectLst/>
                <a:latin typeface="Calibri" panose="020F0502020204030204" pitchFamily="34" charset="0"/>
                <a:ea typeface="Calibri" panose="020F0502020204030204" pitchFamily="34" charset="0"/>
                <a:cs typeface="Arial" panose="020B0604020202020204" pitchFamily="34" charset="0"/>
              </a:rPr>
              <a:t>בהתפרצות געשית מהפתח של הר הגעש (הלוע) פורצים החוצה אפר וגזים. מן הלוע קולח חומר מותך (נוזלי) לוהט בעל טמפרטורה גבוהה מאוד. לחומר המותך הלוהט קוראים לָבָה. הלבה זורמת מטה במורד ההר, מתקררת ומתמצקת לסלעי בזלת. סלעי בזלת בונים את המסלע בגליל ברמת הגולן בכרמל ובמכתש רמון. באזורים אלה הייתה</a:t>
            </a:r>
            <a:r>
              <a:rPr lang="he-IL" sz="1800" kern="100" dirty="0">
                <a:solidFill>
                  <a:srgbClr val="202122"/>
                </a:solidFill>
                <a:effectLst/>
                <a:latin typeface="Calibri" panose="020F0502020204030204" pitchFamily="34" charset="0"/>
                <a:ea typeface="Calibri" panose="020F0502020204030204" pitchFamily="34" charset="0"/>
                <a:cs typeface="Arial" panose="020B0604020202020204" pitchFamily="34" charset="0"/>
              </a:rPr>
              <a:t> פעילות געשית רבה ולכן מרובים בה סלעי הבזלת</a:t>
            </a:r>
            <a:r>
              <a:rPr lang="en-US" sz="1800" kern="100" dirty="0">
                <a:solidFill>
                  <a:srgbClr val="202122"/>
                </a:solidFill>
                <a:effectLst/>
                <a:latin typeface="Arial" panose="020B0604020202020204" pitchFamily="34" charset="0"/>
                <a:ea typeface="Calibri" panose="020F0502020204030204" pitchFamily="34" charset="0"/>
                <a:cs typeface="Arial" panose="020B0604020202020204" pitchFamily="34" charset="0"/>
              </a:rPr>
              <a:t>.</a:t>
            </a:r>
            <a:r>
              <a:rPr lang="he-IL" sz="1800" kern="100" dirty="0">
                <a:effectLst/>
                <a:latin typeface="Calibri" panose="020F0502020204030204" pitchFamily="34" charset="0"/>
                <a:ea typeface="Calibri" panose="020F0502020204030204" pitchFamily="34" charset="0"/>
                <a:cs typeface="Arial" panose="020B0604020202020204" pitchFamily="34" charset="0"/>
              </a:rPr>
              <a:t> השנה נלמד על סוגי סלעים ביניהם נלמד על סלע הבזלת.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10</a:t>
            </a:fld>
            <a:endParaRPr lang="he-IL"/>
          </a:p>
        </p:txBody>
      </p:sp>
    </p:spTree>
    <p:extLst>
      <p:ext uri="{BB962C8B-B14F-4D97-AF65-F5344CB8AC3E}">
        <p14:creationId xmlns:p14="http://schemas.microsoft.com/office/powerpoint/2010/main" val="938617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6888224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873337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000570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7974236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999635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286763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48896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765920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614048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098087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416661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35447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439568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808881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513535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27837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271598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856463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344718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52133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5018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כ"ח/אב/תשפ"ג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96995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1C424-02A5-48AA-8B93-6A7DDF80B50C}" type="datetimeFigureOut">
              <a:rPr lang="he-IL" smtClean="0"/>
              <a:t>כ"ח/אב/תשפ"ג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A653-04A9-4B71-A573-0FF5C28634E0}" type="slidenum">
              <a:rPr lang="he-IL" smtClean="0"/>
              <a:t>‹#›</a:t>
            </a:fld>
            <a:endParaRPr lang="he-IL"/>
          </a:p>
        </p:txBody>
      </p:sp>
      <p:pic>
        <p:nvPicPr>
          <p:cNvPr id="7" name="תמונה 6">
            <a:extLst>
              <a:ext uri="{FF2B5EF4-FFF2-40B4-BE49-F238E27FC236}">
                <a16:creationId xmlns="" xmlns:a16="http://schemas.microsoft.com/office/drawing/2014/main" id="{470D8178-15B9-A722-9D1E-755A0C3D610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8" name="משולש ישר-זווית 7">
            <a:extLst>
              <a:ext uri="{FF2B5EF4-FFF2-40B4-BE49-F238E27FC236}">
                <a16:creationId xmlns="" xmlns:a16="http://schemas.microsoft.com/office/drawing/2014/main" id="{471A3AD6-D1B1-BA84-A769-3F43E1B03E83}"/>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צורה חופשית: צורה 8">
            <a:extLst>
              <a:ext uri="{FF2B5EF4-FFF2-40B4-BE49-F238E27FC236}">
                <a16:creationId xmlns="" xmlns:a16="http://schemas.microsoft.com/office/drawing/2014/main" id="{571EBB70-286A-0B6F-62A4-C8AEE8CDFDC0}"/>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10" name="תמונה 9">
            <a:extLst>
              <a:ext uri="{FF2B5EF4-FFF2-40B4-BE49-F238E27FC236}">
                <a16:creationId xmlns="" xmlns:a16="http://schemas.microsoft.com/office/drawing/2014/main" id="{A2987C2A-D8D0-C83C-8CD7-63034309472D}"/>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79614" y="230190"/>
            <a:ext cx="962501" cy="688340"/>
          </a:xfrm>
          <a:prstGeom prst="rect">
            <a:avLst/>
          </a:prstGeom>
          <a:noFill/>
          <a:ln>
            <a:noFill/>
          </a:ln>
        </p:spPr>
      </p:pic>
    </p:spTree>
    <p:extLst>
      <p:ext uri="{BB962C8B-B14F-4D97-AF65-F5344CB8AC3E}">
        <p14:creationId xmlns:p14="http://schemas.microsoft.com/office/powerpoint/2010/main" val="1990989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1C424-02A5-48AA-8B93-6A7DDF80B50C}" type="datetimeFigureOut">
              <a:rPr lang="he-IL" smtClean="0"/>
              <a:t>כ"ח/אב/תשפ"ג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A653-04A9-4B71-A573-0FF5C28634E0}" type="slidenum">
              <a:rPr lang="he-IL" smtClean="0"/>
              <a:t>‹#›</a:t>
            </a:fld>
            <a:endParaRPr lang="he-IL"/>
          </a:p>
        </p:txBody>
      </p:sp>
      <p:pic>
        <p:nvPicPr>
          <p:cNvPr id="7" name="תמונה 6">
            <a:extLst>
              <a:ext uri="{FF2B5EF4-FFF2-40B4-BE49-F238E27FC236}">
                <a16:creationId xmlns="" xmlns:a16="http://schemas.microsoft.com/office/drawing/2014/main" id="{470D8178-15B9-A722-9D1E-755A0C3D610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8" name="משולש ישר-זווית 7">
            <a:extLst>
              <a:ext uri="{FF2B5EF4-FFF2-40B4-BE49-F238E27FC236}">
                <a16:creationId xmlns="" xmlns:a16="http://schemas.microsoft.com/office/drawing/2014/main" id="{471A3AD6-D1B1-BA84-A769-3F43E1B03E83}"/>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צורה חופשית: צורה 8">
            <a:extLst>
              <a:ext uri="{FF2B5EF4-FFF2-40B4-BE49-F238E27FC236}">
                <a16:creationId xmlns="" xmlns:a16="http://schemas.microsoft.com/office/drawing/2014/main" id="{571EBB70-286A-0B6F-62A4-C8AEE8CDFDC0}"/>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11" name="תמונה 10" descr="תמונה שמכילה גופן, טקסט, גרפיקה, עיצוב גרפי&#10;&#10;התיאור נוצר באופן אוטומטי">
            <a:extLst>
              <a:ext uri="{FF2B5EF4-FFF2-40B4-BE49-F238E27FC236}">
                <a16:creationId xmlns="" xmlns:a16="http://schemas.microsoft.com/office/drawing/2014/main" id="{9C04E164-0DD7-834C-76D8-45A28A5D79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03714" y="70307"/>
            <a:ext cx="1271391" cy="809889"/>
          </a:xfrm>
          <a:prstGeom prst="rect">
            <a:avLst/>
          </a:prstGeom>
        </p:spPr>
      </p:pic>
    </p:spTree>
    <p:extLst>
      <p:ext uri="{BB962C8B-B14F-4D97-AF65-F5344CB8AC3E}">
        <p14:creationId xmlns:p14="http://schemas.microsoft.com/office/powerpoint/2010/main" val="38253154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493020163"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s://mabatmekuvan.ramot.org/ramot-arb"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https://vimeo.com/843602303?share=copy"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843602303?share=copy"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he.wikipedia.org/wiki/%D7%9E%D7%A2%D7%91%D7%95%D7%A8%D7%AA_%D7%97%D7%9C%D7%9C#/media/%D7%A7%D7%95%D7%91%D7%A5:STS120LaunchHiRes.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49302016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9A4071C4-4D6D-C94B-1A14-6D88BB1207B8}"/>
              </a:ext>
            </a:extLst>
          </p:cNvPr>
          <p:cNvSpPr txBox="1"/>
          <p:nvPr/>
        </p:nvSpPr>
        <p:spPr>
          <a:xfrm>
            <a:off x="1424865" y="326465"/>
            <a:ext cx="6540784" cy="2282741"/>
          </a:xfrm>
          <a:prstGeom prst="rect">
            <a:avLst/>
          </a:prstGeom>
          <a:noFill/>
        </p:spPr>
        <p:txBody>
          <a:bodyPr wrap="square">
            <a:spAutoFit/>
          </a:bodyPr>
          <a:lstStyle/>
          <a:p>
            <a:pPr algn="ctr" rtl="1">
              <a:lnSpc>
                <a:spcPct val="115000"/>
              </a:lnSpc>
              <a:spcAft>
                <a:spcPts val="1000"/>
              </a:spcAft>
            </a:pPr>
            <a:r>
              <a:rPr lang="ar-SA" sz="4000" b="1" kern="0" dirty="0">
                <a:solidFill>
                  <a:srgbClr val="222222"/>
                </a:solidFill>
                <a:effectLst/>
                <a:latin typeface="Calibri" panose="020F0502020204030204" pitchFamily="34" charset="0"/>
                <a:ea typeface="Calibri" panose="020F0502020204030204" pitchFamily="34" charset="0"/>
              </a:rPr>
              <a:t>نَتَعَلَّمُ الْعُلُوْمَ وَالتِّكْنُولُوجيا</a:t>
            </a:r>
          </a:p>
          <a:p>
            <a:pPr algn="ctr" rtl="1">
              <a:lnSpc>
                <a:spcPct val="115000"/>
              </a:lnSpc>
              <a:spcAft>
                <a:spcPts val="1000"/>
              </a:spcAft>
            </a:pPr>
            <a:r>
              <a:rPr lang="ar-SA" sz="4000" b="1" kern="0" dirty="0">
                <a:solidFill>
                  <a:srgbClr val="222222"/>
                </a:solidFill>
                <a:effectLst/>
                <a:latin typeface="Calibri" panose="020F0502020204030204" pitchFamily="34" charset="0"/>
                <a:ea typeface="Calibri" panose="020F0502020204030204" pitchFamily="34" charset="0"/>
              </a:rPr>
              <a:t>الصَّفُّ الخّامِسُ  </a:t>
            </a:r>
          </a:p>
          <a:p>
            <a:pPr algn="ctr" rtl="1">
              <a:lnSpc>
                <a:spcPct val="115000"/>
              </a:lnSpc>
              <a:spcAft>
                <a:spcPts val="1000"/>
              </a:spcAft>
            </a:pPr>
            <a:r>
              <a:rPr lang="ar-SA" sz="3200" b="1" kern="0" dirty="0">
                <a:solidFill>
                  <a:srgbClr val="222222"/>
                </a:solidFill>
                <a:effectLst/>
                <a:latin typeface="Calibri" panose="020F0502020204030204" pitchFamily="34" charset="0"/>
                <a:ea typeface="Calibri" panose="020F0502020204030204" pitchFamily="34" charset="0"/>
              </a:rPr>
              <a:t>فعّالياتٌ لافْتِتَاحِيَّةِ السَّنَةِ الدِّرَاسِيَّةِ</a:t>
            </a:r>
          </a:p>
        </p:txBody>
      </p:sp>
      <p:pic>
        <p:nvPicPr>
          <p:cNvPr id="4" name="תמונה 3">
            <a:extLst>
              <a:ext uri="{FF2B5EF4-FFF2-40B4-BE49-F238E27FC236}">
                <a16:creationId xmlns="" xmlns:a16="http://schemas.microsoft.com/office/drawing/2014/main" id="{CA453F63-F072-61D8-5039-BC6EC6D2EF21}"/>
              </a:ext>
            </a:extLst>
          </p:cNvPr>
          <p:cNvPicPr>
            <a:picLocks noChangeAspect="1"/>
          </p:cNvPicPr>
          <p:nvPr/>
        </p:nvPicPr>
        <p:blipFill>
          <a:blip r:embed="rId3"/>
          <a:stretch>
            <a:fillRect/>
          </a:stretch>
        </p:blipFill>
        <p:spPr>
          <a:xfrm>
            <a:off x="7965649" y="-11178"/>
            <a:ext cx="1178351" cy="1073349"/>
          </a:xfrm>
          <a:prstGeom prst="rect">
            <a:avLst/>
          </a:prstGeom>
        </p:spPr>
      </p:pic>
      <p:sp>
        <p:nvSpPr>
          <p:cNvPr id="5" name="מלבן: פינות מעוגלות 4">
            <a:extLst>
              <a:ext uri="{FF2B5EF4-FFF2-40B4-BE49-F238E27FC236}">
                <a16:creationId xmlns="" xmlns:a16="http://schemas.microsoft.com/office/drawing/2014/main" id="{309E450D-E0B3-F003-F3C8-0FAC1489858F}"/>
              </a:ext>
            </a:extLst>
          </p:cNvPr>
          <p:cNvSpPr/>
          <p:nvPr/>
        </p:nvSpPr>
        <p:spPr>
          <a:xfrm>
            <a:off x="791852" y="2846895"/>
            <a:ext cx="7447175" cy="3789575"/>
          </a:xfrm>
          <a:prstGeom prst="roundRect">
            <a:avLst/>
          </a:prstGeom>
          <a:solidFill>
            <a:schemeClr val="accent4">
              <a:lumMod val="60000"/>
              <a:lumOff val="4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תמונה 8">
            <a:extLst>
              <a:ext uri="{FF2B5EF4-FFF2-40B4-BE49-F238E27FC236}">
                <a16:creationId xmlns="" xmlns:a16="http://schemas.microsoft.com/office/drawing/2014/main" id="{7582EC46-28C5-D7BE-8F3D-B738D698D8E4}"/>
              </a:ext>
            </a:extLst>
          </p:cNvPr>
          <p:cNvPicPr>
            <a:picLocks noChangeAspect="1"/>
          </p:cNvPicPr>
          <p:nvPr/>
        </p:nvPicPr>
        <p:blipFill>
          <a:blip r:embed="rId4"/>
          <a:stretch>
            <a:fillRect/>
          </a:stretch>
        </p:blipFill>
        <p:spPr>
          <a:xfrm>
            <a:off x="4637989" y="3245962"/>
            <a:ext cx="3157978" cy="3133357"/>
          </a:xfrm>
          <a:prstGeom prst="rect">
            <a:avLst/>
          </a:prstGeom>
        </p:spPr>
      </p:pic>
      <p:pic>
        <p:nvPicPr>
          <p:cNvPr id="2" name="תמונה 1">
            <a:extLst>
              <a:ext uri="{FF2B5EF4-FFF2-40B4-BE49-F238E27FC236}">
                <a16:creationId xmlns="" xmlns:a16="http://schemas.microsoft.com/office/drawing/2014/main" id="{AE7F890D-74E7-794A-D719-A8934022D097}"/>
              </a:ext>
            </a:extLst>
          </p:cNvPr>
          <p:cNvPicPr>
            <a:picLocks noChangeAspect="1"/>
          </p:cNvPicPr>
          <p:nvPr/>
        </p:nvPicPr>
        <p:blipFill>
          <a:blip r:embed="rId5"/>
          <a:stretch>
            <a:fillRect/>
          </a:stretch>
        </p:blipFill>
        <p:spPr>
          <a:xfrm>
            <a:off x="407676" y="2255646"/>
            <a:ext cx="1737511" cy="2158171"/>
          </a:xfrm>
          <a:prstGeom prst="rect">
            <a:avLst/>
          </a:prstGeom>
        </p:spPr>
      </p:pic>
      <p:pic>
        <p:nvPicPr>
          <p:cNvPr id="6" name="תמונה 5">
            <a:extLst>
              <a:ext uri="{FF2B5EF4-FFF2-40B4-BE49-F238E27FC236}">
                <a16:creationId xmlns="" xmlns:a16="http://schemas.microsoft.com/office/drawing/2014/main" id="{E9DAAB41-C6C3-0560-1E25-D43748F5C9AC}"/>
              </a:ext>
            </a:extLst>
          </p:cNvPr>
          <p:cNvPicPr>
            <a:picLocks noChangeAspect="1"/>
          </p:cNvPicPr>
          <p:nvPr/>
        </p:nvPicPr>
        <p:blipFill>
          <a:blip r:embed="rId6"/>
          <a:stretch>
            <a:fillRect/>
          </a:stretch>
        </p:blipFill>
        <p:spPr>
          <a:xfrm>
            <a:off x="1178351" y="3245962"/>
            <a:ext cx="3157978" cy="3097036"/>
          </a:xfrm>
          <a:prstGeom prst="rect">
            <a:avLst/>
          </a:prstGeom>
        </p:spPr>
      </p:pic>
    </p:spTree>
    <p:extLst>
      <p:ext uri="{BB962C8B-B14F-4D97-AF65-F5344CB8AC3E}">
        <p14:creationId xmlns:p14="http://schemas.microsoft.com/office/powerpoint/2010/main" val="1626307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 xmlns:a16="http://schemas.microsoft.com/office/drawing/2014/main" id="{689AE246-C05C-3EC6-78C8-A3342E10AA76}"/>
              </a:ext>
            </a:extLst>
          </p:cNvPr>
          <p:cNvSpPr txBox="1"/>
          <p:nvPr/>
        </p:nvSpPr>
        <p:spPr>
          <a:xfrm>
            <a:off x="5082209" y="2900392"/>
            <a:ext cx="3414914" cy="634276"/>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kumimoji="0" lang="ar-SA" sz="3200" b="1" i="0" u="none" strike="noStrike" kern="1200" cap="none" spc="0" normalizeH="0" baseline="0" noProof="0" dirty="0">
                <a:ln>
                  <a:noFill/>
                </a:ln>
                <a:solidFill>
                  <a:prstClr val="black"/>
                </a:solidFill>
                <a:effectLst/>
                <a:uLnTx/>
                <a:uFillTx/>
                <a:latin typeface="David" panose="020E0502060401010101" pitchFamily="34" charset="-79"/>
                <a:ea typeface="+mn-ea"/>
                <a:cs typeface="Arial" panose="020B0604020202020204" pitchFamily="34" charset="0"/>
              </a:rPr>
              <a:t>مَاذَا</a:t>
            </a:r>
            <a:r>
              <a:rPr lang="ar-SA" sz="3200" b="1" dirty="0">
                <a:solidFill>
                  <a:schemeClr val="dk1"/>
                </a:solidFill>
                <a:latin typeface="David" panose="020E0502060401010101" pitchFamily="34" charset="-79"/>
              </a:rPr>
              <a:t> شَعَرْتُمْ؟</a:t>
            </a:r>
            <a:endParaRPr lang="en-US" sz="5400" b="1" dirty="0">
              <a:solidFill>
                <a:schemeClr val="dk1"/>
              </a:solidFill>
              <a:latin typeface="David" panose="020E0502060401010101" pitchFamily="34" charset="-79"/>
            </a:endParaRPr>
          </a:p>
        </p:txBody>
      </p:sp>
      <p:pic>
        <p:nvPicPr>
          <p:cNvPr id="3" name="תמונה 2">
            <a:extLst>
              <a:ext uri="{FF2B5EF4-FFF2-40B4-BE49-F238E27FC236}">
                <a16:creationId xmlns="" xmlns:a16="http://schemas.microsoft.com/office/drawing/2014/main" id="{57CFF931-6CEF-3E32-3909-80CE229ACD9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934505" y="610936"/>
            <a:ext cx="3776040" cy="5896195"/>
          </a:xfrm>
          <a:prstGeom prst="rect">
            <a:avLst/>
          </a:prstGeom>
        </p:spPr>
      </p:pic>
      <p:sp>
        <p:nvSpPr>
          <p:cNvPr id="4" name="תיבת טקסט 3">
            <a:extLst>
              <a:ext uri="{FF2B5EF4-FFF2-40B4-BE49-F238E27FC236}">
                <a16:creationId xmlns="" xmlns:a16="http://schemas.microsoft.com/office/drawing/2014/main" id="{AB14126C-EDB9-8FE3-9AF2-083EC24758CF}"/>
              </a:ext>
            </a:extLst>
          </p:cNvPr>
          <p:cNvSpPr txBox="1"/>
          <p:nvPr/>
        </p:nvSpPr>
        <p:spPr>
          <a:xfrm>
            <a:off x="3900574" y="3872487"/>
            <a:ext cx="4704522" cy="634276"/>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ar-SA" sz="3200" b="1" kern="100" dirty="0">
                <a:effectLst/>
                <a:latin typeface="Calibri" panose="020F0502020204030204" pitchFamily="34" charset="0"/>
                <a:ea typeface="Calibri" panose="020F0502020204030204" pitchFamily="34" charset="0"/>
              </a:rPr>
              <a:t>ب</a:t>
            </a:r>
            <a:r>
              <a:rPr lang="ar-SA" sz="3200" b="1" dirty="0">
                <a:solidFill>
                  <a:prstClr val="black"/>
                </a:solidFill>
                <a:latin typeface="David" panose="020E0502060401010101" pitchFamily="34" charset="-79"/>
                <a:cs typeface="Arial" panose="020B0604020202020204" pitchFamily="34" charset="0"/>
              </a:rPr>
              <a:t>ِ</a:t>
            </a:r>
            <a:r>
              <a:rPr kumimoji="0" lang="ar-SA" sz="3200" b="1" i="0" u="none" strike="noStrike" kern="1200" cap="none" spc="0" normalizeH="0" baseline="0" noProof="0" dirty="0">
                <a:ln>
                  <a:noFill/>
                </a:ln>
                <a:solidFill>
                  <a:prstClr val="black"/>
                </a:solidFill>
                <a:effectLst/>
                <a:uLnTx/>
                <a:uFillTx/>
                <a:latin typeface="David" panose="020E0502060401010101" pitchFamily="34" charset="-79"/>
                <a:ea typeface="+mn-ea"/>
                <a:cs typeface="Arial" panose="020B0604020202020204" pitchFamily="34" charset="0"/>
              </a:rPr>
              <a:t>مَاذَا</a:t>
            </a:r>
            <a:r>
              <a:rPr lang="ar-SA" sz="3200" b="1" kern="100" dirty="0">
                <a:effectLst/>
                <a:latin typeface="Calibri" panose="020F0502020204030204" pitchFamily="34" charset="0"/>
                <a:ea typeface="Calibri" panose="020F0502020204030204" pitchFamily="34" charset="0"/>
              </a:rPr>
              <a:t> فَكَّرْتُمْ؟</a:t>
            </a:r>
            <a:endParaRPr lang="en-US" sz="3200" b="1" dirty="0">
              <a:solidFill>
                <a:schemeClr val="dk1"/>
              </a:solidFill>
              <a:latin typeface="David" panose="020E0502060401010101" pitchFamily="34" charset="-79"/>
            </a:endParaRPr>
          </a:p>
        </p:txBody>
      </p:sp>
      <p:sp>
        <p:nvSpPr>
          <p:cNvPr id="5" name="תיבת טקסט 4">
            <a:extLst>
              <a:ext uri="{FF2B5EF4-FFF2-40B4-BE49-F238E27FC236}">
                <a16:creationId xmlns="" xmlns:a16="http://schemas.microsoft.com/office/drawing/2014/main" id="{C453AD73-FC39-22CF-578F-60F2B7808D43}"/>
              </a:ext>
            </a:extLst>
          </p:cNvPr>
          <p:cNvSpPr txBox="1"/>
          <p:nvPr/>
        </p:nvSpPr>
        <p:spPr>
          <a:xfrm>
            <a:off x="4432847" y="1834798"/>
            <a:ext cx="4064276" cy="634276"/>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ar-SA" sz="3200" b="1" dirty="0">
                <a:solidFill>
                  <a:schemeClr val="dk1"/>
                </a:solidFill>
                <a:latin typeface="David" panose="020E0502060401010101" pitchFamily="34" charset="-79"/>
              </a:rPr>
              <a:t>مَاذَا شَاهَدْتُمْ؟</a:t>
            </a:r>
          </a:p>
        </p:txBody>
      </p:sp>
      <p:pic>
        <p:nvPicPr>
          <p:cNvPr id="6" name="תמונה 5">
            <a:extLst>
              <a:ext uri="{FF2B5EF4-FFF2-40B4-BE49-F238E27FC236}">
                <a16:creationId xmlns="" xmlns:a16="http://schemas.microsoft.com/office/drawing/2014/main" id="{3887C731-D0C4-BD28-4F9A-377CE89F7A10}"/>
              </a:ext>
            </a:extLst>
          </p:cNvPr>
          <p:cNvPicPr>
            <a:picLocks noChangeAspect="1"/>
          </p:cNvPicPr>
          <p:nvPr/>
        </p:nvPicPr>
        <p:blipFill>
          <a:blip r:embed="rId4"/>
          <a:stretch>
            <a:fillRect/>
          </a:stretch>
        </p:blipFill>
        <p:spPr>
          <a:xfrm>
            <a:off x="7908808" y="9656"/>
            <a:ext cx="1176630" cy="1072989"/>
          </a:xfrm>
          <a:prstGeom prst="rect">
            <a:avLst/>
          </a:prstGeom>
        </p:spPr>
      </p:pic>
    </p:spTree>
    <p:extLst>
      <p:ext uri="{BB962C8B-B14F-4D97-AF65-F5344CB8AC3E}">
        <p14:creationId xmlns:p14="http://schemas.microsoft.com/office/powerpoint/2010/main" val="3999162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0FA12207-B4BA-8125-9E0B-F2D4A45A751D}"/>
              </a:ext>
            </a:extLst>
          </p:cNvPr>
          <p:cNvSpPr txBox="1"/>
          <p:nvPr/>
        </p:nvSpPr>
        <p:spPr>
          <a:xfrm>
            <a:off x="1989683" y="762088"/>
            <a:ext cx="5205444" cy="688458"/>
          </a:xfrm>
          <a:prstGeom prst="rect">
            <a:avLst/>
          </a:prstGeom>
          <a:noFill/>
        </p:spPr>
        <p:txBody>
          <a:bodyPr wrap="square">
            <a:spAutoFit/>
          </a:bodyPr>
          <a:lstStyle/>
          <a:p>
            <a:pPr algn="r" rtl="1">
              <a:lnSpc>
                <a:spcPct val="115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نتأملُ في الظاهِرةِ مرةً اخْرى </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hlinkClick r:id="rId3"/>
            <a:extLst>
              <a:ext uri="{FF2B5EF4-FFF2-40B4-BE49-F238E27FC236}">
                <a16:creationId xmlns="" xmlns:a16="http://schemas.microsoft.com/office/drawing/2014/main" id="{AB1DED8D-99B9-A25E-E537-7C8D3F31C7A4}"/>
              </a:ext>
            </a:extLst>
          </p:cNvPr>
          <p:cNvPicPr>
            <a:picLocks noChangeAspect="1"/>
          </p:cNvPicPr>
          <p:nvPr/>
        </p:nvPicPr>
        <p:blipFill>
          <a:blip r:embed="rId4"/>
          <a:stretch>
            <a:fillRect/>
          </a:stretch>
        </p:blipFill>
        <p:spPr>
          <a:xfrm>
            <a:off x="1063412" y="2241044"/>
            <a:ext cx="7403253" cy="4027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 xmlns:a16="http://schemas.microsoft.com/office/drawing/2014/main" id="{F8BC7A39-63D0-B344-BF51-1BE1B523B9C5}"/>
              </a:ext>
            </a:extLst>
          </p:cNvPr>
          <p:cNvPicPr>
            <a:picLocks noChangeAspect="1"/>
          </p:cNvPicPr>
          <p:nvPr/>
        </p:nvPicPr>
        <p:blipFill>
          <a:blip r:embed="rId5"/>
          <a:stretch>
            <a:fillRect/>
          </a:stretch>
        </p:blipFill>
        <p:spPr>
          <a:xfrm>
            <a:off x="7967370" y="12118"/>
            <a:ext cx="1176630" cy="1072989"/>
          </a:xfrm>
          <a:prstGeom prst="rect">
            <a:avLst/>
          </a:prstGeom>
        </p:spPr>
      </p:pic>
    </p:spTree>
    <p:extLst>
      <p:ext uri="{BB962C8B-B14F-4D97-AF65-F5344CB8AC3E}">
        <p14:creationId xmlns:p14="http://schemas.microsoft.com/office/powerpoint/2010/main" val="4038297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7C9399F7-CDA6-7752-8574-173CD32D3FB0}"/>
              </a:ext>
            </a:extLst>
          </p:cNvPr>
          <p:cNvSpPr txBox="1"/>
          <p:nvPr/>
        </p:nvSpPr>
        <p:spPr>
          <a:xfrm>
            <a:off x="1413012" y="735783"/>
            <a:ext cx="4615068" cy="688458"/>
          </a:xfrm>
          <a:prstGeom prst="rect">
            <a:avLst/>
          </a:prstGeom>
          <a:noFill/>
        </p:spPr>
        <p:txBody>
          <a:bodyPr wrap="square">
            <a:spAutoFit/>
          </a:bodyPr>
          <a:lstStyle/>
          <a:p>
            <a:pPr algn="r" rtl="1">
              <a:lnSpc>
                <a:spcPct val="115000"/>
              </a:lnSpc>
              <a:spcAft>
                <a:spcPts val="1000"/>
              </a:spcAft>
            </a:pPr>
            <a:r>
              <a:rPr lang="ar-SA" sz="3600" b="1" kern="100" dirty="0">
                <a:latin typeface="Calibri" panose="020F0502020204030204" pitchFamily="34" charset="0"/>
                <a:ea typeface="Calibri" panose="020F0502020204030204" pitchFamily="34" charset="0"/>
                <a:cs typeface="Arial" panose="020B0604020202020204" pitchFamily="34" charset="0"/>
              </a:rPr>
              <a:t>نَسألُ أسئلةً</a:t>
            </a:r>
          </a:p>
        </p:txBody>
      </p:sp>
      <p:sp>
        <p:nvSpPr>
          <p:cNvPr id="4" name="תיבת טקסט 3">
            <a:extLst>
              <a:ext uri="{FF2B5EF4-FFF2-40B4-BE49-F238E27FC236}">
                <a16:creationId xmlns="" xmlns:a16="http://schemas.microsoft.com/office/drawing/2014/main" id="{7FF1C2BC-1DF5-0916-767E-59D76E077E4E}"/>
              </a:ext>
            </a:extLst>
          </p:cNvPr>
          <p:cNvSpPr txBox="1"/>
          <p:nvPr/>
        </p:nvSpPr>
        <p:spPr>
          <a:xfrm>
            <a:off x="7624555" y="1996005"/>
            <a:ext cx="1066806" cy="917079"/>
          </a:xfrm>
          <a:prstGeom prst="leftArrow">
            <a:avLst/>
          </a:prstGeom>
          <a:noFill/>
          <a:ln w="3175">
            <a:solidFill>
              <a:schemeClr val="tx1"/>
            </a:solidFill>
          </a:ln>
          <a:effectLst/>
        </p:spPr>
        <p:txBody>
          <a:bodyPr wrap="square">
            <a:spAutoFit/>
          </a:bodyPr>
          <a:lstStyle/>
          <a:p>
            <a:pPr algn="ctr"/>
            <a:r>
              <a:rPr lang="ar-SA" sz="2400" b="1" dirty="0">
                <a:cs typeface="Arial" panose="020B0604020202020204" pitchFamily="34" charset="0"/>
              </a:rPr>
              <a:t>ماذا</a:t>
            </a:r>
            <a:endParaRPr lang="he-IL" sz="2400" b="1" dirty="0">
              <a:cs typeface="Arial" panose="020B0604020202020204" pitchFamily="34" charset="0"/>
            </a:endParaRPr>
          </a:p>
        </p:txBody>
      </p:sp>
      <p:sp>
        <p:nvSpPr>
          <p:cNvPr id="5" name="תיבת טקסט 4">
            <a:extLst>
              <a:ext uri="{FF2B5EF4-FFF2-40B4-BE49-F238E27FC236}">
                <a16:creationId xmlns="" xmlns:a16="http://schemas.microsoft.com/office/drawing/2014/main" id="{1B5B6604-89B3-813E-BB05-01B86C5F57F8}"/>
              </a:ext>
            </a:extLst>
          </p:cNvPr>
          <p:cNvSpPr txBox="1"/>
          <p:nvPr/>
        </p:nvSpPr>
        <p:spPr>
          <a:xfrm>
            <a:off x="6522971" y="5355309"/>
            <a:ext cx="2168390" cy="917079"/>
          </a:xfrm>
          <a:prstGeom prst="leftArrow">
            <a:avLst/>
          </a:prstGeom>
          <a:noFill/>
          <a:ln w="3175">
            <a:solidFill>
              <a:schemeClr val="tx1"/>
            </a:solidFill>
          </a:ln>
          <a:effectLst/>
        </p:spPr>
        <p:txBody>
          <a:bodyPr wrap="square">
            <a:spAutoFit/>
          </a:bodyPr>
          <a:lstStyle>
            <a:defPPr>
              <a:defRPr lang="en-US"/>
            </a:defPPr>
            <a:lvl1pPr algn="ctr">
              <a:defRPr sz="2400" b="1">
                <a:effectLst/>
                <a:ea typeface="Calibri" panose="020F0502020204030204" pitchFamily="34" charset="0"/>
                <a:cs typeface="Arial" panose="020B0604020202020204" pitchFamily="34" charset="0"/>
              </a:defRPr>
            </a:lvl1pPr>
          </a:lstStyle>
          <a:p>
            <a:r>
              <a:rPr lang="ar-SA" b="1" dirty="0">
                <a:effectLst/>
                <a:ea typeface="Calibri" panose="020F0502020204030204" pitchFamily="34" charset="0"/>
                <a:cs typeface="Arial" panose="020B0604020202020204" pitchFamily="34" charset="0"/>
              </a:rPr>
              <a:t>ما هوَ تَفسير؟</a:t>
            </a:r>
            <a:endParaRPr lang="he-IL" sz="4000" dirty="0"/>
          </a:p>
        </p:txBody>
      </p:sp>
      <p:sp>
        <p:nvSpPr>
          <p:cNvPr id="6" name="תיבת טקסט 5">
            <a:extLst>
              <a:ext uri="{FF2B5EF4-FFF2-40B4-BE49-F238E27FC236}">
                <a16:creationId xmlns="" xmlns:a16="http://schemas.microsoft.com/office/drawing/2014/main" id="{3DF27D3D-1601-CDE0-B3A3-FFF1D8301BAA}"/>
              </a:ext>
            </a:extLst>
          </p:cNvPr>
          <p:cNvSpPr txBox="1"/>
          <p:nvPr/>
        </p:nvSpPr>
        <p:spPr>
          <a:xfrm>
            <a:off x="7431009" y="4149790"/>
            <a:ext cx="1260352" cy="917079"/>
          </a:xfrm>
          <a:prstGeom prst="leftArrow">
            <a:avLst/>
          </a:prstGeom>
          <a:noFill/>
          <a:ln w="3175">
            <a:solidFill>
              <a:schemeClr val="tx1"/>
            </a:solidFill>
          </a:ln>
          <a:effectLst/>
        </p:spPr>
        <p:txBody>
          <a:bodyPr wrap="square">
            <a:spAutoFit/>
          </a:bodyPr>
          <a:lstStyle>
            <a:defPPr>
              <a:defRPr lang="en-US"/>
            </a:defPPr>
            <a:lvl1pPr algn="ctr">
              <a:defRPr sz="2400" b="1">
                <a:cs typeface="Arial" panose="020B0604020202020204" pitchFamily="34" charset="0"/>
              </a:defRPr>
            </a:lvl1pPr>
          </a:lstStyle>
          <a:p>
            <a:r>
              <a:rPr lang="ar-SA" dirty="0"/>
              <a:t>مَتى؟</a:t>
            </a:r>
            <a:endParaRPr lang="en-US" dirty="0"/>
          </a:p>
        </p:txBody>
      </p:sp>
      <p:sp>
        <p:nvSpPr>
          <p:cNvPr id="7" name="תיבת טקסט 6">
            <a:extLst>
              <a:ext uri="{FF2B5EF4-FFF2-40B4-BE49-F238E27FC236}">
                <a16:creationId xmlns="" xmlns:a16="http://schemas.microsoft.com/office/drawing/2014/main" id="{3FB13022-3390-1AD5-60B6-56FBE810653C}"/>
              </a:ext>
            </a:extLst>
          </p:cNvPr>
          <p:cNvSpPr txBox="1"/>
          <p:nvPr/>
        </p:nvSpPr>
        <p:spPr>
          <a:xfrm>
            <a:off x="470028" y="1996005"/>
            <a:ext cx="1570386" cy="917079"/>
          </a:xfrm>
          <a:prstGeom prst="rightArrow">
            <a:avLst/>
          </a:prstGeom>
          <a:noFill/>
          <a:ln w="3175">
            <a:solidFill>
              <a:schemeClr val="tx1"/>
            </a:solidFill>
          </a:ln>
          <a:effectLst/>
        </p:spPr>
        <p:txBody>
          <a:bodyPr wrap="square">
            <a:spAutoFit/>
          </a:bodyPr>
          <a:lstStyle>
            <a:defPPr>
              <a:defRPr lang="en-US"/>
            </a:defPPr>
            <a:lvl1pPr algn="ctr">
              <a:defRPr sz="2400" b="1">
                <a:cs typeface="Arial" panose="020B0604020202020204" pitchFamily="34" charset="0"/>
              </a:defRPr>
            </a:lvl1pPr>
          </a:lstStyle>
          <a:p>
            <a:r>
              <a:rPr lang="ar-SA" dirty="0"/>
              <a:t>لِماذا؟</a:t>
            </a:r>
            <a:endParaRPr lang="he-IL" dirty="0"/>
          </a:p>
        </p:txBody>
      </p:sp>
      <p:sp>
        <p:nvSpPr>
          <p:cNvPr id="8" name="תיבת טקסט 7">
            <a:extLst>
              <a:ext uri="{FF2B5EF4-FFF2-40B4-BE49-F238E27FC236}">
                <a16:creationId xmlns="" xmlns:a16="http://schemas.microsoft.com/office/drawing/2014/main" id="{60E7C250-D2A5-1162-5959-3EAB0BCA96BE}"/>
              </a:ext>
            </a:extLst>
          </p:cNvPr>
          <p:cNvSpPr txBox="1"/>
          <p:nvPr/>
        </p:nvSpPr>
        <p:spPr>
          <a:xfrm>
            <a:off x="470028" y="3091663"/>
            <a:ext cx="1570386" cy="917079"/>
          </a:xfrm>
          <a:prstGeom prst="rightArrow">
            <a:avLst/>
          </a:prstGeom>
          <a:noFill/>
          <a:ln w="3175">
            <a:solidFill>
              <a:schemeClr val="tx1"/>
            </a:solidFill>
          </a:ln>
          <a:effectLst/>
        </p:spPr>
        <p:txBody>
          <a:bodyPr wrap="square">
            <a:spAutoFit/>
          </a:bodyPr>
          <a:lstStyle>
            <a:defPPr>
              <a:defRPr lang="en-US"/>
            </a:defPPr>
            <a:lvl1pPr algn="ctr">
              <a:defRPr sz="2400" b="1">
                <a:cs typeface="Arial" panose="020B0604020202020204" pitchFamily="34" charset="0"/>
              </a:defRPr>
            </a:lvl1pPr>
          </a:lstStyle>
          <a:p>
            <a:r>
              <a:rPr lang="ar-SA" dirty="0"/>
              <a:t>كَيف؟</a:t>
            </a:r>
            <a:endParaRPr lang="he-IL" dirty="0"/>
          </a:p>
        </p:txBody>
      </p:sp>
      <p:sp>
        <p:nvSpPr>
          <p:cNvPr id="9" name="תיבת טקסט 8">
            <a:extLst>
              <a:ext uri="{FF2B5EF4-FFF2-40B4-BE49-F238E27FC236}">
                <a16:creationId xmlns="" xmlns:a16="http://schemas.microsoft.com/office/drawing/2014/main" id="{4F7BEBD3-A1E1-870C-F6B3-1671C8434BE1}"/>
              </a:ext>
            </a:extLst>
          </p:cNvPr>
          <p:cNvSpPr txBox="1"/>
          <p:nvPr/>
        </p:nvSpPr>
        <p:spPr>
          <a:xfrm>
            <a:off x="470028" y="4149790"/>
            <a:ext cx="1815548" cy="917079"/>
          </a:xfrm>
          <a:prstGeom prst="rightArrow">
            <a:avLst/>
          </a:prstGeom>
          <a:noFill/>
          <a:ln w="3175">
            <a:solidFill>
              <a:schemeClr val="tx1"/>
            </a:solidFill>
          </a:ln>
          <a:effectLst/>
        </p:spPr>
        <p:txBody>
          <a:bodyPr wrap="square">
            <a:spAutoFit/>
          </a:bodyPr>
          <a:lstStyle>
            <a:defPPr>
              <a:defRPr lang="en-US"/>
            </a:defPPr>
            <a:lvl1pPr algn="ctr">
              <a:defRPr sz="2400" b="1">
                <a:cs typeface="Arial" panose="020B0604020202020204" pitchFamily="34" charset="0"/>
              </a:defRPr>
            </a:lvl1pPr>
          </a:lstStyle>
          <a:p>
            <a:r>
              <a:rPr lang="ar-SA" dirty="0"/>
              <a:t>أينَ؟</a:t>
            </a:r>
            <a:endParaRPr lang="en-US" dirty="0"/>
          </a:p>
        </p:txBody>
      </p:sp>
      <p:pic>
        <p:nvPicPr>
          <p:cNvPr id="10" name="תמונה 9">
            <a:extLst>
              <a:ext uri="{FF2B5EF4-FFF2-40B4-BE49-F238E27FC236}">
                <a16:creationId xmlns="" xmlns:a16="http://schemas.microsoft.com/office/drawing/2014/main" id="{409384B7-6AC4-DF83-E7BE-B17C90984D99}"/>
              </a:ext>
            </a:extLst>
          </p:cNvPr>
          <p:cNvPicPr>
            <a:picLocks noChangeAspect="1"/>
          </p:cNvPicPr>
          <p:nvPr/>
        </p:nvPicPr>
        <p:blipFill rotWithShape="1">
          <a:blip r:embed="rId3">
            <a:extLst>
              <a:ext uri="{28A0092B-C50C-407E-A947-70E740481C1C}">
                <a14:useLocalDpi xmlns:a14="http://schemas.microsoft.com/office/drawing/2010/main" val="0"/>
              </a:ext>
            </a:extLst>
          </a:blip>
          <a:srcRect r="21141"/>
          <a:stretch/>
        </p:blipFill>
        <p:spPr bwMode="auto">
          <a:xfrm>
            <a:off x="3063882" y="2037859"/>
            <a:ext cx="3441700" cy="2923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1" name="תיבת טקסט 10">
            <a:extLst>
              <a:ext uri="{FF2B5EF4-FFF2-40B4-BE49-F238E27FC236}">
                <a16:creationId xmlns="" xmlns:a16="http://schemas.microsoft.com/office/drawing/2014/main" id="{A0C38BAB-1E28-3D82-7EF6-19CEBEF48769}"/>
              </a:ext>
            </a:extLst>
          </p:cNvPr>
          <p:cNvSpPr txBox="1"/>
          <p:nvPr/>
        </p:nvSpPr>
        <p:spPr>
          <a:xfrm>
            <a:off x="7521852" y="3091663"/>
            <a:ext cx="1169509" cy="917079"/>
          </a:xfrm>
          <a:prstGeom prst="leftArrow">
            <a:avLst/>
          </a:prstGeom>
          <a:noFill/>
          <a:ln w="3175">
            <a:solidFill>
              <a:schemeClr val="tx1"/>
            </a:solidFill>
          </a:ln>
          <a:effectLst/>
        </p:spPr>
        <p:txBody>
          <a:bodyPr wrap="square">
            <a:spAutoFit/>
          </a:bodyPr>
          <a:lstStyle>
            <a:defPPr>
              <a:defRPr lang="en-US"/>
            </a:defPPr>
            <a:lvl1pPr algn="ctr">
              <a:defRPr sz="2400" b="1">
                <a:effectLst/>
                <a:ea typeface="Calibri" panose="020F0502020204030204" pitchFamily="34" charset="0"/>
                <a:cs typeface="Arial" panose="020B0604020202020204" pitchFamily="34" charset="0"/>
              </a:defRPr>
            </a:lvl1pPr>
          </a:lstStyle>
          <a:p>
            <a:r>
              <a:rPr lang="ar-SA" b="1" dirty="0">
                <a:solidFill>
                  <a:srgbClr val="000000"/>
                </a:solidFill>
                <a:effectLst/>
                <a:ea typeface="Calibri" panose="020F0502020204030204" pitchFamily="34" charset="0"/>
                <a:cs typeface="Arial" panose="020B0604020202020204" pitchFamily="34" charset="0"/>
              </a:rPr>
              <a:t>كَيف؟</a:t>
            </a:r>
            <a:endParaRPr lang="he-IL" sz="3200" dirty="0"/>
          </a:p>
        </p:txBody>
      </p:sp>
      <p:sp>
        <p:nvSpPr>
          <p:cNvPr id="12" name="תיבת טקסט 11">
            <a:extLst>
              <a:ext uri="{FF2B5EF4-FFF2-40B4-BE49-F238E27FC236}">
                <a16:creationId xmlns="" xmlns:a16="http://schemas.microsoft.com/office/drawing/2014/main" id="{B22CC8A8-92F8-48E0-9A58-F48ECC2EA987}"/>
              </a:ext>
            </a:extLst>
          </p:cNvPr>
          <p:cNvSpPr txBox="1"/>
          <p:nvPr/>
        </p:nvSpPr>
        <p:spPr>
          <a:xfrm>
            <a:off x="3379758" y="5242425"/>
            <a:ext cx="2384484" cy="1104245"/>
          </a:xfrm>
          <a:prstGeom prst="upArrow">
            <a:avLst/>
          </a:prstGeom>
          <a:noFill/>
          <a:ln w="3175">
            <a:solidFill>
              <a:schemeClr val="tx1"/>
            </a:solidFill>
          </a:ln>
          <a:effectLst/>
        </p:spPr>
        <p:txBody>
          <a:bodyPr wrap="square">
            <a:spAutoFit/>
          </a:bodyPr>
          <a:lstStyle>
            <a:defPPr>
              <a:defRPr lang="en-US"/>
            </a:defPPr>
            <a:lvl1pPr algn="ctr">
              <a:defRPr sz="2400" b="1">
                <a:cs typeface="Arial" panose="020B0604020202020204" pitchFamily="34" charset="0"/>
              </a:defRPr>
            </a:lvl1pPr>
          </a:lstStyle>
          <a:p>
            <a:r>
              <a:rPr lang="ar-SA" b="1" dirty="0">
                <a:solidFill>
                  <a:srgbClr val="000000"/>
                </a:solidFill>
                <a:effectLst/>
                <a:ea typeface="Calibri" panose="020F0502020204030204" pitchFamily="34" charset="0"/>
                <a:cs typeface="Arial" panose="020B0604020202020204" pitchFamily="34" charset="0"/>
              </a:rPr>
              <a:t>ما </a:t>
            </a:r>
            <a:r>
              <a:rPr lang="ar-SA" b="1">
                <a:solidFill>
                  <a:srgbClr val="000000"/>
                </a:solidFill>
                <a:effectLst/>
                <a:ea typeface="Calibri" panose="020F0502020204030204" pitchFamily="34" charset="0"/>
                <a:cs typeface="Arial" panose="020B0604020202020204" pitchFamily="34" charset="0"/>
              </a:rPr>
              <a:t>هيَ العَلاقَة</a:t>
            </a:r>
            <a:r>
              <a:rPr lang="ar-SA" b="1" dirty="0">
                <a:solidFill>
                  <a:srgbClr val="000000"/>
                </a:solidFill>
                <a:effectLst/>
                <a:ea typeface="Calibri" panose="020F0502020204030204" pitchFamily="34" charset="0"/>
                <a:cs typeface="Arial" panose="020B0604020202020204" pitchFamily="34" charset="0"/>
              </a:rPr>
              <a:t>؟</a:t>
            </a:r>
            <a:endParaRPr lang="he-IL" dirty="0"/>
          </a:p>
        </p:txBody>
      </p:sp>
      <p:sp>
        <p:nvSpPr>
          <p:cNvPr id="13" name="תיבת טקסט 12">
            <a:extLst>
              <a:ext uri="{FF2B5EF4-FFF2-40B4-BE49-F238E27FC236}">
                <a16:creationId xmlns="" xmlns:a16="http://schemas.microsoft.com/office/drawing/2014/main" id="{DC00B400-382B-A27A-E196-90DB9048E8DB}"/>
              </a:ext>
            </a:extLst>
          </p:cNvPr>
          <p:cNvSpPr txBox="1"/>
          <p:nvPr/>
        </p:nvSpPr>
        <p:spPr>
          <a:xfrm>
            <a:off x="452639" y="5355309"/>
            <a:ext cx="2689666" cy="917079"/>
          </a:xfrm>
          <a:prstGeom prst="rightArrow">
            <a:avLst/>
          </a:prstGeom>
          <a:noFill/>
          <a:ln w="3175">
            <a:solidFill>
              <a:schemeClr val="tx1"/>
            </a:solidFill>
          </a:ln>
          <a:effectLst/>
        </p:spPr>
        <p:txBody>
          <a:bodyPr wrap="square">
            <a:spAutoFit/>
          </a:bodyPr>
          <a:lstStyle>
            <a:defPPr>
              <a:defRPr lang="en-US"/>
            </a:defPPr>
            <a:lvl1pPr algn="ctr">
              <a:defRPr sz="2400" b="1">
                <a:cs typeface="Arial" panose="020B0604020202020204" pitchFamily="34" charset="0"/>
              </a:defRPr>
            </a:lvl1pPr>
          </a:lstStyle>
          <a:p>
            <a:r>
              <a:rPr lang="ar-SA" b="1" dirty="0">
                <a:solidFill>
                  <a:srgbClr val="000000"/>
                </a:solidFill>
                <a:effectLst/>
                <a:ea typeface="Calibri" panose="020F0502020204030204" pitchFamily="34" charset="0"/>
                <a:cs typeface="Arial" panose="020B0604020202020204" pitchFamily="34" charset="0"/>
              </a:rPr>
              <a:t>ما هو تأثير؟</a:t>
            </a:r>
            <a:endParaRPr lang="he-IL" sz="3200" dirty="0"/>
          </a:p>
        </p:txBody>
      </p:sp>
      <p:pic>
        <p:nvPicPr>
          <p:cNvPr id="2" name="תמונה 1">
            <a:extLst>
              <a:ext uri="{FF2B5EF4-FFF2-40B4-BE49-F238E27FC236}">
                <a16:creationId xmlns="" xmlns:a16="http://schemas.microsoft.com/office/drawing/2014/main" id="{0A7AF840-319E-05D9-9413-C341946DF596}"/>
              </a:ext>
            </a:extLst>
          </p:cNvPr>
          <p:cNvPicPr>
            <a:picLocks noChangeAspect="1"/>
          </p:cNvPicPr>
          <p:nvPr/>
        </p:nvPicPr>
        <p:blipFill>
          <a:blip r:embed="rId4"/>
          <a:stretch>
            <a:fillRect/>
          </a:stretch>
        </p:blipFill>
        <p:spPr>
          <a:xfrm>
            <a:off x="7967370" y="-51895"/>
            <a:ext cx="1176630" cy="1072989"/>
          </a:xfrm>
          <a:prstGeom prst="rect">
            <a:avLst/>
          </a:prstGeom>
        </p:spPr>
      </p:pic>
    </p:spTree>
    <p:extLst>
      <p:ext uri="{BB962C8B-B14F-4D97-AF65-F5344CB8AC3E}">
        <p14:creationId xmlns:p14="http://schemas.microsoft.com/office/powerpoint/2010/main" val="2893041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78DAADE6-E68E-1118-EBE1-6DCC5A29F868}"/>
              </a:ext>
            </a:extLst>
          </p:cNvPr>
          <p:cNvSpPr txBox="1"/>
          <p:nvPr/>
        </p:nvSpPr>
        <p:spPr>
          <a:xfrm>
            <a:off x="1951348" y="722531"/>
            <a:ext cx="5561815" cy="688458"/>
          </a:xfrm>
          <a:prstGeom prst="rect">
            <a:avLst/>
          </a:prstGeom>
          <a:noFill/>
        </p:spPr>
        <p:txBody>
          <a:bodyPr wrap="square">
            <a:spAutoFit/>
          </a:bodyPr>
          <a:lstStyle/>
          <a:p>
            <a:pPr algn="r" rtl="1">
              <a:lnSpc>
                <a:spcPct val="115000"/>
              </a:lnSpc>
              <a:spcAft>
                <a:spcPts val="1000"/>
              </a:spcAft>
            </a:pPr>
            <a:r>
              <a:rPr lang="ar-SA" sz="36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إعداد نَموذَج لبركان فعّال</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 xmlns:a16="http://schemas.microsoft.com/office/drawing/2014/main" id="{7D438209-7043-4913-BD87-26DB362541DB}"/>
              </a:ext>
            </a:extLst>
          </p:cNvPr>
          <p:cNvSpPr txBox="1"/>
          <p:nvPr/>
        </p:nvSpPr>
        <p:spPr>
          <a:xfrm>
            <a:off x="2022764" y="1570182"/>
            <a:ext cx="7121236" cy="3682226"/>
          </a:xfrm>
          <a:prstGeom prst="rect">
            <a:avLst/>
          </a:prstGeom>
          <a:noFill/>
        </p:spPr>
        <p:txBody>
          <a:bodyPr wrap="square">
            <a:spAutoFit/>
          </a:bodyPr>
          <a:lstStyle/>
          <a:p>
            <a:pPr marL="342900" lvl="0" indent="-342900" algn="r" rtl="1">
              <a:lnSpc>
                <a:spcPct val="200000"/>
              </a:lnSpc>
              <a:buFont typeface="Symbol" panose="05050102010706020507" pitchFamily="18" charset="2"/>
              <a:buChar char=""/>
            </a:pPr>
            <a:r>
              <a:rPr lang="ar-SA" sz="24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نَضَع مِلعقتين كَبيرتين من صودا الخبز في الزجاجة.</a:t>
            </a:r>
            <a:endParaRPr lang="he-IL" sz="24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r" rtl="1">
              <a:lnSpc>
                <a:spcPct val="200000"/>
              </a:lnSpc>
              <a:buFont typeface="Symbol" panose="05050102010706020507" pitchFamily="18" charset="2"/>
              <a:buChar char=""/>
            </a:pPr>
            <a:r>
              <a:rPr lang="ar-SA" sz="24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نُضيف قَطرتين مِن صَبغة الطعام الحَمراء إلى الزجاجة ونَخلطها</a:t>
            </a:r>
            <a:r>
              <a:rPr lang="he-IL" sz="24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200000"/>
              </a:lnSpc>
              <a:buFont typeface="Symbol" panose="05050102010706020507" pitchFamily="18" charset="2"/>
              <a:buChar char=""/>
            </a:pPr>
            <a:r>
              <a:rPr lang="ar-SA" sz="24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نضيف سائل غسيل الصحون إلى الزجاجة ونخلطه.</a:t>
            </a:r>
          </a:p>
          <a:p>
            <a:pPr marL="342900" lvl="0" indent="-342900" algn="r" rtl="1">
              <a:lnSpc>
                <a:spcPct val="200000"/>
              </a:lnSpc>
              <a:buFont typeface="Symbol" panose="05050102010706020507" pitchFamily="18" charset="2"/>
              <a:buChar char=""/>
            </a:pPr>
            <a:r>
              <a:rPr lang="ar-SA" sz="2400" b="1" kern="100" dirty="0">
                <a:solidFill>
                  <a:srgbClr val="000000"/>
                </a:solidFill>
                <a:latin typeface="Calibri" panose="020F0502020204030204" pitchFamily="34" charset="0"/>
                <a:ea typeface="Times New Roman" panose="02020603050405020304" pitchFamily="18" charset="0"/>
                <a:cs typeface="Arial" panose="020B0604020202020204" pitchFamily="34" charset="0"/>
              </a:rPr>
              <a:t>ن</a:t>
            </a:r>
            <a:r>
              <a:rPr lang="ar-SA" sz="24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ضعُ 1/3 كوب من الخلِ في الزجاجةِ.</a:t>
            </a:r>
          </a:p>
          <a:p>
            <a:pPr lvl="0" algn="r" rtl="1">
              <a:lnSpc>
                <a:spcPct val="200000"/>
              </a:lnSpc>
            </a:pP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תמונה 9" descr="תמונה שמכילה שרטוט, סרט מצויר, איור, אומנות&#10;&#10;התיאור נוצר באופן אוטומטי">
            <a:extLst>
              <a:ext uri="{FF2B5EF4-FFF2-40B4-BE49-F238E27FC236}">
                <a16:creationId xmlns="" xmlns:a16="http://schemas.microsoft.com/office/drawing/2014/main" id="{6F0B5770-971E-DD4D-9E61-6A9617B7B3D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022" y="2971128"/>
            <a:ext cx="3658126" cy="3721946"/>
          </a:xfrm>
          <a:prstGeom prst="rect">
            <a:avLst/>
          </a:prstGeom>
        </p:spPr>
      </p:pic>
      <p:sp>
        <p:nvSpPr>
          <p:cNvPr id="6" name="TextBox 5"/>
          <p:cNvSpPr txBox="1"/>
          <p:nvPr/>
        </p:nvSpPr>
        <p:spPr>
          <a:xfrm>
            <a:off x="4324348" y="5070764"/>
            <a:ext cx="4468670" cy="1384995"/>
          </a:xfrm>
          <a:prstGeom prst="rect">
            <a:avLst/>
          </a:prstGeom>
          <a:noFill/>
        </p:spPr>
        <p:txBody>
          <a:bodyPr wrap="square" rtlCol="0">
            <a:spAutoFit/>
          </a:bodyPr>
          <a:lstStyle/>
          <a:p>
            <a:pPr algn="r"/>
            <a:r>
              <a:rPr lang="ar-SA" sz="2800" b="1" dirty="0">
                <a:solidFill>
                  <a:srgbClr val="FF0000"/>
                </a:solidFill>
              </a:rPr>
              <a:t>الحذر!</a:t>
            </a:r>
          </a:p>
          <a:p>
            <a:pPr algn="r"/>
            <a:r>
              <a:rPr lang="ar-SA" sz="2800" b="1" dirty="0">
                <a:solidFill>
                  <a:srgbClr val="FF0000"/>
                </a:solidFill>
              </a:rPr>
              <a:t>المعلم\ة فقط يجري\ تجري هذه التجربة.</a:t>
            </a:r>
            <a:endParaRPr lang="en-US" sz="2800" b="1" dirty="0">
              <a:solidFill>
                <a:srgbClr val="FF0000"/>
              </a:solidFill>
            </a:endParaRPr>
          </a:p>
        </p:txBody>
      </p:sp>
      <p:pic>
        <p:nvPicPr>
          <p:cNvPr id="2" name="תמונה 1">
            <a:extLst>
              <a:ext uri="{FF2B5EF4-FFF2-40B4-BE49-F238E27FC236}">
                <a16:creationId xmlns="" xmlns:a16="http://schemas.microsoft.com/office/drawing/2014/main" id="{0BA483F4-A68D-ED9B-9FD5-30C32FEA624B}"/>
              </a:ext>
            </a:extLst>
          </p:cNvPr>
          <p:cNvPicPr>
            <a:picLocks noChangeAspect="1"/>
          </p:cNvPicPr>
          <p:nvPr/>
        </p:nvPicPr>
        <p:blipFill>
          <a:blip r:embed="rId4"/>
          <a:stretch>
            <a:fillRect/>
          </a:stretch>
        </p:blipFill>
        <p:spPr>
          <a:xfrm>
            <a:off x="7967370" y="0"/>
            <a:ext cx="1176630" cy="1072989"/>
          </a:xfrm>
          <a:prstGeom prst="rect">
            <a:avLst/>
          </a:prstGeom>
        </p:spPr>
      </p:pic>
    </p:spTree>
    <p:extLst>
      <p:ext uri="{BB962C8B-B14F-4D97-AF65-F5344CB8AC3E}">
        <p14:creationId xmlns:p14="http://schemas.microsoft.com/office/powerpoint/2010/main" val="39529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 xmlns:a16="http://schemas.microsoft.com/office/drawing/2014/main" id="{0D9CD2C5-944B-AE31-E1A7-1B49D4DA7F9C}"/>
              </a:ext>
            </a:extLst>
          </p:cNvPr>
          <p:cNvSpPr txBox="1"/>
          <p:nvPr/>
        </p:nvSpPr>
        <p:spPr>
          <a:xfrm>
            <a:off x="1423448" y="198783"/>
            <a:ext cx="4919526" cy="1505348"/>
          </a:xfrm>
          <a:prstGeom prst="rect">
            <a:avLst/>
          </a:prstGeom>
          <a:noFill/>
        </p:spPr>
        <p:txBody>
          <a:bodyPr wrap="square">
            <a:spAutoFit/>
          </a:bodyPr>
          <a:lstStyle/>
          <a:p>
            <a:pPr algn="r" rtl="1">
              <a:lnSpc>
                <a:spcPct val="115000"/>
              </a:lnSpc>
              <a:spcAft>
                <a:spcPts val="1000"/>
              </a:spcAft>
            </a:pPr>
            <a:r>
              <a:rPr lang="he-IL" sz="2400" b="1" kern="100" dirty="0">
                <a:solidFill>
                  <a:srgbClr val="FF0000"/>
                </a:solidFill>
                <a:latin typeface="Calibri" panose="020F0502020204030204" pitchFamily="34" charset="0"/>
                <a:ea typeface="Calibri" panose="020F0502020204030204" pitchFamily="34" charset="0"/>
              </a:rPr>
              <a:t>        </a:t>
            </a:r>
            <a:r>
              <a:rPr lang="ar-SA" sz="3600" b="1" kern="100" dirty="0">
                <a:solidFill>
                  <a:srgbClr val="FF0000"/>
                </a:solidFill>
                <a:latin typeface="Calibri" panose="020F0502020204030204" pitchFamily="34" charset="0"/>
                <a:ea typeface="Calibri" panose="020F0502020204030204" pitchFamily="34" charset="0"/>
              </a:rPr>
              <a:t>فعّالية</a:t>
            </a:r>
            <a:r>
              <a:rPr lang="he-IL" sz="3600" b="1" kern="100" dirty="0">
                <a:solidFill>
                  <a:srgbClr val="FF0000"/>
                </a:solidFill>
                <a:latin typeface="Calibri" panose="020F0502020204030204" pitchFamily="34" charset="0"/>
                <a:ea typeface="Calibri" panose="020F0502020204030204" pitchFamily="34" charset="0"/>
              </a:rPr>
              <a:t>3</a:t>
            </a:r>
            <a:endParaRPr lang="en-US" sz="3600" kern="100"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4000" b="1" kern="100" dirty="0">
                <a:effectLst/>
                <a:latin typeface="Calibri" panose="020F0502020204030204" pitchFamily="34" charset="0"/>
                <a:ea typeface="Calibri" panose="020F0502020204030204" pitchFamily="34" charset="0"/>
                <a:cs typeface="Arial" panose="020B0604020202020204" pitchFamily="34" charset="0"/>
              </a:rPr>
              <a:t>مَاذَا سّنَتَعَلَّمُ فِي هَذِهِ السَّنَةِ؟ </a:t>
            </a:r>
          </a:p>
        </p:txBody>
      </p:sp>
      <p:pic>
        <p:nvPicPr>
          <p:cNvPr id="4" name="תמונה 3">
            <a:extLst>
              <a:ext uri="{FF2B5EF4-FFF2-40B4-BE49-F238E27FC236}">
                <a16:creationId xmlns="" xmlns:a16="http://schemas.microsoft.com/office/drawing/2014/main" id="{0515AB89-C879-5717-3A1E-AB7D2FF63EB2}"/>
              </a:ext>
            </a:extLst>
          </p:cNvPr>
          <p:cNvPicPr>
            <a:picLocks noChangeAspect="1"/>
          </p:cNvPicPr>
          <p:nvPr/>
        </p:nvPicPr>
        <p:blipFill>
          <a:blip r:embed="rId3"/>
          <a:stretch>
            <a:fillRect/>
          </a:stretch>
        </p:blipFill>
        <p:spPr>
          <a:xfrm>
            <a:off x="735291" y="3122873"/>
            <a:ext cx="7475455" cy="2655758"/>
          </a:xfrm>
          <a:prstGeom prst="rect">
            <a:avLst/>
          </a:prstGeom>
        </p:spPr>
      </p:pic>
      <p:pic>
        <p:nvPicPr>
          <p:cNvPr id="3" name="תמונה 2">
            <a:extLst>
              <a:ext uri="{FF2B5EF4-FFF2-40B4-BE49-F238E27FC236}">
                <a16:creationId xmlns="" xmlns:a16="http://schemas.microsoft.com/office/drawing/2014/main" id="{F5B6E17F-49B9-780B-28A7-607CFFAF00A7}"/>
              </a:ext>
            </a:extLst>
          </p:cNvPr>
          <p:cNvPicPr>
            <a:picLocks noChangeAspect="1"/>
          </p:cNvPicPr>
          <p:nvPr/>
        </p:nvPicPr>
        <p:blipFill>
          <a:blip r:embed="rId4"/>
          <a:stretch>
            <a:fillRect/>
          </a:stretch>
        </p:blipFill>
        <p:spPr>
          <a:xfrm>
            <a:off x="7967370" y="6380"/>
            <a:ext cx="1176630" cy="1072989"/>
          </a:xfrm>
          <a:prstGeom prst="rect">
            <a:avLst/>
          </a:prstGeom>
        </p:spPr>
      </p:pic>
    </p:spTree>
    <p:extLst>
      <p:ext uri="{BB962C8B-B14F-4D97-AF65-F5344CB8AC3E}">
        <p14:creationId xmlns:p14="http://schemas.microsoft.com/office/powerpoint/2010/main" val="1125964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DAF86E9F-CAE8-BE8A-C309-D1C91FF99EBF}"/>
              </a:ext>
            </a:extLst>
          </p:cNvPr>
          <p:cNvSpPr txBox="1"/>
          <p:nvPr/>
        </p:nvSpPr>
        <p:spPr>
          <a:xfrm>
            <a:off x="763657" y="436649"/>
            <a:ext cx="4615068" cy="1081002"/>
          </a:xfrm>
          <a:prstGeom prst="rect">
            <a:avLst/>
          </a:prstGeom>
          <a:noFill/>
        </p:spPr>
        <p:txBody>
          <a:bodyPr wrap="square">
            <a:spAutoFit/>
          </a:bodyPr>
          <a:lstStyle/>
          <a:p>
            <a:pPr marL="0" marR="0" lvl="0" indent="0" algn="ctr" defTabSz="457200" rtl="1" eaLnBrk="1" fontAlgn="auto" latinLnBrk="0" hangingPunct="1">
              <a:lnSpc>
                <a:spcPct val="150000"/>
              </a:lnSpc>
              <a:spcBef>
                <a:spcPts val="0"/>
              </a:spcBef>
              <a:spcAft>
                <a:spcPts val="1000"/>
              </a:spcAft>
              <a:buClrTx/>
              <a:buSzTx/>
              <a:buFontTx/>
              <a:buNone/>
              <a:tabLst/>
              <a:defRPr/>
            </a:pP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r>
              <a:rPr kumimoji="0" lang="ar-SA" sz="4800" b="1"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ماذا يوجدُ في الكتابِ؟</a:t>
            </a:r>
            <a:endParaRPr kumimoji="0" lang="en-US" sz="4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9" name="תמונה 8">
            <a:extLst>
              <a:ext uri="{FF2B5EF4-FFF2-40B4-BE49-F238E27FC236}">
                <a16:creationId xmlns="" xmlns:a16="http://schemas.microsoft.com/office/drawing/2014/main" id="{6CC30F7E-A323-B217-C573-4C6BD0DE1109}"/>
              </a:ext>
            </a:extLst>
          </p:cNvPr>
          <p:cNvPicPr>
            <a:picLocks noChangeAspect="1"/>
          </p:cNvPicPr>
          <p:nvPr/>
        </p:nvPicPr>
        <p:blipFill>
          <a:blip r:embed="rId3"/>
          <a:stretch>
            <a:fillRect/>
          </a:stretch>
        </p:blipFill>
        <p:spPr>
          <a:xfrm>
            <a:off x="6759112" y="3167405"/>
            <a:ext cx="2347274" cy="3789576"/>
          </a:xfrm>
          <a:prstGeom prst="rect">
            <a:avLst/>
          </a:prstGeom>
        </p:spPr>
      </p:pic>
      <p:pic>
        <p:nvPicPr>
          <p:cNvPr id="10" name="תמונה 9">
            <a:extLst>
              <a:ext uri="{FF2B5EF4-FFF2-40B4-BE49-F238E27FC236}">
                <a16:creationId xmlns="" xmlns:a16="http://schemas.microsoft.com/office/drawing/2014/main" id="{07350A80-FE86-A18E-ED64-EE96F4D47185}"/>
              </a:ext>
            </a:extLst>
          </p:cNvPr>
          <p:cNvPicPr>
            <a:picLocks noChangeAspect="1"/>
          </p:cNvPicPr>
          <p:nvPr/>
        </p:nvPicPr>
        <p:blipFill>
          <a:blip r:embed="rId4"/>
          <a:stretch>
            <a:fillRect/>
          </a:stretch>
        </p:blipFill>
        <p:spPr>
          <a:xfrm>
            <a:off x="4365227" y="3167405"/>
            <a:ext cx="2393885" cy="3789576"/>
          </a:xfrm>
          <a:prstGeom prst="rect">
            <a:avLst/>
          </a:prstGeom>
        </p:spPr>
      </p:pic>
      <p:pic>
        <p:nvPicPr>
          <p:cNvPr id="11" name="תמונה 10">
            <a:extLst>
              <a:ext uri="{FF2B5EF4-FFF2-40B4-BE49-F238E27FC236}">
                <a16:creationId xmlns="" xmlns:a16="http://schemas.microsoft.com/office/drawing/2014/main" id="{C26F91E2-2A67-4780-FA77-76E97354DCB1}"/>
              </a:ext>
            </a:extLst>
          </p:cNvPr>
          <p:cNvPicPr>
            <a:picLocks noChangeAspect="1"/>
          </p:cNvPicPr>
          <p:nvPr/>
        </p:nvPicPr>
        <p:blipFill>
          <a:blip r:embed="rId5"/>
          <a:stretch>
            <a:fillRect/>
          </a:stretch>
        </p:blipFill>
        <p:spPr>
          <a:xfrm>
            <a:off x="2214562" y="3167405"/>
            <a:ext cx="2150665" cy="3789576"/>
          </a:xfrm>
          <a:prstGeom prst="rect">
            <a:avLst/>
          </a:prstGeom>
        </p:spPr>
      </p:pic>
      <p:pic>
        <p:nvPicPr>
          <p:cNvPr id="12" name="תמונה 11">
            <a:extLst>
              <a:ext uri="{FF2B5EF4-FFF2-40B4-BE49-F238E27FC236}">
                <a16:creationId xmlns="" xmlns:a16="http://schemas.microsoft.com/office/drawing/2014/main" id="{442A9D20-E5DC-7437-3C52-8D36C68774E4}"/>
              </a:ext>
            </a:extLst>
          </p:cNvPr>
          <p:cNvPicPr>
            <a:picLocks noChangeAspect="1"/>
          </p:cNvPicPr>
          <p:nvPr/>
        </p:nvPicPr>
        <p:blipFill>
          <a:blip r:embed="rId6"/>
          <a:stretch>
            <a:fillRect/>
          </a:stretch>
        </p:blipFill>
        <p:spPr>
          <a:xfrm>
            <a:off x="0" y="3167405"/>
            <a:ext cx="2214562" cy="3789576"/>
          </a:xfrm>
          <a:prstGeom prst="rect">
            <a:avLst/>
          </a:prstGeom>
        </p:spPr>
      </p:pic>
      <p:pic>
        <p:nvPicPr>
          <p:cNvPr id="2" name="תמונה 1">
            <a:extLst>
              <a:ext uri="{FF2B5EF4-FFF2-40B4-BE49-F238E27FC236}">
                <a16:creationId xmlns="" xmlns:a16="http://schemas.microsoft.com/office/drawing/2014/main" id="{A063D341-4D55-0714-1CD7-EC25FB9B83ED}"/>
              </a:ext>
            </a:extLst>
          </p:cNvPr>
          <p:cNvPicPr>
            <a:picLocks noChangeAspect="1"/>
          </p:cNvPicPr>
          <p:nvPr/>
        </p:nvPicPr>
        <p:blipFill>
          <a:blip r:embed="rId7"/>
          <a:stretch>
            <a:fillRect/>
          </a:stretch>
        </p:blipFill>
        <p:spPr>
          <a:xfrm>
            <a:off x="7967370" y="0"/>
            <a:ext cx="1176630" cy="1072989"/>
          </a:xfrm>
          <a:prstGeom prst="rect">
            <a:avLst/>
          </a:prstGeom>
        </p:spPr>
      </p:pic>
    </p:spTree>
    <p:extLst>
      <p:ext uri="{BB962C8B-B14F-4D97-AF65-F5344CB8AC3E}">
        <p14:creationId xmlns:p14="http://schemas.microsoft.com/office/powerpoint/2010/main" val="472380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 xmlns:a16="http://schemas.microsoft.com/office/drawing/2014/main" id="{F1BC894A-6355-B8F3-0724-E817D878D863}"/>
              </a:ext>
            </a:extLst>
          </p:cNvPr>
          <p:cNvSpPr txBox="1"/>
          <p:nvPr/>
        </p:nvSpPr>
        <p:spPr>
          <a:xfrm>
            <a:off x="2746821" y="484810"/>
            <a:ext cx="3616696" cy="707886"/>
          </a:xfrm>
          <a:prstGeom prst="rect">
            <a:avLst/>
          </a:prstGeom>
          <a:noFill/>
        </p:spPr>
        <p:txBody>
          <a:bodyPr wrap="none" rtlCol="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مَوْقِعُ بِنَظْرَةٍ مُحَوْسَبَةٍ</a:t>
            </a:r>
          </a:p>
        </p:txBody>
      </p:sp>
      <p:pic>
        <p:nvPicPr>
          <p:cNvPr id="4" name="תמונה 3">
            <a:hlinkClick r:id="rId3"/>
            <a:extLst>
              <a:ext uri="{FF2B5EF4-FFF2-40B4-BE49-F238E27FC236}">
                <a16:creationId xmlns="" xmlns:a16="http://schemas.microsoft.com/office/drawing/2014/main" id="{7E9FAA05-3D59-61D1-FC4D-F033CE3BAE7E}"/>
              </a:ext>
            </a:extLst>
          </p:cNvPr>
          <p:cNvPicPr>
            <a:picLocks noChangeAspect="1"/>
          </p:cNvPicPr>
          <p:nvPr/>
        </p:nvPicPr>
        <p:blipFill>
          <a:blip r:embed="rId4"/>
          <a:stretch>
            <a:fillRect/>
          </a:stretch>
        </p:blipFill>
        <p:spPr>
          <a:xfrm>
            <a:off x="-16831" y="1600089"/>
            <a:ext cx="9144000" cy="5061036"/>
          </a:xfrm>
          <a:prstGeom prst="rect">
            <a:avLst/>
          </a:prstGeom>
        </p:spPr>
      </p:pic>
      <p:pic>
        <p:nvPicPr>
          <p:cNvPr id="3" name="תמונה 2">
            <a:extLst>
              <a:ext uri="{FF2B5EF4-FFF2-40B4-BE49-F238E27FC236}">
                <a16:creationId xmlns="" xmlns:a16="http://schemas.microsoft.com/office/drawing/2014/main" id="{C5EE1735-ED58-1B65-F5F1-B24670373CB8}"/>
              </a:ext>
            </a:extLst>
          </p:cNvPr>
          <p:cNvPicPr>
            <a:picLocks noChangeAspect="1"/>
          </p:cNvPicPr>
          <p:nvPr/>
        </p:nvPicPr>
        <p:blipFill>
          <a:blip r:embed="rId5"/>
          <a:stretch>
            <a:fillRect/>
          </a:stretch>
        </p:blipFill>
        <p:spPr>
          <a:xfrm>
            <a:off x="7814820" y="-9009"/>
            <a:ext cx="1329179" cy="987638"/>
          </a:xfrm>
          <a:prstGeom prst="rect">
            <a:avLst/>
          </a:prstGeom>
        </p:spPr>
      </p:pic>
    </p:spTree>
    <p:extLst>
      <p:ext uri="{BB962C8B-B14F-4D97-AF65-F5344CB8AC3E}">
        <p14:creationId xmlns:p14="http://schemas.microsoft.com/office/powerpoint/2010/main" val="2784544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4A1CE685-6E52-5977-F9CF-E0FACF88EE27}"/>
              </a:ext>
            </a:extLst>
          </p:cNvPr>
          <p:cNvSpPr txBox="1"/>
          <p:nvPr/>
        </p:nvSpPr>
        <p:spPr>
          <a:xfrm>
            <a:off x="1170093" y="607381"/>
            <a:ext cx="4616026" cy="833883"/>
          </a:xfrm>
          <a:prstGeom prst="rect">
            <a:avLst/>
          </a:prstGeom>
          <a:noFill/>
        </p:spPr>
        <p:txBody>
          <a:bodyPr wrap="square">
            <a:spAutoFit/>
          </a:bodyPr>
          <a:lstStyle/>
          <a:p>
            <a:pPr algn="just" rtl="1">
              <a:lnSpc>
                <a:spcPct val="150000"/>
              </a:lnSpc>
              <a:spcAft>
                <a:spcPts val="1000"/>
              </a:spcAft>
            </a:pPr>
            <a:r>
              <a:rPr lang="ar-SA" sz="3600" b="1"/>
              <a:t>كِتابٌ مُحَوْسَبٌ</a:t>
            </a:r>
            <a:endParaRPr lang="en-US" sz="1600" kern="100" dirty="0">
              <a:effectLst/>
              <a:latin typeface="Calibri" panose="020F0502020204030204" pitchFamily="34" charset="0"/>
              <a:ea typeface="Calibri" panose="020F0502020204030204" pitchFamily="34" charset="0"/>
            </a:endParaRPr>
          </a:p>
        </p:txBody>
      </p:sp>
      <p:pic>
        <p:nvPicPr>
          <p:cNvPr id="2" name="תמונה 1">
            <a:extLst>
              <a:ext uri="{FF2B5EF4-FFF2-40B4-BE49-F238E27FC236}">
                <a16:creationId xmlns="" xmlns:a16="http://schemas.microsoft.com/office/drawing/2014/main" id="{89B6D4A2-A95A-0482-72F2-5F92F7A6BFAD}"/>
              </a:ext>
            </a:extLst>
          </p:cNvPr>
          <p:cNvPicPr>
            <a:picLocks noChangeAspect="1"/>
          </p:cNvPicPr>
          <p:nvPr/>
        </p:nvPicPr>
        <p:blipFill>
          <a:blip r:embed="rId3"/>
          <a:stretch>
            <a:fillRect/>
          </a:stretch>
        </p:blipFill>
        <p:spPr>
          <a:xfrm>
            <a:off x="-45965" y="1725105"/>
            <a:ext cx="8530089" cy="4711194"/>
          </a:xfrm>
          <a:prstGeom prst="rect">
            <a:avLst/>
          </a:prstGeom>
        </p:spPr>
      </p:pic>
      <p:pic>
        <p:nvPicPr>
          <p:cNvPr id="4" name="תמונה 3">
            <a:extLst>
              <a:ext uri="{FF2B5EF4-FFF2-40B4-BE49-F238E27FC236}">
                <a16:creationId xmlns="" xmlns:a16="http://schemas.microsoft.com/office/drawing/2014/main" id="{2BD17880-C007-6188-A1ED-9D712F0093CF}"/>
              </a:ext>
            </a:extLst>
          </p:cNvPr>
          <p:cNvPicPr>
            <a:picLocks noChangeAspect="1"/>
          </p:cNvPicPr>
          <p:nvPr/>
        </p:nvPicPr>
        <p:blipFill>
          <a:blip r:embed="rId4"/>
          <a:stretch>
            <a:fillRect/>
          </a:stretch>
        </p:blipFill>
        <p:spPr>
          <a:xfrm>
            <a:off x="7682356" y="0"/>
            <a:ext cx="1461644" cy="966062"/>
          </a:xfrm>
          <a:prstGeom prst="rect">
            <a:avLst/>
          </a:prstGeom>
        </p:spPr>
      </p:pic>
    </p:spTree>
    <p:extLst>
      <p:ext uri="{BB962C8B-B14F-4D97-AF65-F5344CB8AC3E}">
        <p14:creationId xmlns:p14="http://schemas.microsoft.com/office/powerpoint/2010/main" val="2494797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 xmlns:a16="http://schemas.microsoft.com/office/drawing/2014/main" id="{3F2F6C60-86DD-652B-AC0B-DA3AF54F69C0}"/>
              </a:ext>
            </a:extLst>
          </p:cNvPr>
          <p:cNvSpPr txBox="1"/>
          <p:nvPr/>
        </p:nvSpPr>
        <p:spPr>
          <a:xfrm>
            <a:off x="2073966" y="500646"/>
            <a:ext cx="4572000" cy="646331"/>
          </a:xfrm>
          <a:prstGeom prst="rect">
            <a:avLst/>
          </a:prstGeom>
          <a:noFill/>
        </p:spPr>
        <p:txBody>
          <a:bodyPr wrap="square">
            <a:spAutoFit/>
          </a:bodyPr>
          <a:lstStyle/>
          <a:p>
            <a:r>
              <a:rPr lang="ar-SA" sz="3600" b="1" dirty="0"/>
              <a:t>وِحْدَاتٌ تَعلِيْمِيَّةٌ مُحَوْسَبَةٌ</a:t>
            </a:r>
          </a:p>
        </p:txBody>
      </p:sp>
      <p:sp>
        <p:nvSpPr>
          <p:cNvPr id="8" name="תיבת טקסט 7">
            <a:extLst>
              <a:ext uri="{FF2B5EF4-FFF2-40B4-BE49-F238E27FC236}">
                <a16:creationId xmlns="" xmlns:a16="http://schemas.microsoft.com/office/drawing/2014/main" id="{029B486A-E558-8B1F-8B4C-6DF251C06127}"/>
              </a:ext>
            </a:extLst>
          </p:cNvPr>
          <p:cNvSpPr txBox="1"/>
          <p:nvPr/>
        </p:nvSpPr>
        <p:spPr>
          <a:xfrm rot="18525295">
            <a:off x="300700" y="1572109"/>
            <a:ext cx="987287"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عِدَّةُ أَمْثِلَةٍ</a:t>
            </a:r>
          </a:p>
        </p:txBody>
      </p:sp>
      <p:pic>
        <p:nvPicPr>
          <p:cNvPr id="3" name="תמונה 2">
            <a:extLst>
              <a:ext uri="{FF2B5EF4-FFF2-40B4-BE49-F238E27FC236}">
                <a16:creationId xmlns="" xmlns:a16="http://schemas.microsoft.com/office/drawing/2014/main" id="{2E429B42-98BD-E62E-E356-994F906D03ED}"/>
              </a:ext>
            </a:extLst>
          </p:cNvPr>
          <p:cNvPicPr>
            <a:picLocks noChangeAspect="1"/>
          </p:cNvPicPr>
          <p:nvPr/>
        </p:nvPicPr>
        <p:blipFill>
          <a:blip r:embed="rId3"/>
          <a:stretch>
            <a:fillRect/>
          </a:stretch>
        </p:blipFill>
        <p:spPr>
          <a:xfrm>
            <a:off x="7795967" y="0"/>
            <a:ext cx="1348033" cy="1018095"/>
          </a:xfrm>
          <a:prstGeom prst="rect">
            <a:avLst/>
          </a:prstGeom>
        </p:spPr>
      </p:pic>
      <p:pic>
        <p:nvPicPr>
          <p:cNvPr id="4" name="תמונה 3"/>
          <p:cNvPicPr>
            <a:picLocks noChangeAspect="1"/>
          </p:cNvPicPr>
          <p:nvPr/>
        </p:nvPicPr>
        <p:blipFill>
          <a:blip r:embed="rId4"/>
          <a:stretch>
            <a:fillRect/>
          </a:stretch>
        </p:blipFill>
        <p:spPr>
          <a:xfrm>
            <a:off x="0" y="2509860"/>
            <a:ext cx="9144000" cy="3667080"/>
          </a:xfrm>
          <a:prstGeom prst="rect">
            <a:avLst/>
          </a:prstGeom>
        </p:spPr>
      </p:pic>
    </p:spTree>
    <p:extLst>
      <p:ext uri="{BB962C8B-B14F-4D97-AF65-F5344CB8AC3E}">
        <p14:creationId xmlns:p14="http://schemas.microsoft.com/office/powerpoint/2010/main" val="4133084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5EB48CB9-1A0F-3C3F-4DE1-B7F85712C1E4}"/>
              </a:ext>
            </a:extLst>
          </p:cNvPr>
          <p:cNvSpPr txBox="1"/>
          <p:nvPr/>
        </p:nvSpPr>
        <p:spPr>
          <a:xfrm>
            <a:off x="1626704" y="542667"/>
            <a:ext cx="4605130" cy="935641"/>
          </a:xfrm>
          <a:prstGeom prst="rect">
            <a:avLst/>
          </a:prstGeom>
          <a:noFill/>
        </p:spPr>
        <p:txBody>
          <a:bodyPr wrap="square">
            <a:spAutoFit/>
          </a:bodyPr>
          <a:lstStyle/>
          <a:p>
            <a:pPr algn="just" rtl="1">
              <a:lnSpc>
                <a:spcPct val="150000"/>
              </a:lnSpc>
              <a:spcAft>
                <a:spcPts val="1000"/>
              </a:spcAft>
            </a:pPr>
            <a:r>
              <a:rPr lang="ar-SA" sz="4000" b="1" kern="0" dirty="0">
                <a:solidFill>
                  <a:srgbClr val="000000"/>
                </a:solidFill>
                <a:effectLst/>
                <a:latin typeface="Calibri" panose="020F0502020204030204" pitchFamily="34" charset="0"/>
                <a:ea typeface="Times New Roman" panose="02020603050405020304" pitchFamily="18" charset="0"/>
              </a:rPr>
              <a:t>تَمَّ وَلَمْ يَكْتَمِلْ</a:t>
            </a:r>
          </a:p>
        </p:txBody>
      </p:sp>
      <p:sp>
        <p:nvSpPr>
          <p:cNvPr id="7" name="מלבן 6">
            <a:extLst>
              <a:ext uri="{FF2B5EF4-FFF2-40B4-BE49-F238E27FC236}">
                <a16:creationId xmlns="" xmlns:a16="http://schemas.microsoft.com/office/drawing/2014/main" id="{FF4FBD89-805A-5D5E-85DC-441165DC1749}"/>
              </a:ext>
            </a:extLst>
          </p:cNvPr>
          <p:cNvSpPr/>
          <p:nvPr/>
        </p:nvSpPr>
        <p:spPr>
          <a:xfrm>
            <a:off x="410817" y="1828800"/>
            <a:ext cx="8196470" cy="4207565"/>
          </a:xfrm>
          <a:prstGeom prst="rect">
            <a:avLst/>
          </a:prstGeom>
          <a:noFill/>
          <a:ln w="76200">
            <a:solidFill>
              <a:srgbClr val="D1E495"/>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תמונה 1">
            <a:extLst>
              <a:ext uri="{FF2B5EF4-FFF2-40B4-BE49-F238E27FC236}">
                <a16:creationId xmlns="" xmlns:a16="http://schemas.microsoft.com/office/drawing/2014/main" id="{4019AEEE-F192-6587-3793-120E22B19E00}"/>
              </a:ext>
            </a:extLst>
          </p:cNvPr>
          <p:cNvPicPr>
            <a:picLocks noChangeAspect="1"/>
          </p:cNvPicPr>
          <p:nvPr/>
        </p:nvPicPr>
        <p:blipFill rotWithShape="1">
          <a:blip r:embed="rId2"/>
          <a:srcRect b="15247"/>
          <a:stretch/>
        </p:blipFill>
        <p:spPr bwMode="auto">
          <a:xfrm>
            <a:off x="1119591" y="2153590"/>
            <a:ext cx="6904818" cy="3557984"/>
          </a:xfrm>
          <a:prstGeom prst="rect">
            <a:avLst/>
          </a:prstGeom>
          <a:ln>
            <a:noFill/>
          </a:ln>
          <a:extLst>
            <a:ext uri="{53640926-AAD7-44D8-BBD7-CCE9431645EC}">
              <a14:shadowObscured xmlns:a14="http://schemas.microsoft.com/office/drawing/2010/main"/>
            </a:ext>
          </a:extLst>
        </p:spPr>
      </p:pic>
      <p:pic>
        <p:nvPicPr>
          <p:cNvPr id="4" name="תמונה 3">
            <a:extLst>
              <a:ext uri="{FF2B5EF4-FFF2-40B4-BE49-F238E27FC236}">
                <a16:creationId xmlns="" xmlns:a16="http://schemas.microsoft.com/office/drawing/2014/main" id="{8C15DE04-440C-9641-165B-D3186E99B4B7}"/>
              </a:ext>
            </a:extLst>
          </p:cNvPr>
          <p:cNvPicPr>
            <a:picLocks noChangeAspect="1"/>
          </p:cNvPicPr>
          <p:nvPr/>
        </p:nvPicPr>
        <p:blipFill>
          <a:blip r:embed="rId3"/>
          <a:stretch>
            <a:fillRect/>
          </a:stretch>
        </p:blipFill>
        <p:spPr>
          <a:xfrm>
            <a:off x="7922648" y="6172"/>
            <a:ext cx="1140363" cy="1039917"/>
          </a:xfrm>
          <a:prstGeom prst="rect">
            <a:avLst/>
          </a:prstGeom>
        </p:spPr>
      </p:pic>
      <p:pic>
        <p:nvPicPr>
          <p:cNvPr id="6" name="תמונה 5">
            <a:extLst>
              <a:ext uri="{FF2B5EF4-FFF2-40B4-BE49-F238E27FC236}">
                <a16:creationId xmlns="" xmlns:a16="http://schemas.microsoft.com/office/drawing/2014/main" id="{477AC8D9-E59A-593A-946A-C0DA18E633BC}"/>
              </a:ext>
            </a:extLst>
          </p:cNvPr>
          <p:cNvPicPr>
            <a:picLocks noChangeAspect="1"/>
          </p:cNvPicPr>
          <p:nvPr/>
        </p:nvPicPr>
        <p:blipFill>
          <a:blip r:embed="rId4"/>
          <a:stretch>
            <a:fillRect/>
          </a:stretch>
        </p:blipFill>
        <p:spPr>
          <a:xfrm>
            <a:off x="1221351" y="102104"/>
            <a:ext cx="1304657" cy="908383"/>
          </a:xfrm>
          <a:prstGeom prst="rect">
            <a:avLst/>
          </a:prstGeom>
        </p:spPr>
      </p:pic>
    </p:spTree>
    <p:extLst>
      <p:ext uri="{BB962C8B-B14F-4D97-AF65-F5344CB8AC3E}">
        <p14:creationId xmlns:p14="http://schemas.microsoft.com/office/powerpoint/2010/main" val="1149865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 xmlns:a16="http://schemas.microsoft.com/office/drawing/2014/main" id="{97D2F938-B268-274D-96B5-ED123CFEDDDE}"/>
              </a:ext>
            </a:extLst>
          </p:cNvPr>
          <p:cNvSpPr txBox="1"/>
          <p:nvPr/>
        </p:nvSpPr>
        <p:spPr>
          <a:xfrm>
            <a:off x="3163066" y="158841"/>
            <a:ext cx="2225963" cy="675249"/>
          </a:xfrm>
          <a:prstGeom prst="rect">
            <a:avLst/>
          </a:prstGeom>
          <a:noFill/>
        </p:spPr>
        <p:txBody>
          <a:bodyPr wrap="square">
            <a:spAutoFit/>
          </a:bodyPr>
          <a:lstStyle/>
          <a:p>
            <a:pPr algn="just" rtl="1">
              <a:lnSpc>
                <a:spcPct val="115000"/>
              </a:lnSpc>
              <a:spcAft>
                <a:spcPts val="1000"/>
              </a:spcAft>
            </a:pPr>
            <a:r>
              <a:rPr lang="ar-SA"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فعّالية</a:t>
            </a:r>
            <a:r>
              <a:rPr lang="he-IL" sz="36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1</a:t>
            </a:r>
            <a:endParaRPr lang="en-US" sz="36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 xmlns:a16="http://schemas.microsoft.com/office/drawing/2014/main" id="{A156F754-27CA-0DC0-E48D-51FB68AC033A}"/>
              </a:ext>
            </a:extLst>
          </p:cNvPr>
          <p:cNvSpPr txBox="1"/>
          <p:nvPr/>
        </p:nvSpPr>
        <p:spPr>
          <a:xfrm>
            <a:off x="3163066" y="763366"/>
            <a:ext cx="4706738" cy="707886"/>
          </a:xfrm>
          <a:prstGeom prst="rect">
            <a:avLst/>
          </a:prstGeom>
          <a:noFill/>
        </p:spPr>
        <p:txBody>
          <a:bodyPr wrap="none" rtlCol="1">
            <a:spAutoFit/>
          </a:bodyPr>
          <a:lstStyle/>
          <a:p>
            <a:r>
              <a:rPr lang="ar-SA" sz="4000" b="1" dirty="0"/>
              <a:t>شَاهِدُوا الْفيلْمَ الْقَصِيْرَ التَّالِي</a:t>
            </a:r>
          </a:p>
        </p:txBody>
      </p:sp>
      <p:pic>
        <p:nvPicPr>
          <p:cNvPr id="7" name="תמונה 6">
            <a:hlinkClick r:id="rId3"/>
            <a:extLst>
              <a:ext uri="{FF2B5EF4-FFF2-40B4-BE49-F238E27FC236}">
                <a16:creationId xmlns="" xmlns:a16="http://schemas.microsoft.com/office/drawing/2014/main" id="{BEDA5C73-2A7E-1982-1487-015168064F1B}"/>
              </a:ext>
            </a:extLst>
          </p:cNvPr>
          <p:cNvPicPr>
            <a:picLocks noChangeAspect="1"/>
          </p:cNvPicPr>
          <p:nvPr/>
        </p:nvPicPr>
        <p:blipFill>
          <a:blip r:embed="rId4"/>
          <a:stretch>
            <a:fillRect/>
          </a:stretch>
        </p:blipFill>
        <p:spPr>
          <a:xfrm>
            <a:off x="545992" y="2056028"/>
            <a:ext cx="7771404" cy="4211161"/>
          </a:xfrm>
          <a:prstGeom prst="rect">
            <a:avLst/>
          </a:prstGeom>
          <a:solidFill>
            <a:srgbClr val="FFFFFF">
              <a:shade val="85000"/>
            </a:srgbClr>
          </a:solidFill>
          <a:ln w="88900" cap="sq">
            <a:solidFill>
              <a:srgbClr val="E28A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תמונה 1">
            <a:extLst>
              <a:ext uri="{FF2B5EF4-FFF2-40B4-BE49-F238E27FC236}">
                <a16:creationId xmlns="" xmlns:a16="http://schemas.microsoft.com/office/drawing/2014/main" id="{03743586-A939-D1F9-113F-7B86C2BFF187}"/>
              </a:ext>
            </a:extLst>
          </p:cNvPr>
          <p:cNvPicPr>
            <a:picLocks noChangeAspect="1"/>
          </p:cNvPicPr>
          <p:nvPr/>
        </p:nvPicPr>
        <p:blipFill>
          <a:blip r:embed="rId5"/>
          <a:stretch>
            <a:fillRect/>
          </a:stretch>
        </p:blipFill>
        <p:spPr>
          <a:xfrm>
            <a:off x="8041064" y="54317"/>
            <a:ext cx="1102936" cy="1005786"/>
          </a:xfrm>
          <a:prstGeom prst="rect">
            <a:avLst/>
          </a:prstGeom>
        </p:spPr>
      </p:pic>
    </p:spTree>
    <p:extLst>
      <p:ext uri="{BB962C8B-B14F-4D97-AF65-F5344CB8AC3E}">
        <p14:creationId xmlns:p14="http://schemas.microsoft.com/office/powerpoint/2010/main" val="2683855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 xmlns:a16="http://schemas.microsoft.com/office/drawing/2014/main" id="{44FD289B-5646-2A34-5B8B-19A3C9D45508}"/>
              </a:ext>
            </a:extLst>
          </p:cNvPr>
          <p:cNvSpPr txBox="1"/>
          <p:nvPr/>
        </p:nvSpPr>
        <p:spPr>
          <a:xfrm>
            <a:off x="4047608" y="4385561"/>
            <a:ext cx="4791594" cy="634276"/>
          </a:xfrm>
          <a:prstGeom prst="rect">
            <a:avLst/>
          </a:prstGeom>
          <a:noFill/>
        </p:spPr>
        <p:txBody>
          <a:bodyPr wrap="square">
            <a:spAutoFit/>
          </a:bodyPr>
          <a:lstStyle/>
          <a:p>
            <a:pPr marL="457200" indent="-457200" algn="r" rtl="1">
              <a:lnSpc>
                <a:spcPct val="115000"/>
              </a:lnSpc>
              <a:spcAft>
                <a:spcPts val="1000"/>
              </a:spcAft>
              <a:buFont typeface="Arial" panose="020B0604020202020204" pitchFamily="34" charset="0"/>
              <a:buChar char="•"/>
            </a:pPr>
            <a:r>
              <a:rPr lang="he-IL" sz="3200" b="1" kern="100" dirty="0">
                <a:effectLst/>
                <a:latin typeface="Calibri" panose="020F0502020204030204" pitchFamily="34" charset="0"/>
                <a:ea typeface="Calibri" panose="020F0502020204030204" pitchFamily="34" charset="0"/>
              </a:rPr>
              <a:t> </a:t>
            </a:r>
            <a:r>
              <a:rPr lang="ar-SA" sz="3200" b="1" kern="100" dirty="0">
                <a:effectLst/>
                <a:latin typeface="Calibri" panose="020F0502020204030204" pitchFamily="34" charset="0"/>
                <a:ea typeface="Calibri" panose="020F0502020204030204" pitchFamily="34" charset="0"/>
              </a:rPr>
              <a:t>بِماذا فَكرتُم؟</a:t>
            </a:r>
            <a:endParaRPr lang="en-US" sz="3600" b="1" dirty="0">
              <a:solidFill>
                <a:schemeClr val="dk1"/>
              </a:solidFill>
              <a:latin typeface="David" panose="020E0502060401010101" pitchFamily="34" charset="-79"/>
            </a:endParaRPr>
          </a:p>
        </p:txBody>
      </p:sp>
      <p:sp>
        <p:nvSpPr>
          <p:cNvPr id="3" name="תיבת טקסט 2">
            <a:extLst>
              <a:ext uri="{FF2B5EF4-FFF2-40B4-BE49-F238E27FC236}">
                <a16:creationId xmlns="" xmlns:a16="http://schemas.microsoft.com/office/drawing/2014/main" id="{7CDC274B-78B1-AA67-BD97-92F1FFDBB00D}"/>
              </a:ext>
            </a:extLst>
          </p:cNvPr>
          <p:cNvSpPr txBox="1"/>
          <p:nvPr/>
        </p:nvSpPr>
        <p:spPr>
          <a:xfrm>
            <a:off x="4331857" y="1734483"/>
            <a:ext cx="4507345" cy="729430"/>
          </a:xfrm>
          <a:prstGeom prst="rect">
            <a:avLst/>
          </a:prstGeom>
          <a:noFill/>
        </p:spPr>
        <p:txBody>
          <a:bodyPr wrap="square">
            <a:spAutoFit/>
          </a:bodyPr>
          <a:lstStyle/>
          <a:p>
            <a:pPr marL="571500" indent="-571500" algn="r" rtl="1">
              <a:lnSpc>
                <a:spcPct val="115000"/>
              </a:lnSpc>
              <a:spcAft>
                <a:spcPts val="1000"/>
              </a:spcAft>
              <a:buFont typeface="Arial" panose="020B0604020202020204" pitchFamily="34" charset="0"/>
              <a:buChar char="•"/>
            </a:pPr>
            <a:r>
              <a:rPr lang="ar-SA" sz="3600" b="1" dirty="0">
                <a:solidFill>
                  <a:schemeClr val="dk1"/>
                </a:solidFill>
                <a:latin typeface="David" panose="020E0502060401010101" pitchFamily="34" charset="-79"/>
              </a:rPr>
              <a:t>ماذا رَأيتُم؟</a:t>
            </a:r>
            <a:endParaRPr lang="en-US" sz="3600" kern="100" dirty="0">
              <a:effectLst/>
              <a:latin typeface="David" panose="020E0502060401010101" pitchFamily="34" charset="-79"/>
              <a:ea typeface="Calibri" panose="020F0502020204030204" pitchFamily="34" charset="0"/>
            </a:endParaRPr>
          </a:p>
        </p:txBody>
      </p:sp>
      <p:pic>
        <p:nvPicPr>
          <p:cNvPr id="4" name="תמונה 3">
            <a:extLst>
              <a:ext uri="{FF2B5EF4-FFF2-40B4-BE49-F238E27FC236}">
                <a16:creationId xmlns="" xmlns:a16="http://schemas.microsoft.com/office/drawing/2014/main" id="{D113D245-979B-EE23-7B0F-3B4EF3EC3286}"/>
              </a:ext>
            </a:extLst>
          </p:cNvPr>
          <p:cNvPicPr>
            <a:picLocks noChangeAspect="1"/>
          </p:cNvPicPr>
          <p:nvPr/>
        </p:nvPicPr>
        <p:blipFill>
          <a:blip r:embed="rId3"/>
          <a:stretch>
            <a:fillRect/>
          </a:stretch>
        </p:blipFill>
        <p:spPr>
          <a:xfrm>
            <a:off x="384311" y="1456130"/>
            <a:ext cx="4187689" cy="4187689"/>
          </a:xfrm>
          <a:prstGeom prst="rect">
            <a:avLst/>
          </a:prstGeom>
        </p:spPr>
      </p:pic>
      <p:sp>
        <p:nvSpPr>
          <p:cNvPr id="5" name="תיבת טקסט 4">
            <a:extLst>
              <a:ext uri="{FF2B5EF4-FFF2-40B4-BE49-F238E27FC236}">
                <a16:creationId xmlns="" xmlns:a16="http://schemas.microsoft.com/office/drawing/2014/main" id="{E6D9ED43-9175-BF4F-D654-C120D6FE89BC}"/>
              </a:ext>
            </a:extLst>
          </p:cNvPr>
          <p:cNvSpPr txBox="1"/>
          <p:nvPr/>
        </p:nvSpPr>
        <p:spPr>
          <a:xfrm>
            <a:off x="4331857" y="3065657"/>
            <a:ext cx="4507345" cy="729430"/>
          </a:xfrm>
          <a:prstGeom prst="rect">
            <a:avLst/>
          </a:prstGeom>
          <a:noFill/>
        </p:spPr>
        <p:txBody>
          <a:bodyPr wrap="square">
            <a:spAutoFit/>
          </a:bodyPr>
          <a:lstStyle/>
          <a:p>
            <a:pPr marL="571500" indent="-571500" algn="r" rtl="1">
              <a:lnSpc>
                <a:spcPct val="115000"/>
              </a:lnSpc>
              <a:spcAft>
                <a:spcPts val="1000"/>
              </a:spcAft>
              <a:buFont typeface="Arial" panose="020B0604020202020204" pitchFamily="34" charset="0"/>
              <a:buChar char="•"/>
            </a:pPr>
            <a:r>
              <a:rPr lang="ar-SA" sz="3600" b="1" dirty="0">
                <a:solidFill>
                  <a:schemeClr val="dk1"/>
                </a:solidFill>
                <a:latin typeface="David" panose="020E0502060401010101" pitchFamily="34" charset="-79"/>
              </a:rPr>
              <a:t>ماذا شَعرتُم؟</a:t>
            </a:r>
            <a:endParaRPr lang="en-US" sz="3600" kern="100" dirty="0">
              <a:effectLst/>
              <a:latin typeface="David" panose="020E0502060401010101" pitchFamily="34" charset="-79"/>
              <a:ea typeface="Calibri" panose="020F0502020204030204" pitchFamily="34" charset="0"/>
            </a:endParaRPr>
          </a:p>
        </p:txBody>
      </p:sp>
      <p:pic>
        <p:nvPicPr>
          <p:cNvPr id="6" name="תמונה 5">
            <a:extLst>
              <a:ext uri="{FF2B5EF4-FFF2-40B4-BE49-F238E27FC236}">
                <a16:creationId xmlns="" xmlns:a16="http://schemas.microsoft.com/office/drawing/2014/main" id="{C8B08B89-D883-6517-B4D0-1A32856BDD3C}"/>
              </a:ext>
            </a:extLst>
          </p:cNvPr>
          <p:cNvPicPr>
            <a:picLocks noChangeAspect="1"/>
          </p:cNvPicPr>
          <p:nvPr/>
        </p:nvPicPr>
        <p:blipFill>
          <a:blip r:embed="rId4"/>
          <a:stretch>
            <a:fillRect/>
          </a:stretch>
        </p:blipFill>
        <p:spPr>
          <a:xfrm>
            <a:off x="7967370" y="0"/>
            <a:ext cx="1176630" cy="1072989"/>
          </a:xfrm>
          <a:prstGeom prst="rect">
            <a:avLst/>
          </a:prstGeom>
        </p:spPr>
      </p:pic>
    </p:spTree>
    <p:extLst>
      <p:ext uri="{BB962C8B-B14F-4D97-AF65-F5344CB8AC3E}">
        <p14:creationId xmlns:p14="http://schemas.microsoft.com/office/powerpoint/2010/main" val="2717958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9E59B929-9796-B678-F13F-5FE9BDB33D2F}"/>
              </a:ext>
            </a:extLst>
          </p:cNvPr>
          <p:cNvSpPr txBox="1"/>
          <p:nvPr/>
        </p:nvSpPr>
        <p:spPr>
          <a:xfrm>
            <a:off x="2702480" y="756592"/>
            <a:ext cx="2534668" cy="646331"/>
          </a:xfrm>
          <a:prstGeom prst="rect">
            <a:avLst/>
          </a:prstGeom>
          <a:noFill/>
        </p:spPr>
        <p:txBody>
          <a:bodyPr wrap="none" rtlCol="1">
            <a:spAutoFit/>
          </a:bodyPr>
          <a:lstStyle/>
          <a:p>
            <a:r>
              <a:rPr lang="ar-SA" sz="3600" b="1" dirty="0"/>
              <a:t>نَتَأملُ في ظاهِرةٍ</a:t>
            </a:r>
            <a:endParaRPr lang="he-IL" sz="3600" b="1" dirty="0"/>
          </a:p>
        </p:txBody>
      </p:sp>
      <p:pic>
        <p:nvPicPr>
          <p:cNvPr id="4" name="תמונה 3">
            <a:hlinkClick r:id="rId3"/>
            <a:extLst>
              <a:ext uri="{FF2B5EF4-FFF2-40B4-BE49-F238E27FC236}">
                <a16:creationId xmlns="" xmlns:a16="http://schemas.microsoft.com/office/drawing/2014/main" id="{86564304-37AE-4949-F787-D42BAC99DC6A}"/>
              </a:ext>
            </a:extLst>
          </p:cNvPr>
          <p:cNvPicPr>
            <a:picLocks noChangeAspect="1"/>
          </p:cNvPicPr>
          <p:nvPr/>
        </p:nvPicPr>
        <p:blipFill>
          <a:blip r:embed="rId4"/>
          <a:stretch>
            <a:fillRect/>
          </a:stretch>
        </p:blipFill>
        <p:spPr>
          <a:xfrm>
            <a:off x="686298" y="2056028"/>
            <a:ext cx="7771404" cy="4211161"/>
          </a:xfrm>
          <a:prstGeom prst="rect">
            <a:avLst/>
          </a:prstGeom>
          <a:solidFill>
            <a:srgbClr val="FFFFFF">
              <a:shade val="85000"/>
            </a:srgbClr>
          </a:solidFill>
          <a:ln w="88900" cap="sq">
            <a:solidFill>
              <a:srgbClr val="E28A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תיבת טקסט 4">
            <a:extLst>
              <a:ext uri="{FF2B5EF4-FFF2-40B4-BE49-F238E27FC236}">
                <a16:creationId xmlns="" xmlns:a16="http://schemas.microsoft.com/office/drawing/2014/main" id="{73BB1FDD-987A-3104-D4EF-E0AFE8FD2C30}"/>
              </a:ext>
            </a:extLst>
          </p:cNvPr>
          <p:cNvSpPr txBox="1"/>
          <p:nvPr/>
        </p:nvSpPr>
        <p:spPr>
          <a:xfrm>
            <a:off x="2074555" y="1344973"/>
            <a:ext cx="4572000" cy="555986"/>
          </a:xfrm>
          <a:prstGeom prst="rect">
            <a:avLst/>
          </a:prstGeom>
          <a:noFill/>
        </p:spPr>
        <p:txBody>
          <a:bodyPr wrap="square">
            <a:spAutoFit/>
          </a:bodyPr>
          <a:lstStyle/>
          <a:p>
            <a:pPr algn="r" rtl="1">
              <a:lnSpc>
                <a:spcPct val="115000"/>
              </a:lnSpc>
              <a:spcAft>
                <a:spcPts val="1000"/>
              </a:spcAft>
            </a:pPr>
            <a:r>
              <a:rPr lang="he-IL" sz="2800" b="1" kern="100" dirty="0">
                <a:effectLst/>
                <a:latin typeface="Calibri" panose="020F0502020204030204" pitchFamily="34" charset="0"/>
                <a:ea typeface="Calibri" panose="020F0502020204030204" pitchFamily="34" charset="0"/>
                <a:cs typeface="Arial" panose="020B0604020202020204" pitchFamily="34" charset="0"/>
              </a:rPr>
              <a:t>         </a:t>
            </a:r>
            <a:r>
              <a:rPr lang="ar-SA" sz="2800" b="1" kern="100" dirty="0">
                <a:effectLst/>
                <a:latin typeface="Calibri" panose="020F0502020204030204" pitchFamily="34" charset="0"/>
                <a:ea typeface="Calibri" panose="020F0502020204030204" pitchFamily="34" charset="0"/>
                <a:cs typeface="Arial" panose="020B0604020202020204" pitchFamily="34" charset="0"/>
              </a:rPr>
              <a:t>نَجمَع حَقائق</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 xmlns:a16="http://schemas.microsoft.com/office/drawing/2014/main" id="{99730F82-2E82-3549-BA1C-CBE24CEDB6DC}"/>
              </a:ext>
            </a:extLst>
          </p:cNvPr>
          <p:cNvPicPr>
            <a:picLocks noChangeAspect="1"/>
          </p:cNvPicPr>
          <p:nvPr/>
        </p:nvPicPr>
        <p:blipFill>
          <a:blip r:embed="rId5"/>
          <a:stretch>
            <a:fillRect/>
          </a:stretch>
        </p:blipFill>
        <p:spPr>
          <a:xfrm>
            <a:off x="7967370" y="0"/>
            <a:ext cx="1176630" cy="1072989"/>
          </a:xfrm>
          <a:prstGeom prst="rect">
            <a:avLst/>
          </a:prstGeom>
        </p:spPr>
      </p:pic>
    </p:spTree>
    <p:extLst>
      <p:ext uri="{BB962C8B-B14F-4D97-AF65-F5344CB8AC3E}">
        <p14:creationId xmlns:p14="http://schemas.microsoft.com/office/powerpoint/2010/main" val="2218574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2B34A649-9240-D361-99D2-74B6E1A66F48}"/>
              </a:ext>
            </a:extLst>
          </p:cNvPr>
          <p:cNvSpPr txBox="1"/>
          <p:nvPr/>
        </p:nvSpPr>
        <p:spPr>
          <a:xfrm>
            <a:off x="1650441" y="1436320"/>
            <a:ext cx="4616026" cy="622222"/>
          </a:xfrm>
          <a:prstGeom prst="rect">
            <a:avLst/>
          </a:prstGeom>
          <a:noFill/>
        </p:spPr>
        <p:txBody>
          <a:bodyPr wrap="square">
            <a:spAutoFit/>
          </a:bodyPr>
          <a:lstStyle/>
          <a:p>
            <a:pPr algn="r" rtl="1">
              <a:lnSpc>
                <a:spcPct val="115000"/>
              </a:lnSpc>
              <a:spcAft>
                <a:spcPts val="1000"/>
              </a:spcAft>
            </a:pPr>
            <a:r>
              <a:rPr lang="ar-SA" sz="3200" b="1" kern="100" dirty="0">
                <a:effectLst/>
                <a:latin typeface="Calibri" panose="020F0502020204030204" pitchFamily="34" charset="0"/>
                <a:ea typeface="Calibri" panose="020F0502020204030204" pitchFamily="34" charset="0"/>
                <a:cs typeface="Arial" panose="020B0604020202020204" pitchFamily="34" charset="0"/>
              </a:rPr>
              <a:t>نَتأمَلُ ونَكتَشِفُ</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תיבת טקסט 3">
            <a:extLst>
              <a:ext uri="{FF2B5EF4-FFF2-40B4-BE49-F238E27FC236}">
                <a16:creationId xmlns="" xmlns:a16="http://schemas.microsoft.com/office/drawing/2014/main" id="{8130CC3F-16F2-D03C-FA36-311254ACBD1C}"/>
              </a:ext>
            </a:extLst>
          </p:cNvPr>
          <p:cNvSpPr txBox="1"/>
          <p:nvPr/>
        </p:nvSpPr>
        <p:spPr>
          <a:xfrm>
            <a:off x="1872494" y="426203"/>
            <a:ext cx="5582089" cy="688458"/>
          </a:xfrm>
          <a:prstGeom prst="rect">
            <a:avLst/>
          </a:prstGeom>
          <a:noFill/>
        </p:spPr>
        <p:txBody>
          <a:bodyPr wrap="square">
            <a:spAutoFit/>
          </a:bodyPr>
          <a:lstStyle/>
          <a:p>
            <a:pPr algn="r" rtl="1">
              <a:lnSpc>
                <a:spcPct val="115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إطلاق مَكوك الفَضاء ديسكفري</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תמונה 4">
            <a:extLst>
              <a:ext uri="{FF2B5EF4-FFF2-40B4-BE49-F238E27FC236}">
                <a16:creationId xmlns="" xmlns:a16="http://schemas.microsoft.com/office/drawing/2014/main" id="{567900AA-1DDD-3BBD-22F6-9233A5C8B2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8557" y="2376332"/>
            <a:ext cx="3735282" cy="3725071"/>
          </a:xfrm>
          <a:prstGeom prst="rect">
            <a:avLst/>
          </a:prstGeom>
          <a:solidFill>
            <a:srgbClr val="FFFFFF">
              <a:shade val="85000"/>
            </a:srgbClr>
          </a:solidFill>
          <a:ln w="88900" cap="sq">
            <a:solidFill>
              <a:srgbClr val="5D81A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5">
            <a:extLst>
              <a:ext uri="{FF2B5EF4-FFF2-40B4-BE49-F238E27FC236}">
                <a16:creationId xmlns="" xmlns:a16="http://schemas.microsoft.com/office/drawing/2014/main" id="{D4F6326F-51A8-4D49-65DA-DD5EA32036CB}"/>
              </a:ext>
            </a:extLst>
          </p:cNvPr>
          <p:cNvSpPr txBox="1"/>
          <p:nvPr/>
        </p:nvSpPr>
        <p:spPr>
          <a:xfrm>
            <a:off x="7037559" y="2613578"/>
            <a:ext cx="1878145" cy="1686616"/>
          </a:xfrm>
          <a:prstGeom prst="rect">
            <a:avLst/>
          </a:prstGeom>
          <a:noFill/>
          <a:ln w="3175">
            <a:solidFill>
              <a:schemeClr val="tx1"/>
            </a:solidFill>
          </a:ln>
          <a:effectLst/>
        </p:spPr>
        <p:txBody>
          <a:bodyPr wrap="square">
            <a:spAutoFit/>
          </a:bodyPr>
          <a:lstStyle/>
          <a:p>
            <a:pPr algn="ctr" rtl="1">
              <a:lnSpc>
                <a:spcPct val="115000"/>
              </a:lnSpc>
              <a:spcAft>
                <a:spcPts val="1000"/>
              </a:spcAft>
            </a:pPr>
            <a:r>
              <a:rPr lang="ar-SA" sz="2400" b="1" kern="100" dirty="0">
                <a:latin typeface="Calibri" panose="020F0502020204030204" pitchFamily="34" charset="0"/>
                <a:ea typeface="Calibri" panose="020F0502020204030204" pitchFamily="34" charset="0"/>
                <a:cs typeface="Arial" panose="020B0604020202020204" pitchFamily="34" charset="0"/>
              </a:rPr>
              <a:t>مًبنى مَكوك الفَضاء</a:t>
            </a:r>
            <a:endParaRPr lang="he-IL" sz="2400" b="1" kern="100" dirty="0">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a:t>
            </a:r>
            <a:r>
              <a:rPr lang="ar-SA" sz="1800" kern="100" dirty="0">
                <a:effectLst/>
                <a:latin typeface="Calibri" panose="020F0502020204030204" pitchFamily="34" charset="0"/>
                <a:ea typeface="Calibri" panose="020F0502020204030204" pitchFamily="34" charset="0"/>
                <a:cs typeface="Arial" panose="020B0604020202020204" pitchFamily="34" charset="0"/>
              </a:rPr>
              <a:t>الحَجم، الشَكل، المادة المَصنوع مِنها</a:t>
            </a:r>
            <a:r>
              <a:rPr lang="he-IL" sz="1800" b="1" kern="100" dirty="0">
                <a:effectLst/>
                <a:latin typeface="Calibri" panose="020F0502020204030204" pitchFamily="34" charset="0"/>
                <a:ea typeface="Calibri" panose="020F0502020204030204" pitchFamily="34" charset="0"/>
                <a:cs typeface="Arial" panose="020B0604020202020204" pitchFamily="34" charset="0"/>
              </a:rPr>
              <a:t>)</a:t>
            </a:r>
            <a:endParaRPr lang="en-US" sz="1100" b="1" kern="100" dirty="0">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 xmlns:a16="http://schemas.microsoft.com/office/drawing/2014/main" id="{B7FAF388-5BA7-9E29-E914-C5E273C386AF}"/>
              </a:ext>
            </a:extLst>
          </p:cNvPr>
          <p:cNvSpPr txBox="1"/>
          <p:nvPr/>
        </p:nvSpPr>
        <p:spPr>
          <a:xfrm>
            <a:off x="181755" y="2840371"/>
            <a:ext cx="2257884" cy="914481"/>
          </a:xfrm>
          <a:prstGeom prst="rect">
            <a:avLst/>
          </a:prstGeom>
          <a:noFill/>
          <a:ln w="3175">
            <a:solidFill>
              <a:schemeClr val="tx1"/>
            </a:solidFill>
          </a:ln>
          <a:effectLst/>
        </p:spPr>
        <p:txBody>
          <a:bodyPr wrap="square">
            <a:spAutoFit/>
          </a:bodyPr>
          <a:lstStyle/>
          <a:p>
            <a:pPr algn="ctr" rtl="1">
              <a:lnSpc>
                <a:spcPct val="115000"/>
              </a:lnSpc>
              <a:spcAft>
                <a:spcPts val="1000"/>
              </a:spcAft>
            </a:pPr>
            <a:r>
              <a:rPr lang="ar-SA" sz="2400" b="1" kern="100" dirty="0">
                <a:latin typeface="Calibri" panose="020F0502020204030204" pitchFamily="34" charset="0"/>
                <a:cs typeface="Arial" panose="020B0604020202020204" pitchFamily="34" charset="0"/>
              </a:rPr>
              <a:t>أجزاء تابِعة للمَكوك الفَضائي</a:t>
            </a:r>
            <a:endParaRPr lang="en-US" sz="14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תיבת טקסט 7">
            <a:extLst>
              <a:ext uri="{FF2B5EF4-FFF2-40B4-BE49-F238E27FC236}">
                <a16:creationId xmlns="" xmlns:a16="http://schemas.microsoft.com/office/drawing/2014/main" id="{6EE54920-91B3-1681-7B99-AD1F2D150D85}"/>
              </a:ext>
            </a:extLst>
          </p:cNvPr>
          <p:cNvSpPr txBox="1"/>
          <p:nvPr/>
        </p:nvSpPr>
        <p:spPr>
          <a:xfrm>
            <a:off x="311358" y="4847792"/>
            <a:ext cx="2128281" cy="390363"/>
          </a:xfrm>
          <a:prstGeom prst="rect">
            <a:avLst/>
          </a:prstGeom>
          <a:noFill/>
          <a:ln w="3175">
            <a:solidFill>
              <a:schemeClr val="tx1"/>
            </a:solidFill>
          </a:ln>
          <a:effectLst/>
        </p:spPr>
        <p:txBody>
          <a:bodyPr wrap="square">
            <a:spAutoFit/>
          </a:bodyPr>
          <a:lstStyle/>
          <a:p>
            <a:pPr algn="ctr" rtl="1">
              <a:lnSpc>
                <a:spcPct val="115000"/>
              </a:lnSpc>
              <a:spcAft>
                <a:spcPts val="1000"/>
              </a:spcAft>
            </a:pPr>
            <a:r>
              <a:rPr lang="ar-SA" sz="1800" b="1" kern="100" dirty="0">
                <a:effectLst/>
                <a:latin typeface="Calibri" panose="020F0502020204030204" pitchFamily="34" charset="0"/>
                <a:ea typeface="Calibri" panose="020F0502020204030204" pitchFamily="34" charset="0"/>
                <a:cs typeface="Arial" panose="020B0604020202020204" pitchFamily="34" charset="0"/>
              </a:rPr>
              <a:t>وَظيفة المَكوك الفَضائي</a:t>
            </a:r>
            <a:endParaRPr lang="en-US" kern="100" dirty="0">
              <a:effectLst/>
              <a:highlight>
                <a:srgbClr val="FFFF00"/>
              </a:highlight>
              <a:latin typeface="Calibri" panose="020F0502020204030204" pitchFamily="34" charset="0"/>
              <a:ea typeface="Calibri" panose="020F0502020204030204" pitchFamily="34" charset="0"/>
              <a:cs typeface="Arial" panose="020B0604020202020204" pitchFamily="34" charset="0"/>
            </a:endParaRPr>
          </a:p>
        </p:txBody>
      </p:sp>
      <p:sp>
        <p:nvSpPr>
          <p:cNvPr id="11" name="תיבת טקסט 10">
            <a:extLst>
              <a:ext uri="{FF2B5EF4-FFF2-40B4-BE49-F238E27FC236}">
                <a16:creationId xmlns="" xmlns:a16="http://schemas.microsoft.com/office/drawing/2014/main" id="{21056B42-6D28-9C6D-0231-EBC27BD704F2}"/>
              </a:ext>
            </a:extLst>
          </p:cNvPr>
          <p:cNvSpPr txBox="1"/>
          <p:nvPr/>
        </p:nvSpPr>
        <p:spPr>
          <a:xfrm>
            <a:off x="6959727" y="4957374"/>
            <a:ext cx="1804966" cy="489749"/>
          </a:xfrm>
          <a:prstGeom prst="rect">
            <a:avLst/>
          </a:prstGeom>
          <a:noFill/>
          <a:ln w="3175">
            <a:solidFill>
              <a:schemeClr val="tx1"/>
            </a:solidFill>
          </a:ln>
          <a:effectLst/>
        </p:spPr>
        <p:txBody>
          <a:bodyPr wrap="square">
            <a:spAutoFit/>
          </a:bodyPr>
          <a:lstStyle/>
          <a:p>
            <a:pPr algn="ctr" rtl="1">
              <a:lnSpc>
                <a:spcPct val="115000"/>
              </a:lnSpc>
              <a:spcAft>
                <a:spcPts val="1000"/>
              </a:spcAft>
            </a:pPr>
            <a:r>
              <a:rPr lang="ar-SA" sz="2400" b="1" kern="100" dirty="0">
                <a:effectLst/>
                <a:latin typeface="Calibri" panose="020F0502020204030204" pitchFamily="34" charset="0"/>
                <a:ea typeface="Calibri" panose="020F0502020204030204" pitchFamily="34" charset="0"/>
                <a:cs typeface="Arial" panose="020B0604020202020204" pitchFamily="34" charset="0"/>
              </a:rPr>
              <a:t>طَريقة الاطلاق</a:t>
            </a:r>
            <a:endParaRPr lang="en-US" sz="14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תיבת טקסט 12">
            <a:extLst>
              <a:ext uri="{FF2B5EF4-FFF2-40B4-BE49-F238E27FC236}">
                <a16:creationId xmlns="" xmlns:a16="http://schemas.microsoft.com/office/drawing/2014/main" id="{AE77CBD9-6FB9-243A-157C-143EAD0C09FC}"/>
              </a:ext>
            </a:extLst>
          </p:cNvPr>
          <p:cNvSpPr txBox="1"/>
          <p:nvPr/>
        </p:nvSpPr>
        <p:spPr>
          <a:xfrm>
            <a:off x="1872494" y="6323745"/>
            <a:ext cx="4615068" cy="324128"/>
          </a:xfrm>
          <a:prstGeom prst="rect">
            <a:avLst/>
          </a:prstGeom>
          <a:noFill/>
        </p:spPr>
        <p:txBody>
          <a:bodyPr wrap="square">
            <a:spAutoFit/>
          </a:bodyPr>
          <a:lstStyle/>
          <a:p>
            <a:pPr algn="r" rtl="0">
              <a:lnSpc>
                <a:spcPct val="115000"/>
              </a:lnSpc>
              <a:spcAft>
                <a:spcPts val="1000"/>
              </a:spcAft>
            </a:pPr>
            <a:r>
              <a:rPr lang="he-IL" sz="1400" u="sng" kern="100" dirty="0">
                <a:solidFill>
                  <a:srgbClr val="1155CC"/>
                </a:solidFill>
                <a:effectLst/>
                <a:latin typeface="Calibri" panose="020F0502020204030204" pitchFamily="34" charset="0"/>
                <a:ea typeface="Times New Roman" panose="02020603050405020304" pitchFamily="18" charset="0"/>
                <a:cs typeface="Arial" panose="020B0604020202020204" pitchFamily="34" charset="0"/>
              </a:rPr>
              <a:t>מעבורת החלל דיסקברי </a:t>
            </a:r>
            <a:r>
              <a:rPr lang="he-IL" sz="1400" u="sng" kern="100" dirty="0">
                <a:solidFill>
                  <a:srgbClr val="0000FF"/>
                </a:solidFill>
                <a:effectLst/>
                <a:latin typeface="Calibri" panose="020F0502020204030204" pitchFamily="34" charset="0"/>
                <a:ea typeface="Times New Roman" panose="02020603050405020304" pitchFamily="18" charset="0"/>
                <a:cs typeface="Arial" panose="020B0604020202020204" pitchFamily="34" charset="0"/>
                <a:hlinkClick r:id="rId4"/>
              </a:rPr>
              <a:t>מתוך ויקיפדיה</a:t>
            </a:r>
            <a:r>
              <a:rPr lang="he-IL" sz="1400" u="sng" kern="100" dirty="0">
                <a:solidFill>
                  <a:srgbClr val="1155CC"/>
                </a:solidFill>
                <a:effectLst/>
                <a:latin typeface="Calibri" panose="020F0502020204030204" pitchFamily="34" charset="0"/>
                <a:ea typeface="Times New Roman" panose="02020603050405020304" pitchFamily="18" charset="0"/>
                <a:cs typeface="Arial" panose="020B0604020202020204" pitchFamily="34" charset="0"/>
              </a:rPr>
              <a:t> נחלת הכלל</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 xmlns:a16="http://schemas.microsoft.com/office/drawing/2014/main" id="{BD95B838-CBCB-AC36-C58E-F161802677A9}"/>
              </a:ext>
            </a:extLst>
          </p:cNvPr>
          <p:cNvPicPr>
            <a:picLocks noChangeAspect="1"/>
          </p:cNvPicPr>
          <p:nvPr/>
        </p:nvPicPr>
        <p:blipFill>
          <a:blip r:embed="rId5"/>
          <a:stretch>
            <a:fillRect/>
          </a:stretch>
        </p:blipFill>
        <p:spPr>
          <a:xfrm>
            <a:off x="7967370" y="25924"/>
            <a:ext cx="1176630" cy="1072989"/>
          </a:xfrm>
          <a:prstGeom prst="rect">
            <a:avLst/>
          </a:prstGeom>
        </p:spPr>
      </p:pic>
    </p:spTree>
    <p:extLst>
      <p:ext uri="{BB962C8B-B14F-4D97-AF65-F5344CB8AC3E}">
        <p14:creationId xmlns:p14="http://schemas.microsoft.com/office/powerpoint/2010/main" val="1195494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A2BB5D64-6A13-2CEC-433A-030E2C4F6224}"/>
              </a:ext>
            </a:extLst>
          </p:cNvPr>
          <p:cNvSpPr txBox="1"/>
          <p:nvPr/>
        </p:nvSpPr>
        <p:spPr>
          <a:xfrm>
            <a:off x="1113184" y="702654"/>
            <a:ext cx="6518411" cy="754694"/>
          </a:xfrm>
          <a:prstGeom prst="rect">
            <a:avLst/>
          </a:prstGeom>
          <a:noFill/>
        </p:spPr>
        <p:txBody>
          <a:bodyPr wrap="square">
            <a:spAutoFit/>
          </a:bodyPr>
          <a:lstStyle/>
          <a:p>
            <a:pPr algn="r" rtl="1">
              <a:lnSpc>
                <a:spcPct val="115000"/>
              </a:lnSpc>
              <a:spcAft>
                <a:spcPts val="1000"/>
              </a:spcAft>
            </a:pPr>
            <a:r>
              <a:rPr lang="ar-SA" sz="4000" b="1" kern="100" dirty="0">
                <a:effectLst/>
                <a:latin typeface="Calibri" panose="020F0502020204030204" pitchFamily="34" charset="0"/>
                <a:ea typeface="Calibri" panose="020F0502020204030204" pitchFamily="34" charset="0"/>
                <a:cs typeface="Arial" panose="020B0604020202020204" pitchFamily="34" charset="0"/>
              </a:rPr>
              <a:t>المَكوك الفَضائي كَحل تِكنولوجي</a:t>
            </a:r>
            <a:endParaRPr lang="en-US" sz="4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extLst>
              <a:ext uri="{FF2B5EF4-FFF2-40B4-BE49-F238E27FC236}">
                <a16:creationId xmlns="" xmlns:a16="http://schemas.microsoft.com/office/drawing/2014/main" id="{451DABF8-4C5C-B8E1-871A-CCBBE85109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41964"/>
            <a:ext cx="4506371" cy="3616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תיבת טקסט 5">
            <a:extLst>
              <a:ext uri="{FF2B5EF4-FFF2-40B4-BE49-F238E27FC236}">
                <a16:creationId xmlns="" xmlns:a16="http://schemas.microsoft.com/office/drawing/2014/main" id="{1B08FF75-0A52-1679-704B-9CA4C79B0B1D}"/>
              </a:ext>
            </a:extLst>
          </p:cNvPr>
          <p:cNvSpPr txBox="1"/>
          <p:nvPr/>
        </p:nvSpPr>
        <p:spPr>
          <a:xfrm>
            <a:off x="4372389" y="2219739"/>
            <a:ext cx="4615068" cy="2872261"/>
          </a:xfrm>
          <a:prstGeom prst="rect">
            <a:avLst/>
          </a:prstGeom>
          <a:noFill/>
        </p:spPr>
        <p:txBody>
          <a:bodyPr wrap="square">
            <a:spAutoFit/>
          </a:bodyPr>
          <a:lstStyle/>
          <a:p>
            <a:pPr algn="r" rtl="1">
              <a:lnSpc>
                <a:spcPct val="115000"/>
              </a:lnSpc>
              <a:spcAft>
                <a:spcPts val="1000"/>
              </a:spcAft>
            </a:pPr>
            <a:r>
              <a:rPr lang="ar-SA" sz="2400" b="1" kern="100" dirty="0">
                <a:effectLst/>
                <a:latin typeface="Calibri" panose="020F0502020204030204" pitchFamily="34" charset="0"/>
                <a:ea typeface="Calibri" panose="020F0502020204030204" pitchFamily="34" charset="0"/>
                <a:cs typeface="Arial" panose="020B0604020202020204" pitchFamily="34" charset="0"/>
              </a:rPr>
              <a:t>المَكوك الفَضائي هو مثال لِحَل تِكنولوجي.</a:t>
            </a:r>
          </a:p>
          <a:p>
            <a:pPr algn="r" rtl="1">
              <a:lnSpc>
                <a:spcPct val="115000"/>
              </a:lnSpc>
              <a:spcAft>
                <a:spcPts val="1000"/>
              </a:spcAft>
            </a:pPr>
            <a:r>
              <a:rPr lang="ar-SA" sz="2400" b="1" kern="100" dirty="0">
                <a:latin typeface="Calibri" panose="020F0502020204030204" pitchFamily="34" charset="0"/>
                <a:ea typeface="Calibri" panose="020F0502020204030204" pitchFamily="34" charset="0"/>
                <a:cs typeface="Arial" panose="020B0604020202020204" pitchFamily="34" charset="0"/>
              </a:rPr>
              <a:t>لَقد بَنى المُهندسون المَكوك الفضائي بِمساعدة المَعرِفَة العِلمِية والهَندَسِيَة.</a:t>
            </a:r>
            <a:endParaRPr lang="ar-SA" sz="2400" b="1"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المَكوك الفَضائي هُوَ حَل تِكنولوجي لِنقلِ الأشخاصِ والأشياءِ (الحمولةِ) الى الفَضاءِ. </a:t>
            </a:r>
            <a:r>
              <a:rPr lang="en-US"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r>
            <a:br>
              <a:rPr lang="en-US" sz="24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 xmlns:a16="http://schemas.microsoft.com/office/drawing/2014/main" id="{FE6CED9A-A7BF-4114-185B-85B0E79003E9}"/>
              </a:ext>
            </a:extLst>
          </p:cNvPr>
          <p:cNvPicPr>
            <a:picLocks noChangeAspect="1"/>
          </p:cNvPicPr>
          <p:nvPr/>
        </p:nvPicPr>
        <p:blipFill>
          <a:blip r:embed="rId4"/>
          <a:stretch>
            <a:fillRect/>
          </a:stretch>
        </p:blipFill>
        <p:spPr>
          <a:xfrm>
            <a:off x="7967370" y="7012"/>
            <a:ext cx="1176630" cy="1072989"/>
          </a:xfrm>
          <a:prstGeom prst="rect">
            <a:avLst/>
          </a:prstGeom>
        </p:spPr>
      </p:pic>
    </p:spTree>
    <p:extLst>
      <p:ext uri="{BB962C8B-B14F-4D97-AF65-F5344CB8AC3E}">
        <p14:creationId xmlns:p14="http://schemas.microsoft.com/office/powerpoint/2010/main" val="4929529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D20CE590-FCC6-E705-0977-31D7B019A146}"/>
              </a:ext>
            </a:extLst>
          </p:cNvPr>
          <p:cNvSpPr txBox="1"/>
          <p:nvPr/>
        </p:nvSpPr>
        <p:spPr>
          <a:xfrm>
            <a:off x="1306995" y="759552"/>
            <a:ext cx="5743161" cy="646331"/>
          </a:xfrm>
          <a:prstGeom prst="rect">
            <a:avLst/>
          </a:prstGeom>
          <a:noFill/>
        </p:spPr>
        <p:txBody>
          <a:bodyPr wrap="square">
            <a:spAutoFit/>
          </a:bodyPr>
          <a:lstStyle/>
          <a:p>
            <a:pPr algn="r" rtl="1"/>
            <a:r>
              <a:rPr lang="ar-SA" sz="3600" b="1" dirty="0">
                <a:effectLst/>
                <a:latin typeface="Calibri" panose="020F0502020204030204" pitchFamily="34" charset="0"/>
                <a:ea typeface="Calibri" panose="020F0502020204030204" pitchFamily="34" charset="0"/>
                <a:cs typeface="Arial" panose="020B0604020202020204" pitchFamily="34" charset="0"/>
              </a:rPr>
              <a:t>بنو البشرِ يَصْنَعونَ التكنولوجيا</a:t>
            </a:r>
            <a:endParaRPr lang="he-IL" sz="3600" dirty="0"/>
          </a:p>
        </p:txBody>
      </p:sp>
      <p:sp>
        <p:nvSpPr>
          <p:cNvPr id="5" name="תיבת טקסט 4">
            <a:extLst>
              <a:ext uri="{FF2B5EF4-FFF2-40B4-BE49-F238E27FC236}">
                <a16:creationId xmlns="" xmlns:a16="http://schemas.microsoft.com/office/drawing/2014/main" id="{AF43A7A2-5230-AEB0-0AF0-BD49FF96B181}"/>
              </a:ext>
            </a:extLst>
          </p:cNvPr>
          <p:cNvSpPr txBox="1"/>
          <p:nvPr/>
        </p:nvSpPr>
        <p:spPr>
          <a:xfrm>
            <a:off x="2915479" y="1405883"/>
            <a:ext cx="2244585" cy="584775"/>
          </a:xfrm>
          <a:prstGeom prst="rect">
            <a:avLst/>
          </a:prstGeom>
          <a:noFill/>
        </p:spPr>
        <p:txBody>
          <a:bodyPr wrap="square">
            <a:spAutoFit/>
          </a:bodyPr>
          <a:lstStyle/>
          <a:p>
            <a:pPr algn="r" rtl="1"/>
            <a:r>
              <a:rPr lang="ar-SA" sz="32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مُهمة مُشاهَدة</a:t>
            </a:r>
            <a:endParaRPr lang="he-IL" sz="3200" b="1" dirty="0">
              <a:solidFill>
                <a:srgbClr val="FF0000"/>
              </a:solidFill>
            </a:endParaRPr>
          </a:p>
        </p:txBody>
      </p:sp>
      <p:pic>
        <p:nvPicPr>
          <p:cNvPr id="1030" name="תמונה 9">
            <a:extLst>
              <a:ext uri="{FF2B5EF4-FFF2-40B4-BE49-F238E27FC236}">
                <a16:creationId xmlns="" xmlns:a16="http://schemas.microsoft.com/office/drawing/2014/main" id="{DAF474C1-52AF-52CC-617D-CF32163C22A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374" y="2018339"/>
            <a:ext cx="2176438" cy="2001106"/>
          </a:xfrm>
          <a:prstGeom prst="rect">
            <a:avLst/>
          </a:prstGeom>
          <a:solidFill>
            <a:srgbClr val="FFFFFF">
              <a:shade val="85000"/>
            </a:srgbClr>
          </a:solidFill>
          <a:ln w="28575"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תמונה 15">
            <a:extLst>
              <a:ext uri="{FF2B5EF4-FFF2-40B4-BE49-F238E27FC236}">
                <a16:creationId xmlns="" xmlns:a16="http://schemas.microsoft.com/office/drawing/2014/main" id="{BB883662-0CA1-1BA1-9A62-98916FB0087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9364" y="2018339"/>
            <a:ext cx="2176438" cy="2001106"/>
          </a:xfrm>
          <a:prstGeom prst="rect">
            <a:avLst/>
          </a:prstGeom>
          <a:solidFill>
            <a:srgbClr val="FFFFFF">
              <a:shade val="85000"/>
            </a:srgbClr>
          </a:solidFill>
          <a:ln w="28575"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תמונה 14">
            <a:extLst>
              <a:ext uri="{FF2B5EF4-FFF2-40B4-BE49-F238E27FC236}">
                <a16:creationId xmlns="" xmlns:a16="http://schemas.microsoft.com/office/drawing/2014/main" id="{18D01153-455D-5D22-743C-FDEAF1087DE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508" y="1988704"/>
            <a:ext cx="2176438" cy="2060376"/>
          </a:xfrm>
          <a:prstGeom prst="rect">
            <a:avLst/>
          </a:prstGeom>
          <a:solidFill>
            <a:srgbClr val="FFFFFF">
              <a:shade val="85000"/>
            </a:srgbClr>
          </a:solidFill>
          <a:ln w="28575"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תמונה 13">
            <a:extLst>
              <a:ext uri="{FF2B5EF4-FFF2-40B4-BE49-F238E27FC236}">
                <a16:creationId xmlns="" xmlns:a16="http://schemas.microsoft.com/office/drawing/2014/main" id="{4206D731-BC4A-D775-18B7-17C132074E4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508" y="4132786"/>
            <a:ext cx="2176438" cy="2001106"/>
          </a:xfrm>
          <a:prstGeom prst="rect">
            <a:avLst/>
          </a:prstGeom>
          <a:solidFill>
            <a:srgbClr val="FFFFFF">
              <a:shade val="85000"/>
            </a:srgbClr>
          </a:solidFill>
          <a:ln w="28575"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תמונה 11">
            <a:extLst>
              <a:ext uri="{FF2B5EF4-FFF2-40B4-BE49-F238E27FC236}">
                <a16:creationId xmlns="" xmlns:a16="http://schemas.microsoft.com/office/drawing/2014/main" id="{1D925DC5-CB01-3249-1BBD-59EBC45BF11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5449" y="4159177"/>
            <a:ext cx="2176438" cy="2001106"/>
          </a:xfrm>
          <a:prstGeom prst="rect">
            <a:avLst/>
          </a:prstGeom>
          <a:solidFill>
            <a:srgbClr val="FFFFFF">
              <a:shade val="85000"/>
            </a:srgbClr>
          </a:solidFill>
          <a:ln w="28575"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5" name="תמונה 42" descr="https://www.classe.world/uploads/public/users/352269/FILE-20210125-1252TH2SMNMPUZWA.jpg">
            <a:extLst>
              <a:ext uri="{FF2B5EF4-FFF2-40B4-BE49-F238E27FC236}">
                <a16:creationId xmlns="" xmlns:a16="http://schemas.microsoft.com/office/drawing/2014/main" id="{5EDEE9EF-FEB7-8B4D-1E7B-1A00FE90D74A}"/>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91487" y="4159177"/>
            <a:ext cx="2176438" cy="2001106"/>
          </a:xfrm>
          <a:prstGeom prst="rect">
            <a:avLst/>
          </a:prstGeom>
          <a:solidFill>
            <a:srgbClr val="FFFFFF">
              <a:shade val="85000"/>
            </a:srgbClr>
          </a:solidFill>
          <a:ln w="28575" cap="sq">
            <a:solidFill>
              <a:schemeClr val="bg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תיבת טקסט 7">
            <a:extLst>
              <a:ext uri="{FF2B5EF4-FFF2-40B4-BE49-F238E27FC236}">
                <a16:creationId xmlns="" xmlns:a16="http://schemas.microsoft.com/office/drawing/2014/main" id="{68A080EB-34F9-C81E-F71E-6922860649E2}"/>
              </a:ext>
            </a:extLst>
          </p:cNvPr>
          <p:cNvSpPr txBox="1"/>
          <p:nvPr/>
        </p:nvSpPr>
        <p:spPr>
          <a:xfrm>
            <a:off x="1992841" y="6289874"/>
            <a:ext cx="5642187" cy="357214"/>
          </a:xfrm>
          <a:prstGeom prst="rect">
            <a:avLst/>
          </a:prstGeom>
          <a:noFill/>
        </p:spPr>
        <p:txBody>
          <a:bodyPr wrap="square">
            <a:spAutoFit/>
          </a:bodyPr>
          <a:lstStyle/>
          <a:p>
            <a:pPr algn="ctr" rtl="1">
              <a:lnSpc>
                <a:spcPct val="115000"/>
              </a:lnSpc>
              <a:spcAft>
                <a:spcPts val="1000"/>
              </a:spcAft>
            </a:pPr>
            <a:r>
              <a:rPr lang="ar-SA" sz="1600" kern="100" dirty="0">
                <a:latin typeface="Calibri" panose="020F0502020204030204" pitchFamily="34" charset="0"/>
                <a:ea typeface="Calibri" panose="020F0502020204030204" pitchFamily="34" charset="0"/>
                <a:cs typeface="Arial" panose="020B0604020202020204" pitchFamily="34" charset="0"/>
              </a:rPr>
              <a:t>اخذت الصور من المهام المحوسبة</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 xmlns:a16="http://schemas.microsoft.com/office/drawing/2014/main" id="{7D011E0B-36B1-BF37-3DBF-C7072D77EEAC}"/>
              </a:ext>
            </a:extLst>
          </p:cNvPr>
          <p:cNvPicPr>
            <a:picLocks noChangeAspect="1"/>
          </p:cNvPicPr>
          <p:nvPr/>
        </p:nvPicPr>
        <p:blipFill>
          <a:blip r:embed="rId9"/>
          <a:stretch>
            <a:fillRect/>
          </a:stretch>
        </p:blipFill>
        <p:spPr>
          <a:xfrm>
            <a:off x="7961887" y="9728"/>
            <a:ext cx="1176630" cy="1072989"/>
          </a:xfrm>
          <a:prstGeom prst="rect">
            <a:avLst/>
          </a:prstGeom>
        </p:spPr>
      </p:pic>
    </p:spTree>
    <p:extLst>
      <p:ext uri="{BB962C8B-B14F-4D97-AF65-F5344CB8AC3E}">
        <p14:creationId xmlns:p14="http://schemas.microsoft.com/office/powerpoint/2010/main" val="527981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 xmlns:a16="http://schemas.microsoft.com/office/drawing/2014/main" id="{30B26BB1-205A-140F-D4FA-DF2FA9544303}"/>
              </a:ext>
            </a:extLst>
          </p:cNvPr>
          <p:cNvSpPr txBox="1"/>
          <p:nvPr/>
        </p:nvSpPr>
        <p:spPr>
          <a:xfrm>
            <a:off x="1804392" y="347492"/>
            <a:ext cx="5139290" cy="688458"/>
          </a:xfrm>
          <a:prstGeom prst="rect">
            <a:avLst/>
          </a:prstGeom>
          <a:noFill/>
        </p:spPr>
        <p:txBody>
          <a:bodyPr wrap="square">
            <a:spAutoFit/>
          </a:bodyPr>
          <a:lstStyle/>
          <a:p>
            <a:pPr algn="r" rtl="1">
              <a:lnSpc>
                <a:spcPct val="115000"/>
              </a:lnSpc>
              <a:spcAft>
                <a:spcPts val="1000"/>
              </a:spcAft>
            </a:pPr>
            <a:r>
              <a:rPr lang="ar-SA" sz="3600" b="1" kern="100" dirty="0">
                <a:effectLst/>
                <a:latin typeface="Calibri" panose="020F0502020204030204" pitchFamily="34" charset="0"/>
                <a:ea typeface="Calibri" panose="020F0502020204030204" pitchFamily="34" charset="0"/>
                <a:cs typeface="Arial" panose="020B0604020202020204" pitchFamily="34" charset="0"/>
              </a:rPr>
              <a:t>نتأمل في طريقة التفكير</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תיבת טקסט 3">
            <a:extLst>
              <a:ext uri="{FF2B5EF4-FFF2-40B4-BE49-F238E27FC236}">
                <a16:creationId xmlns="" xmlns:a16="http://schemas.microsoft.com/office/drawing/2014/main" id="{2204CC7E-6F93-7C29-ACE6-D8DAA0AB1FE9}"/>
              </a:ext>
            </a:extLst>
          </p:cNvPr>
          <p:cNvSpPr txBox="1"/>
          <p:nvPr/>
        </p:nvSpPr>
        <p:spPr>
          <a:xfrm>
            <a:off x="1419581" y="1035950"/>
            <a:ext cx="7109791" cy="1015663"/>
          </a:xfrm>
          <a:prstGeom prst="rect">
            <a:avLst/>
          </a:prstGeom>
          <a:noFill/>
        </p:spPr>
        <p:txBody>
          <a:bodyPr wrap="square">
            <a:spAutoFit/>
          </a:bodyPr>
          <a:lstStyle/>
          <a:p>
            <a:pPr marL="342900" lvl="0" indent="-342900" algn="r" rtl="1">
              <a:buFont typeface="Symbol" panose="05050102010706020507" pitchFamily="18" charset="2"/>
              <a:buChar char=""/>
            </a:pPr>
            <a:r>
              <a:rPr lang="ar-SA" sz="2000" b="1" kern="100" dirty="0">
                <a:effectLst/>
                <a:latin typeface="Calibri" panose="020F0502020204030204" pitchFamily="34" charset="0"/>
                <a:ea typeface="Calibri" panose="020F0502020204030204" pitchFamily="34" charset="0"/>
                <a:cs typeface="Arial" panose="020B0604020202020204" pitchFamily="34" charset="0"/>
              </a:rPr>
              <a:t>ما الذي كان مثيرا للفضولِ؟ </a:t>
            </a:r>
          </a:p>
          <a:p>
            <a:pPr marL="342900" lvl="0" indent="-342900" algn="r" rtl="1">
              <a:buFont typeface="Symbol" panose="05050102010706020507" pitchFamily="18" charset="2"/>
              <a:buChar char=""/>
            </a:pPr>
            <a:r>
              <a:rPr lang="ar-SA" sz="2000" b="1" kern="100" dirty="0">
                <a:effectLst/>
                <a:latin typeface="Calibri" panose="020F0502020204030204" pitchFamily="34" charset="0"/>
                <a:ea typeface="Calibri" panose="020F0502020204030204" pitchFamily="34" charset="0"/>
                <a:cs typeface="Arial" panose="020B0604020202020204" pitchFamily="34" charset="0"/>
              </a:rPr>
              <a:t>ما هو المثير للاهتمامِ؟</a:t>
            </a:r>
          </a:p>
          <a:p>
            <a:pPr marL="342900" lvl="0" indent="-342900" algn="r" rtl="1">
              <a:buFont typeface="Symbol" panose="05050102010706020507" pitchFamily="18" charset="2"/>
              <a:buChar char=""/>
            </a:pPr>
            <a:r>
              <a:rPr lang="ar-SA" sz="2000" b="1" kern="100" dirty="0">
                <a:effectLst/>
                <a:latin typeface="Calibri" panose="020F0502020204030204" pitchFamily="34" charset="0"/>
                <a:ea typeface="Calibri" panose="020F0502020204030204" pitchFamily="34" charset="0"/>
                <a:cs typeface="Arial" panose="020B0604020202020204" pitchFamily="34" charset="0"/>
              </a:rPr>
              <a:t>كيفَ نتعرف على حلٍ تكنولوجيٍ قائمٍ؟</a:t>
            </a:r>
            <a:endParaRPr lang="en-US" sz="20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 xmlns:a16="http://schemas.microsoft.com/office/drawing/2014/main" id="{6C9B58DE-C318-1437-D16C-4B80296863F5}"/>
              </a:ext>
            </a:extLst>
          </p:cNvPr>
          <p:cNvSpPr txBox="1"/>
          <p:nvPr/>
        </p:nvSpPr>
        <p:spPr>
          <a:xfrm>
            <a:off x="-334030" y="1919486"/>
            <a:ext cx="9069263" cy="1086901"/>
          </a:xfrm>
          <a:prstGeom prst="rect">
            <a:avLst/>
          </a:prstGeom>
          <a:noFill/>
        </p:spPr>
        <p:txBody>
          <a:bodyPr wrap="square">
            <a:spAutoFit/>
          </a:bodyPr>
          <a:lstStyle/>
          <a:p>
            <a:pPr algn="r" rtl="1">
              <a:lnSpc>
                <a:spcPct val="150000"/>
              </a:lnSpc>
              <a:spcAft>
                <a:spcPts val="1000"/>
              </a:spcAft>
            </a:pPr>
            <a:r>
              <a:rPr lang="ar-SA" sz="20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نظرنا إلى المكوك الفضائي، وحددنا أجزاءه، وحددنا الأجزاء التابعة له.</a:t>
            </a:r>
          </a:p>
          <a:p>
            <a:pPr algn="r" rtl="1">
              <a:lnSpc>
                <a:spcPct val="150000"/>
              </a:lnSpc>
              <a:spcAft>
                <a:spcPts val="1000"/>
              </a:spcAft>
            </a:pPr>
            <a:r>
              <a:rPr lang="ar-SA" sz="20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 تصرفنا كمهندسون </a:t>
            </a:r>
            <a:r>
              <a:rPr lang="ar-SA" sz="2000" b="1" kern="100" dirty="0">
                <a:solidFill>
                  <a:srgbClr val="0070C0"/>
                </a:solidFill>
                <a:latin typeface="Calibri" panose="020F0502020204030204" pitchFamily="34" charset="0"/>
                <a:ea typeface="Calibri" panose="020F0502020204030204" pitchFamily="34" charset="0"/>
                <a:cs typeface="Arial" panose="020B0604020202020204" pitchFamily="34" charset="0"/>
              </a:rPr>
              <a:t>باحثون</a:t>
            </a:r>
            <a:r>
              <a:rPr lang="ar-SA" sz="20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a:t>
            </a:r>
          </a:p>
        </p:txBody>
      </p:sp>
      <p:pic>
        <p:nvPicPr>
          <p:cNvPr id="10" name="תמונה 9">
            <a:extLst>
              <a:ext uri="{FF2B5EF4-FFF2-40B4-BE49-F238E27FC236}">
                <a16:creationId xmlns="" xmlns:a16="http://schemas.microsoft.com/office/drawing/2014/main" id="{29D1B314-6F2C-9460-6977-192D8E125B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180" y="3776105"/>
            <a:ext cx="7931640" cy="3718560"/>
          </a:xfrm>
          <a:prstGeom prst="rect">
            <a:avLst/>
          </a:prstGeom>
          <a:noFill/>
        </p:spPr>
      </p:pic>
      <p:sp>
        <p:nvSpPr>
          <p:cNvPr id="5" name="תיבת טקסט 4">
            <a:extLst>
              <a:ext uri="{FF2B5EF4-FFF2-40B4-BE49-F238E27FC236}">
                <a16:creationId xmlns="" xmlns:a16="http://schemas.microsoft.com/office/drawing/2014/main" id="{A19785DC-ABDC-0860-8AE4-0995AB1CEF7C}"/>
              </a:ext>
            </a:extLst>
          </p:cNvPr>
          <p:cNvSpPr txBox="1"/>
          <p:nvPr/>
        </p:nvSpPr>
        <p:spPr>
          <a:xfrm>
            <a:off x="207936" y="3776105"/>
            <a:ext cx="7355840" cy="369332"/>
          </a:xfrm>
          <a:prstGeom prst="rect">
            <a:avLst/>
          </a:prstGeom>
          <a:noFill/>
        </p:spPr>
        <p:txBody>
          <a:bodyPr wrap="square" rtlCol="1">
            <a:spAutoFit/>
          </a:bodyPr>
          <a:lstStyle/>
          <a:p>
            <a:pPr algn="r"/>
            <a:r>
              <a:rPr lang="ar-SA" sz="18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غرفة التحكم في المكوك.</a:t>
            </a:r>
            <a:r>
              <a:rPr lang="he-IL" sz="18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 </a:t>
            </a:r>
            <a:r>
              <a:rPr lang="ar-SA" sz="1800" b="1" dirty="0">
                <a:solidFill>
                  <a:srgbClr val="FFFF00"/>
                </a:solidFill>
                <a:effectLst/>
                <a:latin typeface="Calibri" panose="020F0502020204030204" pitchFamily="34" charset="0"/>
                <a:ea typeface="Calibri" panose="020F0502020204030204" pitchFamily="34" charset="0"/>
                <a:cs typeface="Arial" panose="020B0604020202020204" pitchFamily="34" charset="0"/>
              </a:rPr>
              <a:t>                  في الواجهة  نرى الكرة الأرضية</a:t>
            </a:r>
            <a:endParaRPr lang="he-IL" b="1" dirty="0">
              <a:solidFill>
                <a:srgbClr val="FFFF00"/>
              </a:solidFill>
            </a:endParaRPr>
          </a:p>
        </p:txBody>
      </p:sp>
      <p:pic>
        <p:nvPicPr>
          <p:cNvPr id="2" name="תמונה 1">
            <a:extLst>
              <a:ext uri="{FF2B5EF4-FFF2-40B4-BE49-F238E27FC236}">
                <a16:creationId xmlns="" xmlns:a16="http://schemas.microsoft.com/office/drawing/2014/main" id="{8BFF08C5-B782-3B9D-F70B-10A964BD652C}"/>
              </a:ext>
            </a:extLst>
          </p:cNvPr>
          <p:cNvPicPr>
            <a:picLocks noChangeAspect="1"/>
          </p:cNvPicPr>
          <p:nvPr/>
        </p:nvPicPr>
        <p:blipFill>
          <a:blip r:embed="rId3"/>
          <a:stretch>
            <a:fillRect/>
          </a:stretch>
        </p:blipFill>
        <p:spPr>
          <a:xfrm>
            <a:off x="8022209" y="17166"/>
            <a:ext cx="1095477" cy="998984"/>
          </a:xfrm>
          <a:prstGeom prst="rect">
            <a:avLst/>
          </a:prstGeom>
        </p:spPr>
      </p:pic>
    </p:spTree>
    <p:extLst>
      <p:ext uri="{BB962C8B-B14F-4D97-AF65-F5344CB8AC3E}">
        <p14:creationId xmlns:p14="http://schemas.microsoft.com/office/powerpoint/2010/main" val="617392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 xmlns:a16="http://schemas.microsoft.com/office/drawing/2014/main" id="{8BC8A3CA-B1FA-622D-6FF3-661E56397BBF}"/>
              </a:ext>
            </a:extLst>
          </p:cNvPr>
          <p:cNvPicPr>
            <a:picLocks noChangeAspect="1"/>
          </p:cNvPicPr>
          <p:nvPr/>
        </p:nvPicPr>
        <p:blipFill>
          <a:blip r:embed="rId4"/>
          <a:stretch>
            <a:fillRect/>
          </a:stretch>
        </p:blipFill>
        <p:spPr>
          <a:xfrm>
            <a:off x="1063412" y="2241044"/>
            <a:ext cx="7403253" cy="4027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תיבת טקסט 3">
            <a:extLst>
              <a:ext uri="{FF2B5EF4-FFF2-40B4-BE49-F238E27FC236}">
                <a16:creationId xmlns="" xmlns:a16="http://schemas.microsoft.com/office/drawing/2014/main" id="{64D297AA-AC33-96CC-5B67-424863B561D2}"/>
              </a:ext>
            </a:extLst>
          </p:cNvPr>
          <p:cNvSpPr txBox="1"/>
          <p:nvPr/>
        </p:nvSpPr>
        <p:spPr>
          <a:xfrm>
            <a:off x="2894028" y="1176540"/>
            <a:ext cx="4345757" cy="646331"/>
          </a:xfrm>
          <a:prstGeom prst="rect">
            <a:avLst/>
          </a:prstGeom>
          <a:noFill/>
        </p:spPr>
        <p:txBody>
          <a:bodyPr wrap="square" rtlCol="1">
            <a:spAutoFit/>
          </a:bodyPr>
          <a:lstStyle/>
          <a:p>
            <a:pPr algn="ctr"/>
            <a:r>
              <a:rPr lang="ar-SA" sz="3600" b="1" dirty="0"/>
              <a:t>شَاهِدُوا الْفيلْمَ الْقَصِيْرَ التَّالِي</a:t>
            </a:r>
          </a:p>
        </p:txBody>
      </p:sp>
      <p:sp>
        <p:nvSpPr>
          <p:cNvPr id="10" name="תיבת טקסט 9">
            <a:extLst>
              <a:ext uri="{FF2B5EF4-FFF2-40B4-BE49-F238E27FC236}">
                <a16:creationId xmlns="" xmlns:a16="http://schemas.microsoft.com/office/drawing/2014/main" id="{2C122EE9-75FD-30FB-8AD4-64849C5D1B31}"/>
              </a:ext>
            </a:extLst>
          </p:cNvPr>
          <p:cNvSpPr txBox="1"/>
          <p:nvPr/>
        </p:nvSpPr>
        <p:spPr>
          <a:xfrm>
            <a:off x="3176832" y="344798"/>
            <a:ext cx="2180357" cy="688458"/>
          </a:xfrm>
          <a:prstGeom prst="rect">
            <a:avLst/>
          </a:prstGeom>
          <a:noFill/>
        </p:spPr>
        <p:txBody>
          <a:bodyPr wrap="square">
            <a:spAutoFit/>
          </a:bodyPr>
          <a:lstStyle/>
          <a:p>
            <a:pPr algn="r" rtl="1">
              <a:lnSpc>
                <a:spcPct val="115000"/>
              </a:lnSpc>
              <a:spcAft>
                <a:spcPts val="1000"/>
              </a:spcAft>
            </a:pPr>
            <a:r>
              <a:rPr lang="ar-SA" sz="36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فعّالية</a:t>
            </a:r>
            <a:r>
              <a:rPr lang="he-IL" sz="36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2</a:t>
            </a:r>
            <a:endParaRPr lang="en-US" sz="36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a:extLst>
              <a:ext uri="{FF2B5EF4-FFF2-40B4-BE49-F238E27FC236}">
                <a16:creationId xmlns="" xmlns:a16="http://schemas.microsoft.com/office/drawing/2014/main" id="{CDEDEFA2-768C-18B4-8512-13762D87D335}"/>
              </a:ext>
            </a:extLst>
          </p:cNvPr>
          <p:cNvPicPr>
            <a:picLocks noChangeAspect="1"/>
          </p:cNvPicPr>
          <p:nvPr/>
        </p:nvPicPr>
        <p:blipFill>
          <a:blip r:embed="rId5"/>
          <a:stretch>
            <a:fillRect/>
          </a:stretch>
        </p:blipFill>
        <p:spPr>
          <a:xfrm>
            <a:off x="7920236" y="0"/>
            <a:ext cx="1176630" cy="1072989"/>
          </a:xfrm>
          <a:prstGeom prst="rect">
            <a:avLst/>
          </a:prstGeom>
        </p:spPr>
      </p:pic>
    </p:spTree>
    <p:extLst>
      <p:ext uri="{BB962C8B-B14F-4D97-AF65-F5344CB8AC3E}">
        <p14:creationId xmlns:p14="http://schemas.microsoft.com/office/powerpoint/2010/main" val="2817324305"/>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1452</TotalTime>
  <Words>1118</Words>
  <Application>Microsoft Office PowerPoint</Application>
  <PresentationFormat>‫הצגה על המסך (4:3)</PresentationFormat>
  <Paragraphs>100</Paragraphs>
  <Slides>19</Slides>
  <Notes>17</Notes>
  <HiddenSlides>0</HiddenSlides>
  <MMClips>0</MMClips>
  <ScaleCrop>false</ScaleCrop>
  <HeadingPairs>
    <vt:vector size="6" baseType="variant">
      <vt:variant>
        <vt:lpstr>גופנים בשימוש</vt:lpstr>
      </vt:variant>
      <vt:variant>
        <vt:i4>7</vt:i4>
      </vt:variant>
      <vt:variant>
        <vt:lpstr>ערכת נושא</vt:lpstr>
      </vt:variant>
      <vt:variant>
        <vt:i4>2</vt:i4>
      </vt:variant>
      <vt:variant>
        <vt:lpstr>כותרות שקופיות</vt:lpstr>
      </vt:variant>
      <vt:variant>
        <vt:i4>19</vt:i4>
      </vt:variant>
    </vt:vector>
  </HeadingPairs>
  <TitlesOfParts>
    <vt:vector size="28" baseType="lpstr">
      <vt:lpstr>MS Mincho</vt:lpstr>
      <vt:lpstr>Arial</vt:lpstr>
      <vt:lpstr>Calibri</vt:lpstr>
      <vt:lpstr>Calibri Light</vt:lpstr>
      <vt:lpstr>David</vt:lpstr>
      <vt:lpstr>Symbol</vt:lpstr>
      <vt:lpstr>Times New Roman</vt:lpstr>
      <vt:lpstr>ערכת נושא Office</vt:lpstr>
      <vt:lpstr>1_ערכת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Tamar</dc:creator>
  <cp:lastModifiedBy>lamda.dr@gmail.com</cp:lastModifiedBy>
  <cp:revision>163</cp:revision>
  <dcterms:created xsi:type="dcterms:W3CDTF">2023-07-23T13:22:15Z</dcterms:created>
  <dcterms:modified xsi:type="dcterms:W3CDTF">2023-08-15T04:13:22Z</dcterms:modified>
</cp:coreProperties>
</file>