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6"/>
  </p:notesMasterIdLst>
  <p:sldIdLst>
    <p:sldId id="329" r:id="rId2"/>
    <p:sldId id="289" r:id="rId3"/>
    <p:sldId id="310" r:id="rId4"/>
    <p:sldId id="333" r:id="rId5"/>
    <p:sldId id="331" r:id="rId6"/>
    <p:sldId id="332" r:id="rId7"/>
    <p:sldId id="318" r:id="rId8"/>
    <p:sldId id="334" r:id="rId9"/>
    <p:sldId id="335" r:id="rId10"/>
    <p:sldId id="338" r:id="rId11"/>
    <p:sldId id="341" r:id="rId12"/>
    <p:sldId id="342" r:id="rId13"/>
    <p:sldId id="347" r:id="rId14"/>
    <p:sldId id="346" r:id="rId15"/>
    <p:sldId id="336" r:id="rId16"/>
    <p:sldId id="337" r:id="rId17"/>
    <p:sldId id="348" r:id="rId18"/>
    <p:sldId id="339" r:id="rId19"/>
    <p:sldId id="340" r:id="rId20"/>
    <p:sldId id="350" r:id="rId21"/>
    <p:sldId id="345" r:id="rId22"/>
    <p:sldId id="343" r:id="rId23"/>
    <p:sldId id="349" r:id="rId24"/>
    <p:sldId id="28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114"/>
    <a:srgbClr val="5A5EAE"/>
    <a:srgbClr val="6EB14D"/>
    <a:srgbClr val="F6FAFE"/>
    <a:srgbClr val="0066A6"/>
    <a:srgbClr val="0067A3"/>
    <a:srgbClr val="6FB14D"/>
    <a:srgbClr val="B31013"/>
    <a:srgbClr val="F6CCB4"/>
    <a:srgbClr val="F5C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474" autoAdjust="0"/>
    <p:restoredTop sz="87511" autoAdjust="0"/>
  </p:normalViewPr>
  <p:slideViewPr>
    <p:cSldViewPr snapToGrid="0" showGuides="1">
      <p:cViewPr varScale="1">
        <p:scale>
          <a:sx n="97" d="100"/>
          <a:sy n="97" d="100"/>
        </p:scale>
        <p:origin x="2070" y="8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0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ga mishan" userId="802d01ca9850f5a0" providerId="LiveId" clId="{6F123F5A-16C1-4B4D-9F9C-9F164828CCF1}"/>
    <pc:docChg chg="modSld">
      <pc:chgData name="noga mishan" userId="802d01ca9850f5a0" providerId="LiveId" clId="{6F123F5A-16C1-4B4D-9F9C-9F164828CCF1}" dt="2023-09-09T17:08:17.841" v="11" actId="121"/>
      <pc:docMkLst>
        <pc:docMk/>
      </pc:docMkLst>
      <pc:sldChg chg="addSp modSp mod">
        <pc:chgData name="noga mishan" userId="802d01ca9850f5a0" providerId="LiveId" clId="{6F123F5A-16C1-4B4D-9F9C-9F164828CCF1}" dt="2023-09-09T17:07:37.250" v="5" actId="121"/>
        <pc:sldMkLst>
          <pc:docMk/>
          <pc:sldMk cId="1366116547" sldId="347"/>
        </pc:sldMkLst>
        <pc:spChg chg="add mod">
          <ac:chgData name="noga mishan" userId="802d01ca9850f5a0" providerId="LiveId" clId="{6F123F5A-16C1-4B4D-9F9C-9F164828CCF1}" dt="2023-09-09T17:07:37.250" v="5" actId="121"/>
          <ac:spMkLst>
            <pc:docMk/>
            <pc:sldMk cId="1366116547" sldId="347"/>
            <ac:spMk id="5" creationId="{DF5698D1-FE1E-4B6D-3B35-0835AF15A733}"/>
          </ac:spMkLst>
        </pc:spChg>
      </pc:sldChg>
      <pc:sldChg chg="addSp modSp mod">
        <pc:chgData name="noga mishan" userId="802d01ca9850f5a0" providerId="LiveId" clId="{6F123F5A-16C1-4B4D-9F9C-9F164828CCF1}" dt="2023-09-09T17:08:17.841" v="11" actId="121"/>
        <pc:sldMkLst>
          <pc:docMk/>
          <pc:sldMk cId="3468350827" sldId="348"/>
        </pc:sldMkLst>
        <pc:spChg chg="add mod">
          <ac:chgData name="noga mishan" userId="802d01ca9850f5a0" providerId="LiveId" clId="{6F123F5A-16C1-4B4D-9F9C-9F164828CCF1}" dt="2023-09-09T17:08:17.841" v="11" actId="121"/>
          <ac:spMkLst>
            <pc:docMk/>
            <pc:sldMk cId="3468350827" sldId="348"/>
            <ac:spMk id="5" creationId="{391750A9-6B62-7A01-0D13-FD73625FD57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699FE938-EB2A-473A-97ED-1CBD33704278}" type="datetimeFigureOut">
              <a:rPr lang="x-none" smtClean="0"/>
              <a:t>ג'/תשרי/תשפ"ד</a:t>
            </a:fld>
            <a:endParaRPr lang="x-none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x-none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x-none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E992BE40-C229-4611-BA02-460BF42066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56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3515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מִיקְרוֹסְקוֹפְּ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הוא </a:t>
            </a:r>
            <a:r>
              <a:rPr lang="he-I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מכשיר 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המשמש לראייה של עצמים קטנים מכדי להיראות על ידי ה</a:t>
            </a:r>
            <a:r>
              <a:rPr lang="he-I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עין</a:t>
            </a:r>
            <a:r>
              <a:rPr lang="he-IL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ללא הגדלה.</a:t>
            </a:r>
          </a:p>
          <a:p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מכשיר אופטי זה מכיל </a:t>
            </a:r>
            <a:r>
              <a:rPr lang="he-I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עדשה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אחת או יותר, ויוצר תמונה מוגדלת של עצם המונח על משטח מול העדשות. 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9957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556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MF_FrankRuhl-Bold"/>
              </a:rPr>
              <a:t>חיידקים הם יצורים חיים קטנים מאד</a:t>
            </a:r>
            <a:r>
              <a:rPr lang="he-IL" sz="1800" b="0" i="0" u="none" strike="noStrike" baseline="0" dirty="0">
                <a:latin typeface="MF_FrankRuhl-Regular"/>
              </a:rPr>
              <a:t>. חיידקים אי אפשר לראות בעיניים וגם לא בעזרת מגדלת.</a:t>
            </a:r>
          </a:p>
          <a:p>
            <a:pPr algn="r"/>
            <a:r>
              <a:rPr lang="he-IL" sz="1800" b="0" i="0" u="none" strike="noStrike" baseline="0" dirty="0">
                <a:latin typeface="MF_FrankRuhl-Bold"/>
              </a:rPr>
              <a:t>נגיפים קטנים יותר מחיידקים</a:t>
            </a:r>
            <a:r>
              <a:rPr lang="he-IL" sz="1800" b="0" i="0" u="none" strike="noStrike" baseline="0" dirty="0">
                <a:latin typeface="MF_FrankRuhl-Regular"/>
              </a:rPr>
              <a:t>. לנגיפים קוראים וירוסים.</a:t>
            </a:r>
          </a:p>
          <a:p>
            <a:pPr algn="r"/>
            <a:r>
              <a:rPr lang="he-IL" sz="1800" b="0" i="0" u="none" strike="noStrike" baseline="0" dirty="0">
                <a:latin typeface="MF_FrankRuhl-Regular"/>
              </a:rPr>
              <a:t>חיידקים אפשר לראות רק במיקרוסקופ. וירוסים אפשר לראות רק במיקרוסקופ משוכלל.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חיידקים ונגיפים מצויים סביבנו כל הזמן. יש חיידקים מחוללי מחלות. גם נגיפים מחוללים מחלות (כגון: שפעת, קורונה), יש חיידקים ש"עוזרים"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לאדם בתהליך העיכול, בהכנת מזונות כגון: גבינות, ירקות כבושים ועוד.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139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מומלץ לסכם את מה שלמדו על פתרונות טכנולוגיים שמגבירים את חוש הראיה (המגדלת) בעזרת פעילות מתוקשבת. </a:t>
            </a:r>
          </a:p>
          <a:p>
            <a:r>
              <a:rPr lang="he-IL" dirty="0"/>
              <a:t>שימו לב חשוב בשלב ראשון להכיר את ההנחיות לפעילות באמצעות הכפתורים בחלק התחתון של המסך.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506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קוראים את קטע המידע  על </a:t>
            </a:r>
            <a:r>
              <a:rPr lang="he-IL" dirty="0" err="1"/>
              <a:t>המקרוסקופ</a:t>
            </a:r>
            <a:r>
              <a:rPr lang="he-IL" dirty="0"/>
              <a:t> שבעמוד 23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4912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FontbitDavid"/>
              </a:rPr>
              <a:t>יוצאים לחצר מבקשים להתבונן סביב ושואלים: האם אתם מצליחים לראות דברים רחוקים?, למה לא רואים דברים רחוקים?, העלו רעיונות, כיצד אפשר לראות דברים רחוקים?</a:t>
            </a:r>
          </a:p>
          <a:p>
            <a:pPr algn="r"/>
            <a:r>
              <a:rPr lang="he-IL" sz="1800" b="0" i="0" u="none" strike="noStrike" baseline="0" dirty="0">
                <a:latin typeface="MF_FrankRuhl-Bold"/>
              </a:rPr>
              <a:t>המשקפת מגבירה את היכולת שלנו לראות טוב יותר (ברור יותר, מדויק יותר, פרטים קטנים) דברים רחוקים</a:t>
            </a:r>
            <a:r>
              <a:rPr lang="he-IL" sz="1800" b="0" i="0" u="none" strike="noStrike" baseline="0" dirty="0">
                <a:latin typeface="MF_FrankRuhl-Regular"/>
              </a:rPr>
              <a:t>.</a:t>
            </a:r>
          </a:p>
          <a:p>
            <a:pPr algn="r"/>
            <a:r>
              <a:rPr lang="he-IL" sz="1800" b="0" i="0" u="none" strike="noStrike" baseline="0" dirty="0">
                <a:latin typeface="MF_FrankRuhl-Regular"/>
              </a:rPr>
              <a:t>משקפת היא כלי טכנולוגי</a:t>
            </a:r>
            <a:r>
              <a:rPr lang="he-IL" sz="1800" b="0" i="0" u="none" strike="noStrike" baseline="0" dirty="0">
                <a:latin typeface="MF_FrankRuhl-Bold"/>
              </a:rPr>
              <a:t>.</a:t>
            </a:r>
            <a:endParaRPr lang="he-IL" sz="1800" b="0" i="0" u="none" strike="noStrike" baseline="0" dirty="0">
              <a:latin typeface="FontbitDavid"/>
            </a:endParaRP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חשוב לשים לב לתפיסה חלופית ולפיה המשקפת מגדילה את הגופים.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הגוף נשאר באותו הגודל. המשקפת מגדילה את המראה של הגוף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ומאפשרת לנו להתגבר על מגבלה של חוש הראייה ולהבחין בפרטים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של דברים רחוקים.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2838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200" b="0" i="0" u="none" strike="noStrike" baseline="0" dirty="0">
                <a:latin typeface="FontbitDavid"/>
              </a:rPr>
              <a:t>בחרו בעץ שנמצא במרחק 2-3 מטרים מכם.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ציירו את העץ בתוך המלבן הימני.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התבוננו בעץ עם משקפת.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ציירו את העץ בתוך המלבן השמאלי.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מה ההבדל בין שני הציורים?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מסכמים: </a:t>
            </a:r>
            <a:r>
              <a:rPr lang="he-IL" sz="1200" b="0" i="0" u="none" strike="noStrike" baseline="0" dirty="0">
                <a:latin typeface="MF_FrankRuhl-Regular"/>
              </a:rPr>
              <a:t>בעזרת חוש הראיה קשה לראות ברור דברים שנמצאים רחוק.</a:t>
            </a:r>
          </a:p>
          <a:p>
            <a:pPr algn="r"/>
            <a:r>
              <a:rPr lang="he-IL" sz="1200" b="0" i="0" u="none" strike="noStrike" baseline="0" dirty="0">
                <a:latin typeface="MF_FrankRuhl-Bold"/>
              </a:rPr>
              <a:t>המשקפת מגבירה את היכולת שלנו לראות טוב יותר (ברור יותר, מדויק יותר, פרטים קטנים) דברים רחוקים</a:t>
            </a:r>
            <a:r>
              <a:rPr lang="he-IL" sz="1200" b="0" i="0" u="none" strike="noStrike" baseline="0" dirty="0">
                <a:latin typeface="MF_FrankRuhl-Regular"/>
              </a:rPr>
              <a:t>.</a:t>
            </a:r>
          </a:p>
          <a:p>
            <a:pPr algn="r"/>
            <a:r>
              <a:rPr lang="he-IL" sz="1200" b="0" i="0" u="none" strike="noStrike" baseline="0" dirty="0">
                <a:latin typeface="MF_FrankRuhl-Regular"/>
              </a:rPr>
              <a:t>משקפת היא כלי טכנולוגי</a:t>
            </a:r>
            <a:r>
              <a:rPr lang="he-IL" sz="1200" b="0" i="0" u="none" strike="noStrike" baseline="0" dirty="0">
                <a:latin typeface="MF_FrankRuhl-Bold"/>
              </a:rPr>
              <a:t>.</a:t>
            </a:r>
            <a:endParaRPr lang="he-IL" sz="1200" b="0" i="0" u="none" strike="noStrike" baseline="0" dirty="0">
              <a:latin typeface="FontbitDavid"/>
            </a:endParaRP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חשוב לשים לב לתפיסה חלופית ולפיה המשקפת מגדילה את הגופים.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הגוף נשאר באותו הגודל. המשקפת מגדילה את המראה של הגוף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ומאפשרת לנו להתגבר על מגבלה של חוש הראייה ולהבחין בפרטים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של דברים רחוקים.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7716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מומלץ לסכם את מה שלמדו על פתרונות טכנולוגיים שמגבירים את חוש הראיה (משקפת) בעזרת פעילות מתוקשבת. </a:t>
            </a:r>
          </a:p>
          <a:p>
            <a:r>
              <a:rPr lang="he-IL" dirty="0"/>
              <a:t>שימו לב חשוב בשלב ראשון להכיר את ההנחיות לפעילות באמצעות הכפתורים בחלק התחתון של המסך.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88509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טֵלֶסְקוֹפּ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הוא מכשיר לצפייה בעצמים רחוקים. בצורתו הפשוטה ביותר הטלסקופ הוא צינור שבכל אחד מקצותיו </a:t>
            </a:r>
            <a:r>
              <a:rPr lang="he-I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עדשה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3041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טלסקופים משמשים בעיקר לצפייה בעצמים רחוקים בחלל (כוכבים, ערפיליות, כוכבי לכת) והגדולים שבהם ממוקמים במבנה מיוחד להם, </a:t>
            </a:r>
            <a:r>
              <a:rPr lang="he-I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מצפה כוכבים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טלסקופים משמשים גם לצפייה בציפורים וכן יש להם שימושים צבאיים.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2012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 </a:t>
            </a:r>
            <a:r>
              <a:rPr lang="he-IL" sz="1200" b="0" i="0" u="none" strike="noStrike" baseline="0" dirty="0">
                <a:latin typeface="FontbitDavid"/>
              </a:rPr>
              <a:t>פרק זה עוסק בחוש הראייה ובתפקודו בבני אדם. חוש הראייה הוא החשוב מבין החושים. באמצעות חוש הראייה אנו קולטים </a:t>
            </a:r>
            <a:r>
              <a:rPr lang="he-IL" sz="1200" b="1" i="0" u="none" strike="noStrike" baseline="0" dirty="0">
                <a:latin typeface="FontbitDavid-Bold"/>
              </a:rPr>
              <a:t>מידע חזותי</a:t>
            </a:r>
            <a:r>
              <a:rPr lang="he-IL" sz="1200" b="0" i="0" u="none" strike="noStrike" baseline="0" dirty="0">
                <a:latin typeface="FontbitDavid"/>
              </a:rPr>
              <a:t>, אנו רואים </a:t>
            </a:r>
            <a:r>
              <a:rPr lang="he-IL" sz="1200" b="1" i="0" u="none" strike="noStrike" baseline="0" dirty="0">
                <a:latin typeface="FontbitDavid-Bold"/>
              </a:rPr>
              <a:t>אור </a:t>
            </a:r>
            <a:r>
              <a:rPr lang="he-IL" sz="1200" b="0" i="0" u="none" strike="noStrike" baseline="0" dirty="0">
                <a:latin typeface="FontbitDavid"/>
              </a:rPr>
              <a:t>ו</a:t>
            </a:r>
            <a:r>
              <a:rPr lang="he-IL" sz="1200" b="1" i="0" u="none" strike="noStrike" baseline="0" dirty="0">
                <a:latin typeface="FontbitDavid-Bold"/>
              </a:rPr>
              <a:t>צבעים</a:t>
            </a:r>
            <a:r>
              <a:rPr lang="he-IL" sz="1200" b="0" i="0" u="none" strike="noStrike" baseline="0" dirty="0">
                <a:latin typeface="FontbitDavid"/>
              </a:rPr>
              <a:t>, </a:t>
            </a:r>
            <a:r>
              <a:rPr lang="he-IL" sz="1200" b="1" i="0" u="none" strike="noStrike" baseline="0" dirty="0">
                <a:latin typeface="FontbitDavid-Bold"/>
              </a:rPr>
              <a:t>גודל וצורה </a:t>
            </a:r>
            <a:r>
              <a:rPr lang="he-IL" sz="1200" b="0" i="0" u="none" strike="noStrike" baseline="0" dirty="0">
                <a:latin typeface="FontbitDavid"/>
              </a:rPr>
              <a:t>ומבחינים ב</a:t>
            </a:r>
            <a:r>
              <a:rPr lang="he-IL" sz="1200" b="1" i="0" u="none" strike="noStrike" baseline="0" dirty="0">
                <a:latin typeface="FontbitDavid-Bold"/>
              </a:rPr>
              <a:t>תנועה</a:t>
            </a:r>
            <a:r>
              <a:rPr lang="he-IL" sz="1200" b="0" i="0" u="none" strike="noStrike" baseline="0" dirty="0">
                <a:latin typeface="FontbitDavid"/>
              </a:rPr>
              <a:t>. בעזרת חוש הראייה אנו יכולים לאמוד מרחקים ולראות את הסביבה באופן תלת ממדי. העיניים הן איברים של חוש הראייה. </a:t>
            </a:r>
          </a:p>
          <a:p>
            <a:pPr algn="r"/>
            <a:endParaRPr lang="he-IL" dirty="0"/>
          </a:p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6719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לתרגול, מפנים את התלמידים לחוברת הדיגיטלית, עמוד 23 לביצוע </a:t>
            </a:r>
            <a:r>
              <a:rPr lang="he-IL" dirty="0" err="1"/>
              <a:t>המשימהץ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2019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200" b="0" i="0" u="none" strike="noStrike" baseline="0" dirty="0">
                <a:latin typeface="FontbitDavid"/>
              </a:rPr>
              <a:t>הסיכום נועד </a:t>
            </a:r>
            <a:r>
              <a:rPr lang="he-IL" sz="1200" b="1" i="0" u="none" strike="noStrike" baseline="0" dirty="0">
                <a:latin typeface="FontbitDavid-Bold"/>
              </a:rPr>
              <a:t>להמשגה </a:t>
            </a:r>
            <a:r>
              <a:rPr lang="he-IL" sz="1200" b="0" i="0" u="none" strike="noStrike" baseline="0" dirty="0">
                <a:latin typeface="FontbitDavid"/>
              </a:rPr>
              <a:t>של התכנים שנלמדו בפרק "חוש הראייה". מומלץ להקריא בקול רם את קטעי המידע ולבקש מהתלמידים להשלים בקול רם את המילים המודגשות. מומלץ ללוות את ההקראה בשאלות מנחות: מה דרוש לראייה? מהו איבר חוש הראייה? איזה מידע קולטים בעזרת העיניים? מהו תפקידם של כלים טכנולוגיים (מיקרוסקופ, מגדלת, משקפת)? כיצד הם מסייעים לראייה?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7342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אם יש בכיתה ילדים המרכיבים משקפיים אפשר לבקש מהם לספר כיצד המשקפיים מגבירים את היכולת שלהם לראות ברור.</a:t>
            </a:r>
          </a:p>
          <a:p>
            <a:r>
              <a:rPr lang="he-IL" dirty="0"/>
              <a:t>אפשר לבקש מהילדים לראיין מבוגרים (הורים, סבא סבתא) מרכיבי משקפיים, שיספרו מה הם רואים ללא המשקפיים ומה המשקפיים מאפשרים להם לראות.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7062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i="0" dirty="0">
                <a:effectLst/>
                <a:latin typeface="Almoni Neue DL 4.0 AAA"/>
              </a:rPr>
              <a:t>המשימה הדיגיטלית (יחידת התוכן חושים) שבאתר במבט מקוון, עוסקת בתפקוד הייחודי של חוש הראייה (קליטת צבעים, גדלים וצורות) באמצעות סיור במוזיאון עולם הציפורים.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1259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קוראים את קטע המידע שבעמוד 24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4800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FontbitDavid"/>
              </a:rPr>
              <a:t>מטרת תת הפרק היא להביא את התלמידים למודעות אודות המגבלה של חוש הראייה בקליטת מידע על עצמים קטנים ו</a:t>
            </a:r>
            <a:r>
              <a:rPr lang="he-IL" sz="1800" b="1" i="0" u="none" strike="noStrike" baseline="0" dirty="0">
                <a:latin typeface="FontbitDavid-Bold"/>
              </a:rPr>
              <a:t>בפתרון ובמוצר הטכנולוגי </a:t>
            </a:r>
            <a:r>
              <a:rPr lang="he-IL" sz="1800" b="0" i="0" u="none" strike="noStrike" baseline="0" dirty="0">
                <a:latin typeface="FontbitDavid"/>
              </a:rPr>
              <a:t>(מגדלת) העוזר להתגבר על מגבלה זו. </a:t>
            </a:r>
          </a:p>
          <a:p>
            <a:pPr algn="r"/>
            <a:endParaRPr lang="he-IL" sz="1800" b="0" i="0" u="none" strike="noStrike" baseline="0" dirty="0">
              <a:latin typeface="FontbitDavid"/>
            </a:endParaRP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לפני ביצוע המשימה מומלץ לקרוא את כותרת המשימה: </a:t>
            </a:r>
            <a:r>
              <a:rPr lang="he-IL" sz="1800" b="1" i="0" u="none" strike="noStrike" baseline="0" dirty="0">
                <a:latin typeface="FontbitDavid"/>
              </a:rPr>
              <a:t>כיצד אפשר לקרוא טוב יותר דברים (אותיות) קטנים מאד? </a:t>
            </a:r>
            <a:r>
              <a:rPr lang="he-IL" sz="1800" b="0" i="0" u="none" strike="noStrike" baseline="0" dirty="0">
                <a:latin typeface="FontbitDavid"/>
              </a:rPr>
              <a:t>ולבחון את הידע של התלמידים בנושא. 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במשימה שני חלקים: </a:t>
            </a:r>
          </a:p>
          <a:p>
            <a:pPr algn="r"/>
            <a:r>
              <a:rPr lang="he-IL" sz="1800" b="1" i="0" u="none" strike="noStrike" baseline="0" dirty="0">
                <a:latin typeface="FontbitDavid"/>
              </a:rPr>
              <a:t>בחלק הראשון: </a:t>
            </a:r>
            <a:r>
              <a:rPr lang="he-IL" sz="1800" b="0" i="0" u="none" strike="noStrike" baseline="0" dirty="0">
                <a:latin typeface="FontbitDavid"/>
              </a:rPr>
              <a:t>התלמידים מתבקשים לקרוא את שמות הצבעים שכתובים בציור (לא נעזרים במגדלת כמובן) . גודל האותיות קטן מאוד ולכן יש להניח בוודאות שהתלמידים יתקשו לקרוא.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8634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200" b="0" i="0" u="none" strike="noStrike" baseline="0" dirty="0">
                <a:latin typeface="FontbitDavid"/>
              </a:rPr>
              <a:t>לאחר ביצוע החלק הראשון של המשימה (שקופית קודמת) מקיימים דיון שבו התלמידים יתארו את הקושי/המגבלה/הבעיה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0000"/>
                </a:solidFill>
                <a:latin typeface="MF_FrankRuhl-Regular"/>
              </a:rPr>
              <a:t>הבעיה: כֵּיצַד אֶפְשָׁר לִרְאוֹת בָּרוּר דְּבָרִים קְטַנִּים מְאוֹד?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מבקשים מהתלמידים  לנסות להעלות רעיונות כדי לפתור את הבעיה. 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משימה זו מסייעת בפיתוח חשיבה יצירתית.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9856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FontbitDavid"/>
              </a:rPr>
              <a:t>בחלק ב התלמידים ייעזרו במגדלת כפתרון לבעיה. מחלקים לתלמידים מגדלות ומבקשים לבצע את המשימה בעזרת המגדלת (צבעו את הפרפר לפי שמות הצבעים שבציור)</a:t>
            </a:r>
          </a:p>
          <a:p>
            <a:pPr algn="r"/>
            <a:r>
              <a:rPr lang="he-IL" sz="1800" b="1" i="0" u="none" strike="noStrike" baseline="0" dirty="0">
                <a:latin typeface="FontbitDavid"/>
              </a:rPr>
              <a:t>מסכמים</a:t>
            </a:r>
            <a:r>
              <a:rPr lang="he-IL" sz="1800" b="0" i="0" u="none" strike="noStrike" baseline="0" dirty="0">
                <a:latin typeface="FontbitDavid"/>
              </a:rPr>
              <a:t>: המגדלת היא כלי טכנולוגי </a:t>
            </a:r>
            <a:r>
              <a:rPr lang="he-IL" sz="1800" b="1" i="0" u="none" strike="noStrike" baseline="0" dirty="0">
                <a:latin typeface="FontbitDavid-Bold"/>
              </a:rPr>
              <a:t>שמגביר את יכולתנו </a:t>
            </a:r>
            <a:r>
              <a:rPr lang="he-IL" sz="1800" b="0" i="0" u="none" strike="noStrike" baseline="0" dirty="0">
                <a:latin typeface="FontbitDavid"/>
              </a:rPr>
              <a:t>לראות "דברים" קטנים.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2160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מכיוון שהתלמידים</a:t>
            </a:r>
            <a:r>
              <a:rPr lang="he-IL" baseline="0" dirty="0"/>
              <a:t> עדיין לא יודעים לקרוא, מוצע לשקף להם את הצבעים והכיתוב.  השיקוף עתיד להקל עליהם בזיהוי הצבעים.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9882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FontbitDavid"/>
              </a:rPr>
              <a:t>במשימה זו (עמוד 21) התלמידים יתבוננו בעזרת המגדלת על עצמים שונים, כדוגמת שערה, עור כף היד, גרגירי אדמה, מכנסי הג'ינס וכדומה.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חשוב לשים לב לתפיסה חלופית ולפיה המגדלת מגדילה את הגופים.</a:t>
            </a:r>
          </a:p>
          <a:p>
            <a:pPr algn="r"/>
            <a:r>
              <a:rPr lang="he-IL" sz="1800" b="1" i="0" u="none" strike="noStrike" baseline="0" dirty="0">
                <a:latin typeface="FontbitDavid-Bold"/>
              </a:rPr>
              <a:t>המגדלת אינה מגדילה את הגופים, הגוף נשאר באותו הגודל</a:t>
            </a:r>
            <a:r>
              <a:rPr lang="he-IL" sz="1800" b="0" i="0" u="none" strike="noStrike" baseline="0" dirty="0">
                <a:latin typeface="FontbitDavid"/>
              </a:rPr>
              <a:t>. המגדלת מגדילה את </a:t>
            </a:r>
            <a:r>
              <a:rPr lang="he-IL" sz="1800" b="1" i="0" u="none" strike="noStrike" baseline="0" dirty="0">
                <a:latin typeface="FontbitDavid-Bold"/>
              </a:rPr>
              <a:t>המראה של הגוף </a:t>
            </a:r>
            <a:r>
              <a:rPr lang="he-IL" sz="1800" b="0" i="0" u="none" strike="noStrike" baseline="0" dirty="0">
                <a:latin typeface="FontbitDavid"/>
              </a:rPr>
              <a:t>ומאפשרת לנו להתגבר על מגבלה של חוש הראייה ולהבחין בפרטים של דברים קטנים.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5943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התבוננו בבד פעמיים פעם אחת ללא המגדלת ופעם שניה עם המגדלת.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ציירו בתוך המלבנים את מה שראיתם. לסיכום</a:t>
            </a:r>
            <a:r>
              <a:rPr lang="he-IL" baseline="0" dirty="0"/>
              <a:t> פעילות זו, מומלץ להפנות את התלמידים לביצוע הפעילות המתוקשבת בעמוד 21 שבחוברת הלימוד.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9083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התבוננו באצבע פעמיים. פעם אחת ללא המגדלת ופעם שנייה ללא המגדלת.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ציירו בתוך המלבנים את מה שראיתם.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271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ג'/תשרי/תשפ"ד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98402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ג'/תשרי/תשפ"ד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424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ג'/תשרי/תשפ"ד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830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ג'/תשרי/תשפ"ד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355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ג'/תשרי/תשפ"ד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232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ג'/תשרי/תשפ"ד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620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ג'/תשרי/תשפ"ד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4375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ג'/תשרי/תשפ"ד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3044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ג'/תשרי/תשפ"ד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70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ג'/תשרי/תשפ"ד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165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ג'/תשרי/תשפ"ד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785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CB60-3FAE-4989-9875-39020804EAE7}" type="datetimeFigureOut">
              <a:rPr lang="x-none" smtClean="0"/>
              <a:t>ג'/תשרי/תשפ"ד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954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mabat.tau.ac.il/app/?gameName=FindTheItemFromMagnifyingGlas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mabat.tau.ac.il/app/?gameName=FindTheItemFromBinocular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>
                <a:cs typeface="+mn-cs"/>
              </a:rPr>
              <a:t>מצגת מלווה לשיעורים</a:t>
            </a:r>
            <a:endParaRPr lang="en-US" b="1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he-IL" sz="4800" b="1" dirty="0">
                <a:solidFill>
                  <a:srgbClr val="00A9EA"/>
                </a:solidFill>
                <a:latin typeface="EnzoagadaMF-Bold"/>
              </a:rPr>
              <a:t>מַדָּע וְטְֶכְנוֹלוֹגְיָּה</a:t>
            </a:r>
          </a:p>
          <a:p>
            <a:pPr marL="0" indent="0" algn="ctr" rtl="1">
              <a:buNone/>
            </a:pPr>
            <a:r>
              <a:rPr lang="he-IL" sz="4800" b="1" dirty="0">
                <a:solidFill>
                  <a:srgbClr val="00A9EA"/>
                </a:solidFill>
                <a:latin typeface="EnzoagadaMF-Bold"/>
              </a:rPr>
              <a:t>  לְכִתָּה א</a:t>
            </a:r>
          </a:p>
          <a:p>
            <a:pPr marL="0" indent="0" algn="ctr" rtl="1">
              <a:buNone/>
            </a:pPr>
            <a:r>
              <a:rPr lang="he-IL" sz="4800" b="1" dirty="0">
                <a:solidFill>
                  <a:srgbClr val="00A9EA"/>
                </a:solidFill>
                <a:latin typeface="EnzoagadaMF-Bold"/>
              </a:rPr>
              <a:t>הָחוּשִׁים שֶלָנָּוּ</a:t>
            </a:r>
          </a:p>
          <a:p>
            <a:pPr marL="0" indent="0" algn="ctr" rtl="1">
              <a:buNone/>
            </a:pPr>
            <a:endParaRPr lang="he-IL" sz="4800" b="1" dirty="0">
              <a:solidFill>
                <a:srgbClr val="00A9EA"/>
              </a:solidFill>
              <a:latin typeface="EnzoagadaMF-Bold"/>
            </a:endParaRPr>
          </a:p>
          <a:p>
            <a:pPr marL="0" indent="0" algn="ctr" rtl="1">
              <a:buNone/>
            </a:pPr>
            <a:r>
              <a:rPr lang="he-IL" sz="3600" b="1" dirty="0">
                <a:latin typeface="EnzoagadaMF-Bold"/>
              </a:rPr>
              <a:t>חוש הראיה חלק ב (עמודים 24-19)</a:t>
            </a:r>
          </a:p>
          <a:p>
            <a:pPr marL="0" indent="0" algn="ctr" rtl="1">
              <a:buNone/>
            </a:pPr>
            <a:r>
              <a:rPr lang="he-IL" b="1" dirty="0">
                <a:latin typeface="EnzoagadaMF-Bold"/>
              </a:rPr>
              <a:t>התמונות באדיבות </a:t>
            </a:r>
            <a:r>
              <a:rPr lang="en-GB" b="1" dirty="0" err="1">
                <a:latin typeface="EnzoagadaMF-Bold"/>
              </a:rPr>
              <a:t>Pixabay</a:t>
            </a:r>
            <a:endParaRPr lang="en-US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92"/>
            <a:ext cx="1688260" cy="95581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407" y="156103"/>
            <a:ext cx="1621677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82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5400" b="1" dirty="0">
                <a:latin typeface="MF_FrankRuhl-Bold"/>
                <a:cs typeface="+mn-cs"/>
              </a:rPr>
              <a:t> </a:t>
            </a:r>
            <a:r>
              <a:rPr lang="he-IL" sz="5400" b="1" dirty="0" err="1">
                <a:latin typeface="MF_FrankRuhl-Bold"/>
                <a:cs typeface="+mn-cs"/>
              </a:rPr>
              <a:t>מִקְרוֹסְקוֹפ</a:t>
            </a:r>
            <a:r>
              <a:rPr lang="he-IL" sz="5400" b="1" dirty="0">
                <a:latin typeface="MF_FrankRuhl-Bold"/>
                <a:cs typeface="+mn-cs"/>
              </a:rPr>
              <a:t>ּ</a:t>
            </a:r>
            <a:endParaRPr lang="en-US" sz="5400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6" y="1690688"/>
            <a:ext cx="3306736" cy="5038837"/>
          </a:xfr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41" y="156103"/>
            <a:ext cx="1621677" cy="87180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88738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23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>
                <a:cs typeface="+mn-cs"/>
              </a:rPr>
              <a:t>חוֹקְרִים בְּעֶזְרַת </a:t>
            </a:r>
            <a:r>
              <a:rPr lang="he-IL" b="1" dirty="0" err="1">
                <a:cs typeface="+mn-cs"/>
              </a:rPr>
              <a:t>הַמִּקְרוֹסְקוֹפ</a:t>
            </a:r>
            <a:r>
              <a:rPr lang="he-IL" b="1" dirty="0">
                <a:cs typeface="+mn-cs"/>
              </a:rPr>
              <a:t>ּ</a:t>
            </a:r>
            <a:endParaRPr lang="en-US" b="1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61" y="1472557"/>
            <a:ext cx="7651689" cy="5099134"/>
          </a:xfr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71" y="161031"/>
            <a:ext cx="1426474" cy="76686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5" y="115777"/>
            <a:ext cx="1432845" cy="8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91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5400" b="1" dirty="0">
                <a:cs typeface="+mn-cs"/>
              </a:rPr>
              <a:t>מָה רוֹאִים? - </a:t>
            </a:r>
            <a:r>
              <a:rPr lang="he-IL" sz="5400" b="1" dirty="0" err="1">
                <a:cs typeface="+mn-cs"/>
              </a:rPr>
              <a:t>חַיּדַקִים</a:t>
            </a:r>
            <a:endParaRPr lang="en-US" sz="5400" b="1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353" y="1551782"/>
            <a:ext cx="4746171" cy="261461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352" y="4314825"/>
            <a:ext cx="4746171" cy="262760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19" y="182886"/>
            <a:ext cx="1621677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06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sz="4000" b="1" dirty="0">
                <a:solidFill>
                  <a:prstClr val="black"/>
                </a:solidFill>
                <a:cs typeface="Arial" panose="020B0604020202020204" pitchFamily="34" charset="0"/>
              </a:rPr>
              <a:t>משימה בחוברת דיגיטלית </a:t>
            </a:r>
            <a:br>
              <a:rPr lang="he-IL" sz="4000" b="1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he-IL" sz="3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556829"/>
            <a:ext cx="7455806" cy="4822200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F5698D1-FE1E-4B6D-3B35-0835AF15A733}"/>
              </a:ext>
            </a:extLst>
          </p:cNvPr>
          <p:cNvSpPr txBox="1"/>
          <p:nvPr/>
        </p:nvSpPr>
        <p:spPr>
          <a:xfrm>
            <a:off x="1466850" y="629671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e-IL" dirty="0"/>
              <a:t>קישור לפעילות </a:t>
            </a:r>
            <a:r>
              <a:rPr lang="he-IL" dirty="0">
                <a:hlinkClick r:id="rId4"/>
              </a:rPr>
              <a:t>מְגַלִּים בַּעֲלֵי חַיִּים בְּעֶזְרַת מַגְדֶּלֶת</a:t>
            </a:r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2" y="144090"/>
            <a:ext cx="1485492" cy="88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16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b="1" dirty="0">
                <a:cs typeface="+mn-cs"/>
              </a:rPr>
              <a:t>סיכום: עמודים – 21, </a:t>
            </a:r>
            <a:r>
              <a:rPr lang="he-IL" b="1" dirty="0"/>
              <a:t>24</a:t>
            </a:r>
            <a:endParaRPr lang="en-US" b="1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0" y="1825625"/>
            <a:ext cx="851535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he-IL" sz="4000" b="1" dirty="0"/>
              <a:t>מַגְדְֶּלֶת </a:t>
            </a:r>
            <a:r>
              <a:rPr lang="he-IL" sz="4000" b="1" dirty="0" err="1"/>
              <a:t>וּמִקְרוֹסְקוֹפ</a:t>
            </a:r>
            <a:r>
              <a:rPr lang="he-IL" sz="4000" b="1" dirty="0"/>
              <a:t>ּ </a:t>
            </a:r>
            <a:r>
              <a:rPr lang="he-IL" sz="4000" dirty="0"/>
              <a:t>הֵם כֵּלִים טֶכְנוֹלוֹגיִּיִם.</a:t>
            </a:r>
          </a:p>
          <a:p>
            <a:pPr marL="0" indent="0" algn="r">
              <a:buNone/>
            </a:pPr>
            <a:r>
              <a:rPr lang="he-IL" sz="4000" dirty="0"/>
              <a:t>הֵם מַגְבִּירִים אֶת </a:t>
            </a:r>
            <a:r>
              <a:rPr lang="he-IL" sz="4000" dirty="0" err="1"/>
              <a:t>הַיְּכֹלֶת</a:t>
            </a:r>
            <a:r>
              <a:rPr lang="he-IL" sz="4000" dirty="0"/>
              <a:t> שֶלָּנוּ </a:t>
            </a:r>
            <a:r>
              <a:rPr lang="he-IL" sz="4000" i="0" u="none" strike="noStrike" baseline="0" dirty="0">
                <a:latin typeface="MF_FrankRuhl-Regular"/>
              </a:rPr>
              <a:t>לִרְאוֹת</a:t>
            </a:r>
            <a:endParaRPr lang="he-IL" sz="7200" dirty="0"/>
          </a:p>
          <a:p>
            <a:pPr marL="0" indent="0" algn="r">
              <a:buNone/>
            </a:pPr>
            <a:r>
              <a:rPr lang="he-IL" sz="4000" dirty="0"/>
              <a:t>טוֹב יוֹתֵר דְּבָרִים קְטַנִּים.</a:t>
            </a:r>
            <a:endParaRPr lang="en-US" sz="40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970" y="4001294"/>
            <a:ext cx="1364343" cy="208175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4253560"/>
            <a:ext cx="2172607" cy="171296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26"/>
            <a:ext cx="1621677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15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b="1" dirty="0">
                <a:cs typeface="+mn-cs"/>
              </a:rPr>
              <a:t>מְשׂימָה: כֵּיצַד אֶפְשָׁר לִרְאוֹת טוֹב יוֹתֵר דְּבָרִים רְחוֹקִים? </a:t>
            </a:r>
            <a:r>
              <a:rPr lang="he-IL" sz="3200" b="1" dirty="0">
                <a:cs typeface="+mn-cs"/>
              </a:rPr>
              <a:t>(עמוד 22)</a:t>
            </a:r>
            <a:endParaRPr lang="en-US" sz="3200" b="1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58" y="1825625"/>
            <a:ext cx="3345883" cy="4351338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71" y="6086268"/>
            <a:ext cx="1435527" cy="77173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" y="5900845"/>
            <a:ext cx="1688738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99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50" y="-490357"/>
            <a:ext cx="6545693" cy="4362091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80" y="145318"/>
            <a:ext cx="1253421" cy="673832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09700" y="819150"/>
            <a:ext cx="7105650" cy="8715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36" y="3067634"/>
            <a:ext cx="7886700" cy="354560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29" y="3657"/>
            <a:ext cx="1688738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31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sz="4000" b="1" dirty="0">
                <a:solidFill>
                  <a:prstClr val="black"/>
                </a:solidFill>
                <a:cs typeface="Arial" panose="020B0604020202020204" pitchFamily="34" charset="0"/>
              </a:rPr>
              <a:t>משימה בחוברת דיגיטלית </a:t>
            </a:r>
            <a:r>
              <a:rPr lang="he-IL" sz="3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9" y="1765961"/>
            <a:ext cx="7515819" cy="4714667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91750A9-6B62-7A01-0D13-FD73625FD57F}"/>
              </a:ext>
            </a:extLst>
          </p:cNvPr>
          <p:cNvSpPr txBox="1"/>
          <p:nvPr/>
        </p:nvSpPr>
        <p:spPr>
          <a:xfrm>
            <a:off x="2524125" y="6480628"/>
            <a:ext cx="5267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e-IL" dirty="0"/>
              <a:t>קישור לפעילות </a:t>
            </a:r>
            <a:r>
              <a:rPr lang="he-IL" dirty="0">
                <a:hlinkClick r:id="rId4"/>
              </a:rPr>
              <a:t>מְגַלִּים בַּעֲלֵי חַיִּים בְּעֶזְרַת מִשְׁקֶפֶת</a:t>
            </a:r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2" y="203956"/>
            <a:ext cx="1384872" cy="8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50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29484" y="2943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latin typeface="MF_FrankRuhl-Bold"/>
                <a:cs typeface="+mn-cs"/>
              </a:rPr>
              <a:t>הַטֶַּלֶסְקוֹפּ</a:t>
            </a:r>
            <a:endParaRPr lang="en-US" sz="5400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69" y="1881189"/>
            <a:ext cx="6418536" cy="4738686"/>
          </a:xfr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91" y="229663"/>
            <a:ext cx="1621677" cy="87180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88738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63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49" y="1"/>
            <a:ext cx="8105775" cy="1066800"/>
          </a:xfrm>
        </p:spPr>
        <p:txBody>
          <a:bodyPr/>
          <a:lstStyle/>
          <a:p>
            <a:pPr algn="r"/>
            <a:r>
              <a:rPr lang="he-IL" sz="5400" b="1" dirty="0">
                <a:solidFill>
                  <a:prstClr val="black"/>
                </a:solidFill>
                <a:cs typeface="Arial" panose="020B0604020202020204" pitchFamily="34" charset="0"/>
              </a:rPr>
              <a:t>מָה רוֹאִים? </a:t>
            </a:r>
            <a:endParaRPr lang="en-US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75" y="1066801"/>
            <a:ext cx="3829050" cy="5661853"/>
          </a:xfr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316" y="3671129"/>
            <a:ext cx="4582706" cy="305752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6" y="-1"/>
            <a:ext cx="4303801" cy="324802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9"/>
            <a:ext cx="1621677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22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>
            <a:extLst>
              <a:ext uri="{FF2B5EF4-FFF2-40B4-BE49-F238E27FC236}">
                <a16:creationId xmlns:a16="http://schemas.microsoft.com/office/drawing/2014/main" id="{BB69E2AE-CB91-4BB0-887D-266A32CB3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819" y="1577624"/>
            <a:ext cx="8329188" cy="10116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e-IL" b="1" dirty="0">
                <a:solidFill>
                  <a:srgbClr val="0070C0"/>
                </a:solidFill>
                <a:cs typeface="+mn-cs"/>
              </a:rPr>
              <a:t>חוּשׁ הָרְאִיָּה (חלק ב)</a:t>
            </a:r>
            <a:endParaRPr lang="x-none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5" y="2771530"/>
            <a:ext cx="4401780" cy="3693368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60" y="191636"/>
            <a:ext cx="1618340" cy="86992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29" y="-81481"/>
            <a:ext cx="1981204" cy="11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65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br>
              <a:rPr lang="he-IL" b="1" dirty="0">
                <a:cs typeface="+mn-cs"/>
              </a:rPr>
            </a:br>
            <a:br>
              <a:rPr lang="he-IL" b="1" dirty="0">
                <a:cs typeface="+mn-cs"/>
              </a:rPr>
            </a:br>
            <a:r>
              <a:rPr lang="he-IL" b="1" dirty="0">
                <a:solidFill>
                  <a:prstClr val="black"/>
                </a:solidFill>
                <a:cs typeface="Arial" panose="020B0604020202020204" pitchFamily="34" charset="0"/>
              </a:rPr>
              <a:t>טֶכְנוֹלוגְיָה לְעֶזְרַת הָאָדָם</a:t>
            </a:r>
            <a:br>
              <a:rPr lang="he-IL" b="1" dirty="0">
                <a:cs typeface="+mn-cs"/>
              </a:rPr>
            </a:br>
            <a:br>
              <a:rPr lang="he-IL" b="1" dirty="0">
                <a:cs typeface="+mn-cs"/>
              </a:rPr>
            </a:br>
            <a:r>
              <a:rPr lang="he-IL" sz="3600" b="1" dirty="0">
                <a:cs typeface="+mn-cs"/>
              </a:rPr>
              <a:t>משימה מתוקשבת בחוברת הדיגיטלית, </a:t>
            </a:r>
            <a:br>
              <a:rPr lang="he-IL" sz="3600" b="1" dirty="0">
                <a:cs typeface="+mn-cs"/>
              </a:rPr>
            </a:br>
            <a:r>
              <a:rPr lang="he-IL" sz="3600" b="1" dirty="0">
                <a:cs typeface="+mn-cs"/>
              </a:rPr>
              <a:t>עמוד 23</a:t>
            </a:r>
            <a:endParaRPr lang="en-US" sz="3600" b="1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5" y="4037846"/>
            <a:ext cx="8742830" cy="185596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" y="161086"/>
            <a:ext cx="1259544" cy="74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61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b="1" dirty="0">
                <a:solidFill>
                  <a:prstClr val="black"/>
                </a:solidFill>
                <a:cs typeface="Arial" panose="020B0604020202020204" pitchFamily="34" charset="0"/>
              </a:rPr>
              <a:t>סיכום: עמודים – 22, </a:t>
            </a:r>
            <a:r>
              <a:rPr lang="he-IL" b="1" dirty="0">
                <a:solidFill>
                  <a:prstClr val="black"/>
                </a:solidFill>
                <a:cs typeface="+mn-cs"/>
              </a:rPr>
              <a:t>24</a:t>
            </a:r>
            <a:endParaRPr lang="en-US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he-IL" sz="4000" dirty="0"/>
              <a:t>מִשְׁקֶפֶת וְטֶלֶסְקוֹפּ הֵם כֵּלִים טֶכְנוֹלוֹגיִּים.</a:t>
            </a:r>
          </a:p>
          <a:p>
            <a:pPr marL="0" indent="0" algn="r">
              <a:buNone/>
            </a:pPr>
            <a:r>
              <a:rPr lang="he-IL" sz="4000" dirty="0"/>
              <a:t>הֵם מַגְבִּירִים אֶת </a:t>
            </a:r>
            <a:r>
              <a:rPr lang="he-IL" sz="4000" dirty="0" err="1"/>
              <a:t>הַיְּכֹלֶת</a:t>
            </a:r>
            <a:r>
              <a:rPr lang="he-IL" sz="4000" dirty="0"/>
              <a:t> שֶׁלָּנוּ לִרְאוֹת</a:t>
            </a:r>
          </a:p>
          <a:p>
            <a:pPr marL="0" indent="0" algn="r">
              <a:buNone/>
            </a:pPr>
            <a:r>
              <a:rPr lang="he-IL" sz="4000" dirty="0"/>
              <a:t>טוֹב יוֹתֵר דְּבָרִים רְחוֹקִים.</a:t>
            </a:r>
            <a:endParaRPr lang="en-US" sz="40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8" y="136155"/>
            <a:ext cx="1290672" cy="6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15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16998" cy="1325563"/>
          </a:xfrm>
        </p:spPr>
        <p:txBody>
          <a:bodyPr>
            <a:normAutofit fontScale="90000"/>
          </a:bodyPr>
          <a:lstStyle/>
          <a:p>
            <a:pPr algn="r"/>
            <a:r>
              <a:rPr lang="he-IL" dirty="0">
                <a:solidFill>
                  <a:srgbClr val="000000"/>
                </a:solidFill>
                <a:latin typeface="MF_FrankRuhl-Regular"/>
                <a:cs typeface="+mn-cs"/>
              </a:rPr>
              <a:t>מִשׁקְָפַיִם הֵם </a:t>
            </a:r>
            <a:r>
              <a:rPr lang="he-IL" b="1" dirty="0">
                <a:solidFill>
                  <a:srgbClr val="000000"/>
                </a:solidFill>
                <a:latin typeface="MF_FrankRuhl-Bold"/>
                <a:cs typeface="+mn-cs"/>
              </a:rPr>
              <a:t>כְּלִי טֶכְנוֹלוֹגי</a:t>
            </a:r>
            <a:br>
              <a:rPr lang="he-IL" b="1" dirty="0">
                <a:solidFill>
                  <a:srgbClr val="000000"/>
                </a:solidFill>
                <a:latin typeface="MF_FrankRuhl-Bold"/>
                <a:cs typeface="+mn-cs"/>
              </a:rPr>
            </a:br>
            <a:r>
              <a:rPr lang="he-IL" dirty="0">
                <a:solidFill>
                  <a:srgbClr val="000000"/>
                </a:solidFill>
                <a:latin typeface="MF_FrankRuhl-Regular"/>
                <a:cs typeface="+mn-cs"/>
              </a:rPr>
              <a:t>הֵם </a:t>
            </a:r>
            <a:r>
              <a:rPr lang="he-IL" b="1" dirty="0">
                <a:solidFill>
                  <a:srgbClr val="000000"/>
                </a:solidFill>
                <a:latin typeface="MF_FrankRuhl-Bold"/>
                <a:cs typeface="+mn-cs"/>
              </a:rPr>
              <a:t>מַגְבִּירִים אֶת </a:t>
            </a:r>
            <a:r>
              <a:rPr lang="he-IL" b="1" dirty="0" err="1">
                <a:solidFill>
                  <a:srgbClr val="000000"/>
                </a:solidFill>
                <a:latin typeface="MF_FrankRuhl-Bold"/>
                <a:cs typeface="+mn-cs"/>
              </a:rPr>
              <a:t>הַיְּכֹלֶת</a:t>
            </a:r>
            <a:r>
              <a:rPr lang="he-IL" b="1" dirty="0">
                <a:solidFill>
                  <a:srgbClr val="000000"/>
                </a:solidFill>
                <a:latin typeface="MF_FrankRuhl-Bold"/>
                <a:cs typeface="+mn-cs"/>
              </a:rPr>
              <a:t> </a:t>
            </a:r>
            <a:r>
              <a:rPr lang="he-IL" dirty="0">
                <a:solidFill>
                  <a:srgbClr val="000000"/>
                </a:solidFill>
                <a:latin typeface="MF_FrankRuhl-Regular"/>
                <a:cs typeface="+mn-cs"/>
              </a:rPr>
              <a:t>שֶׁל לְקוּיֵי הָ</a:t>
            </a:r>
            <a:r>
              <a:rPr lang="he-IL" b="1" dirty="0">
                <a:solidFill>
                  <a:srgbClr val="000000"/>
                </a:solidFill>
                <a:latin typeface="MF_FrankRuhl-Bold"/>
                <a:cs typeface="+mn-cs"/>
              </a:rPr>
              <a:t>רְאִיָּה </a:t>
            </a:r>
            <a:r>
              <a:rPr lang="he-IL" dirty="0">
                <a:solidFill>
                  <a:srgbClr val="000000"/>
                </a:solidFill>
                <a:latin typeface="MF_FrankRuhl-Regular"/>
                <a:cs typeface="+mn-cs"/>
              </a:rPr>
              <a:t>לִרְאוֹת בָּרוּר.</a:t>
            </a:r>
            <a:endParaRPr lang="en-US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24" y="2351197"/>
            <a:ext cx="3372286" cy="4351338"/>
          </a:xfr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3133725"/>
            <a:ext cx="4572000" cy="228600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89" y="240844"/>
            <a:ext cx="1621677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65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e-IL" sz="4000" b="1" dirty="0">
                <a:cs typeface="+mn-cs"/>
              </a:rPr>
              <a:t>משימה ביחידת תוכן דיגיטלית </a:t>
            </a:r>
            <a:endParaRPr lang="en-US" sz="3200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99" y="1624635"/>
            <a:ext cx="5729980" cy="457296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9" y="262550"/>
            <a:ext cx="1652552" cy="98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91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3652866A-37F4-408E-9A83-5C7D868FA49D}"/>
              </a:ext>
            </a:extLst>
          </p:cNvPr>
          <p:cNvSpPr/>
          <p:nvPr/>
        </p:nvSpPr>
        <p:spPr>
          <a:xfrm>
            <a:off x="749588" y="1196961"/>
            <a:ext cx="6584735" cy="13234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he-IL" sz="8000" b="1" dirty="0">
                <a:ln w="22225">
                  <a:noFill/>
                  <a:prstDash val="solid"/>
                </a:ln>
                <a:solidFill>
                  <a:srgbClr val="0067A7"/>
                </a:solidFill>
              </a:rPr>
              <a:t>   </a:t>
            </a:r>
            <a:endParaRPr lang="he-IL" sz="8000" b="1" cap="none" spc="0" dirty="0">
              <a:ln w="22225">
                <a:noFill/>
                <a:prstDash val="solid"/>
              </a:ln>
              <a:solidFill>
                <a:srgbClr val="0067A7"/>
              </a:solidFill>
              <a:effectLst/>
            </a:endParaRPr>
          </a:p>
        </p:txBody>
      </p:sp>
      <p:pic>
        <p:nvPicPr>
          <p:cNvPr id="9" name="גרפיקה 8" descr="פרח ללא גבעול">
            <a:extLst>
              <a:ext uri="{FF2B5EF4-FFF2-40B4-BE49-F238E27FC236}">
                <a16:creationId xmlns:a16="http://schemas.microsoft.com/office/drawing/2014/main" id="{3D4CC3AC-0D15-4E3A-9512-BC0AC42D9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579" y="4001204"/>
            <a:ext cx="914400" cy="914400"/>
          </a:xfrm>
          <a:prstGeom prst="rect">
            <a:avLst/>
          </a:prstGeom>
        </p:spPr>
      </p:pic>
      <p:pic>
        <p:nvPicPr>
          <p:cNvPr id="10" name="גרפיקה 9" descr="פרח ללא גבעול">
            <a:extLst>
              <a:ext uri="{FF2B5EF4-FFF2-40B4-BE49-F238E27FC236}">
                <a16:creationId xmlns:a16="http://schemas.microsoft.com/office/drawing/2014/main" id="{44D24E6F-090E-44F5-961B-6283637F8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427511">
            <a:off x="405606" y="4778265"/>
            <a:ext cx="687964" cy="687964"/>
          </a:xfrm>
          <a:prstGeom prst="rect">
            <a:avLst/>
          </a:prstGeom>
        </p:spPr>
      </p:pic>
      <p:pic>
        <p:nvPicPr>
          <p:cNvPr id="11" name="גרפיקה 10" descr="פרח ללא גבעול">
            <a:extLst>
              <a:ext uri="{FF2B5EF4-FFF2-40B4-BE49-F238E27FC236}">
                <a16:creationId xmlns:a16="http://schemas.microsoft.com/office/drawing/2014/main" id="{306B8901-845A-4489-8524-3562717A57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427511">
            <a:off x="1268800" y="4216278"/>
            <a:ext cx="646779" cy="6467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774" y="820342"/>
            <a:ext cx="6758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5400" b="1" dirty="0"/>
              <a:t>תָּם וְלֹא נִשְלָם</a:t>
            </a:r>
            <a:endParaRPr lang="en-US" sz="5400" b="1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370" y="272359"/>
            <a:ext cx="1350598" cy="727245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66" y="2207682"/>
            <a:ext cx="5121468" cy="429723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85" y="77300"/>
            <a:ext cx="1409037" cy="7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09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08895" y="365126"/>
            <a:ext cx="7886700" cy="1325563"/>
          </a:xfrm>
        </p:spPr>
        <p:txBody>
          <a:bodyPr/>
          <a:lstStyle/>
          <a:p>
            <a:pPr algn="ctr"/>
            <a:r>
              <a:rPr lang="he-IL" b="1" dirty="0">
                <a:latin typeface="MF_FrankRuhl-Regular"/>
                <a:cs typeface="+mn-cs"/>
              </a:rPr>
              <a:t>לִרְאוֹת טוֹב יוֹתֵר</a:t>
            </a:r>
            <a:endParaRPr lang="en-US" b="1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he-IL" sz="4000" b="1" dirty="0"/>
              <a:t>מְשִׂימָה: כֵּיצַד אֶפְשָׁר לִרְאוֹת טוֹב יוֹתֵר דְּבָרִים קְטַנִּים מְאוֹד?</a:t>
            </a:r>
            <a:r>
              <a:rPr lang="he-IL" b="1" dirty="0">
                <a:latin typeface="MF_FrankRuhl-Regular"/>
              </a:rPr>
              <a:t>(עמוד 19)</a:t>
            </a:r>
            <a:endParaRPr lang="en-US" b="1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81" y="156103"/>
            <a:ext cx="1621677" cy="871804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698"/>
            <a:ext cx="1981204" cy="112166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86470" y="3177766"/>
            <a:ext cx="4238891" cy="33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24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sz="6600" b="1" dirty="0">
                <a:solidFill>
                  <a:srgbClr val="000000"/>
                </a:solidFill>
                <a:latin typeface="MF_FrankRuhl-Regular"/>
                <a:cs typeface="+mn-cs"/>
              </a:rPr>
              <a:t>יֵשֵׁ לָנוּ </a:t>
            </a:r>
            <a:r>
              <a:rPr lang="he-IL" sz="6600" b="1" dirty="0">
                <a:solidFill>
                  <a:srgbClr val="000000"/>
                </a:solidFill>
                <a:latin typeface="MF_FrankRuhl-Bold"/>
                <a:cs typeface="+mn-cs"/>
              </a:rPr>
              <a:t>בְּעָיָה </a:t>
            </a:r>
            <a:r>
              <a:rPr lang="he-IL" sz="6600" dirty="0">
                <a:solidFill>
                  <a:srgbClr val="000000"/>
                </a:solidFill>
                <a:latin typeface="MF_FrankRuhl-Regular"/>
                <a:cs typeface="+mn-cs"/>
              </a:rPr>
              <a:t>  </a:t>
            </a:r>
            <a:br>
              <a:rPr lang="he-IL" dirty="0">
                <a:solidFill>
                  <a:srgbClr val="000000"/>
                </a:solidFill>
                <a:latin typeface="MF_FrankRuhl-Regular"/>
              </a:rPr>
            </a:b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he-IL" sz="6600" dirty="0">
                <a:solidFill>
                  <a:srgbClr val="000000"/>
                </a:solidFill>
                <a:latin typeface="MF_FrankRuhl-Regular"/>
              </a:rPr>
              <a:t>כֵּיצַד אֶפְשָׁר לִרְאוֹת בָּרוּר דְּבָרִים קְטַנִּים מְאוֹד?</a:t>
            </a:r>
          </a:p>
          <a:p>
            <a:pPr marL="0" indent="0" algn="r" rtl="1">
              <a:buNone/>
            </a:pPr>
            <a:endParaRPr lang="he-IL" sz="6600" dirty="0">
              <a:solidFill>
                <a:srgbClr val="000000"/>
              </a:solidFill>
              <a:latin typeface="MF_FrankRuhl-Regular"/>
            </a:endParaRPr>
          </a:p>
          <a:p>
            <a:pPr marL="0" indent="0" algn="r" rtl="1">
              <a:buNone/>
            </a:pPr>
            <a:r>
              <a:rPr lang="he-IL" sz="6600" dirty="0">
                <a:solidFill>
                  <a:srgbClr val="000000"/>
                </a:solidFill>
                <a:latin typeface="MF_FrankRuhl-Regular"/>
              </a:rPr>
              <a:t>הַעֲַלוּ רַעֲיוֹנוֹת לְפִתְרוֹן הַבַּעְָיָה .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70" y="230190"/>
            <a:ext cx="1621677" cy="87180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" y="70752"/>
            <a:ext cx="1688738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76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sz="3200" b="1" dirty="0">
                <a:latin typeface="MF_FrankRuhl-Bold"/>
                <a:cs typeface="+mn-cs"/>
              </a:rPr>
              <a:t>יֵשׁ לָנוּ פִּתְרוֹן:</a:t>
            </a:r>
            <a:br>
              <a:rPr lang="he-IL" sz="3200" b="1" dirty="0">
                <a:latin typeface="MF_FrankRuhl-Bold"/>
                <a:cs typeface="+mn-cs"/>
              </a:rPr>
            </a:br>
            <a:r>
              <a:rPr lang="he-IL" sz="3200" b="1" dirty="0">
                <a:latin typeface="MF_FrankRuhl-Bold"/>
                <a:cs typeface="+mn-cs"/>
              </a:rPr>
              <a:t> </a:t>
            </a:r>
            <a:r>
              <a:rPr lang="he-IL" sz="3200" dirty="0">
                <a:latin typeface="MF_FrankRuhl-Regular"/>
                <a:cs typeface="+mn-cs"/>
              </a:rPr>
              <a:t>בְּעֶזְרַת הַמַּגְדֶּלֶת אֶפְשָׁר לִרְאוֹת בָּרוּר יוֹתֵר</a:t>
            </a:r>
            <a:br>
              <a:rPr lang="he-IL" sz="3200" dirty="0">
                <a:latin typeface="MF_FrankRuhl-Regular"/>
                <a:cs typeface="+mn-cs"/>
              </a:rPr>
            </a:br>
            <a:r>
              <a:rPr lang="he-IL" sz="3200" dirty="0">
                <a:latin typeface="MF_FrankRuhl-Regular"/>
                <a:cs typeface="+mn-cs"/>
              </a:rPr>
              <a:t>דְּבָרִים קְטַנִּים</a:t>
            </a:r>
            <a:r>
              <a:rPr lang="he-IL" sz="3200" dirty="0">
                <a:latin typeface="MF_FrankRuhl-Regular"/>
              </a:rPr>
              <a:t>.</a:t>
            </a:r>
            <a:endParaRPr lang="en-US" sz="3200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1606549"/>
            <a:ext cx="6648449" cy="530569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323" y="156103"/>
            <a:ext cx="1621677" cy="87180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88738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35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5400" b="1" dirty="0">
                <a:cs typeface="+mn-cs"/>
              </a:rPr>
              <a:t>צבעים</a:t>
            </a:r>
            <a:endParaRPr lang="en-US" sz="5400" b="1" dirty="0">
              <a:cs typeface="+mn-cs"/>
            </a:endParaRPr>
          </a:p>
        </p:txBody>
      </p:sp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</p:nvPr>
        </p:nvGraphicFramePr>
        <p:xfrm>
          <a:off x="733424" y="1440996"/>
          <a:ext cx="7686676" cy="5999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9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6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7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38187">
                <a:tc>
                  <a:txBody>
                    <a:bodyPr/>
                    <a:lstStyle/>
                    <a:p>
                      <a:pPr algn="ctr"/>
                      <a:endParaRPr lang="he-IL" sz="3600" b="1" dirty="0"/>
                    </a:p>
                    <a:p>
                      <a:pPr algn="ctr"/>
                      <a:r>
                        <a:rPr lang="he-IL" sz="3600" b="1" dirty="0"/>
                        <a:t>חום</a:t>
                      </a:r>
                      <a:endParaRPr lang="en-US" sz="3600" b="1" dirty="0"/>
                    </a:p>
                    <a:p>
                      <a:pPr algn="ctr"/>
                      <a:endParaRPr lang="en-US" sz="3600" b="1" dirty="0"/>
                    </a:p>
                    <a:p>
                      <a:pPr algn="ctr"/>
                      <a:endParaRPr lang="he-IL" sz="3600" b="1" dirty="0"/>
                    </a:p>
                    <a:p>
                      <a:pPr algn="ctr"/>
                      <a:endParaRPr lang="en-US" sz="3600" b="1" dirty="0"/>
                    </a:p>
                  </a:txBody>
                  <a:tcPr>
                    <a:solidFill>
                      <a:srgbClr val="B311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  <a:p>
                      <a:pPr algn="ctr"/>
                      <a:r>
                        <a:rPr lang="he-IL" sz="3600" b="1" dirty="0"/>
                        <a:t>תכלת</a:t>
                      </a:r>
                      <a:endParaRPr lang="en-US" sz="3600" b="1" dirty="0"/>
                    </a:p>
                    <a:p>
                      <a:pPr algn="ctr"/>
                      <a:endParaRPr lang="en-US" sz="3600" b="1" dirty="0"/>
                    </a:p>
                    <a:p>
                      <a:pPr algn="ctr"/>
                      <a:endParaRPr lang="en-US" sz="36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e-IL" sz="3600" b="1" dirty="0"/>
                    </a:p>
                    <a:p>
                      <a:pPr algn="ctr"/>
                      <a:r>
                        <a:rPr lang="he-IL" sz="3600" b="1" dirty="0"/>
                        <a:t>אדום</a:t>
                      </a:r>
                      <a:endParaRPr lang="en-US" sz="36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  <a:p>
                      <a:pPr algn="ctr"/>
                      <a:r>
                        <a:rPr lang="he-IL" sz="3600" b="1" dirty="0"/>
                        <a:t>כתום</a:t>
                      </a:r>
                      <a:endParaRPr lang="en-US" sz="3600" b="1" dirty="0"/>
                    </a:p>
                    <a:p>
                      <a:pPr algn="ctr"/>
                      <a:endParaRPr lang="en-US" sz="3600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517">
                <a:tc>
                  <a:txBody>
                    <a:bodyPr/>
                    <a:lstStyle/>
                    <a:p>
                      <a:pPr algn="ctr"/>
                      <a:endParaRPr lang="he-IL" sz="3600" b="1" dirty="0"/>
                    </a:p>
                    <a:p>
                      <a:pPr algn="ctr"/>
                      <a:r>
                        <a:rPr lang="he-IL" sz="3600" b="1" dirty="0"/>
                        <a:t>לבן</a:t>
                      </a:r>
                      <a:endParaRPr lang="en-US" sz="3600" b="1" dirty="0"/>
                    </a:p>
                    <a:p>
                      <a:pPr algn="ctr"/>
                      <a:endParaRPr lang="en-US" sz="36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e-IL" sz="3600" b="1" dirty="0"/>
                    </a:p>
                    <a:p>
                      <a:pPr algn="ctr"/>
                      <a:r>
                        <a:rPr lang="he-IL" sz="3600" b="1" dirty="0">
                          <a:solidFill>
                            <a:schemeClr val="bg1"/>
                          </a:solidFill>
                        </a:rPr>
                        <a:t>סגול</a:t>
                      </a:r>
                    </a:p>
                    <a:p>
                      <a:pPr algn="ctr"/>
                      <a:endParaRPr lang="he-IL" sz="3600" b="1" dirty="0"/>
                    </a:p>
                    <a:p>
                      <a:pPr algn="ctr"/>
                      <a:endParaRPr lang="he-IL" sz="3600" b="1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e-IL" sz="3600" b="1" dirty="0"/>
                    </a:p>
                    <a:p>
                      <a:pPr algn="ctr"/>
                      <a:r>
                        <a:rPr lang="he-IL" sz="3600" b="1" dirty="0"/>
                        <a:t>צהוב</a:t>
                      </a:r>
                    </a:p>
                    <a:p>
                      <a:pPr algn="ctr"/>
                      <a:endParaRPr lang="en-US" sz="36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e-IL" sz="3600" b="1" dirty="0"/>
                    </a:p>
                    <a:p>
                      <a:pPr algn="ctr"/>
                      <a:r>
                        <a:rPr lang="he-IL" sz="3600" b="1" dirty="0"/>
                        <a:t>ירוק</a:t>
                      </a:r>
                    </a:p>
                    <a:p>
                      <a:pPr algn="ctr"/>
                      <a:endParaRPr lang="he-IL" sz="36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71" y="156103"/>
            <a:ext cx="1621677" cy="87180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" y="0"/>
            <a:ext cx="1688738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6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50" y="1190624"/>
            <a:ext cx="8305800" cy="981075"/>
          </a:xfrm>
        </p:spPr>
        <p:txBody>
          <a:bodyPr>
            <a:normAutofit fontScale="90000"/>
          </a:bodyPr>
          <a:lstStyle/>
          <a:p>
            <a:pPr algn="r"/>
            <a:r>
              <a:rPr lang="he-IL" sz="5400" b="1" dirty="0">
                <a:solidFill>
                  <a:srgbClr val="446AB2"/>
                </a:solidFill>
                <a:latin typeface="MF_FrankRuhl-Regular"/>
                <a:cs typeface="+mn-cs"/>
              </a:rPr>
              <a:t>מְשִׂימָה: </a:t>
            </a:r>
            <a:r>
              <a:rPr lang="he-IL" sz="5400" b="1" dirty="0">
                <a:solidFill>
                  <a:srgbClr val="000000"/>
                </a:solidFill>
                <a:latin typeface="MF_FrankRuhl-Regular"/>
                <a:cs typeface="+mn-cs"/>
              </a:rPr>
              <a:t>חוֹקְרִים בְּעֶזְרַת מַגְדֶּלֶת </a:t>
            </a:r>
            <a:r>
              <a:rPr lang="he-IL" sz="4000" b="1" dirty="0">
                <a:solidFill>
                  <a:srgbClr val="000000"/>
                </a:solidFill>
                <a:latin typeface="MF_FrankRuhl-Regular"/>
                <a:cs typeface="+mn-cs"/>
              </a:rPr>
              <a:t>(עמוד 21)</a:t>
            </a:r>
            <a:endParaRPr lang="en-US" sz="4000" b="1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en-GB" sz="4000" b="1" dirty="0">
              <a:latin typeface="MF_FrankRuhl-Regular"/>
            </a:endParaRPr>
          </a:p>
          <a:p>
            <a:pPr marL="0" indent="0" algn="r">
              <a:buNone/>
            </a:pPr>
            <a:endParaRPr lang="he-IL" sz="4000" b="1" dirty="0">
              <a:latin typeface="MF_FrankRuhl-Regular"/>
            </a:endParaRPr>
          </a:p>
          <a:p>
            <a:pPr marL="0" indent="0" algn="r">
              <a:buNone/>
            </a:pPr>
            <a:endParaRPr lang="en-US" sz="4000" b="1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87" y="153403"/>
            <a:ext cx="1167898" cy="661209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" y="230190"/>
            <a:ext cx="1232865" cy="66278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18" y="2469352"/>
            <a:ext cx="4955263" cy="391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8" y="1177800"/>
            <a:ext cx="9345055" cy="553402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639" y="105616"/>
            <a:ext cx="1621677" cy="87180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1" y="-8585"/>
            <a:ext cx="1688738" cy="957155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V="1">
            <a:off x="628650" y="1690689"/>
            <a:ext cx="7012475" cy="67226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5" y="2875843"/>
            <a:ext cx="8916748" cy="265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64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1162050"/>
            <a:ext cx="9144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598" y="156103"/>
            <a:ext cx="1621677" cy="871804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9" y="-18484"/>
            <a:ext cx="1688738" cy="957155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16" y="4525837"/>
            <a:ext cx="8752617" cy="234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9104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spcFirstLastPara="0" vert="horz" wrap="square" lIns="149351" tIns="149353" rIns="149352" bIns="495276" numCol="1" spcCol="1270" anchor="ctr" anchorCtr="0">
        <a:noAutofit/>
      </a:bodyPr>
      <a:lstStyle>
        <a:defPPr marL="0" indent="0" algn="ctr" defTabSz="933450" rtl="1">
          <a:lnSpc>
            <a:spcPct val="90000"/>
          </a:lnSpc>
          <a:spcBef>
            <a:spcPct val="0"/>
          </a:spcBef>
          <a:spcAft>
            <a:spcPct val="35000"/>
          </a:spcAft>
          <a:buNone/>
          <a:defRPr sz="2100" b="1" kern="120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1528</TotalTime>
  <Words>1243</Words>
  <Application>Microsoft Office PowerPoint</Application>
  <PresentationFormat>‫הצגה על המסך (4:3)</PresentationFormat>
  <Paragraphs>141</Paragraphs>
  <Slides>24</Slides>
  <Notes>24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34" baseType="lpstr">
      <vt:lpstr>Almoni Neue DL 4.0 AAA</vt:lpstr>
      <vt:lpstr>Arial</vt:lpstr>
      <vt:lpstr>Calibri</vt:lpstr>
      <vt:lpstr>Calibri Light</vt:lpstr>
      <vt:lpstr>EnzoagadaMF-Bold</vt:lpstr>
      <vt:lpstr>FontbitDavid</vt:lpstr>
      <vt:lpstr>FontbitDavid-Bold</vt:lpstr>
      <vt:lpstr>MF_FrankRuhl-Bold</vt:lpstr>
      <vt:lpstr>MF_FrankRuhl-Regular</vt:lpstr>
      <vt:lpstr>ערכת נושא Office</vt:lpstr>
      <vt:lpstr>מצגת מלווה לשיעורים</vt:lpstr>
      <vt:lpstr>חוּשׁ הָרְאִיָּה (חלק ב)</vt:lpstr>
      <vt:lpstr>לִרְאוֹת טוֹב יוֹתֵר</vt:lpstr>
      <vt:lpstr>יֵשֵׁ לָנוּ בְּעָיָה    </vt:lpstr>
      <vt:lpstr>יֵשׁ לָנוּ פִּתְרוֹן:  בְּעֶזְרַת הַמַּגְדֶּלֶת אֶפְשָׁר לִרְאוֹת בָּרוּר יוֹתֵר דְּבָרִים קְטַנִּים.</vt:lpstr>
      <vt:lpstr>צבעים</vt:lpstr>
      <vt:lpstr>מְשִׂימָה: חוֹקְרִים בְּעֶזְרַת מַגְדֶּלֶת (עמוד 21)</vt:lpstr>
      <vt:lpstr>מצגת של PowerPoint‏</vt:lpstr>
      <vt:lpstr>מצגת של PowerPoint‏</vt:lpstr>
      <vt:lpstr> מִקְרוֹסְקוֹפּ</vt:lpstr>
      <vt:lpstr>חוֹקְרִים בְּעֶזְרַת הַמִּקְרוֹסְקוֹפּ</vt:lpstr>
      <vt:lpstr>מָה רוֹאִים? - חַיּדַקִים</vt:lpstr>
      <vt:lpstr>משימה בחוברת דיגיטלית   </vt:lpstr>
      <vt:lpstr>סיכום: עמודים – 21, 24</vt:lpstr>
      <vt:lpstr>מְשׂימָה: כֵּיצַד אֶפְשָׁר לִרְאוֹת טוֹב יוֹתֵר דְּבָרִים רְחוֹקִים? (עמוד 22)</vt:lpstr>
      <vt:lpstr>מצגת של PowerPoint‏</vt:lpstr>
      <vt:lpstr>משימה בחוברת דיגיטלית  </vt:lpstr>
      <vt:lpstr>הַטֶַּלֶסְקוֹפּ</vt:lpstr>
      <vt:lpstr>מָה רוֹאִים? </vt:lpstr>
      <vt:lpstr>  טֶכְנוֹלוגְיָה לְעֶזְרַת הָאָדָם  משימה מתוקשבת בחוברת הדיגיטלית,  עמוד 23</vt:lpstr>
      <vt:lpstr>סיכום: עמודים – 22, 24</vt:lpstr>
      <vt:lpstr>מִשׁקְָפַיִם הֵם כְּלִי טֶכְנוֹלוֹגי הֵם מַגְבִּירִים אֶת הַיְּכֹלֶת שֶׁל לְקוּיֵי הָרְאִיָּה לִרְאוֹת בָּרוּר.</vt:lpstr>
      <vt:lpstr>משימה ביחידת תוכן דיגיטלית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"החושים שלנו"</dc:title>
  <dc:creator>Tamar Levy</dc:creator>
  <cp:lastModifiedBy>shlomi sh shlomish</cp:lastModifiedBy>
  <cp:revision>167</cp:revision>
  <dcterms:created xsi:type="dcterms:W3CDTF">2019-05-25T18:59:51Z</dcterms:created>
  <dcterms:modified xsi:type="dcterms:W3CDTF">2023-09-18T06:14:04Z</dcterms:modified>
</cp:coreProperties>
</file>