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684" r:id="rId3"/>
  </p:sldMasterIdLst>
  <p:notesMasterIdLst>
    <p:notesMasterId r:id="rId22"/>
  </p:notesMasterIdLst>
  <p:sldIdLst>
    <p:sldId id="256" r:id="rId4"/>
    <p:sldId id="257" r:id="rId5"/>
    <p:sldId id="283" r:id="rId6"/>
    <p:sldId id="260" r:id="rId7"/>
    <p:sldId id="261" r:id="rId8"/>
    <p:sldId id="272" r:id="rId9"/>
    <p:sldId id="262" r:id="rId10"/>
    <p:sldId id="281" r:id="rId11"/>
    <p:sldId id="282" r:id="rId12"/>
    <p:sldId id="266" r:id="rId13"/>
    <p:sldId id="271" r:id="rId14"/>
    <p:sldId id="268" r:id="rId15"/>
    <p:sldId id="269" r:id="rId16"/>
    <p:sldId id="270" r:id="rId17"/>
    <p:sldId id="284" r:id="rId18"/>
    <p:sldId id="277" r:id="rId19"/>
    <p:sldId id="276" r:id="rId20"/>
    <p:sldId id="27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7" clrIdx="0">
    <p:extLst>
      <p:ext uri="{19B8F6BF-5375-455C-9EA6-DF929625EA0E}">
        <p15:presenceInfo xmlns:p15="http://schemas.microsoft.com/office/powerpoint/2012/main" userId="802d01ca9850f5a0" providerId="Windows Live"/>
      </p:ext>
    </p:extLst>
  </p:cmAuthor>
  <p:cmAuthor id="2" name="lamda.dr@gmail.com" initials="l" lastIdx="3" clrIdx="1">
    <p:extLst>
      <p:ext uri="{19B8F6BF-5375-455C-9EA6-DF929625EA0E}">
        <p15:presenceInfo xmlns:p15="http://schemas.microsoft.com/office/powerpoint/2012/main" userId="7b4dfc31e3fc87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F27"/>
    <a:srgbClr val="FBD326"/>
    <a:srgbClr val="78AAB8"/>
    <a:srgbClr val="2C454D"/>
    <a:srgbClr val="FFC000"/>
    <a:srgbClr val="F28EC0"/>
    <a:srgbClr val="65C1EA"/>
    <a:srgbClr val="E72989"/>
    <a:srgbClr val="FFDD0F"/>
    <a:srgbClr val="865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p:cViewPr varScale="1">
        <p:scale>
          <a:sx n="52" d="100"/>
          <a:sy n="52" d="100"/>
        </p:scale>
        <p:origin x="1542" y="30"/>
      </p:cViewPr>
      <p:guideLst>
        <p:guide orient="horz" pos="2160"/>
        <p:guide pos="2880"/>
      </p:guideLst>
    </p:cSldViewPr>
  </p:slideViewPr>
  <p:notesTextViewPr>
    <p:cViewPr>
      <p:scale>
        <a:sx n="66" d="100"/>
        <a:sy n="66" d="100"/>
      </p:scale>
      <p:origin x="0" y="0"/>
    </p:cViewPr>
  </p:notesTextViewPr>
  <p:sorterViewPr>
    <p:cViewPr varScale="1">
      <p:scale>
        <a:sx n="100" d="100"/>
        <a:sy n="100" d="100"/>
      </p:scale>
      <p:origin x="0" y="-30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D0EEC00-10FD-4190-A5D4-92CAC2797BB6}" type="datetimeFigureOut">
              <a:rPr lang="he-IL" smtClean="0"/>
              <a:t>כ"ח/אב/תשפ"ג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93F4BD6-B8A1-47F1-A296-0E9301C03B22}" type="slidenum">
              <a:rPr lang="he-IL" smtClean="0"/>
              <a:t>‹#›</a:t>
            </a:fld>
            <a:endParaRPr lang="he-IL"/>
          </a:p>
        </p:txBody>
      </p:sp>
    </p:spTree>
    <p:extLst>
      <p:ext uri="{BB962C8B-B14F-4D97-AF65-F5344CB8AC3E}">
        <p14:creationId xmlns:p14="http://schemas.microsoft.com/office/powerpoint/2010/main" val="6122353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אותם עם נושאי הלימוד שילמדו בכיתה ג. שתי הפעילויות הראשונות עוסקות בפליאה (האחת בתחום הטכנולוגיה והשנייה בתחום תכונות חומרים) והפעילות השלישית עוסקת בהכרת נושאי הלימוד שבספר.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a:t>
            </a:fld>
            <a:endParaRPr lang="he-IL"/>
          </a:p>
        </p:txBody>
      </p:sp>
    </p:spTree>
    <p:extLst>
      <p:ext uri="{BB962C8B-B14F-4D97-AF65-F5344CB8AC3E}">
        <p14:creationId xmlns:p14="http://schemas.microsoft.com/office/powerpoint/2010/main" val="320608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למורה: בשקופית רואים תופעה דומה. רואים נוזל ובתוכו כדורים רבים כמו בועיות. שואלים: מה זה?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אוספים תשובות מבלי להיות שיפוטיים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10</a:t>
            </a:fld>
            <a:endParaRPr lang="he-IL"/>
          </a:p>
        </p:txBody>
      </p:sp>
    </p:spTree>
    <p:extLst>
      <p:ext uri="{BB962C8B-B14F-4D97-AF65-F5344CB8AC3E}">
        <p14:creationId xmlns:p14="http://schemas.microsoft.com/office/powerpoint/2010/main" val="299833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לנסח שאלות בעקבות הצפייה בסרטון ובתמונות. מומלץ, להכין מראש פתקים של מילות שאלה (מילת שאלה בכל פתק) ולבקש מכל תלמיד/ה לנסח שתי שאלות.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11</a:t>
            </a:fld>
            <a:endParaRPr lang="he-IL"/>
          </a:p>
        </p:txBody>
      </p:sp>
    </p:spTree>
    <p:extLst>
      <p:ext uri="{BB962C8B-B14F-4D97-AF65-F5344CB8AC3E}">
        <p14:creationId xmlns:p14="http://schemas.microsoft.com/office/powerpoint/2010/main" val="56837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מכינים תמיסות צבעוניות מצבעי מאכל. ממלאים כוס בשמן (עד המחצית). מטפטפים בעזרת טפי טיפות של תמיסה צבעוני לתוך כוס השמן. המים כבדים יותר מהשמן ולכן טיפות התמיסה הצבעונית שוקעות לתחתית הכוס. כאן התלמידים נפגשים עם תכונת המסיסות שאותה ילמדו בשער חומרים סביב. חשוב שההתנסות תהייה אישית או בזוגות.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12</a:t>
            </a:fld>
            <a:endParaRPr lang="he-IL"/>
          </a:p>
        </p:txBody>
      </p:sp>
    </p:spTree>
    <p:extLst>
      <p:ext uri="{BB962C8B-B14F-4D97-AF65-F5344CB8AC3E}">
        <p14:creationId xmlns:p14="http://schemas.microsoft.com/office/powerpoint/2010/main" val="220697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נושאי הלימוד המרכזים (מופיעים בכריכת הספר)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13</a:t>
            </a:fld>
            <a:endParaRPr lang="he-IL"/>
          </a:p>
        </p:txBody>
      </p:sp>
    </p:spTree>
    <p:extLst>
      <p:ext uri="{BB962C8B-B14F-4D97-AF65-F5344CB8AC3E}">
        <p14:creationId xmlns:p14="http://schemas.microsoft.com/office/powerpoint/2010/main" val="74916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14</a:t>
            </a:fld>
            <a:endParaRPr lang="he-IL"/>
          </a:p>
        </p:txBody>
      </p:sp>
    </p:spTree>
    <p:extLst>
      <p:ext uri="{BB962C8B-B14F-4D97-AF65-F5344CB8AC3E}">
        <p14:creationId xmlns:p14="http://schemas.microsoft.com/office/powerpoint/2010/main" val="208099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defTabSz="457200" rtl="0">
              <a:defRPr/>
            </a:pPr>
            <a:fld id="{57D31EBF-9BBB-45FF-AF5A-5DF822414047}" type="slidenum">
              <a:rPr lang="he-IL" smtClean="0">
                <a:solidFill>
                  <a:prstClr val="black"/>
                </a:solidFill>
              </a:rPr>
              <a:pPr defTabSz="457200" rtl="0">
                <a:defRPr/>
              </a:pPr>
              <a:t>15</a:t>
            </a:fld>
            <a:endParaRPr lang="he-IL">
              <a:solidFill>
                <a:prstClr val="black"/>
              </a:solidFill>
            </a:endParaRPr>
          </a:p>
        </p:txBody>
      </p:sp>
    </p:spTree>
    <p:extLst>
      <p:ext uri="{BB962C8B-B14F-4D97-AF65-F5344CB8AC3E}">
        <p14:creationId xmlns:p14="http://schemas.microsoft.com/office/powerpoint/2010/main" val="105919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הספרים הדיגיטליים כוללים שכבות מידע ופעילויות  לתמיכה בתוכן המופיע בספרים וכן מערכת לניהול הלמידה. שכבות המידע במשימות בספרים הדיגיטליים מאפשרות לתלמידים לבצע את המשימות בסביבה מקוונת אינטראקטיבית (במקום נייר ועיפרון), והן גם מספקות כלים להמחשה של תופעות ותהליכים (תמונות, סרטונים, הדמיות) שמוצגים בספרי הלימוד.</a:t>
            </a:r>
          </a:p>
          <a:p>
            <a:endParaRPr lang="en-US" dirty="0"/>
          </a:p>
        </p:txBody>
      </p:sp>
      <p:sp>
        <p:nvSpPr>
          <p:cNvPr id="4" name="מציין מיקום של מספר שקופית 3"/>
          <p:cNvSpPr>
            <a:spLocks noGrp="1"/>
          </p:cNvSpPr>
          <p:nvPr>
            <p:ph type="sldNum" sz="quarter" idx="10"/>
          </p:nvPr>
        </p:nvSpPr>
        <p:spPr/>
        <p:txBody>
          <a:bodyPr/>
          <a:lstStyle/>
          <a:p>
            <a:fld id="{B93F4BD6-B8A1-47F1-A296-0E9301C03B22}" type="slidenum">
              <a:rPr lang="he-IL" smtClean="0"/>
              <a:t>16</a:t>
            </a:fld>
            <a:endParaRPr lang="he-IL"/>
          </a:p>
        </p:txBody>
      </p:sp>
    </p:spTree>
    <p:extLst>
      <p:ext uri="{BB962C8B-B14F-4D97-AF65-F5344CB8AC3E}">
        <p14:creationId xmlns:p14="http://schemas.microsoft.com/office/powerpoint/2010/main" val="344102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 המשימות ביחידות התוכן מיועדות להבנה של ידע ומיומנות ברמות הביסוס, ההרחבה וההעמקה, וכן ליישום הנלמד בהקשרים חדשים.  במשימות משולבות אסטרטגיות הוראה-למידה חדשניות, המיושמות ברמה האישית וברמה השיתופית.</a:t>
            </a:r>
          </a:p>
          <a:p>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B93F4BD6-B8A1-47F1-A296-0E9301C03B22}" type="slidenum">
              <a:rPr lang="he-IL" smtClean="0"/>
              <a:t>17</a:t>
            </a:fld>
            <a:endParaRPr lang="he-IL"/>
          </a:p>
        </p:txBody>
      </p:sp>
    </p:spTree>
    <p:extLst>
      <p:ext uri="{BB962C8B-B14F-4D97-AF65-F5344CB8AC3E}">
        <p14:creationId xmlns:p14="http://schemas.microsoft.com/office/powerpoint/2010/main" val="155167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פליאה: ילדים נולדים עם יכולת התפעלות טבעית. עם התבגרותם מידת הפליאה מהעולם שסביבם יורדת. מתבגרים לעומתם נוטים להתלהב יותר מפלאי הטכנולוגיה ומעשה ידי האדם.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הסרטון הזה מציג את הפליאה מתבונת האדם: יכולתו של האדם לפתור בעיות.</a:t>
            </a:r>
          </a:p>
          <a:p>
            <a:pPr algn="r" rtl="1">
              <a:lnSpc>
                <a:spcPct val="150000"/>
              </a:lnSpc>
              <a:spcAft>
                <a:spcPts val="1000"/>
              </a:spcAft>
            </a:pPr>
            <a:r>
              <a:rPr lang="he-IL" sz="1800" kern="0" dirty="0">
                <a:solidFill>
                  <a:srgbClr val="FF0000"/>
                </a:solidFill>
                <a:effectLst/>
                <a:latin typeface="Calibri" panose="020F0502020204030204" pitchFamily="34" charset="0"/>
                <a:cs typeface="Arial" panose="020B0604020202020204" pitchFamily="34" charset="0"/>
              </a:rPr>
              <a:t>מקרינים את הסרטון ומציגים מטלת צפייה: מה ראיתם? מה הרגשתם?</a:t>
            </a:r>
            <a:endParaRPr lang="he-IL" dirty="0">
              <a:solidFill>
                <a:srgbClr val="FF0000"/>
              </a:solidFill>
            </a:endParaRPr>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2</a:t>
            </a:fld>
            <a:endParaRPr lang="he-IL"/>
          </a:p>
        </p:txBody>
      </p:sp>
    </p:spTree>
    <p:extLst>
      <p:ext uri="{BB962C8B-B14F-4D97-AF65-F5344CB8AC3E}">
        <p14:creationId xmlns:p14="http://schemas.microsoft.com/office/powerpoint/2010/main" val="155774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להשיב בקבוצות על השאלות הבאות:</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מה רואים בסרטון? מה מפתיע בסרטון? מה הרגשתם בעקבות הצפייה בסרטון? לאחר מכן משתפים את הידע והרגשות במליאה.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3F4BD6-B8A1-47F1-A296-0E9301C03B22}"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984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Arial" panose="020B0604020202020204" pitchFamily="34" charset="0"/>
                <a:ea typeface="Calibri" panose="020F0502020204030204" pitchFamily="34" charset="0"/>
                <a:cs typeface="Arial" panose="020B0604020202020204" pitchFamily="34" charset="0"/>
              </a:rPr>
              <a:t>למורה: מציגים לתלמידים את המילה</a:t>
            </a:r>
            <a:r>
              <a:rPr lang="he-IL" sz="1800" kern="100" baseline="0" dirty="0">
                <a:effectLst/>
                <a:latin typeface="Arial" panose="020B0604020202020204" pitchFamily="34" charset="0"/>
                <a:ea typeface="Calibri" panose="020F0502020204030204" pitchFamily="34" charset="0"/>
                <a:cs typeface="Arial" panose="020B0604020202020204" pitchFamily="34" charset="0"/>
              </a:rPr>
              <a:t> פליאה. שואלים אותם: מה מזכירה לכם המילה פליאה? מבקשים מהם להביא דוגמאות לדברים אשר הפליאו אותם. את הפליאה מבטאים לרוב באמצעות ביטויים כמו: מדהים, וואי, מפליא, מיוחד, מרהיב ועוד</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3F4BD6-B8A1-47F1-A296-0E9301C03B22}"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9036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לצפות שוב ברובוט ולשים לב למבנה ולפעולות שהוא עושה. הרובוט הוא דוגמה של פתרון טכנולוגי שמגביר את היכולת של בני האדם. הודות לרובוט  הזה חוסכים מאמץ פיסי של בני האדם (קטיף, נשיאה) וכן דיוק בקטיפה של הפרי בתזמון המתאים של הבשלתו. את הרובוט פִּתְחו באוניברסיטת בן גוריון בנגב בשיתוף עם אוניברסיטת </a:t>
            </a:r>
            <a:r>
              <a:rPr lang="he-IL" sz="1200" kern="100" dirty="0" err="1">
                <a:effectLst/>
                <a:latin typeface="Calibri" panose="020F0502020204030204" pitchFamily="34" charset="0"/>
                <a:ea typeface="Calibri" panose="020F0502020204030204" pitchFamily="34" charset="0"/>
                <a:cs typeface="Arial" panose="020B0604020202020204" pitchFamily="34" charset="0"/>
              </a:rPr>
              <a:t>ווֹג</a:t>
            </a:r>
            <a:r>
              <a:rPr lang="he-IL" sz="1200" kern="100" dirty="0">
                <a:effectLst/>
                <a:latin typeface="Calibri" panose="020F0502020204030204" pitchFamily="34" charset="0"/>
                <a:ea typeface="Calibri" panose="020F0502020204030204" pitchFamily="34" charset="0"/>
                <a:cs typeface="Arial" panose="020B0604020202020204" pitchFamily="34" charset="0"/>
              </a:rPr>
              <a:t>'ִנִיגֶן שבהולנד.</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5</a:t>
            </a:fld>
            <a:endParaRPr lang="he-IL"/>
          </a:p>
        </p:txBody>
      </p:sp>
    </p:spTree>
    <p:extLst>
      <p:ext uri="{BB962C8B-B14F-4D97-AF65-F5344CB8AC3E}">
        <p14:creationId xmlns:p14="http://schemas.microsoft.com/office/powerpoint/2010/main" val="332993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התמונות ומבקשים מהם להשיב על השאלה: איך היו נראו החיים שלנו ללא מוצרים אלה? מבקשים מהתלמידים להביא דוגמאות נוספות של מוצרים טכנולוגיים שנמצאים בילקוט, בכיתה, בחצר בית הספר, בבית וכדומה.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6</a:t>
            </a:fld>
            <a:endParaRPr lang="he-IL"/>
          </a:p>
        </p:txBody>
      </p:sp>
    </p:spTree>
    <p:extLst>
      <p:ext uri="{BB962C8B-B14F-4D97-AF65-F5344CB8AC3E}">
        <p14:creationId xmlns:p14="http://schemas.microsoft.com/office/powerpoint/2010/main" val="185166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לדון בקבוצות בשאלות הבאות:</a:t>
            </a:r>
            <a:r>
              <a:rPr lang="he-IL" sz="1200" b="1" kern="100" dirty="0">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מה רואים בסרטון? מה מפתיע בסרטון? מה הרגשתם בעקבות הצפייה בסרטון? לאחר מכן משתפים את הידע והרגשות במליאה.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7</a:t>
            </a:fld>
            <a:endParaRPr lang="he-IL"/>
          </a:p>
        </p:txBody>
      </p:sp>
    </p:spTree>
    <p:extLst>
      <p:ext uri="{BB962C8B-B14F-4D97-AF65-F5344CB8AC3E}">
        <p14:creationId xmlns:p14="http://schemas.microsoft.com/office/powerpoint/2010/main" val="143622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להשיב בקבוצות על השאלות הבאות:</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מה רואים בסרטון? מה מפתיע בסרטון? מה הרגשתם בעקבות הצפייה בסרטון? לאחר מכן משתפים את הידע והרגשות במליאה.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3F4BD6-B8A1-47F1-A296-0E9301C03B22}"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2143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לתאר את תחושות הפליאה מהסרטון בעזרת המילים שנלמדו בפעילות הקודמת (תרגול).  אפשר כמובן להשתמש במילים נוספות כגון: מהמם, לא יאומן, מגניב.</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3F4BD6-B8A1-47F1-A296-0E9301C03B22}"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56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89668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14092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839506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5981327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223091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587355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5191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289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60820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55605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5046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077661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379514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7420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640676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5303238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89587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257431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30885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1"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8" name="Footer Placeholder 7"/>
          <p:cNvSpPr>
            <a:spLocks noGrp="1"/>
          </p:cNvSpPr>
          <p:nvPr>
            <p:ph type="ftr" sz="quarter" idx="11"/>
          </p:nvPr>
        </p:nvSpPr>
        <p:spPr/>
        <p:txBody>
          <a:bodyPr/>
          <a:lstStyle/>
          <a:p>
            <a:endParaRPr lang="he-IL">
              <a:solidFill>
                <a:prstClr val="black">
                  <a:tint val="75000"/>
                </a:prstClr>
              </a:solidFill>
            </a:endParaRPr>
          </a:p>
        </p:txBody>
      </p:sp>
      <p:sp>
        <p:nvSpPr>
          <p:cNvPr id="9" name="Slide Number Placeholder 8"/>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860443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4" name="Footer Placeholder 3"/>
          <p:cNvSpPr>
            <a:spLocks noGrp="1"/>
          </p:cNvSpPr>
          <p:nvPr>
            <p:ph type="ftr" sz="quarter" idx="11"/>
          </p:nvPr>
        </p:nvSpPr>
        <p:spPr/>
        <p:txBody>
          <a:bodyPr/>
          <a:lstStyle/>
          <a:p>
            <a:endParaRPr lang="he-IL">
              <a:solidFill>
                <a:prstClr val="black">
                  <a:tint val="75000"/>
                </a:prstClr>
              </a:solidFill>
            </a:endParaRPr>
          </a:p>
        </p:txBody>
      </p:sp>
      <p:sp>
        <p:nvSpPr>
          <p:cNvPr id="5" name="Slide Number Placeholder 4"/>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43465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3" name="Footer Placeholder 2"/>
          <p:cNvSpPr>
            <a:spLocks noGrp="1"/>
          </p:cNvSpPr>
          <p:nvPr>
            <p:ph type="ftr" sz="quarter" idx="11"/>
          </p:nvPr>
        </p:nvSpPr>
        <p:spPr/>
        <p:txBody>
          <a:bodyPr/>
          <a:lstStyle/>
          <a:p>
            <a:endParaRPr lang="he-IL">
              <a:solidFill>
                <a:prstClr val="black">
                  <a:tint val="75000"/>
                </a:prstClr>
              </a:solidFill>
            </a:endParaRPr>
          </a:p>
        </p:txBody>
      </p:sp>
      <p:sp>
        <p:nvSpPr>
          <p:cNvPr id="4" name="Slide Number Placeholder 3"/>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3333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456609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94982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81087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62100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7744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99116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79878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45237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8318A7E-CE17-4E19-B881-7AE6F789D630}" type="slidenum">
              <a:rPr lang="he-IL" smtClean="0"/>
              <a:t>‹#›</a:t>
            </a:fld>
            <a:endParaRPr lang="he-IL"/>
          </a:p>
        </p:txBody>
      </p:sp>
      <p:sp>
        <p:nvSpPr>
          <p:cNvPr id="10" name="צורה חופשית: צורה 9">
            <a:extLst>
              <a:ext uri="{FF2B5EF4-FFF2-40B4-BE49-F238E27FC236}">
                <a16:creationId xmlns="" xmlns:a16="http://schemas.microsoft.com/office/drawing/2014/main" id="{426EE926-20D5-2EF4-58FF-93B46FEFED8C}"/>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Tree>
    <p:extLst>
      <p:ext uri="{BB962C8B-B14F-4D97-AF65-F5344CB8AC3E}">
        <p14:creationId xmlns:p14="http://schemas.microsoft.com/office/powerpoint/2010/main" val="37561134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78111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414748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4B69-4118-416B-B259-C54B4AD3A02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18A7E-CE17-4E19-B881-7AE6F789D630}" type="slidenum">
              <a:rPr lang="he-IL" smtClean="0"/>
              <a:t>‹#›</a:t>
            </a:fld>
            <a:endParaRPr lang="he-IL"/>
          </a:p>
        </p:txBody>
      </p:sp>
      <p:pic>
        <p:nvPicPr>
          <p:cNvPr id="8" name="תמונה 7">
            <a:extLst>
              <a:ext uri="{FF2B5EF4-FFF2-40B4-BE49-F238E27FC236}">
                <a16:creationId xmlns="" xmlns:a16="http://schemas.microsoft.com/office/drawing/2014/main" id="{F34FF255-C822-C799-D587-A94C3758949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10" name="משולש ישר-זווית 9">
            <a:extLst>
              <a:ext uri="{FF2B5EF4-FFF2-40B4-BE49-F238E27FC236}">
                <a16:creationId xmlns="" xmlns:a16="http://schemas.microsoft.com/office/drawing/2014/main" id="{74BE6920-688C-24F4-FCC1-460D1498A9E4}"/>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צורה 10">
            <a:extLst>
              <a:ext uri="{FF2B5EF4-FFF2-40B4-BE49-F238E27FC236}">
                <a16:creationId xmlns="" xmlns:a16="http://schemas.microsoft.com/office/drawing/2014/main" id="{7A5A8AD7-CEF3-48E7-B0E7-1E930A38ED7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7" name="תמונה 6">
            <a:extLst>
              <a:ext uri="{FF2B5EF4-FFF2-40B4-BE49-F238E27FC236}">
                <a16:creationId xmlns="" xmlns:a16="http://schemas.microsoft.com/office/drawing/2014/main" id="{79E013B1-29DF-7A99-A911-B54AD0311E20}"/>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3403902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 xmlns:a16="http://schemas.microsoft.com/office/drawing/2014/main"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85883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rtl="1"/>
            <a:fld id="{6B81C424-02A5-48AA-8B93-6A7DDF80B50C}" type="datetimeFigureOut">
              <a:rPr lang="he-IL" smtClean="0">
                <a:solidFill>
                  <a:prstClr val="black">
                    <a:tint val="75000"/>
                  </a:prstClr>
                </a:solidFill>
              </a:rPr>
              <a:pPr defTabSz="685800" rtl="1"/>
              <a:t>כ"ח/אב/תשפ"ג</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rtl="1"/>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rtl="1"/>
            <a:fld id="{1292A653-04A9-4B71-A573-0FF5C28634E0}" type="slidenum">
              <a:rPr lang="he-IL" smtClean="0">
                <a:solidFill>
                  <a:prstClr val="black">
                    <a:tint val="75000"/>
                  </a:prstClr>
                </a:solidFill>
              </a:rPr>
              <a:pPr defTabSz="685800" rtl="1"/>
              <a:t>‹#›</a:t>
            </a:fld>
            <a:endParaRPr lang="he-IL">
              <a:solidFill>
                <a:prstClr val="black">
                  <a:tint val="75000"/>
                </a:prstClr>
              </a:solidFill>
            </a:endParaRPr>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7" y="98270"/>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1"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defTabSz="685800" rtl="1"/>
            <a:endParaRPr lang="he-IL" sz="1350">
              <a:solidFill>
                <a:prstClr val="white"/>
              </a:solidFill>
            </a:endParaRPr>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1" y="6432117"/>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defTabSz="685800" rtl="1"/>
            <a:endParaRPr lang="he-IL" sz="1350">
              <a:solidFill>
                <a:prstClr val="white"/>
              </a:solidFill>
            </a:endParaRPr>
          </a:p>
        </p:txBody>
      </p:sp>
      <p:pic>
        <p:nvPicPr>
          <p:cNvPr id="11" name="תמונה 10" descr="תמונה שמכילה גופן, טקסט, גרפיקה, עיצוב גרפי&#10;&#10;התיאור נוצר באופן אוטומטי">
            <a:extLst>
              <a:ext uri="{FF2B5EF4-FFF2-40B4-BE49-F238E27FC236}">
                <a16:creationId xmlns="" xmlns:a16="http://schemas.microsoft.com/office/drawing/2014/main"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5" y="70307"/>
            <a:ext cx="1271391" cy="809889"/>
          </a:xfrm>
          <a:prstGeom prst="rect">
            <a:avLst/>
          </a:prstGeom>
        </p:spPr>
      </p:pic>
    </p:spTree>
    <p:extLst>
      <p:ext uri="{BB962C8B-B14F-4D97-AF65-F5344CB8AC3E}">
        <p14:creationId xmlns:p14="http://schemas.microsoft.com/office/powerpoint/2010/main" val="1657496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mabatmekuvan.ramot.org/ramot-arb"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388804944"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38880494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541224718"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תיבת טקסט 7">
            <a:extLst>
              <a:ext uri="{FF2B5EF4-FFF2-40B4-BE49-F238E27FC236}">
                <a16:creationId xmlns="" xmlns:a16="http://schemas.microsoft.com/office/drawing/2014/main" id="{27939E6A-7B16-4CC4-0148-3A067F376E91}"/>
              </a:ext>
            </a:extLst>
          </p:cNvPr>
          <p:cNvSpPr txBox="1"/>
          <p:nvPr/>
        </p:nvSpPr>
        <p:spPr>
          <a:xfrm>
            <a:off x="1040925" y="339756"/>
            <a:ext cx="7613373" cy="2424318"/>
          </a:xfrm>
          <a:prstGeom prst="rect">
            <a:avLst/>
          </a:prstGeom>
          <a:noFill/>
        </p:spPr>
        <p:txBody>
          <a:bodyPr wrap="square">
            <a:spAutoFit/>
          </a:bodyPr>
          <a:lstStyle/>
          <a:p>
            <a:pPr algn="ctr" rtl="1">
              <a:lnSpc>
                <a:spcPct val="115000"/>
              </a:lnSpc>
              <a:spcAft>
                <a:spcPts val="1000"/>
              </a:spcAft>
            </a:pPr>
            <a:r>
              <a:rPr lang="ar-SA" sz="4400" b="1" kern="0" dirty="0">
                <a:solidFill>
                  <a:srgbClr val="222222"/>
                </a:solidFill>
                <a:effectLst/>
                <a:latin typeface="Calibri" panose="020F0502020204030204" pitchFamily="34" charset="0"/>
                <a:ea typeface="Calibri" panose="020F0502020204030204" pitchFamily="34" charset="0"/>
              </a:rPr>
              <a:t>نَتَعَلَّمُ الْعُلُوْمَ وَالتِّكْنُولُوجيا</a:t>
            </a:r>
          </a:p>
          <a:p>
            <a:pPr algn="ctr" rtl="1">
              <a:lnSpc>
                <a:spcPct val="115000"/>
              </a:lnSpc>
              <a:spcAft>
                <a:spcPts val="1000"/>
              </a:spcAft>
            </a:pPr>
            <a:r>
              <a:rPr lang="ar-SA" sz="4400" b="1" kern="0" dirty="0">
                <a:solidFill>
                  <a:srgbClr val="222222"/>
                </a:solidFill>
                <a:effectLst/>
                <a:latin typeface="Calibri" panose="020F0502020204030204" pitchFamily="34" charset="0"/>
                <a:ea typeface="Calibri" panose="020F0502020204030204" pitchFamily="34" charset="0"/>
              </a:rPr>
              <a:t>الصَّفُّ الثّالِثِ  </a:t>
            </a:r>
          </a:p>
          <a:p>
            <a:pPr algn="ctr" rtl="1">
              <a:lnSpc>
                <a:spcPct val="115000"/>
              </a:lnSpc>
              <a:spcAft>
                <a:spcPts val="1000"/>
              </a:spcAft>
            </a:pPr>
            <a:r>
              <a:rPr lang="ar-SA" sz="3200" b="1" kern="0" dirty="0">
                <a:solidFill>
                  <a:srgbClr val="222222"/>
                </a:solidFill>
                <a:effectLst/>
                <a:latin typeface="Calibri" panose="020F0502020204030204" pitchFamily="34" charset="0"/>
                <a:ea typeface="Calibri" panose="020F0502020204030204" pitchFamily="34" charset="0"/>
              </a:rPr>
              <a:t>فعّالياتٌ لافْتِتَاحِيَّةِ السَّنَةِ الدِّرَاسِيَّةِ</a:t>
            </a:r>
          </a:p>
        </p:txBody>
      </p:sp>
      <p:sp>
        <p:nvSpPr>
          <p:cNvPr id="5" name="מלבן: פינות מעוגלות 4">
            <a:extLst>
              <a:ext uri="{FF2B5EF4-FFF2-40B4-BE49-F238E27FC236}">
                <a16:creationId xmlns="" xmlns:a16="http://schemas.microsoft.com/office/drawing/2014/main" id="{F75C5011-9C33-C15F-38C2-B2460AC64D17}"/>
              </a:ext>
            </a:extLst>
          </p:cNvPr>
          <p:cNvSpPr/>
          <p:nvPr/>
        </p:nvSpPr>
        <p:spPr>
          <a:xfrm>
            <a:off x="702297" y="2841202"/>
            <a:ext cx="7739406" cy="3653865"/>
          </a:xfrm>
          <a:prstGeom prst="roundRect">
            <a:avLst/>
          </a:prstGeom>
          <a:ln w="571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b="1">
              <a:ln w="22225">
                <a:solidFill>
                  <a:schemeClr val="accent2"/>
                </a:solidFill>
                <a:prstDash val="solid"/>
              </a:ln>
              <a:solidFill>
                <a:schemeClr val="accent2">
                  <a:lumMod val="40000"/>
                  <a:lumOff val="60000"/>
                </a:schemeClr>
              </a:solidFill>
            </a:endParaRPr>
          </a:p>
        </p:txBody>
      </p:sp>
      <p:pic>
        <p:nvPicPr>
          <p:cNvPr id="7" name="תמונה 6">
            <a:extLst>
              <a:ext uri="{FF2B5EF4-FFF2-40B4-BE49-F238E27FC236}">
                <a16:creationId xmlns="" xmlns:a16="http://schemas.microsoft.com/office/drawing/2014/main" id="{FDD85ED7-C91F-CDA8-47D5-E2B9B907FC77}"/>
              </a:ext>
            </a:extLst>
          </p:cNvPr>
          <p:cNvPicPr>
            <a:picLocks noChangeAspect="1"/>
          </p:cNvPicPr>
          <p:nvPr/>
        </p:nvPicPr>
        <p:blipFill>
          <a:blip r:embed="rId3"/>
          <a:stretch>
            <a:fillRect/>
          </a:stretch>
        </p:blipFill>
        <p:spPr>
          <a:xfrm>
            <a:off x="4572000" y="3327662"/>
            <a:ext cx="3401171" cy="3301667"/>
          </a:xfrm>
          <a:prstGeom prst="rect">
            <a:avLst/>
          </a:prstGeom>
        </p:spPr>
      </p:pic>
      <p:pic>
        <p:nvPicPr>
          <p:cNvPr id="2" name="תמונה 1">
            <a:extLst>
              <a:ext uri="{FF2B5EF4-FFF2-40B4-BE49-F238E27FC236}">
                <a16:creationId xmlns="" xmlns:a16="http://schemas.microsoft.com/office/drawing/2014/main" id="{2D47FCA1-19BA-C50B-F507-803D6EADC586}"/>
              </a:ext>
            </a:extLst>
          </p:cNvPr>
          <p:cNvPicPr>
            <a:picLocks noChangeAspect="1"/>
          </p:cNvPicPr>
          <p:nvPr/>
        </p:nvPicPr>
        <p:blipFill>
          <a:blip r:embed="rId4"/>
          <a:stretch>
            <a:fillRect/>
          </a:stretch>
        </p:blipFill>
        <p:spPr>
          <a:xfrm>
            <a:off x="30882" y="2459811"/>
            <a:ext cx="1737511" cy="2158171"/>
          </a:xfrm>
          <a:prstGeom prst="rect">
            <a:avLst/>
          </a:prstGeom>
        </p:spPr>
      </p:pic>
      <p:pic>
        <p:nvPicPr>
          <p:cNvPr id="3" name="תמונה 2">
            <a:extLst>
              <a:ext uri="{FF2B5EF4-FFF2-40B4-BE49-F238E27FC236}">
                <a16:creationId xmlns="" xmlns:a16="http://schemas.microsoft.com/office/drawing/2014/main" id="{B073E46E-1C60-EB6E-8C4B-7BF2889C4014}"/>
              </a:ext>
            </a:extLst>
          </p:cNvPr>
          <p:cNvPicPr>
            <a:picLocks noChangeAspect="1"/>
          </p:cNvPicPr>
          <p:nvPr/>
        </p:nvPicPr>
        <p:blipFill>
          <a:blip r:embed="rId5"/>
          <a:stretch>
            <a:fillRect/>
          </a:stretch>
        </p:blipFill>
        <p:spPr>
          <a:xfrm>
            <a:off x="1040925" y="3429000"/>
            <a:ext cx="3346994" cy="3202248"/>
          </a:xfrm>
          <a:prstGeom prst="rect">
            <a:avLst/>
          </a:prstGeom>
        </p:spPr>
      </p:pic>
      <p:pic>
        <p:nvPicPr>
          <p:cNvPr id="4" name="תמונה 3">
            <a:extLst>
              <a:ext uri="{FF2B5EF4-FFF2-40B4-BE49-F238E27FC236}">
                <a16:creationId xmlns="" xmlns:a16="http://schemas.microsoft.com/office/drawing/2014/main" id="{5451E191-84C7-0E33-861F-F1E773E10C04}"/>
              </a:ext>
            </a:extLst>
          </p:cNvPr>
          <p:cNvPicPr>
            <a:picLocks noChangeAspect="1"/>
          </p:cNvPicPr>
          <p:nvPr/>
        </p:nvPicPr>
        <p:blipFill>
          <a:blip r:embed="rId6"/>
          <a:stretch>
            <a:fillRect/>
          </a:stretch>
        </p:blipFill>
        <p:spPr>
          <a:xfrm>
            <a:off x="7900308" y="176076"/>
            <a:ext cx="1243692" cy="859611"/>
          </a:xfrm>
          <a:prstGeom prst="rect">
            <a:avLst/>
          </a:prstGeom>
        </p:spPr>
      </p:pic>
    </p:spTree>
    <p:extLst>
      <p:ext uri="{BB962C8B-B14F-4D97-AF65-F5344CB8AC3E}">
        <p14:creationId xmlns:p14="http://schemas.microsoft.com/office/powerpoint/2010/main" val="3952888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 xmlns:a16="http://schemas.microsoft.com/office/drawing/2014/main" id="{3C1B6985-6DFC-87E4-7759-5B9C695FB7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0" y="-45720"/>
            <a:ext cx="4572000" cy="6903720"/>
          </a:xfrm>
          <a:prstGeom prst="rect">
            <a:avLst/>
          </a:prstGeom>
          <a:noFill/>
        </p:spPr>
      </p:pic>
      <p:sp>
        <p:nvSpPr>
          <p:cNvPr id="3" name="תיבת טקסט 2">
            <a:extLst>
              <a:ext uri="{FF2B5EF4-FFF2-40B4-BE49-F238E27FC236}">
                <a16:creationId xmlns="" xmlns:a16="http://schemas.microsoft.com/office/drawing/2014/main" id="{658D0CF9-2BE7-4DEC-09E4-DC0AD9ED8809}"/>
              </a:ext>
            </a:extLst>
          </p:cNvPr>
          <p:cNvSpPr txBox="1"/>
          <p:nvPr/>
        </p:nvSpPr>
        <p:spPr>
          <a:xfrm>
            <a:off x="437248" y="540689"/>
            <a:ext cx="2800511" cy="3566160"/>
          </a:xfrm>
          <a:prstGeom prst="rect">
            <a:avLst/>
          </a:prstGeom>
        </p:spPr>
        <p:txBody>
          <a:bodyPr vert="horz" lIns="91440" tIns="45720" rIns="91440" bIns="45720" rtlCol="0" anchor="b">
            <a:normAutofit/>
          </a:bodyPr>
          <a:lstStyle/>
          <a:p>
            <a:pPr algn="r" defTabSz="914400" rtl="1">
              <a:lnSpc>
                <a:spcPct val="90000"/>
              </a:lnSpc>
              <a:spcBef>
                <a:spcPct val="0"/>
              </a:spcBef>
              <a:spcAft>
                <a:spcPts val="1000"/>
              </a:spcAft>
            </a:pPr>
            <a:r>
              <a:rPr lang="ar-SA" sz="4700" b="1" dirty="0">
                <a:latin typeface="+mj-lt"/>
                <a:ea typeface="+mj-ea"/>
                <a:cs typeface="+mj-cs"/>
              </a:rPr>
              <a:t>نَتَمَعَّن فِي الظَّاهِرَةِ مَرَّةً أُخْرَى </a:t>
            </a:r>
          </a:p>
        </p:txBody>
      </p:sp>
      <p:pic>
        <p:nvPicPr>
          <p:cNvPr id="4" name="תמונה 3">
            <a:extLst>
              <a:ext uri="{FF2B5EF4-FFF2-40B4-BE49-F238E27FC236}">
                <a16:creationId xmlns="" xmlns:a16="http://schemas.microsoft.com/office/drawing/2014/main" id="{0751A77D-7362-605E-EA00-8EA2FFC3D798}"/>
              </a:ext>
            </a:extLst>
          </p:cNvPr>
          <p:cNvPicPr>
            <a:picLocks noChangeAspect="1"/>
          </p:cNvPicPr>
          <p:nvPr/>
        </p:nvPicPr>
        <p:blipFill rotWithShape="1">
          <a:blip r:embed="rId4"/>
          <a:srcRect l="1803" r="1752"/>
          <a:stretch/>
        </p:blipFill>
        <p:spPr>
          <a:xfrm>
            <a:off x="3717236" y="10"/>
            <a:ext cx="542562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2685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F11F7DF2-609A-AC60-ECD4-FE35DA8F1A23}"/>
              </a:ext>
            </a:extLst>
          </p:cNvPr>
          <p:cNvSpPr txBox="1"/>
          <p:nvPr/>
        </p:nvSpPr>
        <p:spPr>
          <a:xfrm>
            <a:off x="1976226" y="645253"/>
            <a:ext cx="4572000" cy="887102"/>
          </a:xfrm>
          <a:prstGeom prst="rect">
            <a:avLst/>
          </a:prstGeom>
          <a:noFill/>
        </p:spPr>
        <p:txBody>
          <a:bodyPr wrap="square">
            <a:spAutoFit/>
          </a:bodyPr>
          <a:lstStyle/>
          <a:p>
            <a:pPr algn="r" rtl="1">
              <a:lnSpc>
                <a:spcPct val="115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نَسألُ أسئلةً</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F5464FD9-1AAA-C527-4160-E21D2BBC2D8D}"/>
              </a:ext>
            </a:extLst>
          </p:cNvPr>
          <p:cNvSpPr txBox="1"/>
          <p:nvPr/>
        </p:nvSpPr>
        <p:spPr>
          <a:xfrm>
            <a:off x="2545237" y="1567934"/>
            <a:ext cx="4002989" cy="769441"/>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كَلِمَاتُ اسْتِفْهَامٍ</a:t>
            </a:r>
            <a:r>
              <a:rPr kumimoji="0" lang="ar-SA" sz="440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t>
            </a:r>
            <a:endParaRPr kumimoji="0" lang="he-IL" sz="4400" i="0" u="none" strike="noStrike" kern="1200" cap="none" spc="0" normalizeH="0" baseline="0" noProof="0" dirty="0">
              <a:ln>
                <a:noFill/>
              </a:ln>
              <a:solidFill>
                <a:prstClr val="black"/>
              </a:solidFill>
              <a:effectLst/>
              <a:uLnTx/>
              <a:uFillTx/>
              <a:latin typeface="Calibri" panose="020F0502020204030204"/>
              <a:cs typeface="Arial" panose="020B0604020202020204" pitchFamily="34" charset="0"/>
            </a:endParaRPr>
          </a:p>
        </p:txBody>
      </p:sp>
      <p:sp>
        <p:nvSpPr>
          <p:cNvPr id="8" name="תיבת טקסט 7">
            <a:extLst>
              <a:ext uri="{FF2B5EF4-FFF2-40B4-BE49-F238E27FC236}">
                <a16:creationId xmlns="" xmlns:a16="http://schemas.microsoft.com/office/drawing/2014/main" id="{6666738F-0282-5D1E-910F-012FC6FC97C9}"/>
              </a:ext>
            </a:extLst>
          </p:cNvPr>
          <p:cNvSpPr txBox="1"/>
          <p:nvPr/>
        </p:nvSpPr>
        <p:spPr>
          <a:xfrm>
            <a:off x="6605375" y="2394252"/>
            <a:ext cx="1066806" cy="646331"/>
          </a:xfrm>
          <a:prstGeom prst="rect">
            <a:avLst/>
          </a:prstGeom>
          <a:noFill/>
        </p:spPr>
        <p:txBody>
          <a:bodyPr wrap="square">
            <a:spAutoFit/>
          </a:bodyPr>
          <a:lstStyle/>
          <a:p>
            <a:pPr algn="r"/>
            <a:r>
              <a:rPr lang="ar-SA" sz="3600" b="1" dirty="0">
                <a:effectLst/>
                <a:ea typeface="Calibri" panose="020F0502020204030204" pitchFamily="34" charset="0"/>
                <a:cs typeface="Arial" panose="020B0604020202020204" pitchFamily="34" charset="0"/>
              </a:rPr>
              <a:t>ماذا؟</a:t>
            </a:r>
            <a:endParaRPr lang="he-IL" sz="3600" dirty="0"/>
          </a:p>
        </p:txBody>
      </p:sp>
      <p:sp>
        <p:nvSpPr>
          <p:cNvPr id="10" name="תיבת טקסט 9">
            <a:extLst>
              <a:ext uri="{FF2B5EF4-FFF2-40B4-BE49-F238E27FC236}">
                <a16:creationId xmlns="" xmlns:a16="http://schemas.microsoft.com/office/drawing/2014/main" id="{F39B25EE-B777-4EA0-73EC-48E397C3A72B}"/>
              </a:ext>
            </a:extLst>
          </p:cNvPr>
          <p:cNvSpPr txBox="1"/>
          <p:nvPr/>
        </p:nvSpPr>
        <p:spPr>
          <a:xfrm>
            <a:off x="7364902" y="3308877"/>
            <a:ext cx="902082" cy="584775"/>
          </a:xfrm>
          <a:prstGeom prst="rect">
            <a:avLst/>
          </a:prstGeom>
          <a:noFill/>
        </p:spPr>
        <p:txBody>
          <a:bodyPr wrap="square">
            <a:spAutoFit/>
          </a:bodyPr>
          <a:lstStyle/>
          <a:p>
            <a:pPr algn="r"/>
            <a:r>
              <a:rPr lang="ar-SA" sz="3200" b="1" dirty="0">
                <a:effectLst/>
                <a:ea typeface="Calibri" panose="020F0502020204030204" pitchFamily="34" charset="0"/>
                <a:cs typeface="Arial" panose="020B0604020202020204" pitchFamily="34" charset="0"/>
              </a:rPr>
              <a:t>مَن؟</a:t>
            </a:r>
            <a:endParaRPr lang="he-IL" sz="3200" dirty="0"/>
          </a:p>
        </p:txBody>
      </p:sp>
      <p:sp>
        <p:nvSpPr>
          <p:cNvPr id="12" name="תיבת טקסט 11">
            <a:extLst>
              <a:ext uri="{FF2B5EF4-FFF2-40B4-BE49-F238E27FC236}">
                <a16:creationId xmlns="" xmlns:a16="http://schemas.microsoft.com/office/drawing/2014/main" id="{BBD031A3-AD01-A3DD-EF93-63D0147197EC}"/>
              </a:ext>
            </a:extLst>
          </p:cNvPr>
          <p:cNvSpPr txBox="1"/>
          <p:nvPr/>
        </p:nvSpPr>
        <p:spPr>
          <a:xfrm>
            <a:off x="6764404" y="4479133"/>
            <a:ext cx="907777" cy="587853"/>
          </a:xfrm>
          <a:prstGeom prst="rect">
            <a:avLst/>
          </a:prstGeom>
          <a:noFill/>
        </p:spPr>
        <p:txBody>
          <a:bodyPr wrap="square">
            <a:spAutoFit/>
          </a:bodyPr>
          <a:lstStyle/>
          <a:p>
            <a:pPr algn="r" rtl="1">
              <a:lnSpc>
                <a:spcPct val="115000"/>
              </a:lnSpc>
              <a:spcAft>
                <a:spcPts val="1000"/>
              </a:spcAft>
            </a:pPr>
            <a:r>
              <a:rPr lang="ar-SA" sz="2800" b="1" kern="100" dirty="0">
                <a:effectLst/>
                <a:latin typeface="Calibri" panose="020F0502020204030204" pitchFamily="34" charset="0"/>
                <a:ea typeface="Calibri" panose="020F0502020204030204" pitchFamily="34" charset="0"/>
                <a:cs typeface="Arial" panose="020B0604020202020204" pitchFamily="34" charset="0"/>
              </a:rPr>
              <a:t>مَتى؟</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תיבת טקסט 14">
            <a:extLst>
              <a:ext uri="{FF2B5EF4-FFF2-40B4-BE49-F238E27FC236}">
                <a16:creationId xmlns="" xmlns:a16="http://schemas.microsoft.com/office/drawing/2014/main" id="{78A601A5-F754-31DC-227A-0B7E7348D16C}"/>
              </a:ext>
            </a:extLst>
          </p:cNvPr>
          <p:cNvSpPr txBox="1"/>
          <p:nvPr/>
        </p:nvSpPr>
        <p:spPr>
          <a:xfrm>
            <a:off x="1881811" y="2394252"/>
            <a:ext cx="907778" cy="523220"/>
          </a:xfrm>
          <a:prstGeom prst="rect">
            <a:avLst/>
          </a:prstGeom>
          <a:noFill/>
        </p:spPr>
        <p:txBody>
          <a:bodyPr wrap="square">
            <a:spAutoFit/>
          </a:bodyPr>
          <a:lstStyle/>
          <a:p>
            <a:pPr algn="r"/>
            <a:r>
              <a:rPr lang="ar-SA" sz="2800" b="1" dirty="0">
                <a:solidFill>
                  <a:srgbClr val="000000"/>
                </a:solidFill>
                <a:effectLst/>
                <a:highlight>
                  <a:srgbClr val="FFFFFF"/>
                </a:highlight>
                <a:ea typeface="Calibri" panose="020F0502020204030204" pitchFamily="34" charset="0"/>
                <a:cs typeface="Arial" panose="020B0604020202020204" pitchFamily="34" charset="0"/>
              </a:rPr>
              <a:t>لِماذا؟</a:t>
            </a:r>
            <a:endParaRPr lang="he-IL" sz="2800" dirty="0"/>
          </a:p>
        </p:txBody>
      </p:sp>
      <p:sp>
        <p:nvSpPr>
          <p:cNvPr id="17" name="תיבת טקסט 16">
            <a:extLst>
              <a:ext uri="{FF2B5EF4-FFF2-40B4-BE49-F238E27FC236}">
                <a16:creationId xmlns="" xmlns:a16="http://schemas.microsoft.com/office/drawing/2014/main" id="{F24FC8E6-FAEF-56B8-5E7C-6B88A958A3BF}"/>
              </a:ext>
            </a:extLst>
          </p:cNvPr>
          <p:cNvSpPr txBox="1"/>
          <p:nvPr/>
        </p:nvSpPr>
        <p:spPr>
          <a:xfrm>
            <a:off x="1068448" y="3308877"/>
            <a:ext cx="907778" cy="584775"/>
          </a:xfrm>
          <a:prstGeom prst="rect">
            <a:avLst/>
          </a:prstGeom>
          <a:noFill/>
        </p:spPr>
        <p:txBody>
          <a:bodyPr wrap="square">
            <a:spAutoFit/>
          </a:bodyPr>
          <a:lstStyle/>
          <a:p>
            <a:pPr algn="r"/>
            <a:r>
              <a:rPr lang="ar-SA" sz="3200" b="1" dirty="0">
                <a:solidFill>
                  <a:srgbClr val="000000"/>
                </a:solidFill>
                <a:highlight>
                  <a:srgbClr val="FFFFFF"/>
                </a:highlight>
                <a:cs typeface="Arial" panose="020B0604020202020204" pitchFamily="34" charset="0"/>
              </a:rPr>
              <a:t>كَيفَ؟</a:t>
            </a:r>
            <a:endParaRPr lang="he-IL" sz="3200" dirty="0"/>
          </a:p>
        </p:txBody>
      </p:sp>
      <p:sp>
        <p:nvSpPr>
          <p:cNvPr id="23" name="תיבת טקסט 22">
            <a:extLst>
              <a:ext uri="{FF2B5EF4-FFF2-40B4-BE49-F238E27FC236}">
                <a16:creationId xmlns="" xmlns:a16="http://schemas.microsoft.com/office/drawing/2014/main" id="{B1A80392-80FD-3126-090D-009F74363166}"/>
              </a:ext>
            </a:extLst>
          </p:cNvPr>
          <p:cNvSpPr txBox="1"/>
          <p:nvPr/>
        </p:nvSpPr>
        <p:spPr>
          <a:xfrm>
            <a:off x="1573700" y="4493175"/>
            <a:ext cx="1215889" cy="584775"/>
          </a:xfrm>
          <a:prstGeom prst="rect">
            <a:avLst/>
          </a:prstGeom>
          <a:noFill/>
        </p:spPr>
        <p:txBody>
          <a:bodyPr wrap="square">
            <a:spAutoFit/>
          </a:bodyPr>
          <a:lstStyle/>
          <a:p>
            <a:pPr algn="r"/>
            <a:r>
              <a:rPr lang="ar-SA" sz="3200" b="1" dirty="0">
                <a:solidFill>
                  <a:srgbClr val="000000"/>
                </a:solidFill>
                <a:effectLst/>
                <a:highlight>
                  <a:srgbClr val="FFFFFF"/>
                </a:highlight>
                <a:ea typeface="Calibri" panose="020F0502020204030204" pitchFamily="34" charset="0"/>
                <a:cs typeface="Arial" panose="020B0604020202020204" pitchFamily="34" charset="0"/>
              </a:rPr>
              <a:t>أينَ؟</a:t>
            </a:r>
            <a:endParaRPr lang="he-IL" sz="3200" dirty="0"/>
          </a:p>
        </p:txBody>
      </p:sp>
      <p:pic>
        <p:nvPicPr>
          <p:cNvPr id="4" name="תמונה 3" descr="תמונה שמכילה הנעלה, ריקוד, סרט מצויר, אומנות&#10;&#10;התיאור נוצר באופן אוטומטי">
            <a:extLst>
              <a:ext uri="{FF2B5EF4-FFF2-40B4-BE49-F238E27FC236}">
                <a16:creationId xmlns="" xmlns:a16="http://schemas.microsoft.com/office/drawing/2014/main" id="{50A321B2-5AD4-15B0-0F1A-7CDA148EE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905" y="2065178"/>
            <a:ext cx="4436873" cy="4284583"/>
          </a:xfrm>
          <a:prstGeom prst="rect">
            <a:avLst/>
          </a:prstGeom>
        </p:spPr>
      </p:pic>
      <p:pic>
        <p:nvPicPr>
          <p:cNvPr id="2" name="תמונה 1">
            <a:extLst>
              <a:ext uri="{FF2B5EF4-FFF2-40B4-BE49-F238E27FC236}">
                <a16:creationId xmlns="" xmlns:a16="http://schemas.microsoft.com/office/drawing/2014/main" id="{EF184D21-167A-1E6D-8298-97AF72843355}"/>
              </a:ext>
            </a:extLst>
          </p:cNvPr>
          <p:cNvPicPr>
            <a:picLocks noChangeAspect="1"/>
          </p:cNvPicPr>
          <p:nvPr/>
        </p:nvPicPr>
        <p:blipFill>
          <a:blip r:embed="rId4"/>
          <a:stretch>
            <a:fillRect/>
          </a:stretch>
        </p:blipFill>
        <p:spPr>
          <a:xfrm>
            <a:off x="7818788" y="105165"/>
            <a:ext cx="1243692" cy="859611"/>
          </a:xfrm>
          <a:prstGeom prst="rect">
            <a:avLst/>
          </a:prstGeom>
        </p:spPr>
      </p:pic>
    </p:spTree>
    <p:extLst>
      <p:ext uri="{BB962C8B-B14F-4D97-AF65-F5344CB8AC3E}">
        <p14:creationId xmlns:p14="http://schemas.microsoft.com/office/powerpoint/2010/main" val="582419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 xmlns:a16="http://schemas.microsoft.com/office/drawing/2014/main" id="{7EA1E436-7AE6-A866-A725-552CB903DAA1}"/>
              </a:ext>
            </a:extLst>
          </p:cNvPr>
          <p:cNvPicPr>
            <a:picLocks noChangeAspect="1"/>
          </p:cNvPicPr>
          <p:nvPr/>
        </p:nvPicPr>
        <p:blipFill>
          <a:blip r:embed="rId3">
            <a:extLst>
              <a:ext uri="{28A0092B-C50C-407E-A947-70E740481C1C}">
                <a14:useLocalDpi xmlns:a14="http://schemas.microsoft.com/office/drawing/2010/main" val="0"/>
              </a:ext>
            </a:extLst>
          </a:blip>
          <a:srcRect t="-16767" r="-85848" b="-14842"/>
          <a:stretch>
            <a:fillRect/>
          </a:stretch>
        </p:blipFill>
        <p:spPr bwMode="auto">
          <a:xfrm>
            <a:off x="-96079" y="-1120250"/>
            <a:ext cx="9336157" cy="8945217"/>
          </a:xfrm>
          <a:custGeom>
            <a:avLst/>
            <a:gdLst>
              <a:gd name="connsiteX0" fmla="*/ 0 w 9876180"/>
              <a:gd name="connsiteY0" fmla="*/ 921028 h 7229350"/>
              <a:gd name="connsiteX1" fmla="*/ 5007546 w 9876180"/>
              <a:gd name="connsiteY1" fmla="*/ 921028 h 7229350"/>
              <a:gd name="connsiteX2" fmla="*/ 4885010 w 9876180"/>
              <a:gd name="connsiteY2" fmla="*/ 1058714 h 7229350"/>
              <a:gd name="connsiteX3" fmla="*/ 4028660 w 9876180"/>
              <a:gd name="connsiteY3" fmla="*/ 3614675 h 7229350"/>
              <a:gd name="connsiteX4" fmla="*/ 5092637 w 9876180"/>
              <a:gd name="connsiteY4" fmla="*/ 6403934 h 7229350"/>
              <a:gd name="connsiteX5" fmla="*/ 5103584 w 9876180"/>
              <a:gd name="connsiteY5" fmla="*/ 6414054 h 7229350"/>
              <a:gd name="connsiteX6" fmla="*/ 0 w 9876180"/>
              <a:gd name="connsiteY6" fmla="*/ 6414054 h 7229350"/>
              <a:gd name="connsiteX7" fmla="*/ 6952420 w 9876180"/>
              <a:gd name="connsiteY7" fmla="*/ 0 h 7229350"/>
              <a:gd name="connsiteX8" fmla="*/ 9876180 w 9876180"/>
              <a:gd name="connsiteY8" fmla="*/ 3614675 h 7229350"/>
              <a:gd name="connsiteX9" fmla="*/ 6952420 w 9876180"/>
              <a:gd name="connsiteY9" fmla="*/ 7229350 h 7229350"/>
              <a:gd name="connsiteX10" fmla="*/ 5317718 w 9876180"/>
              <a:gd name="connsiteY10" fmla="*/ 6612021 h 7229350"/>
              <a:gd name="connsiteX11" fmla="*/ 5103584 w 9876180"/>
              <a:gd name="connsiteY11" fmla="*/ 6414054 h 7229350"/>
              <a:gd name="connsiteX12" fmla="*/ 5314121 w 9876180"/>
              <a:gd name="connsiteY12" fmla="*/ 6414054 h 7229350"/>
              <a:gd name="connsiteX13" fmla="*/ 5314121 w 9876180"/>
              <a:gd name="connsiteY13" fmla="*/ 921028 h 7229350"/>
              <a:gd name="connsiteX14" fmla="*/ 5007546 w 9876180"/>
              <a:gd name="connsiteY14" fmla="*/ 921028 h 7229350"/>
              <a:gd name="connsiteX15" fmla="*/ 5092637 w 9876180"/>
              <a:gd name="connsiteY15" fmla="*/ 825416 h 7229350"/>
              <a:gd name="connsiteX16" fmla="*/ 6952420 w 9876180"/>
              <a:gd name="connsiteY16" fmla="*/ 0 h 7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76180" h="7229350">
                <a:moveTo>
                  <a:pt x="0" y="921028"/>
                </a:moveTo>
                <a:lnTo>
                  <a:pt x="5007546" y="921028"/>
                </a:lnTo>
                <a:lnTo>
                  <a:pt x="4885010" y="1058714"/>
                </a:lnTo>
                <a:cubicBezTo>
                  <a:pt x="4355913" y="1712841"/>
                  <a:pt x="4028660" y="2616510"/>
                  <a:pt x="4028660" y="3614675"/>
                </a:cubicBezTo>
                <a:cubicBezTo>
                  <a:pt x="4028660" y="4737611"/>
                  <a:pt x="4442840" y="5740950"/>
                  <a:pt x="5092637" y="6403934"/>
                </a:cubicBezTo>
                <a:lnTo>
                  <a:pt x="5103584" y="6414054"/>
                </a:lnTo>
                <a:lnTo>
                  <a:pt x="0" y="6414054"/>
                </a:lnTo>
                <a:close/>
                <a:moveTo>
                  <a:pt x="6952420" y="0"/>
                </a:moveTo>
                <a:cubicBezTo>
                  <a:pt x="8567168" y="0"/>
                  <a:pt x="9876180" y="1618345"/>
                  <a:pt x="9876180" y="3614675"/>
                </a:cubicBezTo>
                <a:cubicBezTo>
                  <a:pt x="9876180" y="5611005"/>
                  <a:pt x="8567168" y="7229350"/>
                  <a:pt x="6952420" y="7229350"/>
                </a:cubicBezTo>
                <a:cubicBezTo>
                  <a:pt x="6346890" y="7229350"/>
                  <a:pt x="5784353" y="7001770"/>
                  <a:pt x="5317718" y="6612021"/>
                </a:cubicBezTo>
                <a:lnTo>
                  <a:pt x="5103584" y="6414054"/>
                </a:lnTo>
                <a:lnTo>
                  <a:pt x="5314121" y="6414054"/>
                </a:lnTo>
                <a:lnTo>
                  <a:pt x="5314121" y="921028"/>
                </a:lnTo>
                <a:lnTo>
                  <a:pt x="5007546" y="921028"/>
                </a:lnTo>
                <a:lnTo>
                  <a:pt x="5092637" y="825416"/>
                </a:lnTo>
                <a:cubicBezTo>
                  <a:pt x="5598036" y="309761"/>
                  <a:pt x="6245968" y="0"/>
                  <a:pt x="6952420" y="0"/>
                </a:cubicBezTo>
                <a:close/>
              </a:path>
            </a:pathLst>
          </a:custGeom>
          <a:noFill/>
          <a:effectLst>
            <a:outerShdw blurRad="50800" dist="38100" dir="2700000" algn="tl" rotWithShape="0">
              <a:prstClr val="black">
                <a:alpha val="40000"/>
              </a:prstClr>
            </a:outerShdw>
          </a:effectLst>
        </p:spPr>
      </p:pic>
      <p:sp>
        <p:nvSpPr>
          <p:cNvPr id="3" name="תיבת טקסט 2">
            <a:extLst>
              <a:ext uri="{FF2B5EF4-FFF2-40B4-BE49-F238E27FC236}">
                <a16:creationId xmlns="" xmlns:a16="http://schemas.microsoft.com/office/drawing/2014/main" id="{7E7699F4-ED27-43CD-3394-400AA1E1F10D}"/>
              </a:ext>
            </a:extLst>
          </p:cNvPr>
          <p:cNvSpPr txBox="1"/>
          <p:nvPr/>
        </p:nvSpPr>
        <p:spPr>
          <a:xfrm>
            <a:off x="4363058" y="1580978"/>
            <a:ext cx="4611756" cy="610488"/>
          </a:xfrm>
          <a:prstGeom prst="rect">
            <a:avLst/>
          </a:prstGeom>
          <a:noFill/>
        </p:spPr>
        <p:txBody>
          <a:bodyPr wrap="square">
            <a:spAutoFit/>
          </a:bodyPr>
          <a:lstStyle/>
          <a:p>
            <a:pPr algn="r" rtl="1">
              <a:lnSpc>
                <a:spcPct val="115000"/>
              </a:lnSpc>
              <a:spcAft>
                <a:spcPts val="1000"/>
              </a:spcAft>
            </a:pPr>
            <a:r>
              <a:rPr lang="ar-SA" sz="32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نُجَرِّبُ، نَبْحَثُ وَنَكْتَشِفُ</a:t>
            </a:r>
          </a:p>
        </p:txBody>
      </p:sp>
      <p:sp>
        <p:nvSpPr>
          <p:cNvPr id="5" name="תיבת טקסט 4">
            <a:extLst>
              <a:ext uri="{FF2B5EF4-FFF2-40B4-BE49-F238E27FC236}">
                <a16:creationId xmlns="" xmlns:a16="http://schemas.microsoft.com/office/drawing/2014/main" id="{51FC7066-1D3B-BDE9-3B39-9559EB13B98E}"/>
              </a:ext>
            </a:extLst>
          </p:cNvPr>
          <p:cNvSpPr txBox="1"/>
          <p:nvPr/>
        </p:nvSpPr>
        <p:spPr>
          <a:xfrm>
            <a:off x="4572000" y="2856715"/>
            <a:ext cx="4220523" cy="1938992"/>
          </a:xfrm>
          <a:prstGeom prst="rect">
            <a:avLst/>
          </a:prstGeom>
          <a:noFill/>
        </p:spPr>
        <p:txBody>
          <a:bodyPr wrap="square">
            <a:spAutoFit/>
          </a:bodyPr>
          <a:lstStyle/>
          <a:p>
            <a:pPr algn="r" rtl="1"/>
            <a:r>
              <a:rPr lang="ar-SA" sz="4000" b="1" dirty="0">
                <a:solidFill>
                  <a:srgbClr val="000000"/>
                </a:solidFill>
                <a:effectLst/>
                <a:ea typeface="Calibri" panose="020F0502020204030204" pitchFamily="34" charset="0"/>
                <a:cs typeface="Arial" panose="020B0604020202020204" pitchFamily="34" charset="0"/>
              </a:rPr>
              <a:t>نُقَطِّرُ </a:t>
            </a:r>
            <a:r>
              <a:rPr lang="ar-SA" sz="4000" b="1" dirty="0">
                <a:solidFill>
                  <a:srgbClr val="000000"/>
                </a:solidFill>
                <a:ea typeface="Calibri" panose="020F0502020204030204" pitchFamily="34" charset="0"/>
                <a:cs typeface="Arial" panose="020B0604020202020204" pitchFamily="34" charset="0"/>
              </a:rPr>
              <a:t>قَطَرَاتٍ مِنَ الْمَاءِ الْمَصْبُوْغِ فِي كَأسٍ مِنَ الزَّيْتِ.</a:t>
            </a:r>
            <a:endParaRPr lang="he-IL" sz="2400" dirty="0"/>
          </a:p>
        </p:txBody>
      </p:sp>
      <p:sp>
        <p:nvSpPr>
          <p:cNvPr id="2" name="בועת דיבור: מלבן 1">
            <a:extLst>
              <a:ext uri="{FF2B5EF4-FFF2-40B4-BE49-F238E27FC236}">
                <a16:creationId xmlns="" xmlns:a16="http://schemas.microsoft.com/office/drawing/2014/main" id="{BD373CF3-E36B-806C-868F-175FBD7F42CF}"/>
              </a:ext>
            </a:extLst>
          </p:cNvPr>
          <p:cNvSpPr/>
          <p:nvPr/>
        </p:nvSpPr>
        <p:spPr>
          <a:xfrm>
            <a:off x="4485861" y="2637183"/>
            <a:ext cx="4379843" cy="2484782"/>
          </a:xfrm>
          <a:prstGeom prst="wedgeRectCallout">
            <a:avLst>
              <a:gd name="adj1" fmla="val -21892"/>
              <a:gd name="adj2" fmla="val 50233"/>
            </a:avLst>
          </a:prstGeom>
          <a:noFill/>
          <a:ln w="76200">
            <a:solidFill>
              <a:srgbClr val="78AAB8"/>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 xmlns:a16="http://schemas.microsoft.com/office/drawing/2014/main" id="{184A8D50-C06C-E58A-6D04-31B88E017DFB}"/>
              </a:ext>
            </a:extLst>
          </p:cNvPr>
          <p:cNvPicPr>
            <a:picLocks noChangeAspect="1"/>
          </p:cNvPicPr>
          <p:nvPr/>
        </p:nvPicPr>
        <p:blipFill>
          <a:blip r:embed="rId4"/>
          <a:stretch>
            <a:fillRect/>
          </a:stretch>
        </p:blipFill>
        <p:spPr>
          <a:xfrm>
            <a:off x="7900308" y="68703"/>
            <a:ext cx="1243692" cy="859611"/>
          </a:xfrm>
          <a:prstGeom prst="rect">
            <a:avLst/>
          </a:prstGeom>
        </p:spPr>
      </p:pic>
    </p:spTree>
    <p:extLst>
      <p:ext uri="{BB962C8B-B14F-4D97-AF65-F5344CB8AC3E}">
        <p14:creationId xmlns:p14="http://schemas.microsoft.com/office/powerpoint/2010/main" val="4017879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 xmlns:a16="http://schemas.microsoft.com/office/drawing/2014/main" id="{31C4608D-3900-7A1D-9AE7-AAA0F42856F0}"/>
              </a:ext>
            </a:extLst>
          </p:cNvPr>
          <p:cNvSpPr txBox="1"/>
          <p:nvPr/>
        </p:nvSpPr>
        <p:spPr>
          <a:xfrm>
            <a:off x="2073963" y="782275"/>
            <a:ext cx="5722003" cy="887102"/>
          </a:xfrm>
          <a:prstGeom prst="rect">
            <a:avLst/>
          </a:prstGeom>
          <a:noFill/>
        </p:spPr>
        <p:txBody>
          <a:bodyPr wrap="square">
            <a:spAutoFit/>
          </a:bodyPr>
          <a:lstStyle/>
          <a:p>
            <a:pPr algn="r" rtl="1">
              <a:lnSpc>
                <a:spcPct val="115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سَنَتَعَلَّمُ فِي هَذِهِ السَّنَةِ؟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959939C2-D5D4-F6DE-B297-52DDD5E4F897}"/>
              </a:ext>
            </a:extLst>
          </p:cNvPr>
          <p:cNvPicPr>
            <a:picLocks noChangeAspect="1"/>
          </p:cNvPicPr>
          <p:nvPr/>
        </p:nvPicPr>
        <p:blipFill>
          <a:blip r:embed="rId3"/>
          <a:stretch>
            <a:fillRect/>
          </a:stretch>
        </p:blipFill>
        <p:spPr>
          <a:xfrm>
            <a:off x="7811366" y="0"/>
            <a:ext cx="1203905" cy="999241"/>
          </a:xfrm>
          <a:prstGeom prst="rect">
            <a:avLst/>
          </a:prstGeom>
        </p:spPr>
      </p:pic>
      <p:pic>
        <p:nvPicPr>
          <p:cNvPr id="3" name="תמונה 2">
            <a:extLst>
              <a:ext uri="{FF2B5EF4-FFF2-40B4-BE49-F238E27FC236}">
                <a16:creationId xmlns="" xmlns:a16="http://schemas.microsoft.com/office/drawing/2014/main" id="{C4D95F8C-C0F3-0A97-9362-32D64231C463}"/>
              </a:ext>
            </a:extLst>
          </p:cNvPr>
          <p:cNvPicPr>
            <a:picLocks noChangeAspect="1"/>
          </p:cNvPicPr>
          <p:nvPr/>
        </p:nvPicPr>
        <p:blipFill>
          <a:blip r:embed="rId4"/>
          <a:stretch>
            <a:fillRect/>
          </a:stretch>
        </p:blipFill>
        <p:spPr>
          <a:xfrm>
            <a:off x="650443" y="2475566"/>
            <a:ext cx="7762875" cy="3000375"/>
          </a:xfrm>
          <a:prstGeom prst="rect">
            <a:avLst/>
          </a:prstGeom>
        </p:spPr>
      </p:pic>
    </p:spTree>
    <p:extLst>
      <p:ext uri="{BB962C8B-B14F-4D97-AF65-F5344CB8AC3E}">
        <p14:creationId xmlns:p14="http://schemas.microsoft.com/office/powerpoint/2010/main" val="2252569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DBEEF8A7-C76C-90F1-0A96-8258FB3384AF}"/>
              </a:ext>
            </a:extLst>
          </p:cNvPr>
          <p:cNvSpPr txBox="1"/>
          <p:nvPr/>
        </p:nvSpPr>
        <p:spPr>
          <a:xfrm>
            <a:off x="3757405" y="459060"/>
            <a:ext cx="4264804" cy="1081002"/>
          </a:xfrm>
          <a:prstGeom prst="rect">
            <a:avLst/>
          </a:prstGeom>
          <a:noFill/>
        </p:spPr>
        <p:txBody>
          <a:bodyPr wrap="square">
            <a:spAutoFit/>
          </a:bodyPr>
          <a:lstStyle/>
          <a:p>
            <a:pPr algn="just" rtl="1">
              <a:lnSpc>
                <a:spcPct val="150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يوجدُ في الكتابِ</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 xmlns:a16="http://schemas.microsoft.com/office/drawing/2014/main" id="{F38CFD61-E2F9-6F40-B1D1-AF473856E5BD}"/>
              </a:ext>
            </a:extLst>
          </p:cNvPr>
          <p:cNvPicPr>
            <a:picLocks noChangeAspect="1"/>
          </p:cNvPicPr>
          <p:nvPr/>
        </p:nvPicPr>
        <p:blipFill>
          <a:blip r:embed="rId3"/>
          <a:stretch>
            <a:fillRect/>
          </a:stretch>
        </p:blipFill>
        <p:spPr>
          <a:xfrm>
            <a:off x="300973" y="651229"/>
            <a:ext cx="2974878" cy="2702127"/>
          </a:xfrm>
          <a:prstGeom prst="rect">
            <a:avLst/>
          </a:prstGeom>
        </p:spPr>
      </p:pic>
      <p:pic>
        <p:nvPicPr>
          <p:cNvPr id="7" name="תמונה 6">
            <a:extLst>
              <a:ext uri="{FF2B5EF4-FFF2-40B4-BE49-F238E27FC236}">
                <a16:creationId xmlns="" xmlns:a16="http://schemas.microsoft.com/office/drawing/2014/main" id="{89BE914F-3B91-6E84-C185-A6BFDFB87CDA}"/>
              </a:ext>
            </a:extLst>
          </p:cNvPr>
          <p:cNvPicPr>
            <a:picLocks noChangeAspect="1"/>
          </p:cNvPicPr>
          <p:nvPr/>
        </p:nvPicPr>
        <p:blipFill>
          <a:blip r:embed="rId4"/>
          <a:stretch>
            <a:fillRect/>
          </a:stretch>
        </p:blipFill>
        <p:spPr>
          <a:xfrm>
            <a:off x="6824544" y="3522417"/>
            <a:ext cx="2190143" cy="2876523"/>
          </a:xfrm>
          <a:prstGeom prst="rect">
            <a:avLst/>
          </a:prstGeom>
        </p:spPr>
      </p:pic>
      <p:pic>
        <p:nvPicPr>
          <p:cNvPr id="9" name="תמונה 8">
            <a:extLst>
              <a:ext uri="{FF2B5EF4-FFF2-40B4-BE49-F238E27FC236}">
                <a16:creationId xmlns="" xmlns:a16="http://schemas.microsoft.com/office/drawing/2014/main" id="{865782CA-A863-3603-5597-50BE89CCD888}"/>
              </a:ext>
            </a:extLst>
          </p:cNvPr>
          <p:cNvPicPr>
            <a:picLocks noChangeAspect="1"/>
          </p:cNvPicPr>
          <p:nvPr/>
        </p:nvPicPr>
        <p:blipFill>
          <a:blip r:embed="rId5"/>
          <a:stretch>
            <a:fillRect/>
          </a:stretch>
        </p:blipFill>
        <p:spPr>
          <a:xfrm>
            <a:off x="4561711" y="3522417"/>
            <a:ext cx="2190143" cy="2876523"/>
          </a:xfrm>
          <a:prstGeom prst="rect">
            <a:avLst/>
          </a:prstGeom>
        </p:spPr>
      </p:pic>
      <p:pic>
        <p:nvPicPr>
          <p:cNvPr id="11" name="תמונה 10">
            <a:extLst>
              <a:ext uri="{FF2B5EF4-FFF2-40B4-BE49-F238E27FC236}">
                <a16:creationId xmlns="" xmlns:a16="http://schemas.microsoft.com/office/drawing/2014/main" id="{8FE9A859-6465-D7E0-D991-F837E4E605CD}"/>
              </a:ext>
            </a:extLst>
          </p:cNvPr>
          <p:cNvPicPr>
            <a:picLocks noChangeAspect="1"/>
          </p:cNvPicPr>
          <p:nvPr/>
        </p:nvPicPr>
        <p:blipFill>
          <a:blip r:embed="rId6"/>
          <a:stretch>
            <a:fillRect/>
          </a:stretch>
        </p:blipFill>
        <p:spPr>
          <a:xfrm>
            <a:off x="2298878" y="3504645"/>
            <a:ext cx="2190143" cy="2876524"/>
          </a:xfrm>
          <a:prstGeom prst="rect">
            <a:avLst/>
          </a:prstGeom>
        </p:spPr>
      </p:pic>
      <p:pic>
        <p:nvPicPr>
          <p:cNvPr id="13" name="תמונה 12">
            <a:extLst>
              <a:ext uri="{FF2B5EF4-FFF2-40B4-BE49-F238E27FC236}">
                <a16:creationId xmlns="" xmlns:a16="http://schemas.microsoft.com/office/drawing/2014/main" id="{3B7F6484-EA70-06EF-A345-9509940D282A}"/>
              </a:ext>
            </a:extLst>
          </p:cNvPr>
          <p:cNvPicPr>
            <a:picLocks noChangeAspect="1"/>
          </p:cNvPicPr>
          <p:nvPr/>
        </p:nvPicPr>
        <p:blipFill>
          <a:blip r:embed="rId7"/>
          <a:stretch>
            <a:fillRect/>
          </a:stretch>
        </p:blipFill>
        <p:spPr>
          <a:xfrm>
            <a:off x="36045" y="3522417"/>
            <a:ext cx="2190143" cy="2876524"/>
          </a:xfrm>
          <a:prstGeom prst="rect">
            <a:avLst/>
          </a:prstGeom>
        </p:spPr>
      </p:pic>
      <p:pic>
        <p:nvPicPr>
          <p:cNvPr id="2" name="תמונה 1">
            <a:extLst>
              <a:ext uri="{FF2B5EF4-FFF2-40B4-BE49-F238E27FC236}">
                <a16:creationId xmlns="" xmlns:a16="http://schemas.microsoft.com/office/drawing/2014/main" id="{E846EEC8-BBBF-DFFB-35DF-26EF971451EF}"/>
              </a:ext>
            </a:extLst>
          </p:cNvPr>
          <p:cNvPicPr>
            <a:picLocks noChangeAspect="1"/>
          </p:cNvPicPr>
          <p:nvPr/>
        </p:nvPicPr>
        <p:blipFill>
          <a:blip r:embed="rId8"/>
          <a:stretch>
            <a:fillRect/>
          </a:stretch>
        </p:blipFill>
        <p:spPr>
          <a:xfrm>
            <a:off x="7843684" y="35351"/>
            <a:ext cx="1243692" cy="859611"/>
          </a:xfrm>
          <a:prstGeom prst="rect">
            <a:avLst/>
          </a:prstGeom>
        </p:spPr>
      </p:pic>
    </p:spTree>
    <p:extLst>
      <p:ext uri="{BB962C8B-B14F-4D97-AF65-F5344CB8AC3E}">
        <p14:creationId xmlns:p14="http://schemas.microsoft.com/office/powerpoint/2010/main" val="2714593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F1BC894A-6355-B8F3-0724-E817D878D863}"/>
              </a:ext>
            </a:extLst>
          </p:cNvPr>
          <p:cNvSpPr txBox="1"/>
          <p:nvPr/>
        </p:nvSpPr>
        <p:spPr>
          <a:xfrm>
            <a:off x="3203116" y="1220857"/>
            <a:ext cx="2773516" cy="553998"/>
          </a:xfrm>
          <a:prstGeom prst="rect">
            <a:avLst/>
          </a:prstGeom>
          <a:noFill/>
        </p:spPr>
        <p:txBody>
          <a:bodyPr wrap="none" rtlCol="1">
            <a:spAutoFit/>
          </a:bodyPr>
          <a:lstStyle/>
          <a:p>
            <a:pPr>
              <a:defRPr/>
            </a:pPr>
            <a:r>
              <a:rPr lang="ar-SA" sz="3000" b="1" dirty="0">
                <a:solidFill>
                  <a:prstClr val="black"/>
                </a:solidFill>
              </a:rPr>
              <a:t>مَوْقِعُ بِنَظْرَةٍ مُحَوْسَبَةٍ</a:t>
            </a:r>
          </a:p>
        </p:txBody>
      </p:sp>
      <p:pic>
        <p:nvPicPr>
          <p:cNvPr id="4" name="תמונה 3">
            <a:hlinkClick r:id="rId3"/>
            <a:extLst>
              <a:ext uri="{FF2B5EF4-FFF2-40B4-BE49-F238E27FC236}">
                <a16:creationId xmlns="" xmlns:a16="http://schemas.microsoft.com/office/drawing/2014/main" id="{7E9FAA05-3D59-61D1-FC4D-F033CE3BAE7E}"/>
              </a:ext>
            </a:extLst>
          </p:cNvPr>
          <p:cNvPicPr>
            <a:picLocks noChangeAspect="1"/>
          </p:cNvPicPr>
          <p:nvPr/>
        </p:nvPicPr>
        <p:blipFill>
          <a:blip r:embed="rId4"/>
          <a:stretch>
            <a:fillRect/>
          </a:stretch>
        </p:blipFill>
        <p:spPr>
          <a:xfrm>
            <a:off x="1130377" y="2057317"/>
            <a:ext cx="6858000" cy="3795777"/>
          </a:xfrm>
          <a:prstGeom prst="rect">
            <a:avLst/>
          </a:prstGeom>
        </p:spPr>
      </p:pic>
      <p:pic>
        <p:nvPicPr>
          <p:cNvPr id="3" name="תמונה 2">
            <a:extLst>
              <a:ext uri="{FF2B5EF4-FFF2-40B4-BE49-F238E27FC236}">
                <a16:creationId xmlns="" xmlns:a16="http://schemas.microsoft.com/office/drawing/2014/main" id="{C5EE1735-ED58-1B65-F5F1-B24670373CB8}"/>
              </a:ext>
            </a:extLst>
          </p:cNvPr>
          <p:cNvPicPr>
            <a:picLocks noChangeAspect="1"/>
          </p:cNvPicPr>
          <p:nvPr/>
        </p:nvPicPr>
        <p:blipFill>
          <a:blip r:embed="rId5"/>
          <a:stretch>
            <a:fillRect/>
          </a:stretch>
        </p:blipFill>
        <p:spPr>
          <a:xfrm>
            <a:off x="7883166" y="850493"/>
            <a:ext cx="1260835" cy="740729"/>
          </a:xfrm>
          <a:prstGeom prst="rect">
            <a:avLst/>
          </a:prstGeom>
        </p:spPr>
      </p:pic>
    </p:spTree>
    <p:extLst>
      <p:ext uri="{BB962C8B-B14F-4D97-AF65-F5344CB8AC3E}">
        <p14:creationId xmlns:p14="http://schemas.microsoft.com/office/powerpoint/2010/main" val="2934160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 xmlns:a16="http://schemas.microsoft.com/office/drawing/2014/main" id="{94B161B7-F185-2AC0-F18F-B8170046CDCE}"/>
              </a:ext>
            </a:extLst>
          </p:cNvPr>
          <p:cNvSpPr txBox="1"/>
          <p:nvPr/>
        </p:nvSpPr>
        <p:spPr>
          <a:xfrm>
            <a:off x="2040834" y="556988"/>
            <a:ext cx="4516984" cy="887102"/>
          </a:xfrm>
          <a:prstGeom prst="rect">
            <a:avLst/>
          </a:prstGeom>
          <a:noFill/>
        </p:spPr>
        <p:txBody>
          <a:bodyPr wrap="square">
            <a:spAutoFit/>
          </a:bodyPr>
          <a:lstStyle/>
          <a:p>
            <a:pPr algn="ctr" rtl="1">
              <a:lnSpc>
                <a:spcPct val="115000"/>
              </a:lnSpc>
              <a:spcAft>
                <a:spcPts val="1000"/>
              </a:spcAft>
            </a:pPr>
            <a:r>
              <a:rPr lang="ar-SA" sz="4800" b="1" dirty="0">
                <a:latin typeface="Calibri" panose="020F0502020204030204" pitchFamily="34" charset="0"/>
                <a:ea typeface="Calibri" panose="020F0502020204030204" pitchFamily="34" charset="0"/>
              </a:rPr>
              <a:t>كِتابٌ مُحَوْسَبٌ</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904F229E-1A22-5281-6CA6-65DBC4B80DB3}"/>
              </a:ext>
            </a:extLst>
          </p:cNvPr>
          <p:cNvPicPr>
            <a:picLocks noChangeAspect="1"/>
          </p:cNvPicPr>
          <p:nvPr/>
        </p:nvPicPr>
        <p:blipFill>
          <a:blip r:embed="rId3"/>
          <a:stretch>
            <a:fillRect/>
          </a:stretch>
        </p:blipFill>
        <p:spPr>
          <a:xfrm>
            <a:off x="131975" y="663321"/>
            <a:ext cx="2121592" cy="987638"/>
          </a:xfrm>
          <a:prstGeom prst="rect">
            <a:avLst/>
          </a:prstGeom>
        </p:spPr>
      </p:pic>
      <p:pic>
        <p:nvPicPr>
          <p:cNvPr id="3" name="תמונה 2">
            <a:extLst>
              <a:ext uri="{FF2B5EF4-FFF2-40B4-BE49-F238E27FC236}">
                <a16:creationId xmlns="" xmlns:a16="http://schemas.microsoft.com/office/drawing/2014/main" id="{DCF0588B-148E-00D2-8B03-46D807304147}"/>
              </a:ext>
            </a:extLst>
          </p:cNvPr>
          <p:cNvPicPr>
            <a:picLocks noChangeAspect="1"/>
          </p:cNvPicPr>
          <p:nvPr/>
        </p:nvPicPr>
        <p:blipFill>
          <a:blip r:embed="rId4"/>
          <a:stretch>
            <a:fillRect/>
          </a:stretch>
        </p:blipFill>
        <p:spPr>
          <a:xfrm>
            <a:off x="7844831" y="127182"/>
            <a:ext cx="1243692" cy="859611"/>
          </a:xfrm>
          <a:prstGeom prst="rect">
            <a:avLst/>
          </a:prstGeom>
        </p:spPr>
      </p:pic>
      <p:pic>
        <p:nvPicPr>
          <p:cNvPr id="4" name="תמונה 3"/>
          <p:cNvPicPr>
            <a:picLocks noChangeAspect="1"/>
          </p:cNvPicPr>
          <p:nvPr/>
        </p:nvPicPr>
        <p:blipFill>
          <a:blip r:embed="rId5"/>
          <a:stretch>
            <a:fillRect/>
          </a:stretch>
        </p:blipFill>
        <p:spPr>
          <a:xfrm>
            <a:off x="494145" y="1757292"/>
            <a:ext cx="8155709" cy="5131228"/>
          </a:xfrm>
          <a:prstGeom prst="rect">
            <a:avLst/>
          </a:prstGeom>
        </p:spPr>
      </p:pic>
    </p:spTree>
    <p:extLst>
      <p:ext uri="{BB962C8B-B14F-4D97-AF65-F5344CB8AC3E}">
        <p14:creationId xmlns:p14="http://schemas.microsoft.com/office/powerpoint/2010/main" val="2318933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 xmlns:a16="http://schemas.microsoft.com/office/drawing/2014/main" id="{6E9F5621-7854-D0F7-4DC2-0D00246CAB30}"/>
              </a:ext>
            </a:extLst>
          </p:cNvPr>
          <p:cNvSpPr txBox="1"/>
          <p:nvPr/>
        </p:nvSpPr>
        <p:spPr>
          <a:xfrm>
            <a:off x="132521" y="340423"/>
            <a:ext cx="7241364" cy="931345"/>
          </a:xfrm>
          <a:prstGeom prst="rect">
            <a:avLst/>
          </a:prstGeom>
          <a:noFill/>
        </p:spPr>
        <p:txBody>
          <a:bodyPr wrap="square" rtlCol="0">
            <a:spAutoFit/>
          </a:bodyPr>
          <a:lstStyle/>
          <a:p>
            <a:pPr algn="just" rtl="1">
              <a:lnSpc>
                <a:spcPct val="150000"/>
              </a:lnSpc>
              <a:spcAft>
                <a:spcPts val="0"/>
              </a:spcAft>
            </a:pPr>
            <a:r>
              <a:rPr lang="ar-SA" sz="4000" b="1" kern="0" dirty="0">
                <a:latin typeface="David" panose="020E0502060401010101" pitchFamily="34" charset="-79"/>
                <a:ea typeface="Times New Roman" panose="02020603050405020304" pitchFamily="18" charset="0"/>
              </a:rPr>
              <a:t>وِحْدَاتٌ تَعلِيْمِيَّةٌ مُحَوْسَبَةٌ</a:t>
            </a:r>
          </a:p>
        </p:txBody>
      </p:sp>
      <p:sp>
        <p:nvSpPr>
          <p:cNvPr id="5" name="תיבת טקסט 4">
            <a:extLst>
              <a:ext uri="{FF2B5EF4-FFF2-40B4-BE49-F238E27FC236}">
                <a16:creationId xmlns="" xmlns:a16="http://schemas.microsoft.com/office/drawing/2014/main" id="{B44E36AB-0666-3856-7EED-DC228D8D9C20}"/>
              </a:ext>
            </a:extLst>
          </p:cNvPr>
          <p:cNvSpPr txBox="1"/>
          <p:nvPr/>
        </p:nvSpPr>
        <p:spPr>
          <a:xfrm rot="18545295">
            <a:off x="328444" y="1424610"/>
            <a:ext cx="845103" cy="369332"/>
          </a:xfrm>
          <a:prstGeom prst="rect">
            <a:avLst/>
          </a:prstGeom>
          <a:noFill/>
        </p:spPr>
        <p:txBody>
          <a:bodyPr wrap="none" rtlCol="1">
            <a:spAutoFit/>
          </a:bodyPr>
          <a:lstStyle/>
          <a:p>
            <a:r>
              <a:rPr lang="ar-SA" dirty="0">
                <a:solidFill>
                  <a:srgbClr val="FF0000"/>
                </a:solidFill>
              </a:rPr>
              <a:t>عِدَّةُ أَمْثِلَةٍ</a:t>
            </a:r>
          </a:p>
        </p:txBody>
      </p:sp>
      <p:pic>
        <p:nvPicPr>
          <p:cNvPr id="6" name="תמונה 5">
            <a:extLst>
              <a:ext uri="{FF2B5EF4-FFF2-40B4-BE49-F238E27FC236}">
                <a16:creationId xmlns="" xmlns:a16="http://schemas.microsoft.com/office/drawing/2014/main" id="{621355A7-7E95-314C-D0D7-0D4996B890CA}"/>
              </a:ext>
            </a:extLst>
          </p:cNvPr>
          <p:cNvPicPr>
            <a:picLocks noChangeAspect="1"/>
          </p:cNvPicPr>
          <p:nvPr/>
        </p:nvPicPr>
        <p:blipFill>
          <a:blip r:embed="rId3"/>
          <a:stretch>
            <a:fillRect/>
          </a:stretch>
        </p:blipFill>
        <p:spPr>
          <a:xfrm>
            <a:off x="7946796" y="94774"/>
            <a:ext cx="1197204" cy="993679"/>
          </a:xfrm>
          <a:prstGeom prst="rect">
            <a:avLst/>
          </a:prstGeom>
        </p:spPr>
      </p:pic>
      <p:pic>
        <p:nvPicPr>
          <p:cNvPr id="7" name="תמונה 6"/>
          <p:cNvPicPr>
            <a:picLocks noChangeAspect="1"/>
          </p:cNvPicPr>
          <p:nvPr/>
        </p:nvPicPr>
        <p:blipFill>
          <a:blip r:embed="rId4"/>
          <a:stretch>
            <a:fillRect/>
          </a:stretch>
        </p:blipFill>
        <p:spPr>
          <a:xfrm>
            <a:off x="0" y="2625972"/>
            <a:ext cx="8719127" cy="3364694"/>
          </a:xfrm>
          <a:prstGeom prst="rect">
            <a:avLst/>
          </a:prstGeom>
        </p:spPr>
      </p:pic>
    </p:spTree>
    <p:extLst>
      <p:ext uri="{BB962C8B-B14F-4D97-AF65-F5344CB8AC3E}">
        <p14:creationId xmlns:p14="http://schemas.microsoft.com/office/powerpoint/2010/main" val="1728281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2509" y="794327"/>
            <a:ext cx="4331855" cy="2585323"/>
          </a:xfrm>
          <a:prstGeom prst="rect">
            <a:avLst/>
          </a:prstGeom>
          <a:noFill/>
        </p:spPr>
        <p:txBody>
          <a:bodyPr wrap="square" rtlCol="0">
            <a:spAutoFit/>
          </a:bodyPr>
          <a:lstStyle/>
          <a:p>
            <a:pPr algn="ctr"/>
            <a:r>
              <a:rPr lang="ar-SA" sz="5400" b="1" dirty="0"/>
              <a:t>تَمَّ وَلَمْ يَكْتَمِلْ</a:t>
            </a:r>
          </a:p>
          <a:p>
            <a:pPr algn="ctr"/>
            <a:r>
              <a:rPr lang="ar-SA" sz="5400" b="1" dirty="0"/>
              <a:t> </a:t>
            </a:r>
            <a:endParaRPr lang="he-IL" dirty="0"/>
          </a:p>
          <a:p>
            <a:endParaRPr lang="he-IL" dirty="0"/>
          </a:p>
          <a:p>
            <a:endParaRPr lang="he-IL" dirty="0"/>
          </a:p>
          <a:p>
            <a:endParaRPr lang="en-US" dirty="0"/>
          </a:p>
        </p:txBody>
      </p:sp>
      <p:pic>
        <p:nvPicPr>
          <p:cNvPr id="8" name="תמונה 7"/>
          <p:cNvPicPr>
            <a:picLocks noChangeAspect="1"/>
          </p:cNvPicPr>
          <p:nvPr/>
        </p:nvPicPr>
        <p:blipFill>
          <a:blip r:embed="rId2">
            <a:extLst>
              <a:ext uri="{28A0092B-C50C-407E-A947-70E740481C1C}">
                <a14:useLocalDpi xmlns:a14="http://schemas.microsoft.com/office/drawing/2010/main" val="0"/>
              </a:ext>
            </a:extLst>
          </a:blip>
          <a:srcRect/>
          <a:stretch/>
        </p:blipFill>
        <p:spPr>
          <a:xfrm>
            <a:off x="1004887" y="2107300"/>
            <a:ext cx="7134225" cy="3567636"/>
          </a:xfrm>
          <a:prstGeom prst="rect">
            <a:avLst/>
          </a:prstGeom>
          <a:ln w="76200">
            <a:solidFill>
              <a:srgbClr val="648A41"/>
            </a:solidFill>
          </a:ln>
        </p:spPr>
      </p:pic>
      <p:pic>
        <p:nvPicPr>
          <p:cNvPr id="3" name="תמונה 2">
            <a:extLst>
              <a:ext uri="{FF2B5EF4-FFF2-40B4-BE49-F238E27FC236}">
                <a16:creationId xmlns="" xmlns:a16="http://schemas.microsoft.com/office/drawing/2014/main" id="{F9F9037E-6FB8-EDAA-1620-C674795F41F4}"/>
              </a:ext>
            </a:extLst>
          </p:cNvPr>
          <p:cNvPicPr>
            <a:picLocks noChangeAspect="1"/>
          </p:cNvPicPr>
          <p:nvPr/>
        </p:nvPicPr>
        <p:blipFill>
          <a:blip r:embed="rId3"/>
          <a:stretch>
            <a:fillRect/>
          </a:stretch>
        </p:blipFill>
        <p:spPr>
          <a:xfrm>
            <a:off x="7924694" y="0"/>
            <a:ext cx="1219306" cy="1012024"/>
          </a:xfrm>
          <a:prstGeom prst="rect">
            <a:avLst/>
          </a:prstGeom>
        </p:spPr>
      </p:pic>
      <p:pic>
        <p:nvPicPr>
          <p:cNvPr id="4" name="תמונה 3">
            <a:extLst>
              <a:ext uri="{FF2B5EF4-FFF2-40B4-BE49-F238E27FC236}">
                <a16:creationId xmlns="" xmlns:a16="http://schemas.microsoft.com/office/drawing/2014/main" id="{A26863AB-007D-A20B-9DB9-56EC73BB80A9}"/>
              </a:ext>
            </a:extLst>
          </p:cNvPr>
          <p:cNvPicPr>
            <a:picLocks noChangeAspect="1"/>
          </p:cNvPicPr>
          <p:nvPr/>
        </p:nvPicPr>
        <p:blipFill>
          <a:blip r:embed="rId4"/>
          <a:stretch>
            <a:fillRect/>
          </a:stretch>
        </p:blipFill>
        <p:spPr>
          <a:xfrm>
            <a:off x="1284859" y="78205"/>
            <a:ext cx="1656303" cy="987638"/>
          </a:xfrm>
          <a:prstGeom prst="rect">
            <a:avLst/>
          </a:prstGeom>
        </p:spPr>
      </p:pic>
    </p:spTree>
    <p:extLst>
      <p:ext uri="{BB962C8B-B14F-4D97-AF65-F5344CB8AC3E}">
        <p14:creationId xmlns:p14="http://schemas.microsoft.com/office/powerpoint/2010/main" val="28471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5625D5EA-D7EE-B800-D061-9AAD62711F06}"/>
              </a:ext>
            </a:extLst>
          </p:cNvPr>
          <p:cNvSpPr>
            <a:spLocks noGrp="1"/>
          </p:cNvSpPr>
          <p:nvPr>
            <p:ph type="title" idx="4294967295"/>
          </p:nvPr>
        </p:nvSpPr>
        <p:spPr>
          <a:xfrm>
            <a:off x="1378226" y="724186"/>
            <a:ext cx="7886700" cy="1325562"/>
          </a:xfrm>
        </p:spPr>
        <p:txBody>
          <a:bodyPr>
            <a:normAutofit fontScale="90000"/>
          </a:bodyPr>
          <a:lstStyle/>
          <a:p>
            <a:pPr algn="ctr" rtl="1">
              <a:lnSpc>
                <a:spcPct val="115000"/>
              </a:lnSpc>
              <a:spcAft>
                <a:spcPts val="10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ar-SA" sz="4000" b="1" kern="100" dirty="0">
                <a:effectLst/>
                <a:latin typeface="Calibri" panose="020F0502020204030204" pitchFamily="34" charset="0"/>
                <a:ea typeface="Calibri" panose="020F0502020204030204" pitchFamily="34" charset="0"/>
                <a:cs typeface="Arial" panose="020B0604020202020204" pitchFamily="34" charset="0"/>
              </a:rPr>
              <a:t>مَاذَا تَرون فِي الصُّورةِ؟</a:t>
            </a:r>
            <a:r>
              <a:rPr lang="en-US" sz="3600" kern="100" dirty="0">
                <a:effectLst/>
                <a:latin typeface="Calibri" panose="020F0502020204030204" pitchFamily="34" charset="0"/>
                <a:ea typeface="Calibri" panose="020F0502020204030204" pitchFamily="34" charset="0"/>
                <a:cs typeface="Arial" panose="020B0604020202020204" pitchFamily="34" charset="0"/>
              </a:rPr>
              <a:t/>
            </a:r>
            <a:br>
              <a:rPr lang="en-US" sz="3600" kern="100" dirty="0">
                <a:effectLst/>
                <a:latin typeface="Calibri" panose="020F0502020204030204" pitchFamily="34" charset="0"/>
                <a:ea typeface="Calibri" panose="020F0502020204030204" pitchFamily="34" charset="0"/>
                <a:cs typeface="Arial" panose="020B0604020202020204" pitchFamily="34" charset="0"/>
              </a:rPr>
            </a:br>
            <a:r>
              <a:rPr lang="he-IL" sz="3600" kern="100" dirty="0">
                <a:effectLst/>
                <a:latin typeface="Calibri" panose="020F0502020204030204" pitchFamily="34" charset="0"/>
                <a:ea typeface="Calibri" panose="020F0502020204030204" pitchFamily="34" charset="0"/>
                <a:cs typeface="Arial" panose="020B0604020202020204" pitchFamily="34" charset="0"/>
              </a:rPr>
              <a:t>            </a:t>
            </a:r>
            <a:endParaRPr lang="he-IL" dirty="0"/>
          </a:p>
        </p:txBody>
      </p:sp>
      <p:pic>
        <p:nvPicPr>
          <p:cNvPr id="5" name="תמונה 4">
            <a:hlinkClick r:id="rId3"/>
            <a:extLst>
              <a:ext uri="{FF2B5EF4-FFF2-40B4-BE49-F238E27FC236}">
                <a16:creationId xmlns="" xmlns:a16="http://schemas.microsoft.com/office/drawing/2014/main" id="{27398C82-3365-F818-6978-134BF2E76794}"/>
              </a:ext>
            </a:extLst>
          </p:cNvPr>
          <p:cNvPicPr>
            <a:picLocks/>
          </p:cNvPicPr>
          <p:nvPr/>
        </p:nvPicPr>
        <p:blipFill>
          <a:blip r:embed="rId4"/>
          <a:stretch>
            <a:fillRect/>
          </a:stretch>
        </p:blipFill>
        <p:spPr>
          <a:xfrm>
            <a:off x="1099930" y="1954108"/>
            <a:ext cx="7200000" cy="3960000"/>
          </a:xfrm>
          <a:prstGeom prst="rect">
            <a:avLst/>
          </a:prstGeom>
          <a:ln w="57150">
            <a:solidFill>
              <a:srgbClr val="FAC327"/>
            </a:solidFill>
          </a:ln>
        </p:spPr>
      </p:pic>
      <p:sp>
        <p:nvSpPr>
          <p:cNvPr id="4" name="תיבת טקסט 3">
            <a:extLst>
              <a:ext uri="{FF2B5EF4-FFF2-40B4-BE49-F238E27FC236}">
                <a16:creationId xmlns="" xmlns:a16="http://schemas.microsoft.com/office/drawing/2014/main" id="{F33DAD76-5F83-9AB3-68B6-2B8E0AA1EC7D}"/>
              </a:ext>
            </a:extLst>
          </p:cNvPr>
          <p:cNvSpPr txBox="1"/>
          <p:nvPr/>
        </p:nvSpPr>
        <p:spPr>
          <a:xfrm>
            <a:off x="3492776" y="334415"/>
            <a:ext cx="1828800" cy="461665"/>
          </a:xfrm>
          <a:prstGeom prst="rect">
            <a:avLst/>
          </a:prstGeom>
          <a:noFill/>
        </p:spPr>
        <p:txBody>
          <a:bodyPr wrap="square">
            <a:spAutoFit/>
          </a:bodyPr>
          <a:lstStyle/>
          <a:p>
            <a:pPr algn="ctr"/>
            <a:r>
              <a:rPr lang="ar-SA" sz="24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فعاليّة </a:t>
            </a:r>
            <a:r>
              <a:rPr lang="he-IL" sz="24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1</a:t>
            </a:r>
            <a:endParaRPr lang="he-IL" sz="2400" dirty="0"/>
          </a:p>
        </p:txBody>
      </p:sp>
      <p:pic>
        <p:nvPicPr>
          <p:cNvPr id="3" name="תמונה 2">
            <a:extLst>
              <a:ext uri="{FF2B5EF4-FFF2-40B4-BE49-F238E27FC236}">
                <a16:creationId xmlns="" xmlns:a16="http://schemas.microsoft.com/office/drawing/2014/main" id="{354E4A57-AF0C-811A-6F25-C2A4A234B5A9}"/>
              </a:ext>
            </a:extLst>
          </p:cNvPr>
          <p:cNvPicPr>
            <a:picLocks noChangeAspect="1"/>
          </p:cNvPicPr>
          <p:nvPr/>
        </p:nvPicPr>
        <p:blipFill>
          <a:blip r:embed="rId5"/>
          <a:stretch>
            <a:fillRect/>
          </a:stretch>
        </p:blipFill>
        <p:spPr>
          <a:xfrm>
            <a:off x="7833997" y="84281"/>
            <a:ext cx="1243692" cy="859611"/>
          </a:xfrm>
          <a:prstGeom prst="rect">
            <a:avLst/>
          </a:prstGeom>
        </p:spPr>
      </p:pic>
    </p:spTree>
    <p:extLst>
      <p:ext uri="{BB962C8B-B14F-4D97-AF65-F5344CB8AC3E}">
        <p14:creationId xmlns:p14="http://schemas.microsoft.com/office/powerpoint/2010/main" val="2112442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בועת מחשבה: ענן 17">
            <a:extLst>
              <a:ext uri="{FF2B5EF4-FFF2-40B4-BE49-F238E27FC236}">
                <a16:creationId xmlns="" xmlns:a16="http://schemas.microsoft.com/office/drawing/2014/main" id="{EBCDD8A0-46CD-FFF9-7907-008A2D2587AD}"/>
              </a:ext>
            </a:extLst>
          </p:cNvPr>
          <p:cNvSpPr/>
          <p:nvPr/>
        </p:nvSpPr>
        <p:spPr>
          <a:xfrm>
            <a:off x="304800" y="3565236"/>
            <a:ext cx="4765963" cy="2472812"/>
          </a:xfrm>
          <a:prstGeom prst="cloudCallout">
            <a:avLst>
              <a:gd name="adj1" fmla="val 90965"/>
              <a:gd name="adj2" fmla="val 45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תיבת טקסט 5">
            <a:extLst>
              <a:ext uri="{FF2B5EF4-FFF2-40B4-BE49-F238E27FC236}">
                <a16:creationId xmlns="" xmlns:a16="http://schemas.microsoft.com/office/drawing/2014/main" id="{B2F43078-C243-DCE2-CA57-7CCAA29EAA0C}"/>
              </a:ext>
            </a:extLst>
          </p:cNvPr>
          <p:cNvSpPr txBox="1"/>
          <p:nvPr/>
        </p:nvSpPr>
        <p:spPr>
          <a:xfrm>
            <a:off x="-412474" y="4091366"/>
            <a:ext cx="5390874"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he-IL"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مَاذَا أَعْجَبَكُمْ؟</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 name="בועת מחשבה: ענן 16">
            <a:extLst>
              <a:ext uri="{FF2B5EF4-FFF2-40B4-BE49-F238E27FC236}">
                <a16:creationId xmlns="" xmlns:a16="http://schemas.microsoft.com/office/drawing/2014/main" id="{1073ED4A-1B0A-3ACB-F941-387C10D0E866}"/>
              </a:ext>
            </a:extLst>
          </p:cNvPr>
          <p:cNvSpPr/>
          <p:nvPr/>
        </p:nvSpPr>
        <p:spPr>
          <a:xfrm>
            <a:off x="4292048" y="430795"/>
            <a:ext cx="3553239" cy="2650335"/>
          </a:xfrm>
          <a:prstGeom prst="cloudCallout">
            <a:avLst>
              <a:gd name="adj1" fmla="val -98678"/>
              <a:gd name="adj2" fmla="val 11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תיבת טקסט 4">
            <a:extLst>
              <a:ext uri="{FF2B5EF4-FFF2-40B4-BE49-F238E27FC236}">
                <a16:creationId xmlns="" xmlns:a16="http://schemas.microsoft.com/office/drawing/2014/main" id="{0816F7FD-D1E2-DD05-8825-6C7E21B70736}"/>
              </a:ext>
            </a:extLst>
          </p:cNvPr>
          <p:cNvSpPr txBox="1"/>
          <p:nvPr/>
        </p:nvSpPr>
        <p:spPr>
          <a:xfrm>
            <a:off x="3443909" y="1136670"/>
            <a:ext cx="4064276"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مَاذَا شَاهَدْتٌمْ؟</a:t>
            </a:r>
          </a:p>
        </p:txBody>
      </p:sp>
      <p:pic>
        <p:nvPicPr>
          <p:cNvPr id="19" name="תמונה 18">
            <a:extLst>
              <a:ext uri="{FF2B5EF4-FFF2-40B4-BE49-F238E27FC236}">
                <a16:creationId xmlns="" xmlns:a16="http://schemas.microsoft.com/office/drawing/2014/main" id="{B98E4F48-1711-F48B-E7B2-10CD86D5007E}"/>
              </a:ext>
            </a:extLst>
          </p:cNvPr>
          <p:cNvPicPr>
            <a:picLocks noChangeAspect="1"/>
          </p:cNvPicPr>
          <p:nvPr/>
        </p:nvPicPr>
        <p:blipFill>
          <a:blip r:embed="rId3"/>
          <a:stretch>
            <a:fillRect/>
          </a:stretch>
        </p:blipFill>
        <p:spPr>
          <a:xfrm>
            <a:off x="909429" y="875371"/>
            <a:ext cx="1581150" cy="1409700"/>
          </a:xfrm>
          <a:prstGeom prst="rect">
            <a:avLst/>
          </a:prstGeom>
        </p:spPr>
      </p:pic>
      <p:pic>
        <p:nvPicPr>
          <p:cNvPr id="2" name="תמונה 1">
            <a:extLst>
              <a:ext uri="{FF2B5EF4-FFF2-40B4-BE49-F238E27FC236}">
                <a16:creationId xmlns="" xmlns:a16="http://schemas.microsoft.com/office/drawing/2014/main" id="{FC08927A-8356-D0AD-1897-8D26C5D08045}"/>
              </a:ext>
            </a:extLst>
          </p:cNvPr>
          <p:cNvPicPr>
            <a:picLocks noChangeAspect="1"/>
          </p:cNvPicPr>
          <p:nvPr/>
        </p:nvPicPr>
        <p:blipFill>
          <a:blip r:embed="rId4"/>
          <a:stretch>
            <a:fillRect/>
          </a:stretch>
        </p:blipFill>
        <p:spPr>
          <a:xfrm>
            <a:off x="7845287" y="0"/>
            <a:ext cx="1243692" cy="875371"/>
          </a:xfrm>
          <a:prstGeom prst="rect">
            <a:avLst/>
          </a:prstGeom>
        </p:spPr>
      </p:pic>
    </p:spTree>
    <p:extLst>
      <p:ext uri="{BB962C8B-B14F-4D97-AF65-F5344CB8AC3E}">
        <p14:creationId xmlns:p14="http://schemas.microsoft.com/office/powerpoint/2010/main" val="671187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1020F2A5-EAAE-CC4B-946B-E1F07CAB73C3}"/>
              </a:ext>
            </a:extLst>
          </p:cNvPr>
          <p:cNvSpPr txBox="1"/>
          <p:nvPr/>
        </p:nvSpPr>
        <p:spPr>
          <a:xfrm>
            <a:off x="2513062" y="699029"/>
            <a:ext cx="4572000"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نَتَعَلَّمُ كَلِمَةً</a:t>
            </a:r>
          </a:p>
        </p:txBody>
      </p:sp>
      <p:sp>
        <p:nvSpPr>
          <p:cNvPr id="5" name="תיבת טקסט 4">
            <a:extLst>
              <a:ext uri="{FF2B5EF4-FFF2-40B4-BE49-F238E27FC236}">
                <a16:creationId xmlns="" xmlns:a16="http://schemas.microsoft.com/office/drawing/2014/main" id="{8816BCD3-3920-E192-3197-15DDC5839763}"/>
              </a:ext>
            </a:extLst>
          </p:cNvPr>
          <p:cNvSpPr txBox="1"/>
          <p:nvPr/>
        </p:nvSpPr>
        <p:spPr>
          <a:xfrm>
            <a:off x="1159498" y="1349213"/>
            <a:ext cx="7004114" cy="1549527"/>
          </a:xfrm>
          <a:prstGeom prst="rect">
            <a:avLst/>
          </a:prstGeom>
          <a:noFill/>
        </p:spPr>
        <p:txBody>
          <a:bodyPr wrap="square">
            <a:spAutoFit/>
          </a:bodyPr>
          <a:lstStyle/>
          <a:p>
            <a:pPr marL="0" marR="0" lvl="0" indent="0" algn="ctr" defTabSz="457200" rtl="1" eaLnBrk="1" fontAlgn="auto" latinLnBrk="0" hangingPunct="1">
              <a:lnSpc>
                <a:spcPct val="115000"/>
              </a:lnSpc>
              <a:spcBef>
                <a:spcPts val="0"/>
              </a:spcBef>
              <a:spcAft>
                <a:spcPts val="1000"/>
              </a:spcAft>
              <a:buClrTx/>
              <a:buSzTx/>
              <a:buFontTx/>
              <a:buNone/>
              <a:tabLst/>
              <a:defRPr/>
            </a:pPr>
            <a:r>
              <a:rPr kumimoji="0" lang="ar-SA" sz="88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إنْدِهَاش</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 xmlns:a16="http://schemas.microsoft.com/office/drawing/2014/main" id="{8E1383D5-E26D-5159-CA97-5FBA008E1965}"/>
              </a:ext>
            </a:extLst>
          </p:cNvPr>
          <p:cNvSpPr txBox="1"/>
          <p:nvPr/>
        </p:nvSpPr>
        <p:spPr>
          <a:xfrm>
            <a:off x="1659118" y="6158971"/>
            <a:ext cx="5891751" cy="555986"/>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مُثير، رائِع، مُشوق، جَميل، مُلفت للنظر، مُدهش.</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descr="תמונה שמכילה גרפיקה, עיצוב גרפי, צילום מסך, לוגו&#10;&#10;התיאור נוצר באופן אוטומטי">
            <a:extLst>
              <a:ext uri="{FF2B5EF4-FFF2-40B4-BE49-F238E27FC236}">
                <a16:creationId xmlns="" xmlns:a16="http://schemas.microsoft.com/office/drawing/2014/main" id="{DB86B5BD-6CB3-3203-57EF-F5EFE47F1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581" y="3377102"/>
            <a:ext cx="3965948" cy="2703197"/>
          </a:xfrm>
          <a:prstGeom prst="rect">
            <a:avLst/>
          </a:prstGeom>
        </p:spPr>
      </p:pic>
      <p:pic>
        <p:nvPicPr>
          <p:cNvPr id="2" name="תמונה 1">
            <a:extLst>
              <a:ext uri="{FF2B5EF4-FFF2-40B4-BE49-F238E27FC236}">
                <a16:creationId xmlns="" xmlns:a16="http://schemas.microsoft.com/office/drawing/2014/main" id="{38C5C55E-B1C0-F96A-46F4-EFFB1DCCECFB}"/>
              </a:ext>
            </a:extLst>
          </p:cNvPr>
          <p:cNvPicPr>
            <a:picLocks noChangeAspect="1"/>
          </p:cNvPicPr>
          <p:nvPr/>
        </p:nvPicPr>
        <p:blipFill>
          <a:blip r:embed="rId4"/>
          <a:stretch>
            <a:fillRect/>
          </a:stretch>
        </p:blipFill>
        <p:spPr>
          <a:xfrm>
            <a:off x="7945483" y="105564"/>
            <a:ext cx="1198517" cy="828387"/>
          </a:xfrm>
          <a:prstGeom prst="rect">
            <a:avLst/>
          </a:prstGeom>
        </p:spPr>
      </p:pic>
    </p:spTree>
    <p:extLst>
      <p:ext uri="{BB962C8B-B14F-4D97-AF65-F5344CB8AC3E}">
        <p14:creationId xmlns:p14="http://schemas.microsoft.com/office/powerpoint/2010/main" val="2021316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310EEF0A-6685-CFF8-3E22-208F51C0C49D}"/>
              </a:ext>
            </a:extLst>
          </p:cNvPr>
          <p:cNvSpPr txBox="1"/>
          <p:nvPr/>
        </p:nvSpPr>
        <p:spPr>
          <a:xfrm>
            <a:off x="1888434" y="146543"/>
            <a:ext cx="5771322" cy="2445157"/>
          </a:xfrm>
          <a:prstGeom prst="rect">
            <a:avLst/>
          </a:prstGeom>
          <a:noFill/>
        </p:spPr>
        <p:txBody>
          <a:bodyPr wrap="square">
            <a:spAutoFit/>
          </a:bodyPr>
          <a:lstStyle/>
          <a:p>
            <a:pPr algn="ctr" rtl="1">
              <a:lnSpc>
                <a:spcPct val="115000"/>
              </a:lnSpc>
              <a:spcAft>
                <a:spcPts val="1000"/>
              </a:spcAft>
            </a:pPr>
            <a:r>
              <a:rPr lang="ar-SA" sz="32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تُشاهدونَ في الفيلمِ؟</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ar-SA" sz="32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هَيَّا نَتَعَرَّف عَلَى</a:t>
            </a:r>
            <a:r>
              <a:rPr lang="he-IL" sz="32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3200" b="1" kern="0" dirty="0">
                <a:effectLst/>
                <a:latin typeface="Calibri" panose="020F0502020204030204" pitchFamily="34" charset="0"/>
                <a:ea typeface="Calibri" panose="020F0502020204030204" pitchFamily="34" charset="0"/>
                <a:cs typeface="Arial" panose="020B0604020202020204" pitchFamily="34" charset="0"/>
              </a:rPr>
              <a:t>إِنْسَانٍ آلِيٍّ "رُوبُوت" لِقَطْفِ الْفِلْفِلِ</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he-IL" sz="2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מָה עוֹשֶׂה הָרוֹבּוֹט הַזֶּה</a:t>
            </a:r>
            <a:r>
              <a:rPr lang="he-IL" sz="2400" b="1" kern="100" dirty="0">
                <a:effectLst/>
                <a:latin typeface="Calibri" panose="020F0502020204030204" pitchFamily="34" charset="0"/>
                <a:ea typeface="Calibri" panose="020F0502020204030204" pitchFamily="34" charset="0"/>
                <a:cs typeface="Arial" panose="020B0604020202020204" pitchFamily="34" charset="0"/>
              </a:rPr>
              <a:t>?</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 xmlns:a16="http://schemas.microsoft.com/office/drawing/2014/main" id="{78CE2E10-78EE-3E0A-F730-8FC7EFB53CFD}"/>
              </a:ext>
            </a:extLst>
          </p:cNvPr>
          <p:cNvPicPr>
            <a:picLocks/>
          </p:cNvPicPr>
          <p:nvPr/>
        </p:nvPicPr>
        <p:blipFill>
          <a:blip r:embed="rId4"/>
          <a:stretch>
            <a:fillRect/>
          </a:stretch>
        </p:blipFill>
        <p:spPr>
          <a:xfrm>
            <a:off x="1106557" y="2225778"/>
            <a:ext cx="7200000" cy="3960000"/>
          </a:xfrm>
          <a:prstGeom prst="rect">
            <a:avLst/>
          </a:prstGeom>
          <a:ln w="57150">
            <a:solidFill>
              <a:srgbClr val="FAC327"/>
            </a:solidFill>
          </a:ln>
        </p:spPr>
      </p:pic>
      <p:pic>
        <p:nvPicPr>
          <p:cNvPr id="2" name="תמונה 1">
            <a:extLst>
              <a:ext uri="{FF2B5EF4-FFF2-40B4-BE49-F238E27FC236}">
                <a16:creationId xmlns="" xmlns:a16="http://schemas.microsoft.com/office/drawing/2014/main" id="{BC403BDB-1E3B-5B20-1CA0-6E49757108E9}"/>
              </a:ext>
            </a:extLst>
          </p:cNvPr>
          <p:cNvPicPr>
            <a:picLocks noChangeAspect="1"/>
          </p:cNvPicPr>
          <p:nvPr/>
        </p:nvPicPr>
        <p:blipFill>
          <a:blip r:embed="rId5"/>
          <a:stretch>
            <a:fillRect/>
          </a:stretch>
        </p:blipFill>
        <p:spPr>
          <a:xfrm>
            <a:off x="7900308" y="146543"/>
            <a:ext cx="1243692" cy="859611"/>
          </a:xfrm>
          <a:prstGeom prst="rect">
            <a:avLst/>
          </a:prstGeom>
        </p:spPr>
      </p:pic>
    </p:spTree>
    <p:extLst>
      <p:ext uri="{BB962C8B-B14F-4D97-AF65-F5344CB8AC3E}">
        <p14:creationId xmlns:p14="http://schemas.microsoft.com/office/powerpoint/2010/main" val="1850922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743AE08B-50B1-9798-C110-35450025CAB0}"/>
              </a:ext>
            </a:extLst>
          </p:cNvPr>
          <p:cNvSpPr txBox="1"/>
          <p:nvPr/>
        </p:nvSpPr>
        <p:spPr>
          <a:xfrm>
            <a:off x="389547" y="637627"/>
            <a:ext cx="7494103" cy="887102"/>
          </a:xfrm>
          <a:prstGeom prst="rect">
            <a:avLst/>
          </a:prstGeom>
          <a:noFill/>
        </p:spPr>
        <p:txBody>
          <a:bodyPr wrap="square">
            <a:spAutoFit/>
          </a:bodyPr>
          <a:lstStyle/>
          <a:p>
            <a:pPr algn="r" rtl="1">
              <a:lnSpc>
                <a:spcPct val="115000"/>
              </a:lnSpc>
              <a:spcAft>
                <a:spcPts val="1000"/>
              </a:spcAft>
            </a:pPr>
            <a:r>
              <a:rPr lang="ar-SA" sz="4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البَشَر يَصْنَعُوْن التِّكْنُوْلُوجيا</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תמונה 10" descr="תמונה שמכילה אומנות ילדים, ציור, איור, סרט מצויר&#10;&#10;התיאור נוצר באופן אוטומטי">
            <a:extLst>
              <a:ext uri="{FF2B5EF4-FFF2-40B4-BE49-F238E27FC236}">
                <a16:creationId xmlns="" xmlns:a16="http://schemas.microsoft.com/office/drawing/2014/main" id="{15BABF1C-A590-861D-66AA-58A906D65A2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49" y="1186070"/>
            <a:ext cx="8507895" cy="5671930"/>
          </a:xfrm>
          <a:prstGeom prst="rect">
            <a:avLst/>
          </a:prstGeom>
        </p:spPr>
      </p:pic>
      <p:pic>
        <p:nvPicPr>
          <p:cNvPr id="6" name="תמונה 5">
            <a:extLst>
              <a:ext uri="{FF2B5EF4-FFF2-40B4-BE49-F238E27FC236}">
                <a16:creationId xmlns="" xmlns:a16="http://schemas.microsoft.com/office/drawing/2014/main" id="{D0264826-F5A5-F9A9-F8D4-E1DB24B80AC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364" y="4879842"/>
            <a:ext cx="1671843" cy="1340531"/>
          </a:xfrm>
          <a:prstGeom prst="rect">
            <a:avLst/>
          </a:prstGeom>
          <a:noFill/>
        </p:spPr>
      </p:pic>
      <p:pic>
        <p:nvPicPr>
          <p:cNvPr id="9" name="תמונה 8">
            <a:extLst>
              <a:ext uri="{FF2B5EF4-FFF2-40B4-BE49-F238E27FC236}">
                <a16:creationId xmlns="" xmlns:a16="http://schemas.microsoft.com/office/drawing/2014/main" id="{5735B01C-823A-73FD-2D85-60DBAF27EC95}"/>
              </a:ext>
            </a:extLst>
          </p:cNvPr>
          <p:cNvPicPr>
            <a:picLocks noChangeAspect="1"/>
          </p:cNvPicPr>
          <p:nvPr/>
        </p:nvPicPr>
        <p:blipFill>
          <a:blip r:embed="rId5" cstate="print">
            <a:clrChange>
              <a:clrFrom>
                <a:srgbClr val="F3C8A0"/>
              </a:clrFrom>
              <a:clrTo>
                <a:srgbClr val="F3C8A0">
                  <a:alpha val="0"/>
                </a:srgbClr>
              </a:clrTo>
            </a:clrChange>
            <a:extLst>
              <a:ext uri="{28A0092B-C50C-407E-A947-70E740481C1C}">
                <a14:useLocalDpi xmlns:a14="http://schemas.microsoft.com/office/drawing/2010/main" val="0"/>
              </a:ext>
            </a:extLst>
          </a:blip>
          <a:srcRect/>
          <a:stretch>
            <a:fillRect/>
          </a:stretch>
        </p:blipFill>
        <p:spPr bwMode="auto">
          <a:xfrm>
            <a:off x="4136599" y="5299635"/>
            <a:ext cx="759190" cy="1340531"/>
          </a:xfrm>
          <a:prstGeom prst="rect">
            <a:avLst/>
          </a:prstGeom>
          <a:noFill/>
        </p:spPr>
      </p:pic>
      <p:pic>
        <p:nvPicPr>
          <p:cNvPr id="5" name="תמונה 4">
            <a:extLst>
              <a:ext uri="{FF2B5EF4-FFF2-40B4-BE49-F238E27FC236}">
                <a16:creationId xmlns="" xmlns:a16="http://schemas.microsoft.com/office/drawing/2014/main" id="{8EFEA660-1110-1E72-852F-8E68B154761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4497" y="4996336"/>
            <a:ext cx="1315554" cy="1224037"/>
          </a:xfrm>
          <a:prstGeom prst="rect">
            <a:avLst/>
          </a:prstGeom>
          <a:noFill/>
        </p:spPr>
      </p:pic>
      <p:pic>
        <p:nvPicPr>
          <p:cNvPr id="2" name="תמונה 1">
            <a:extLst>
              <a:ext uri="{FF2B5EF4-FFF2-40B4-BE49-F238E27FC236}">
                <a16:creationId xmlns="" xmlns:a16="http://schemas.microsoft.com/office/drawing/2014/main" id="{A6DB58F7-6286-6C89-8619-CD89E26042D3}"/>
              </a:ext>
            </a:extLst>
          </p:cNvPr>
          <p:cNvPicPr>
            <a:picLocks noChangeAspect="1"/>
          </p:cNvPicPr>
          <p:nvPr/>
        </p:nvPicPr>
        <p:blipFill>
          <a:blip r:embed="rId7"/>
          <a:stretch>
            <a:fillRect/>
          </a:stretch>
        </p:blipFill>
        <p:spPr>
          <a:xfrm>
            <a:off x="7900308" y="207821"/>
            <a:ext cx="1243692" cy="859611"/>
          </a:xfrm>
          <a:prstGeom prst="rect">
            <a:avLst/>
          </a:prstGeom>
        </p:spPr>
      </p:pic>
    </p:spTree>
    <p:extLst>
      <p:ext uri="{BB962C8B-B14F-4D97-AF65-F5344CB8AC3E}">
        <p14:creationId xmlns:p14="http://schemas.microsoft.com/office/powerpoint/2010/main" val="1660426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4F8DC925-F389-9678-90DA-E4CF60375867}"/>
              </a:ext>
            </a:extLst>
          </p:cNvPr>
          <p:cNvSpPr txBox="1"/>
          <p:nvPr/>
        </p:nvSpPr>
        <p:spPr>
          <a:xfrm>
            <a:off x="724799" y="670077"/>
            <a:ext cx="7200000" cy="887102"/>
          </a:xfrm>
          <a:prstGeom prst="rect">
            <a:avLst/>
          </a:prstGeom>
          <a:noFill/>
        </p:spPr>
        <p:txBody>
          <a:bodyPr wrap="square">
            <a:spAutoFit/>
          </a:bodyPr>
          <a:lstStyle/>
          <a:p>
            <a:pPr algn="ctr" rtl="1">
              <a:lnSpc>
                <a:spcPct val="115000"/>
              </a:lnSpc>
              <a:spcAft>
                <a:spcPts val="1000"/>
              </a:spcAft>
            </a:pPr>
            <a:r>
              <a:rPr lang="ar-SA" sz="4800" b="1" kern="0" dirty="0">
                <a:solidFill>
                  <a:srgbClr val="222222"/>
                </a:solidFill>
                <a:effectLst/>
                <a:latin typeface="Calibri" panose="020F0502020204030204" pitchFamily="34" charset="0"/>
                <a:ea typeface="Calibri" panose="020F0502020204030204" pitchFamily="34" charset="0"/>
                <a:cs typeface="Arial" panose="020B0604020202020204" pitchFamily="34" charset="0"/>
              </a:rPr>
              <a:t>مَاذَا تَرون؟</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0F07C925-7AAC-DA22-90AB-FFD82947C08B}"/>
              </a:ext>
            </a:extLst>
          </p:cNvPr>
          <p:cNvSpPr txBox="1"/>
          <p:nvPr/>
        </p:nvSpPr>
        <p:spPr>
          <a:xfrm>
            <a:off x="3677277" y="279714"/>
            <a:ext cx="1981200" cy="489749"/>
          </a:xfrm>
          <a:prstGeom prst="rect">
            <a:avLst/>
          </a:prstGeom>
          <a:noFill/>
        </p:spPr>
        <p:txBody>
          <a:bodyPr wrap="square">
            <a:spAutoFit/>
          </a:bodyPr>
          <a:lstStyle/>
          <a:p>
            <a:pPr algn="ctr" rtl="1">
              <a:lnSpc>
                <a:spcPct val="115000"/>
              </a:lnSpc>
              <a:spcAft>
                <a:spcPts val="1000"/>
              </a:spcAft>
            </a:pPr>
            <a:r>
              <a:rPr lang="ar-SA" sz="2400" b="1" kern="100" dirty="0">
                <a:solidFill>
                  <a:srgbClr val="FF0000"/>
                </a:solidFill>
                <a:latin typeface="Calibri" panose="020F0502020204030204" pitchFamily="34" charset="0"/>
                <a:ea typeface="Calibri" panose="020F0502020204030204" pitchFamily="34" charset="0"/>
                <a:cs typeface="Arial" panose="020B0604020202020204" pitchFamily="34" charset="0"/>
              </a:rPr>
              <a:t>فَعّالية</a:t>
            </a:r>
            <a:r>
              <a:rPr lang="he-IL" sz="24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2</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 xmlns:a16="http://schemas.microsoft.com/office/drawing/2014/main" id="{A2EC631B-E5F7-9FAA-E7EB-95F57C2D55BF}"/>
              </a:ext>
            </a:extLst>
          </p:cNvPr>
          <p:cNvPicPr>
            <a:picLocks/>
          </p:cNvPicPr>
          <p:nvPr/>
        </p:nvPicPr>
        <p:blipFill>
          <a:blip r:embed="rId4"/>
          <a:stretch>
            <a:fillRect/>
          </a:stretch>
        </p:blipFill>
        <p:spPr>
          <a:xfrm>
            <a:off x="972000" y="1825380"/>
            <a:ext cx="7200000" cy="3960000"/>
          </a:xfrm>
          <a:prstGeom prst="rect">
            <a:avLst/>
          </a:prstGeom>
          <a:solidFill>
            <a:srgbClr val="8A6200"/>
          </a:solidFill>
          <a:ln w="76200">
            <a:solidFill>
              <a:srgbClr val="865F01"/>
            </a:solidFill>
          </a:ln>
        </p:spPr>
      </p:pic>
      <p:pic>
        <p:nvPicPr>
          <p:cNvPr id="2" name="תמונה 1">
            <a:extLst>
              <a:ext uri="{FF2B5EF4-FFF2-40B4-BE49-F238E27FC236}">
                <a16:creationId xmlns="" xmlns:a16="http://schemas.microsoft.com/office/drawing/2014/main" id="{6A5192A2-692F-6C02-7099-9E7FE2496F8E}"/>
              </a:ext>
            </a:extLst>
          </p:cNvPr>
          <p:cNvPicPr>
            <a:picLocks noChangeAspect="1"/>
          </p:cNvPicPr>
          <p:nvPr/>
        </p:nvPicPr>
        <p:blipFill>
          <a:blip r:embed="rId5"/>
          <a:stretch>
            <a:fillRect/>
          </a:stretch>
        </p:blipFill>
        <p:spPr>
          <a:xfrm>
            <a:off x="7900308" y="106171"/>
            <a:ext cx="1243692" cy="859611"/>
          </a:xfrm>
          <a:prstGeom prst="rect">
            <a:avLst/>
          </a:prstGeom>
        </p:spPr>
      </p:pic>
    </p:spTree>
    <p:extLst>
      <p:ext uri="{BB962C8B-B14F-4D97-AF65-F5344CB8AC3E}">
        <p14:creationId xmlns:p14="http://schemas.microsoft.com/office/powerpoint/2010/main" val="3223382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בועת מחשבה: ענן 17">
            <a:extLst>
              <a:ext uri="{FF2B5EF4-FFF2-40B4-BE49-F238E27FC236}">
                <a16:creationId xmlns="" xmlns:a16="http://schemas.microsoft.com/office/drawing/2014/main" id="{EBCDD8A0-46CD-FFF9-7907-008A2D2587AD}"/>
              </a:ext>
            </a:extLst>
          </p:cNvPr>
          <p:cNvSpPr/>
          <p:nvPr/>
        </p:nvSpPr>
        <p:spPr>
          <a:xfrm>
            <a:off x="304800" y="3565236"/>
            <a:ext cx="4765963" cy="2472812"/>
          </a:xfrm>
          <a:prstGeom prst="cloudCallout">
            <a:avLst>
              <a:gd name="adj1" fmla="val 90965"/>
              <a:gd name="adj2" fmla="val 45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תיבת טקסט 5">
            <a:extLst>
              <a:ext uri="{FF2B5EF4-FFF2-40B4-BE49-F238E27FC236}">
                <a16:creationId xmlns="" xmlns:a16="http://schemas.microsoft.com/office/drawing/2014/main" id="{B2F43078-C243-DCE2-CA57-7CCAA29EAA0C}"/>
              </a:ext>
            </a:extLst>
          </p:cNvPr>
          <p:cNvSpPr txBox="1"/>
          <p:nvPr/>
        </p:nvSpPr>
        <p:spPr>
          <a:xfrm>
            <a:off x="-412474" y="4091366"/>
            <a:ext cx="5390874"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he-IL"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مَاذَا أَعْجَبَكُمْ؟</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 name="בועת מחשבה: ענן 16">
            <a:extLst>
              <a:ext uri="{FF2B5EF4-FFF2-40B4-BE49-F238E27FC236}">
                <a16:creationId xmlns="" xmlns:a16="http://schemas.microsoft.com/office/drawing/2014/main" id="{1073ED4A-1B0A-3ACB-F941-387C10D0E866}"/>
              </a:ext>
            </a:extLst>
          </p:cNvPr>
          <p:cNvSpPr/>
          <p:nvPr/>
        </p:nvSpPr>
        <p:spPr>
          <a:xfrm>
            <a:off x="4292048" y="430795"/>
            <a:ext cx="3553239" cy="2650335"/>
          </a:xfrm>
          <a:prstGeom prst="cloudCallout">
            <a:avLst>
              <a:gd name="adj1" fmla="val -98678"/>
              <a:gd name="adj2" fmla="val 11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תיבת טקסט 4">
            <a:extLst>
              <a:ext uri="{FF2B5EF4-FFF2-40B4-BE49-F238E27FC236}">
                <a16:creationId xmlns="" xmlns:a16="http://schemas.microsoft.com/office/drawing/2014/main" id="{0816F7FD-D1E2-DD05-8825-6C7E21B70736}"/>
              </a:ext>
            </a:extLst>
          </p:cNvPr>
          <p:cNvSpPr txBox="1"/>
          <p:nvPr/>
        </p:nvSpPr>
        <p:spPr>
          <a:xfrm>
            <a:off x="3443909" y="1136670"/>
            <a:ext cx="4064276"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مَاذَا شَاهَدْتٌمْ؟</a:t>
            </a:r>
          </a:p>
        </p:txBody>
      </p:sp>
      <p:pic>
        <p:nvPicPr>
          <p:cNvPr id="19" name="תמונה 18">
            <a:extLst>
              <a:ext uri="{FF2B5EF4-FFF2-40B4-BE49-F238E27FC236}">
                <a16:creationId xmlns="" xmlns:a16="http://schemas.microsoft.com/office/drawing/2014/main" id="{B98E4F48-1711-F48B-E7B2-10CD86D5007E}"/>
              </a:ext>
            </a:extLst>
          </p:cNvPr>
          <p:cNvPicPr>
            <a:picLocks noChangeAspect="1"/>
          </p:cNvPicPr>
          <p:nvPr/>
        </p:nvPicPr>
        <p:blipFill>
          <a:blip r:embed="rId3"/>
          <a:stretch>
            <a:fillRect/>
          </a:stretch>
        </p:blipFill>
        <p:spPr>
          <a:xfrm>
            <a:off x="909429" y="875371"/>
            <a:ext cx="1581150" cy="1409700"/>
          </a:xfrm>
          <a:prstGeom prst="rect">
            <a:avLst/>
          </a:prstGeom>
        </p:spPr>
      </p:pic>
      <p:pic>
        <p:nvPicPr>
          <p:cNvPr id="2" name="תמונה 1">
            <a:extLst>
              <a:ext uri="{FF2B5EF4-FFF2-40B4-BE49-F238E27FC236}">
                <a16:creationId xmlns="" xmlns:a16="http://schemas.microsoft.com/office/drawing/2014/main" id="{F72344CE-E02D-500A-FD6F-6DBE95A6DA1F}"/>
              </a:ext>
            </a:extLst>
          </p:cNvPr>
          <p:cNvPicPr>
            <a:picLocks noChangeAspect="1"/>
          </p:cNvPicPr>
          <p:nvPr/>
        </p:nvPicPr>
        <p:blipFill>
          <a:blip r:embed="rId4"/>
          <a:stretch>
            <a:fillRect/>
          </a:stretch>
        </p:blipFill>
        <p:spPr>
          <a:xfrm>
            <a:off x="7845287" y="152299"/>
            <a:ext cx="1243692" cy="859611"/>
          </a:xfrm>
          <a:prstGeom prst="rect">
            <a:avLst/>
          </a:prstGeom>
        </p:spPr>
      </p:pic>
    </p:spTree>
    <p:extLst>
      <p:ext uri="{BB962C8B-B14F-4D97-AF65-F5344CB8AC3E}">
        <p14:creationId xmlns:p14="http://schemas.microsoft.com/office/powerpoint/2010/main" val="2444474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 xmlns:a16="http://schemas.microsoft.com/office/drawing/2014/main" id="{8816BCD3-3920-E192-3197-15DDC5839763}"/>
              </a:ext>
            </a:extLst>
          </p:cNvPr>
          <p:cNvSpPr txBox="1"/>
          <p:nvPr/>
        </p:nvSpPr>
        <p:spPr>
          <a:xfrm>
            <a:off x="32287" y="609439"/>
            <a:ext cx="6049257"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4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مَا الذي أَدْهَشَكُم؟</a:t>
            </a:r>
          </a:p>
        </p:txBody>
      </p:sp>
      <p:pic>
        <p:nvPicPr>
          <p:cNvPr id="14" name="תמונה 13" descr="תמונה שמכילה גרפיקה, עיצוב גרפי, צילום מסך, לוגו&#10;&#10;התיאור נוצר באופן אוטומטי">
            <a:extLst>
              <a:ext uri="{FF2B5EF4-FFF2-40B4-BE49-F238E27FC236}">
                <a16:creationId xmlns="" xmlns:a16="http://schemas.microsoft.com/office/drawing/2014/main" id="{CB02FD49-3E12-89BC-BF30-336A6E7A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16" y="1465853"/>
            <a:ext cx="5240105" cy="4465230"/>
          </a:xfrm>
          <a:prstGeom prst="rect">
            <a:avLst/>
          </a:prstGeom>
        </p:spPr>
      </p:pic>
      <p:grpSp>
        <p:nvGrpSpPr>
          <p:cNvPr id="19" name="קבוצה 18">
            <a:extLst>
              <a:ext uri="{FF2B5EF4-FFF2-40B4-BE49-F238E27FC236}">
                <a16:creationId xmlns="" xmlns:a16="http://schemas.microsoft.com/office/drawing/2014/main" id="{3C6CF871-3C45-ECE6-3BD9-D3E8D9B218E9}"/>
              </a:ext>
            </a:extLst>
          </p:cNvPr>
          <p:cNvGrpSpPr/>
          <p:nvPr/>
        </p:nvGrpSpPr>
        <p:grpSpPr>
          <a:xfrm>
            <a:off x="1146946" y="808383"/>
            <a:ext cx="1532891" cy="1439854"/>
            <a:chOff x="530087" y="740580"/>
            <a:chExt cx="1762539" cy="1655564"/>
          </a:xfrm>
        </p:grpSpPr>
        <p:sp>
          <p:nvSpPr>
            <p:cNvPr id="15" name="כוכב: 5 פינות 14">
              <a:extLst>
                <a:ext uri="{FF2B5EF4-FFF2-40B4-BE49-F238E27FC236}">
                  <a16:creationId xmlns="" xmlns:a16="http://schemas.microsoft.com/office/drawing/2014/main" id="{FD45873C-0805-E206-E96C-7C056C474BC3}"/>
                </a:ext>
              </a:extLst>
            </p:cNvPr>
            <p:cNvSpPr/>
            <p:nvPr/>
          </p:nvSpPr>
          <p:spPr>
            <a:xfrm>
              <a:off x="530087" y="740580"/>
              <a:ext cx="1762539" cy="1655564"/>
            </a:xfrm>
            <a:prstGeom prst="star5">
              <a:avLst>
                <a:gd name="adj" fmla="val 26481"/>
                <a:gd name="hf" fmla="val 105146"/>
                <a:gd name="vf" fmla="val 110557"/>
              </a:avLst>
            </a:prstGeom>
            <a:solidFill>
              <a:srgbClr val="FFDD0F"/>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תיבת טקסט 6">
              <a:extLst>
                <a:ext uri="{FF2B5EF4-FFF2-40B4-BE49-F238E27FC236}">
                  <a16:creationId xmlns="" xmlns:a16="http://schemas.microsoft.com/office/drawing/2014/main" id="{8E1383D5-E26D-5159-CA97-5FBA008E1965}"/>
                </a:ext>
              </a:extLst>
            </p:cNvPr>
            <p:cNvSpPr txBox="1"/>
            <p:nvPr/>
          </p:nvSpPr>
          <p:spPr>
            <a:xfrm>
              <a:off x="848219" y="1351190"/>
              <a:ext cx="1040296" cy="893931"/>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مُلفت لِلنظر</a:t>
              </a:r>
              <a:endParaRPr kumimoji="0" lang="en-US" sz="105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sp>
        <p:nvSpPr>
          <p:cNvPr id="17" name="כוכב: 5 פינות 16">
            <a:extLst>
              <a:ext uri="{FF2B5EF4-FFF2-40B4-BE49-F238E27FC236}">
                <a16:creationId xmlns="" xmlns:a16="http://schemas.microsoft.com/office/drawing/2014/main" id="{07D96D47-982D-7719-4D56-471E22479B89}"/>
              </a:ext>
            </a:extLst>
          </p:cNvPr>
          <p:cNvSpPr/>
          <p:nvPr/>
        </p:nvSpPr>
        <p:spPr>
          <a:xfrm>
            <a:off x="6510130" y="843631"/>
            <a:ext cx="1553818" cy="1459511"/>
          </a:xfrm>
          <a:prstGeom prst="star5">
            <a:avLst>
              <a:gd name="adj" fmla="val 23204"/>
              <a:gd name="hf" fmla="val 105146"/>
              <a:gd name="vf" fmla="val 110557"/>
            </a:avLst>
          </a:prstGeom>
          <a:solidFill>
            <a:srgbClr val="F28EC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8" name="כוכב: 5 פינות 17">
            <a:extLst>
              <a:ext uri="{FF2B5EF4-FFF2-40B4-BE49-F238E27FC236}">
                <a16:creationId xmlns="" xmlns:a16="http://schemas.microsoft.com/office/drawing/2014/main" id="{5748787F-9298-B089-FC47-1EBDD688919E}"/>
              </a:ext>
            </a:extLst>
          </p:cNvPr>
          <p:cNvSpPr/>
          <p:nvPr/>
        </p:nvSpPr>
        <p:spPr>
          <a:xfrm>
            <a:off x="7327957" y="3581688"/>
            <a:ext cx="1573881" cy="1478356"/>
          </a:xfrm>
          <a:prstGeom prst="star5">
            <a:avLst>
              <a:gd name="adj" fmla="val 25990"/>
              <a:gd name="hf" fmla="val 105146"/>
              <a:gd name="vf" fmla="val 110557"/>
            </a:avLst>
          </a:prstGeom>
          <a:solidFill>
            <a:srgbClr val="65C1EA"/>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תיבת טקסט 8">
            <a:extLst>
              <a:ext uri="{FF2B5EF4-FFF2-40B4-BE49-F238E27FC236}">
                <a16:creationId xmlns="" xmlns:a16="http://schemas.microsoft.com/office/drawing/2014/main" id="{64E943CD-9F80-2210-BCBD-77036C5CCEE1}"/>
              </a:ext>
            </a:extLst>
          </p:cNvPr>
          <p:cNvSpPr txBox="1"/>
          <p:nvPr/>
        </p:nvSpPr>
        <p:spPr>
          <a:xfrm>
            <a:off x="6742994" y="1375056"/>
            <a:ext cx="892368" cy="390363"/>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مُثير</a:t>
            </a:r>
            <a:endParaRPr kumimoji="0" lang="en-US"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nvGrpSpPr>
          <p:cNvPr id="20" name="קבוצה 19">
            <a:extLst>
              <a:ext uri="{FF2B5EF4-FFF2-40B4-BE49-F238E27FC236}">
                <a16:creationId xmlns="" xmlns:a16="http://schemas.microsoft.com/office/drawing/2014/main" id="{ECCE29FE-41E4-2942-0CB8-98A48EC4469F}"/>
              </a:ext>
            </a:extLst>
          </p:cNvPr>
          <p:cNvGrpSpPr/>
          <p:nvPr/>
        </p:nvGrpSpPr>
        <p:grpSpPr>
          <a:xfrm>
            <a:off x="849962" y="4309873"/>
            <a:ext cx="1522178" cy="1429791"/>
            <a:chOff x="849962" y="4309873"/>
            <a:chExt cx="1522178" cy="1429791"/>
          </a:xfrm>
        </p:grpSpPr>
        <p:sp>
          <p:nvSpPr>
            <p:cNvPr id="16" name="כוכב: 5 פינות 15">
              <a:extLst>
                <a:ext uri="{FF2B5EF4-FFF2-40B4-BE49-F238E27FC236}">
                  <a16:creationId xmlns="" xmlns:a16="http://schemas.microsoft.com/office/drawing/2014/main" id="{EE4FDB48-E57E-F1A2-3760-6B08D3AB1964}"/>
                </a:ext>
              </a:extLst>
            </p:cNvPr>
            <p:cNvSpPr/>
            <p:nvPr/>
          </p:nvSpPr>
          <p:spPr>
            <a:xfrm>
              <a:off x="849962" y="4309873"/>
              <a:ext cx="1522178" cy="1429791"/>
            </a:xfrm>
            <a:prstGeom prst="star5">
              <a:avLst>
                <a:gd name="adj" fmla="val 23271"/>
                <a:gd name="hf" fmla="val 105146"/>
                <a:gd name="vf" fmla="val 110557"/>
              </a:avLst>
            </a:prstGeom>
            <a:solidFill>
              <a:schemeClr val="bg1"/>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תיבת טקסט 10">
              <a:extLst>
                <a:ext uri="{FF2B5EF4-FFF2-40B4-BE49-F238E27FC236}">
                  <a16:creationId xmlns="" xmlns:a16="http://schemas.microsoft.com/office/drawing/2014/main" id="{90227651-1325-1DAB-4AB9-89A011B52697}"/>
                </a:ext>
              </a:extLst>
            </p:cNvPr>
            <p:cNvSpPr txBox="1"/>
            <p:nvPr/>
          </p:nvSpPr>
          <p:spPr>
            <a:xfrm>
              <a:off x="1029102" y="4829586"/>
              <a:ext cx="972717" cy="390363"/>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1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مُشوق</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sp>
        <p:nvSpPr>
          <p:cNvPr id="10" name="תיבת טקסט 9">
            <a:extLst>
              <a:ext uri="{FF2B5EF4-FFF2-40B4-BE49-F238E27FC236}">
                <a16:creationId xmlns="" xmlns:a16="http://schemas.microsoft.com/office/drawing/2014/main" id="{4E82D659-736F-B639-F361-26173CB72727}"/>
              </a:ext>
            </a:extLst>
          </p:cNvPr>
          <p:cNvSpPr txBox="1"/>
          <p:nvPr/>
        </p:nvSpPr>
        <p:spPr>
          <a:xfrm>
            <a:off x="7327957" y="4125684"/>
            <a:ext cx="1106556" cy="390363"/>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1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رائِع</a:t>
            </a:r>
            <a:endParaRPr kumimoji="0" lang="en-US"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1" name="כוכב: 5 פינות 20">
            <a:extLst>
              <a:ext uri="{FF2B5EF4-FFF2-40B4-BE49-F238E27FC236}">
                <a16:creationId xmlns="" xmlns:a16="http://schemas.microsoft.com/office/drawing/2014/main" id="{2559332F-0B64-FECF-A691-2BFDB16E559C}"/>
              </a:ext>
            </a:extLst>
          </p:cNvPr>
          <p:cNvSpPr/>
          <p:nvPr/>
        </p:nvSpPr>
        <p:spPr>
          <a:xfrm>
            <a:off x="4936249" y="5079537"/>
            <a:ext cx="1573881" cy="1478356"/>
          </a:xfrm>
          <a:prstGeom prst="star5">
            <a:avLst>
              <a:gd name="adj" fmla="val 25990"/>
              <a:gd name="hf" fmla="val 105146"/>
              <a:gd name="vf" fmla="val 110557"/>
            </a:avLst>
          </a:prstGeom>
          <a:solidFill>
            <a:srgbClr val="FFC00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2" name="תיבת טקסט 21">
            <a:extLst>
              <a:ext uri="{FF2B5EF4-FFF2-40B4-BE49-F238E27FC236}">
                <a16:creationId xmlns="" xmlns:a16="http://schemas.microsoft.com/office/drawing/2014/main" id="{6D874522-A772-8558-3476-8DA9F708CAF0}"/>
              </a:ext>
            </a:extLst>
          </p:cNvPr>
          <p:cNvSpPr txBox="1"/>
          <p:nvPr/>
        </p:nvSpPr>
        <p:spPr>
          <a:xfrm>
            <a:off x="5213023" y="5739664"/>
            <a:ext cx="927350" cy="705706"/>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1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مُدهش</a:t>
            </a:r>
            <a:endParaRPr kumimoji="0" lang="he-IL" sz="1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457200" rtl="1" eaLnBrk="1" fontAlgn="auto" latinLnBrk="0" hangingPunct="1">
              <a:lnSpc>
                <a:spcPct val="115000"/>
              </a:lnSpc>
              <a:spcBef>
                <a:spcPts val="0"/>
              </a:spcBef>
              <a:spcAft>
                <a:spcPts val="1000"/>
              </a:spcAft>
              <a:buClrTx/>
              <a:buSzTx/>
              <a:buFontTx/>
              <a:buNone/>
              <a:tabLst/>
              <a:defRPr/>
            </a:pPr>
            <a:endParaRPr kumimoji="0" lang="en-US"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A00BC9CA-7164-354E-0E18-5B19B3391E98}"/>
              </a:ext>
            </a:extLst>
          </p:cNvPr>
          <p:cNvPicPr>
            <a:picLocks noChangeAspect="1"/>
          </p:cNvPicPr>
          <p:nvPr/>
        </p:nvPicPr>
        <p:blipFill>
          <a:blip r:embed="rId4"/>
          <a:stretch>
            <a:fillRect/>
          </a:stretch>
        </p:blipFill>
        <p:spPr>
          <a:xfrm>
            <a:off x="7812667" y="141828"/>
            <a:ext cx="1243692" cy="859611"/>
          </a:xfrm>
          <a:prstGeom prst="rect">
            <a:avLst/>
          </a:prstGeom>
        </p:spPr>
      </p:pic>
    </p:spTree>
    <p:extLst>
      <p:ext uri="{BB962C8B-B14F-4D97-AF65-F5344CB8AC3E}">
        <p14:creationId xmlns:p14="http://schemas.microsoft.com/office/powerpoint/2010/main" val="3240661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719</TotalTime>
  <Words>844</Words>
  <Application>Microsoft Office PowerPoint</Application>
  <PresentationFormat>‫הצגה על המסך (4:3)</PresentationFormat>
  <Paragraphs>81</Paragraphs>
  <Slides>18</Slides>
  <Notes>17</Notes>
  <HiddenSlides>0</HiddenSlides>
  <MMClips>0</MMClips>
  <ScaleCrop>false</ScaleCrop>
  <HeadingPairs>
    <vt:vector size="6" baseType="variant">
      <vt:variant>
        <vt:lpstr>גופנים בשימוש</vt:lpstr>
      </vt:variant>
      <vt:variant>
        <vt:i4>5</vt:i4>
      </vt:variant>
      <vt:variant>
        <vt:lpstr>ערכת נושא</vt:lpstr>
      </vt:variant>
      <vt:variant>
        <vt:i4>3</vt:i4>
      </vt:variant>
      <vt:variant>
        <vt:lpstr>כותרות שקופיות</vt:lpstr>
      </vt:variant>
      <vt:variant>
        <vt:i4>18</vt:i4>
      </vt:variant>
    </vt:vector>
  </HeadingPairs>
  <TitlesOfParts>
    <vt:vector size="26" baseType="lpstr">
      <vt:lpstr>Arial</vt:lpstr>
      <vt:lpstr>Calibri</vt:lpstr>
      <vt:lpstr>Calibri Light</vt:lpstr>
      <vt:lpstr>David</vt:lpstr>
      <vt:lpstr>Times New Roman</vt:lpstr>
      <vt:lpstr>ערכת נושא Office</vt:lpstr>
      <vt:lpstr>1_ערכת נושא Office</vt:lpstr>
      <vt:lpstr>2_ערכת נושא Office</vt:lpstr>
      <vt:lpstr>מצגת של PowerPoint</vt:lpstr>
      <vt:lpstr> مَاذَا تَرون فِي الصُّورةِ؟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95</cp:revision>
  <dcterms:created xsi:type="dcterms:W3CDTF">2023-07-18T15:28:57Z</dcterms:created>
  <dcterms:modified xsi:type="dcterms:W3CDTF">2023-08-15T04:06:14Z</dcterms:modified>
</cp:coreProperties>
</file>