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329" r:id="rId2"/>
    <p:sldId id="289" r:id="rId3"/>
    <p:sldId id="309" r:id="rId4"/>
    <p:sldId id="310" r:id="rId5"/>
    <p:sldId id="311" r:id="rId6"/>
    <p:sldId id="317" r:id="rId7"/>
    <p:sldId id="318" r:id="rId8"/>
    <p:sldId id="319" r:id="rId9"/>
    <p:sldId id="315" r:id="rId10"/>
    <p:sldId id="312" r:id="rId11"/>
    <p:sldId id="313" r:id="rId12"/>
    <p:sldId id="314" r:id="rId13"/>
    <p:sldId id="316" r:id="rId14"/>
    <p:sldId id="320" r:id="rId15"/>
    <p:sldId id="324" r:id="rId16"/>
    <p:sldId id="325" r:id="rId17"/>
    <p:sldId id="328" r:id="rId18"/>
    <p:sldId id="322" r:id="rId19"/>
    <p:sldId id="323" r:id="rId20"/>
    <p:sldId id="321" r:id="rId21"/>
    <p:sldId id="330" r:id="rId22"/>
    <p:sldId id="326" r:id="rId23"/>
    <p:sldId id="327"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266" y="78"/>
      </p:cViewPr>
      <p:guideLst>
        <p:guide orient="horz" pos="21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60F2B493-35C0-4DC7-9C6C-823DB230F330}"/>
    <pc:docChg chg="modSld">
      <pc:chgData name="noga mishan" userId="802d01ca9850f5a0" providerId="LiveId" clId="{60F2B493-35C0-4DC7-9C6C-823DB230F330}" dt="2023-09-09T17:06:06.964" v="4" actId="20577"/>
      <pc:docMkLst>
        <pc:docMk/>
      </pc:docMkLst>
      <pc:sldChg chg="addSp modSp mod">
        <pc:chgData name="noga mishan" userId="802d01ca9850f5a0" providerId="LiveId" clId="{60F2B493-35C0-4DC7-9C6C-823DB230F330}" dt="2023-09-09T17:06:06.964" v="4" actId="20577"/>
        <pc:sldMkLst>
          <pc:docMk/>
          <pc:sldMk cId="1817526755" sldId="330"/>
        </pc:sldMkLst>
        <pc:spChg chg="add mod">
          <ac:chgData name="noga mishan" userId="802d01ca9850f5a0" providerId="LiveId" clId="{60F2B493-35C0-4DC7-9C6C-823DB230F330}" dt="2023-09-09T17:06:06.964" v="4" actId="20577"/>
          <ac:spMkLst>
            <pc:docMk/>
            <pc:sldMk cId="1817526755" sldId="330"/>
            <ac:spMk id="8" creationId="{3F3AF43A-828F-E334-AD87-E0D316BC92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ג'/תשרי/תשפ"ד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פרק זה עוסק בחוש הראייה ובתפקודו בבני אדם.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מה אנחנו יודעים על חוש הראיה?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באיזה איבר בגוף נמצא חוש הראיה?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מהו תפקודו?</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המשימה (שקופיות 11-9) היא ליישם באמצעות בנייה באבני לגו את שנלמד במשימה קודמת. באמצעות </a:t>
            </a:r>
            <a:r>
              <a:rPr lang="he-IL" sz="1800" b="1" i="0" u="none" strike="noStrike" baseline="0" dirty="0">
                <a:latin typeface="FontbitDavid-Bold"/>
              </a:rPr>
              <a:t>חוש הראייה </a:t>
            </a:r>
            <a:r>
              <a:rPr lang="he-IL" sz="1800" b="0" i="0" u="none" strike="noStrike" baseline="0" dirty="0">
                <a:latin typeface="FontbitDavid"/>
              </a:rPr>
              <a:t>קולטים </a:t>
            </a:r>
            <a:r>
              <a:rPr lang="he-IL" sz="1800" b="1" i="0" u="none" strike="noStrike" baseline="0" dirty="0">
                <a:latin typeface="FontbitDavid-Bold"/>
              </a:rPr>
              <a:t>גודל, צבע וצורה</a:t>
            </a:r>
            <a:r>
              <a:rPr lang="he-IL" sz="1800" b="0" i="0" u="none" strike="noStrike" baseline="0" dirty="0">
                <a:latin typeface="FontbitDavid"/>
              </a:rPr>
              <a:t>.</a:t>
            </a:r>
          </a:p>
          <a:p>
            <a:pPr algn="r"/>
            <a:r>
              <a:rPr lang="he-IL" sz="1800" b="0" i="0" u="none" strike="noStrike" baseline="0" dirty="0">
                <a:latin typeface="FontbitDavid"/>
              </a:rPr>
              <a:t> כאן מבקשים לבנות משהו מאבני הלוגו באותו הצבע (כאן הגודל והצורה יכולים להיות שונים)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50176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ontbitDavid"/>
              </a:rPr>
              <a:t> </a:t>
            </a:r>
            <a:r>
              <a:rPr kumimoji="0" lang="he-IL" sz="1800" b="0" i="0" u="none" strike="noStrike" kern="1200" cap="none" spc="0" normalizeH="0" baseline="0" noProof="0" dirty="0">
                <a:ln>
                  <a:noFill/>
                </a:ln>
                <a:solidFill>
                  <a:prstClr val="black"/>
                </a:solidFill>
                <a:effectLst/>
                <a:uLnTx/>
                <a:uFillTx/>
                <a:latin typeface="FontbitDavid"/>
                <a:ea typeface="+mn-ea"/>
                <a:cs typeface="+mn-cs"/>
              </a:rPr>
              <a:t>כאן מבקשים לבנות משהו מאבני הלוגו באותו הגודל (כאן הצבע והצורה יכולים להיות שונים)</a:t>
            </a:r>
            <a:endParaRPr kumimoji="0" lang="he-IL"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60565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כאן מבקשים לבנות משהו מאבני הלוגו באותה הצורה (כאן הגודל והצבע יכולים להיות שונים)</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95282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נעזרנו בחוש הראיה.</a:t>
            </a:r>
          </a:p>
          <a:p>
            <a:r>
              <a:rPr lang="he-IL" dirty="0"/>
              <a:t>חוש הראיה נמצא באיברי הראיה - העיניים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891716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מקרינים את התמונה של פיקסו. מבקשים מהתלמידים לתאר מה הם רואים? מבקשים לנסות לזהות צורות בתמונה. המשך המשימה נמצא בחוברת הלימוד. מומלץ לתת אותה כשיעורי בית בעזרת ההורים.</a:t>
            </a:r>
          </a:p>
          <a:p>
            <a:pPr algn="r"/>
            <a:endParaRPr lang="he-IL" sz="1800" b="0" i="0" u="none" strike="noStrike" baseline="0" dirty="0">
              <a:latin typeface="FontbitDavid"/>
            </a:endParaRPr>
          </a:p>
          <a:p>
            <a:pPr algn="r"/>
            <a:r>
              <a:rPr lang="he-IL" sz="1800" b="0" i="0" u="none" strike="noStrike" baseline="0" dirty="0">
                <a:latin typeface="FontbitDavid"/>
              </a:rPr>
              <a:t>שימו לב:</a:t>
            </a:r>
            <a:r>
              <a:rPr lang="en-US" sz="1800" b="0" i="0" u="none" strike="noStrike" baseline="0" dirty="0">
                <a:latin typeface="FontbitDavid"/>
              </a:rPr>
              <a:t> </a:t>
            </a:r>
            <a:r>
              <a:rPr lang="he-IL" sz="1800" b="0" i="0" u="none" strike="noStrike" baseline="0" dirty="0">
                <a:latin typeface="FontbitDavid"/>
              </a:rPr>
              <a:t>חוש הראייה הוא החוש החשוב ביותר לציירים. בעזרת חוש הראייה הם יכולים להשתמש בצבעים המתאימים, לצייר פרטים בגדלים שונים ולצייר צורות שונות. </a:t>
            </a:r>
          </a:p>
          <a:p>
            <a:pPr algn="r"/>
            <a:r>
              <a:rPr lang="he-IL" sz="1800" b="0" i="0" u="none" strike="noStrike" baseline="0" dirty="0">
                <a:latin typeface="FontbitDavid"/>
              </a:rPr>
              <a:t>בחרנו </a:t>
            </a:r>
            <a:r>
              <a:rPr lang="he-IL" sz="1800" b="0" i="0" u="none" strike="noStrike" baseline="0" dirty="0" err="1">
                <a:latin typeface="FontbitDavid"/>
              </a:rPr>
              <a:t>בפיקסו</a:t>
            </a:r>
            <a:r>
              <a:rPr lang="he-IL" sz="1800" b="0" i="0" u="none" strike="noStrike" baseline="0" dirty="0">
                <a:latin typeface="FontbitDavid"/>
              </a:rPr>
              <a:t>, בגלל האופי הבלתי שגרתי של הציורים. הציור שנבחר מזמן יישום ההבנה שבעזרת חוש הראייה קולטים צבעים, צורות וגדלים. אפשר לדון עם הילדים על משמעות השימוש בצבע בציורים. כחול ואפור מסמלים עצב וצבעי הוורוד והכתום מסמלים שמחה.</a:t>
            </a:r>
          </a:p>
          <a:p>
            <a:pPr algn="r"/>
            <a:r>
              <a:rPr lang="he-IL" sz="1800" b="0" i="0" u="none" strike="noStrike" baseline="0" dirty="0">
                <a:latin typeface="FontbitDavid"/>
              </a:rPr>
              <a:t>בסגנון הציור הייחודי שלו, פיקסו מפרק את הדמות לחלקים ומרכיב מחדש בצורה לא שגרתית. סגנון זה מעביר מסר שצַיָּר מצייר את מה שהוא מרגיש, ולאו דווקא את מה שהוא רואה.</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236195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מזמינים</a:t>
            </a:r>
            <a:r>
              <a:rPr lang="he-IL" baseline="0" dirty="0"/>
              <a:t> את התלמידים לצייר תמונה לפי הגישה של פיקסו. את הציורים מומלץ לתלות בכיתה.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46492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FontbitDavid"/>
              </a:rPr>
              <a:t>המשגה:</a:t>
            </a:r>
            <a:r>
              <a:rPr lang="he-IL" sz="1800" b="0" i="0" u="none" strike="noStrike" baseline="0" dirty="0">
                <a:latin typeface="FontbitDavid"/>
              </a:rPr>
              <a:t> קטע מידע זה נועד </a:t>
            </a:r>
            <a:r>
              <a:rPr lang="he-IL" sz="1800" b="1" i="0" u="none" strike="noStrike" baseline="0" dirty="0">
                <a:latin typeface="FontbitDavid-Bold"/>
              </a:rPr>
              <a:t>להמשגה</a:t>
            </a:r>
            <a:r>
              <a:rPr lang="he-IL" sz="1800" b="0" i="0" u="none" strike="noStrike" baseline="0" dirty="0">
                <a:latin typeface="FontbitDavid"/>
              </a:rPr>
              <a:t>. </a:t>
            </a:r>
            <a:r>
              <a:rPr lang="he-IL" sz="4000" b="0" dirty="0"/>
              <a:t>מקריאים את קטע המידע שמופיע (עמוד 16)</a:t>
            </a:r>
            <a:endParaRPr lang="he-IL" sz="1800" b="0" i="0" u="none" strike="noStrike" baseline="0" dirty="0">
              <a:latin typeface="FontbitDavid"/>
            </a:endParaRPr>
          </a:p>
          <a:p>
            <a:pPr algn="r"/>
            <a:r>
              <a:rPr lang="he-IL" sz="1800" b="0" i="0" u="none" strike="noStrike" baseline="0" dirty="0">
                <a:latin typeface="FontbitDavid"/>
              </a:rPr>
              <a:t>מה קולטים בעזרת חוש הראייה ומהו איבר חוש הראייה?</a:t>
            </a:r>
          </a:p>
          <a:p>
            <a:pPr algn="r"/>
            <a:r>
              <a:rPr lang="he-IL" sz="1800" b="0" i="0" u="none" strike="noStrike" baseline="0" dirty="0">
                <a:latin typeface="FontbitDavid"/>
              </a:rPr>
              <a:t>מומלץ להקריא את קטע המידע בקול רם. מקריאים את המילים והתלמידים משלימים בקול את המילה שמובעת בתמונה.</a:t>
            </a:r>
          </a:p>
          <a:p>
            <a:pPr algn="r"/>
            <a:r>
              <a:rPr lang="he-IL" sz="1800" b="0" i="0" u="none" strike="noStrike" baseline="0" dirty="0">
                <a:latin typeface="FontbitDavid"/>
              </a:rPr>
              <a:t> לאחר ההקראה שואלים: מה אנו רואים? רושמים על הלוח (או מדביקים בכרטיסיות) גודל, צבע, צורה ותנועה. לאחר מכן עורכים המשגה "בעזרת חוש הראיה קולטים מידע".</a:t>
            </a:r>
          </a:p>
          <a:p>
            <a:pPr algn="r"/>
            <a:r>
              <a:rPr lang="he-IL" sz="1800" b="0" i="0" u="none" strike="noStrike" baseline="0" dirty="0">
                <a:latin typeface="FontbitDavid"/>
              </a:rPr>
              <a:t>מומלץ להקריא בקול את המילים בכל משפט ולבקש מהתלמידים לומר בקול את מה שמציגות התמונות בכל משפט.</a:t>
            </a:r>
          </a:p>
          <a:p>
            <a:pPr algn="r"/>
            <a:r>
              <a:rPr lang="he-IL" sz="1800" b="1" i="0" u="none" strike="noStrike" baseline="0" dirty="0">
                <a:latin typeface="FontbitDavid-Bold"/>
              </a:rPr>
              <a:t>למידה בתנועה: </a:t>
            </a:r>
            <a:r>
              <a:rPr lang="he-IL" sz="1800" b="0" i="0" u="none" strike="noStrike" baseline="0" dirty="0">
                <a:latin typeface="FontbitDavid"/>
              </a:rPr>
              <a:t>מבקשים מהתלמידים להניע איברים שונים בגוף: נסובב את הראש, נפקח ונסגור את העיניים, נזיז את העיניים ימינה ושמאלה, נושיט ידיים קדימה ונוריד אותם למטה, נכופף וניישר את הרגליים.</a:t>
            </a:r>
          </a:p>
          <a:p>
            <a:pPr algn="r"/>
            <a:r>
              <a:rPr lang="he-IL" sz="1800" b="0" i="0" u="none" strike="noStrike" baseline="0" dirty="0">
                <a:latin typeface="FontbitDavid"/>
              </a:rPr>
              <a:t>מפנים את התלמידים לרשימת המילים "מילים שלמדנו", קוראים בקול ומתרגלים את השימוש במילים בעזרת בניית משפטים.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679326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את המידע שנקלט בעזרת חוש הראיה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81136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מתמקד בחשיבות שיש לחוש הראייה להתמצאות בסביבה. בעזרת חוש הראייה אנו קולטים מידע על מצבים שיכולים לסכן אותנו ומידע שעוזר לנו ליהנות ולתפקד היטב בסביבה. לפני ביצוע המשימה מומלץ לפתוח בשיח לאיתור תפיסות שגויות: מדוע חוש הראיה חשוב?</a:t>
            </a:r>
          </a:p>
          <a:p>
            <a:pPr algn="r"/>
            <a:r>
              <a:rPr lang="he-IL" sz="1800" b="0" i="0" u="none" strike="noStrike" baseline="0" dirty="0">
                <a:latin typeface="FontbitDavid"/>
              </a:rPr>
              <a:t>מוצע לבקש מהתלמידים לתאר מצבים שבהם חוש הראייה סייע להם להתרחק מסכנה ומצבים שבהם חוש הראייה סייע להם ליהנות. במשימה זו מחלקים את התלמידים לזוגות. בכל זוג יהיה אחד/אחת עם עיניים מכוסות והשני/שנייה יוביל/ תוביל למקום מסוים (לעץ, לגדר,</a:t>
            </a:r>
          </a:p>
          <a:p>
            <a:pPr algn="r"/>
            <a:r>
              <a:rPr lang="he-IL" sz="1800" b="0" i="0" u="none" strike="noStrike" baseline="0" dirty="0">
                <a:latin typeface="FontbitDavid"/>
              </a:rPr>
              <a:t>לברזייה, לספסל) – מובל/ת ומוביל/ה. לאחר ביצוע המשימה אפשר להתחלף בתפקידים.</a:t>
            </a:r>
          </a:p>
          <a:p>
            <a:pPr algn="r"/>
            <a:r>
              <a:rPr lang="he-IL" sz="1800" b="0" i="0" u="none" strike="noStrike" baseline="0" dirty="0">
                <a:latin typeface="FontbitDavid"/>
              </a:rPr>
              <a:t>במהלך הפעילות התלמידים שעיניהם</a:t>
            </a:r>
          </a:p>
          <a:p>
            <a:pPr algn="r"/>
            <a:r>
              <a:rPr lang="he-IL" sz="1800" b="0" i="0" u="none" strike="noStrike" baseline="0" dirty="0">
                <a:latin typeface="FontbitDavid"/>
              </a:rPr>
              <a:t>מכוסות מתקשים להתמצא בסביבה</a:t>
            </a:r>
          </a:p>
          <a:p>
            <a:pPr algn="r"/>
            <a:r>
              <a:rPr lang="he-IL" sz="1800" b="0" i="0" u="none" strike="noStrike" baseline="0" dirty="0">
                <a:latin typeface="FontbitDavid"/>
              </a:rPr>
              <a:t>וכך הם מבינים את החשיבות של חוש</a:t>
            </a:r>
          </a:p>
          <a:p>
            <a:pPr algn="r"/>
            <a:r>
              <a:rPr lang="he-IL" sz="1800" b="0" i="0" u="none" strike="noStrike" baseline="0" dirty="0">
                <a:latin typeface="FontbitDavid"/>
              </a:rPr>
              <a:t>הראייה להתמצאות בסביבה.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294877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בסיום המשחק חוזרים לכיתה לשיח. מומלץ לחזור לתשובות התלמידים ביחס לשאלה שנשאלה לפני הפעילות (מדוע חוש הראיה חשוב?) ולבחון את תהליך הלמידה.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05630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חוש הראייה הוא החשוב מבין החושים. באמצעות חוש הראייה אנו קולטים </a:t>
            </a:r>
            <a:r>
              <a:rPr lang="he-IL" sz="1200" b="1" i="0" u="none" strike="noStrike" baseline="0" dirty="0">
                <a:latin typeface="FontbitDavid-Bold"/>
              </a:rPr>
              <a:t>מידע חזותי</a:t>
            </a:r>
            <a:r>
              <a:rPr lang="he-IL" sz="1200" b="0" i="0" u="none" strike="noStrike" baseline="0" dirty="0">
                <a:latin typeface="FontbitDavid"/>
              </a:rPr>
              <a:t>, אנו רואים </a:t>
            </a:r>
            <a:r>
              <a:rPr lang="he-IL" sz="1200" b="1" i="0" u="none" strike="noStrike" baseline="0" dirty="0">
                <a:latin typeface="FontbitDavid-Bold"/>
              </a:rPr>
              <a:t>אור </a:t>
            </a:r>
            <a:r>
              <a:rPr lang="he-IL" sz="1200" b="0" i="0" u="none" strike="noStrike" baseline="0" dirty="0">
                <a:latin typeface="FontbitDavid"/>
              </a:rPr>
              <a:t>ו</a:t>
            </a:r>
            <a:r>
              <a:rPr lang="he-IL" sz="1200" b="1" i="0" u="none" strike="noStrike" baseline="0" dirty="0">
                <a:latin typeface="FontbitDavid-Bold"/>
              </a:rPr>
              <a:t>צבעים</a:t>
            </a:r>
            <a:r>
              <a:rPr lang="he-IL" sz="1200" b="0" i="0" u="none" strike="noStrike" baseline="0" dirty="0">
                <a:latin typeface="FontbitDavid"/>
              </a:rPr>
              <a:t>, </a:t>
            </a:r>
            <a:r>
              <a:rPr lang="he-IL" sz="1200" b="1" i="0" u="none" strike="noStrike" baseline="0" dirty="0">
                <a:latin typeface="FontbitDavid-Bold"/>
              </a:rPr>
              <a:t>גודל וצורה </a:t>
            </a:r>
            <a:r>
              <a:rPr lang="he-IL" sz="1200" b="0" i="0" u="none" strike="noStrike" baseline="0" dirty="0">
                <a:latin typeface="FontbitDavid"/>
              </a:rPr>
              <a:t>ומבחינים ב</a:t>
            </a:r>
            <a:r>
              <a:rPr lang="he-IL" sz="1200" b="1" i="0" u="none" strike="noStrike" baseline="0" dirty="0">
                <a:latin typeface="FontbitDavid-Bold"/>
              </a:rPr>
              <a:t>תנועה</a:t>
            </a:r>
            <a:r>
              <a:rPr lang="he-IL" sz="1200" b="0" i="0" u="none" strike="noStrike" baseline="0" dirty="0">
                <a:latin typeface="FontbitDavid"/>
              </a:rPr>
              <a:t>. בעזרת חוש הראייה אנו יכולים </a:t>
            </a:r>
            <a:r>
              <a:rPr lang="he-IL" sz="1200" b="0" i="0" u="none" strike="noStrike" baseline="0" dirty="0" err="1">
                <a:latin typeface="FontbitDavid"/>
              </a:rPr>
              <a:t>לאמוד</a:t>
            </a:r>
            <a:r>
              <a:rPr lang="he-IL" sz="1200" b="0" i="0" u="none" strike="noStrike" baseline="0" dirty="0">
                <a:latin typeface="FontbitDavid"/>
              </a:rPr>
              <a:t> מרחקים ולראות את הסביבה באופן תלת ממדי. העיניים הן איברים של חוש הראייה.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בסדרת המשימות "קולטים ומגיבים" שבחוברת נתנו המלצות למורה לשילוב תנועה בלמידה. התנועה תורמת לקשב וריכוז, להמחשת המושגים וכן לתחושת הנאה והתרעננות.</a:t>
            </a:r>
          </a:p>
          <a:p>
            <a:pPr algn="r"/>
            <a:endParaRPr lang="he-IL" sz="1800" b="0" i="0" u="none" strike="noStrike" baseline="0" dirty="0">
              <a:latin typeface="FontbitDavid"/>
            </a:endParaRPr>
          </a:p>
          <a:p>
            <a:pPr algn="r"/>
            <a:r>
              <a:rPr lang="he-IL" sz="1800" b="0" i="0" u="none" strike="noStrike" baseline="0" dirty="0">
                <a:latin typeface="FontbitDavid"/>
              </a:rPr>
              <a:t>מטרת משימה זו היא להביא את התלמידים למודעות ולהבנת החשיבות שיש לחוש הראייה. בעזרת חוש הראייה אנחנו </a:t>
            </a:r>
            <a:r>
              <a:rPr lang="he-IL" sz="1800" b="1" i="0" u="none" strike="noStrike" baseline="0" dirty="0">
                <a:latin typeface="FontbitDavid-Bold"/>
              </a:rPr>
              <a:t>קולטים מידע </a:t>
            </a:r>
            <a:r>
              <a:rPr lang="he-IL" sz="1800" b="0" i="0" u="none" strike="noStrike" baseline="0" dirty="0">
                <a:latin typeface="FontbitDavid"/>
              </a:rPr>
              <a:t>(רואים) ובעקבות קליטת המידע אנחנו </a:t>
            </a:r>
            <a:r>
              <a:rPr lang="he-IL" sz="1800" b="1" i="0" u="none" strike="noStrike" baseline="0" dirty="0">
                <a:latin typeface="FontbitDavid-Bold"/>
              </a:rPr>
              <a:t>מגיבים</a:t>
            </a:r>
            <a:r>
              <a:rPr lang="he-IL" sz="1800" b="0" i="0" u="none" strike="noStrike" baseline="0" dirty="0">
                <a:latin typeface="FontbitDavid"/>
              </a:rPr>
              <a:t>.</a:t>
            </a:r>
          </a:p>
          <a:p>
            <a:pPr algn="r"/>
            <a:r>
              <a:rPr lang="he-IL" sz="1800" b="0" i="0" u="none" strike="noStrike" baseline="0" dirty="0">
                <a:latin typeface="FontbitDavid"/>
              </a:rPr>
              <a:t>מומלץ לשחק עם התלמידים במשחק.</a:t>
            </a:r>
          </a:p>
          <a:p>
            <a:pPr algn="r"/>
            <a:r>
              <a:rPr lang="he-IL" sz="1800" b="0" i="0" u="none" strike="noStrike" baseline="0" dirty="0">
                <a:latin typeface="FontbitDavid"/>
              </a:rPr>
              <a:t>לדוגמה: רואים רמזור אדום (קליטת מידע) - עוצרים באדום (תגובה), רואים גשם בחוץ (קליטת מידע) - לוקחים מטרייה (תגובה).</a:t>
            </a:r>
          </a:p>
          <a:p>
            <a:pPr algn="r"/>
            <a:r>
              <a:rPr lang="he-IL" sz="1800" b="1" i="0" u="none" strike="noStrike" baseline="0" dirty="0">
                <a:latin typeface="FontbitDavid-Bold"/>
              </a:rPr>
              <a:t>למידה בתנועה: </a:t>
            </a:r>
            <a:r>
              <a:rPr lang="he-IL" sz="1800" b="0" i="0" u="none" strike="noStrike" baseline="0" dirty="0">
                <a:latin typeface="FontbitDavid"/>
              </a:rPr>
              <a:t>מבקשים מהתלמידים לעקוב בעזרת העיניים אחרי תנועות הגוף שהמורה מבצע/ת (ללא דיבור) ולחקות את התנועה </a:t>
            </a:r>
          </a:p>
          <a:p>
            <a:pPr algn="r"/>
            <a:r>
              <a:rPr lang="he-IL" sz="1800" b="0" i="0" u="none" strike="noStrike" baseline="0" dirty="0">
                <a:latin typeface="FontbitDavid"/>
              </a:rPr>
              <a:t>(קלטנו תנועה והגבנו).</a:t>
            </a:r>
          </a:p>
          <a:p>
            <a:pPr algn="r"/>
            <a:r>
              <a:rPr lang="he-IL" sz="1800" b="0" i="0" u="none" strike="noStrike" baseline="0" dirty="0">
                <a:latin typeface="FontbitDavid"/>
              </a:rPr>
              <a:t> </a:t>
            </a:r>
          </a:p>
          <a:p>
            <a:pPr algn="r"/>
            <a:r>
              <a:rPr lang="he-IL" sz="1800" b="1" i="0" u="none" strike="noStrike" baseline="0" dirty="0">
                <a:latin typeface="FontbitDavid"/>
              </a:rPr>
              <a:t>תשובות</a:t>
            </a:r>
            <a:r>
              <a:rPr lang="he-IL" sz="1800" b="0" i="0" u="none" strike="noStrike" baseline="0" dirty="0">
                <a:latin typeface="FontbitDavid"/>
              </a:rPr>
              <a:t>: כוס מים – ילד שותה מים, קערת פירות - ילדה אוכלת פרי, יורד גשם - ילד עם מטרייה, רמזור ירוק - ילד על מעבר חצייה, ספר – ילדה קוראת ספר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329378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לסכם את מה שלמדו על חוש הראיה בעזרת פעילות מתוקשבת בחוברת הדיגיטלית עמוד 20. </a:t>
            </a:r>
          </a:p>
          <a:p>
            <a:r>
              <a:rPr lang="he-IL" dirty="0"/>
              <a:t>שימו לב חשוב בשלב ראשון להכיר את ההנחיות לפעילות באמצעות הכפתורים בחלק התחתון של המסך</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38870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54324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202122"/>
                </a:solidFill>
                <a:effectLst/>
                <a:latin typeface="Arial" panose="020B0604020202020204" pitchFamily="34" charset="0"/>
              </a:rPr>
              <a:t>חוש הראיה אצל בעלי החיים מורכב ומגוון.</a:t>
            </a:r>
          </a:p>
          <a:p>
            <a:r>
              <a:rPr lang="he-IL" b="1" i="0" u="none" strike="noStrike" dirty="0">
                <a:solidFill>
                  <a:srgbClr val="3366CC"/>
                </a:solidFill>
                <a:effectLst/>
                <a:latin typeface="Arial" panose="020B0604020202020204" pitchFamily="34" charset="0"/>
              </a:rPr>
              <a:t>עופות</a:t>
            </a:r>
            <a:r>
              <a:rPr lang="he-IL" b="0" i="0" u="none" strike="noStrike" dirty="0">
                <a:solidFill>
                  <a:srgbClr val="3366CC"/>
                </a:solidFill>
                <a:effectLst/>
                <a:latin typeface="Arial" panose="020B0604020202020204" pitchFamily="34" charset="0"/>
              </a:rPr>
              <a:t>: חוש הראיה </a:t>
            </a:r>
            <a:r>
              <a:rPr lang="he-IL" b="0" i="0" dirty="0">
                <a:solidFill>
                  <a:srgbClr val="202122"/>
                </a:solidFill>
                <a:effectLst/>
                <a:latin typeface="Arial" panose="020B0604020202020204" pitchFamily="34" charset="0"/>
              </a:rPr>
              <a:t>אצל העופות הוא המפותח ביותר בעולם החי. העיניים בדרך כלל גדולות מאוד יחסית לגודל הראש, ולכן יכולת התנועה שלהן בתוך ארובות העיניים מוגבלת. גמישות צוואר העוף מפצה על כך, ועופות מניעים הרבה את ראשם על מנת לשמור את מושא התעניינותם במרכז </a:t>
            </a:r>
            <a:r>
              <a:rPr lang="he-IL" b="0" i="0" u="none" strike="noStrike" dirty="0">
                <a:solidFill>
                  <a:srgbClr val="3366CC"/>
                </a:solidFill>
                <a:effectLst/>
                <a:latin typeface="Arial" panose="020B0604020202020204" pitchFamily="34" charset="0"/>
              </a:rPr>
              <a:t>שדה הראייה </a:t>
            </a:r>
            <a:r>
              <a:rPr lang="he-IL" b="0" i="0" dirty="0">
                <a:solidFill>
                  <a:srgbClr val="202122"/>
                </a:solidFill>
                <a:effectLst/>
                <a:latin typeface="Arial" panose="020B0604020202020204" pitchFamily="34" charset="0"/>
              </a:rPr>
              <a:t>שלהם. אצל מרבית מיני העופות העיניים נמצאות בעמדה צידית בגולגולת, ולכן שדות הראייה שלהן מקיפים 360 </a:t>
            </a:r>
            <a:r>
              <a:rPr lang="he-IL" b="0" i="0" u="none" strike="noStrike" dirty="0">
                <a:solidFill>
                  <a:srgbClr val="3366CC"/>
                </a:solidFill>
                <a:effectLst/>
                <a:latin typeface="Arial" panose="020B0604020202020204" pitchFamily="34" charset="0"/>
              </a:rPr>
              <a:t>מעלות </a:t>
            </a:r>
            <a:r>
              <a:rPr lang="he-IL" b="0" i="0" dirty="0">
                <a:solidFill>
                  <a:srgbClr val="202122"/>
                </a:solidFill>
                <a:effectLst/>
                <a:latin typeface="Arial" panose="020B0604020202020204" pitchFamily="34" charset="0"/>
              </a:rPr>
              <a:t>או קרוב לכך מסביב לראש. ראיית </a:t>
            </a:r>
            <a:r>
              <a:rPr lang="he-IL" b="0" i="0" u="none" strike="noStrike" dirty="0">
                <a:solidFill>
                  <a:srgbClr val="3366CC"/>
                </a:solidFill>
                <a:effectLst/>
                <a:latin typeface="Arial" panose="020B0604020202020204" pitchFamily="34" charset="0"/>
              </a:rPr>
              <a:t>צבע</a:t>
            </a:r>
            <a:r>
              <a:rPr lang="he-IL" b="0" i="0" dirty="0">
                <a:solidFill>
                  <a:srgbClr val="202122"/>
                </a:solidFill>
                <a:effectLst/>
                <a:latin typeface="Arial" panose="020B0604020202020204" pitchFamily="34" charset="0"/>
              </a:rPr>
              <a:t> מפותחת במיוחד במרבית מיני העופות.</a:t>
            </a:r>
          </a:p>
          <a:p>
            <a:r>
              <a:rPr lang="he-IL" b="0" i="0" dirty="0">
                <a:solidFill>
                  <a:srgbClr val="202122"/>
                </a:solidFill>
                <a:effectLst/>
                <a:latin typeface="Arial" panose="020B0604020202020204" pitchFamily="34" charset="0"/>
              </a:rPr>
              <a:t>לעופות דורסי הלילה ובכללם </a:t>
            </a:r>
            <a:r>
              <a:rPr lang="he-IL" b="1" i="0" dirty="0">
                <a:solidFill>
                  <a:srgbClr val="202122"/>
                </a:solidFill>
                <a:effectLst/>
                <a:latin typeface="Arial" panose="020B0604020202020204" pitchFamily="34" charset="0"/>
              </a:rPr>
              <a:t>הלילית </a:t>
            </a:r>
            <a:r>
              <a:rPr lang="he-IL" b="0" i="0" dirty="0">
                <a:solidFill>
                  <a:srgbClr val="202122"/>
                </a:solidFill>
                <a:effectLst/>
                <a:latin typeface="Arial" panose="020B0604020202020204" pitchFamily="34" charset="0"/>
              </a:rPr>
              <a:t>חוש ראייה חד ומשוכלל, עובדה זו מאפשרת להם להתנהל כציידים יעילים בשעות הלילה. הם יכולים לצוד גם בתנאי תאורה לקויים או כאשר הטרף סמוי מן העין. חסרונות: עיניהם מקובעות ולא נעות. על מנת לראות הם צריכים להזיז את ראשם כמו כן, שדה הראיה שלהם צר.</a:t>
            </a:r>
            <a:endParaRPr lang="he-IL" b="1" i="0" dirty="0">
              <a:solidFill>
                <a:srgbClr val="000000"/>
              </a:solidFill>
              <a:effectLst/>
              <a:latin typeface="OpenSansHebrewRegular"/>
            </a:endParaRPr>
          </a:p>
          <a:p>
            <a:r>
              <a:rPr lang="he-IL" b="1" i="0" dirty="0">
                <a:solidFill>
                  <a:srgbClr val="000000"/>
                </a:solidFill>
                <a:effectLst/>
                <a:latin typeface="OpenSansHebrewRegular"/>
              </a:rPr>
              <a:t>כלבים </a:t>
            </a:r>
            <a:r>
              <a:rPr lang="he-IL" b="0" i="0" dirty="0">
                <a:solidFill>
                  <a:srgbClr val="000000"/>
                </a:solidFill>
                <a:effectLst/>
                <a:latin typeface="OpenSansHebrewRegular"/>
              </a:rPr>
              <a:t>רואים את העולם מטושטש ממה שהאדם רואה אותו. כלבים רואים צבעים אך בשונה מבני אדם הוא אינו רואה את הצבע האדום. עולם הצבעים שלו מורכב שילוב של כחול וירוק. ראיית הלילה של כלבים מצוינת.</a:t>
            </a:r>
            <a:endParaRPr lang="he-IL" b="1" i="0" dirty="0">
              <a:solidFill>
                <a:srgbClr val="000000"/>
              </a:solidFill>
              <a:effectLst/>
              <a:latin typeface="OpenSansHebrewRegular"/>
            </a:endParaRPr>
          </a:p>
          <a:p>
            <a:r>
              <a:rPr lang="he-IL" b="1" i="0" dirty="0">
                <a:solidFill>
                  <a:srgbClr val="000000"/>
                </a:solidFill>
                <a:effectLst/>
                <a:latin typeface="OpenSansHebrewRegular"/>
              </a:rPr>
              <a:t>חתולים</a:t>
            </a:r>
            <a:r>
              <a:rPr lang="he-IL" b="0" i="0" dirty="0">
                <a:solidFill>
                  <a:srgbClr val="000000"/>
                </a:solidFill>
                <a:effectLst/>
                <a:latin typeface="OpenSansHebrewRegular"/>
              </a:rPr>
              <a:t> רואים את העולם מטושטש יותר והם חווים קוצר ראייה משמעותי ביחס לאדם, כאשר הם יראו אובייקטים בבירור מיטבי כשהם במרחק של עד שישה מטרים מהם. עם זאת, היתרון המשמעותי שלהם בא לידי ביטוי בשדה הראייה שנפרש על פני 200 מעלות (לעומת 180 מעלות אצל אדם בוגר, לשם השוואה).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171607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עברו לשקופית הבאה חוש הראיה (חלק ב)</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260231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בשיעור הפתיחה התלמידים למדו שאנו קולטים מידע על ידי כל החושים (פעילות המרשמלו או התפוח במצגת הפותחת). מקרינים שוב את השקופית ומזכירים את החושים. בשיעור זה נתמקד בחוש הראיה. לשיעור יש להצטייד באבני לגו. חשוב שלכל תלמיד/ה יהיו לפחות 10 אבני לגו שונים.</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52224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מקרינים את השקופית ושואלים: מה קולטים בעזרת חוש הראיה. יש להניח שהתלמידים יציינו שמות של דברים.</a:t>
            </a:r>
          </a:p>
          <a:p>
            <a:pPr algn="r"/>
            <a:r>
              <a:rPr lang="he-IL" sz="1800" b="0" i="0" u="none" strike="noStrike" baseline="0" dirty="0">
                <a:latin typeface="FontbitDavid"/>
              </a:rPr>
              <a:t>תת הפרק מרחיב את משמעות המושג </a:t>
            </a:r>
            <a:r>
              <a:rPr lang="he-IL" sz="1800" b="1" i="0" u="none" strike="noStrike" baseline="0" dirty="0">
                <a:latin typeface="FontbitDavid-Bold"/>
              </a:rPr>
              <a:t>"לראות" </a:t>
            </a:r>
            <a:r>
              <a:rPr lang="he-IL" sz="1800" b="0" i="0" u="none" strike="noStrike" baseline="0" dirty="0">
                <a:latin typeface="FontbitDavid"/>
              </a:rPr>
              <a:t>למושג </a:t>
            </a:r>
            <a:r>
              <a:rPr lang="he-IL" sz="1800" b="1" i="0" u="none" strike="noStrike" baseline="0" dirty="0">
                <a:latin typeface="FontbitDavid-Bold"/>
              </a:rPr>
              <a:t>"לקלוט מידע" </a:t>
            </a:r>
            <a:r>
              <a:rPr lang="he-IL" sz="1800" b="0" i="0" u="none" strike="noStrike" baseline="0" dirty="0">
                <a:latin typeface="FontbitDavid"/>
              </a:rPr>
              <a:t>ומתמקד בחשיבות חוש הראייה</a:t>
            </a:r>
          </a:p>
          <a:p>
            <a:pPr algn="r"/>
            <a:r>
              <a:rPr lang="he-IL" sz="1800" b="0" i="0" u="none" strike="noStrike" baseline="0" dirty="0">
                <a:latin typeface="FontbitDavid"/>
              </a:rPr>
              <a:t>ובִתִפקודו. חשוב להשתמש בשני המושגים הללו בסמיכות לצורך הבניית המשמעות.</a:t>
            </a:r>
          </a:p>
          <a:p>
            <a:pPr algn="r"/>
            <a:r>
              <a:rPr lang="he-IL" sz="1800" b="0" i="0" u="none" strike="noStrike" baseline="0" dirty="0">
                <a:latin typeface="FontbitDavid"/>
              </a:rPr>
              <a:t>המידע שחוש הראייה קולט הוא: גודל, צורה, צבע ותנועה.</a:t>
            </a:r>
          </a:p>
          <a:p>
            <a:pPr algn="r"/>
            <a:r>
              <a:rPr lang="he-IL" sz="1800" b="0" i="0" u="none" strike="noStrike" baseline="0" dirty="0">
                <a:latin typeface="FontbitDavid"/>
              </a:rPr>
              <a:t>יש להביא את התלמידים להבנה שבעזרת חוש הראייה קולטים מידע על צורות, מראות, צבעים ותנועה.</a:t>
            </a:r>
          </a:p>
          <a:p>
            <a:pPr algn="r"/>
            <a:r>
              <a:rPr lang="he-IL" sz="1800" b="0" i="0" u="none" strike="noStrike" baseline="0" dirty="0">
                <a:latin typeface="FontbitDavid"/>
              </a:rPr>
              <a:t>במשימה משולבת </a:t>
            </a:r>
            <a:r>
              <a:rPr lang="he-IL" sz="1800" b="1" i="0" u="none" strike="noStrike" baseline="0" dirty="0">
                <a:latin typeface="FontbitDavid-Bold"/>
              </a:rPr>
              <a:t>מיומנות המיון</a:t>
            </a:r>
            <a:r>
              <a:rPr lang="he-IL" sz="1800" b="0" i="0" u="none" strike="noStrike" baseline="0" dirty="0">
                <a:latin typeface="FontbitDavid"/>
              </a:rPr>
              <a:t>. המיון נערך בשלושה סבבים: בכל פעם ממיינים בעזרת תכונה אחרת – פעם לפי הצבע, פעם לפי הצורה</a:t>
            </a:r>
          </a:p>
          <a:p>
            <a:pPr algn="r"/>
            <a:r>
              <a:rPr lang="he-IL" sz="1800" b="0" i="0" u="none" strike="noStrike" baseline="0" dirty="0">
                <a:latin typeface="FontbitDavid"/>
              </a:rPr>
              <a:t>ופעם לפי הגודל. אם אין בנמצא אבני לגו, אפשר לבקש</a:t>
            </a:r>
          </a:p>
          <a:p>
            <a:pPr algn="r"/>
            <a:r>
              <a:rPr lang="he-IL" sz="1800" b="0" i="0" u="none" strike="noStrike" baseline="0" dirty="0">
                <a:latin typeface="FontbitDavid"/>
              </a:rPr>
              <a:t>למיין את החפצים שבקלמר - פעם על פי הגודל, פעם על פי הצורה ופעם על פי הצבע.</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6586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מבקשים למיין</a:t>
            </a:r>
            <a:r>
              <a:rPr lang="he-IL" baseline="0" dirty="0"/>
              <a:t> לפי הצבע.</a:t>
            </a:r>
          </a:p>
          <a:p>
            <a:r>
              <a:rPr lang="he-IL" baseline="0" dirty="0"/>
              <a:t>המשימה נמצאת גם בחוברת הדיגיטלית בעמוד 9. אפשר להפנות את התלמידים לביצוע המשימה בבית לאחר שהתנסו </a:t>
            </a:r>
            <a:r>
              <a:rPr lang="he-IL" baseline="0"/>
              <a:t>במיון ממשי.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45968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מבקשים למיין לפי הצורה.</a:t>
            </a:r>
          </a:p>
          <a:p>
            <a:pPr algn="r"/>
            <a:r>
              <a:rPr lang="he-IL" sz="1800" b="0" i="0" u="none" strike="noStrike" baseline="0" dirty="0">
                <a:latin typeface="FontbitDavid"/>
              </a:rPr>
              <a:t>שימו לב: גם חוש המגע  קולט מידע על צורות וגדלים. על כך התלמידים ילמדו בפרק של חוש המגע.</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95468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מבקשים למיין</a:t>
            </a:r>
            <a:r>
              <a:rPr lang="he-IL" baseline="0" dirty="0"/>
              <a:t> לפי הגודל. </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308594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מבקשים להניע מכונית משחק.</a:t>
            </a:r>
          </a:p>
          <a:p>
            <a:r>
              <a:rPr lang="he-IL" dirty="0"/>
              <a:t>שימו לב! אפשר לקלוט תנועה רק עם שינוי מיקום הגוף (המכונית)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08331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הדיון נועד להמשיג את שהילדים למדו במהלך ההתנסות.</a:t>
            </a:r>
          </a:p>
          <a:p>
            <a:r>
              <a:rPr lang="he-IL" dirty="0"/>
              <a:t>צבעים, צורות, גדלים ותנועה אפשר לקלוט בעזרת חוש הראיה. האיבר שבו נמצא חוש הראיה הן העניים.</a:t>
            </a:r>
          </a:p>
          <a:p>
            <a:pPr algn="r"/>
            <a:r>
              <a:rPr lang="he-IL" sz="1200" b="0" i="0" u="none" strike="noStrike" baseline="0" dirty="0">
                <a:latin typeface="NarkisimMFO"/>
              </a:rPr>
              <a:t>שימו לב: חשוב להביא את התלמידים למודעות שבפעולת המיון ממיינים את החפצים על פי תכונה משותפת ונותנים שם לקבוצה. להוראה מפורשת</a:t>
            </a:r>
          </a:p>
          <a:p>
            <a:pPr algn="r"/>
            <a:r>
              <a:rPr lang="he-IL" sz="1200" b="0" i="0" u="none" strike="noStrike" baseline="0" dirty="0">
                <a:latin typeface="NarkisimMFO"/>
              </a:rPr>
              <a:t>של מיומנות החשיבה מיון מומלץ להיכנס לאתר במבט מקוון, יחידת התוכן לכיתה א (סתיו) משימה: עלה מחפש קבוצה.</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2925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ג'/תשרי/תשפ"ד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mabat.tau.ac.il/app/?gameName=pointToPointSightGame" TargetMode="External"/><Relationship Id="rId5" Type="http://schemas.openxmlformats.org/officeDocument/2006/relationships/image" Target="../media/image55.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sv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a:bodyPr>
          <a:lstStyle/>
          <a:p>
            <a:pPr marL="0" indent="0" algn="ctr" rtl="1">
              <a:buNone/>
            </a:pPr>
            <a:r>
              <a:rPr lang="he-IL" sz="4800" b="1" dirty="0">
                <a:solidFill>
                  <a:srgbClr val="00A9EA"/>
                </a:solidFill>
                <a:latin typeface="EnzoagadaMF-Bold"/>
              </a:rPr>
              <a:t>מַדָּע וְטְֶכְנוֹלוֹגְיָּה</a:t>
            </a:r>
          </a:p>
          <a:p>
            <a:pPr marL="0" indent="0" algn="ctr" rtl="1">
              <a:buNone/>
            </a:pPr>
            <a:r>
              <a:rPr lang="he-IL" sz="4800" b="1" dirty="0">
                <a:solidFill>
                  <a:srgbClr val="00A9EA"/>
                </a:solidFill>
                <a:latin typeface="EnzoagadaMF-Bold"/>
              </a:rPr>
              <a:t>  לְכִתָּה א</a:t>
            </a:r>
          </a:p>
          <a:p>
            <a:pPr marL="0" indent="0" algn="ctr" rtl="1">
              <a:buNone/>
            </a:pPr>
            <a:r>
              <a:rPr lang="he-IL" sz="4800" b="1" dirty="0">
                <a:solidFill>
                  <a:srgbClr val="00A9EA"/>
                </a:solidFill>
                <a:latin typeface="EnzoagadaMF-Bold"/>
              </a:rPr>
              <a:t>הָחוּשִׁים שֶלָנָּוּ</a:t>
            </a:r>
          </a:p>
          <a:p>
            <a:pPr marL="0" indent="0" algn="ctr" rtl="1">
              <a:buNone/>
            </a:pPr>
            <a:endParaRPr lang="he-IL" sz="4800" b="1" dirty="0">
              <a:solidFill>
                <a:srgbClr val="00A9EA"/>
              </a:solidFill>
              <a:latin typeface="EnzoagadaMF-Bold"/>
            </a:endParaRPr>
          </a:p>
          <a:p>
            <a:pPr marL="0" indent="0" algn="ctr" rtl="1">
              <a:buNone/>
            </a:pPr>
            <a:r>
              <a:rPr lang="he-IL" sz="3600" b="1" dirty="0">
                <a:latin typeface="EnzoagadaMF-Bold"/>
              </a:rPr>
              <a:t>חוש הראיה חלק א (</a:t>
            </a:r>
            <a:r>
              <a:rPr lang="he-IL" sz="3600" b="1">
                <a:latin typeface="EnzoagadaMF-Bold"/>
              </a:rPr>
              <a:t>עמודים 18-12</a:t>
            </a:r>
            <a:r>
              <a:rPr lang="he-IL" sz="3600" b="1" dirty="0">
                <a:latin typeface="EnzoagadaMF-Bold"/>
              </a:rPr>
              <a:t>)</a:t>
            </a:r>
          </a:p>
          <a:p>
            <a:pPr marL="0" indent="0" algn="ctr" rtl="1">
              <a:buNone/>
            </a:pPr>
            <a:r>
              <a:rPr lang="he-IL" b="1" dirty="0">
                <a:latin typeface="EnzoagadaMF-Bold"/>
              </a:rPr>
              <a:t>התמונות באדיבות </a:t>
            </a:r>
            <a:r>
              <a:rPr lang="en-GB" b="1" dirty="0" err="1">
                <a:latin typeface="EnzoagadaMF-Bold"/>
              </a:rPr>
              <a:t>Pixabay</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6364" y="365126"/>
            <a:ext cx="8168986" cy="1325563"/>
          </a:xfrm>
        </p:spPr>
        <p:txBody>
          <a:bodyPr/>
          <a:lstStyle/>
          <a:p>
            <a:pPr algn="r"/>
            <a:r>
              <a:rPr lang="he-IL" b="1" dirty="0">
                <a:solidFill>
                  <a:srgbClr val="446AB2"/>
                </a:solidFill>
                <a:latin typeface="MF_FrankRuhl-Bold"/>
                <a:cs typeface="+mn-cs"/>
              </a:rPr>
              <a:t>מְשִׂימָה: </a:t>
            </a:r>
            <a:r>
              <a:rPr lang="he-IL" b="1" dirty="0">
                <a:solidFill>
                  <a:srgbClr val="000000"/>
                </a:solidFill>
                <a:latin typeface="MF_FrankRuhl-Regular"/>
                <a:cs typeface="+mn-cs"/>
              </a:rPr>
              <a:t>בּוֹנִים מֵאַבְנֵי לֶגוֹ (עמוד 13)</a:t>
            </a:r>
            <a:endParaRPr lang="en-US"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346364" y="2209046"/>
            <a:ext cx="8451272" cy="3313568"/>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14" y="6196076"/>
            <a:ext cx="1231271" cy="661924"/>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8967" y="6138250"/>
            <a:ext cx="1271298" cy="719750"/>
          </a:xfrm>
          <a:prstGeom prst="rect">
            <a:avLst/>
          </a:prstGeom>
        </p:spPr>
      </p:pic>
    </p:spTree>
    <p:extLst>
      <p:ext uri="{BB962C8B-B14F-4D97-AF65-F5344CB8AC3E}">
        <p14:creationId xmlns:p14="http://schemas.microsoft.com/office/powerpoint/2010/main" val="171734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5564" y="555249"/>
            <a:ext cx="8195017" cy="1325563"/>
          </a:xfrm>
        </p:spPr>
        <p:txBody>
          <a:bodyPr/>
          <a:lstStyle/>
          <a:p>
            <a:pPr algn="r"/>
            <a:r>
              <a:rPr lang="he-IL" b="1" dirty="0">
                <a:solidFill>
                  <a:srgbClr val="446AB2"/>
                </a:solidFill>
                <a:latin typeface="MF_FrankRuhl-Bold"/>
                <a:cs typeface="+mn-cs"/>
              </a:rPr>
              <a:t>מְשִׂימָה: </a:t>
            </a:r>
            <a:r>
              <a:rPr lang="he-IL" b="1" dirty="0">
                <a:solidFill>
                  <a:srgbClr val="000000"/>
                </a:solidFill>
                <a:latin typeface="MF_FrankRuhl-Regular"/>
                <a:cs typeface="+mn-cs"/>
              </a:rPr>
              <a:t>בּוֹנִים מֵאַבְנֵי לֶגוֹ (עמוד 13)</a:t>
            </a:r>
            <a:endParaRPr lang="en-US" b="1" dirty="0">
              <a:cs typeface="+mn-cs"/>
            </a:endParaRPr>
          </a:p>
        </p:txBody>
      </p:sp>
      <p:pic>
        <p:nvPicPr>
          <p:cNvPr id="5" name="מציין מיקום תוכן 4"/>
          <p:cNvPicPr>
            <a:picLocks noGrp="1" noChangeAspect="1"/>
          </p:cNvPicPr>
          <p:nvPr>
            <p:ph idx="1"/>
          </p:nvPr>
        </p:nvPicPr>
        <p:blipFill>
          <a:blip r:embed="rId3"/>
          <a:stretch>
            <a:fillRect/>
          </a:stretch>
        </p:blipFill>
        <p:spPr>
          <a:xfrm>
            <a:off x="474638" y="2004992"/>
            <a:ext cx="7995944" cy="3454248"/>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564" y="5825013"/>
            <a:ext cx="1621677" cy="871804"/>
          </a:xfrm>
          <a:prstGeom prst="rect">
            <a:avLst/>
          </a:prstGeom>
        </p:spPr>
      </p:pic>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6082" y="5772062"/>
            <a:ext cx="1633399" cy="924755"/>
          </a:xfrm>
          <a:prstGeom prst="rect">
            <a:avLst/>
          </a:prstGeom>
        </p:spPr>
      </p:pic>
    </p:spTree>
    <p:extLst>
      <p:ext uri="{BB962C8B-B14F-4D97-AF65-F5344CB8AC3E}">
        <p14:creationId xmlns:p14="http://schemas.microsoft.com/office/powerpoint/2010/main" val="204565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64" y="365126"/>
            <a:ext cx="8216586" cy="1325563"/>
          </a:xfrm>
        </p:spPr>
        <p:txBody>
          <a:bodyPr/>
          <a:lstStyle/>
          <a:p>
            <a:pPr algn="r"/>
            <a:r>
              <a:rPr lang="he-IL" b="1" dirty="0">
                <a:solidFill>
                  <a:srgbClr val="446AB2"/>
                </a:solidFill>
                <a:latin typeface="MF_FrankRuhl-Bold"/>
                <a:cs typeface="+mn-cs"/>
              </a:rPr>
              <a:t>מְשִׂימָה: </a:t>
            </a:r>
            <a:r>
              <a:rPr lang="he-IL" b="1" dirty="0">
                <a:solidFill>
                  <a:srgbClr val="000000"/>
                </a:solidFill>
                <a:latin typeface="MF_FrankRuhl-Regular"/>
                <a:cs typeface="+mn-cs"/>
              </a:rPr>
              <a:t>בּוֹנִים מֵאַבְנֵי לֶגוֹ (עמוד 13)</a:t>
            </a:r>
            <a:endParaRPr lang="en-US"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628650" y="2435382"/>
            <a:ext cx="7871348" cy="3349781"/>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764" y="6146433"/>
            <a:ext cx="1322913" cy="711190"/>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7976" y="5985819"/>
            <a:ext cx="1520584" cy="860884"/>
          </a:xfrm>
          <a:prstGeom prst="rect">
            <a:avLst/>
          </a:prstGeom>
        </p:spPr>
      </p:pic>
    </p:spTree>
    <p:extLst>
      <p:ext uri="{BB962C8B-B14F-4D97-AF65-F5344CB8AC3E}">
        <p14:creationId xmlns:p14="http://schemas.microsoft.com/office/powerpoint/2010/main" val="399549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stretch>
            <a:fillRect/>
          </a:stretch>
        </p:blipFill>
        <p:spPr>
          <a:xfrm>
            <a:off x="3214075" y="284957"/>
            <a:ext cx="2190750" cy="1485900"/>
          </a:xfrm>
          <a:prstGeom prst="rect">
            <a:avLst/>
          </a:prstGeom>
        </p:spPr>
      </p:pic>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idx="1"/>
          </p:nvPr>
        </p:nvSpPr>
        <p:spPr/>
        <p:txBody>
          <a:bodyPr>
            <a:normAutofit/>
          </a:bodyPr>
          <a:lstStyle/>
          <a:p>
            <a:pPr marL="0" indent="0" algn="r" rtl="1">
              <a:buNone/>
            </a:pPr>
            <a:r>
              <a:rPr lang="he-IL" sz="6000" b="1" dirty="0">
                <a:latin typeface="MF_FrankRuhl-Regular"/>
              </a:rPr>
              <a:t>בְּאֵיזֶה חוּשׁ נֶעֱזַרְתֶּם כְּדֵי </a:t>
            </a:r>
            <a:r>
              <a:rPr lang="he-IL" sz="6000" b="1" dirty="0" err="1">
                <a:latin typeface="MF_FrankRuhl-Regular"/>
              </a:rPr>
              <a:t>לִבְחֹר</a:t>
            </a:r>
            <a:r>
              <a:rPr lang="he-IL" sz="6000" b="1" dirty="0">
                <a:latin typeface="MF_FrankRuhl-Regular"/>
              </a:rPr>
              <a:t> אֶת אַבְנֵי הַלֶּגוֹ הַמַּתְאִימוֹת?</a:t>
            </a:r>
            <a:endParaRPr lang="en-US" sz="6000" b="1" dirty="0"/>
          </a:p>
        </p:txBody>
      </p:sp>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471" y="6040683"/>
            <a:ext cx="1064336" cy="572181"/>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2675" y="5985867"/>
            <a:ext cx="1204287" cy="681812"/>
          </a:xfrm>
          <a:prstGeom prst="rect">
            <a:avLst/>
          </a:prstGeom>
        </p:spPr>
      </p:pic>
    </p:spTree>
    <p:extLst>
      <p:ext uri="{BB962C8B-B14F-4D97-AF65-F5344CB8AC3E}">
        <p14:creationId xmlns:p14="http://schemas.microsoft.com/office/powerpoint/2010/main" val="98600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rgbClr val="446AB2"/>
                </a:solidFill>
                <a:latin typeface="MF_FrankRuhl-Regular"/>
                <a:cs typeface="+mn-cs"/>
              </a:rPr>
              <a:t>מְשִׂימָה: </a:t>
            </a:r>
            <a:r>
              <a:rPr lang="he-IL" b="1" dirty="0">
                <a:solidFill>
                  <a:srgbClr val="000000"/>
                </a:solidFill>
                <a:latin typeface="MF_FrankRuhl-Regular"/>
                <a:cs typeface="+mn-cs"/>
              </a:rPr>
              <a:t>לְצַיֵּר כְּמוֹ פִּיקָסוֹ (רשות)</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00405" y="1563074"/>
            <a:ext cx="5445868" cy="5121709"/>
          </a:xfrm>
          <a:prstGeom prst="rect">
            <a:avLst/>
          </a:prstGeom>
        </p:spPr>
      </p:pic>
      <p:sp>
        <p:nvSpPr>
          <p:cNvPr id="3" name="TextBox 2"/>
          <p:cNvSpPr txBox="1"/>
          <p:nvPr/>
        </p:nvSpPr>
        <p:spPr>
          <a:xfrm>
            <a:off x="443620" y="2734147"/>
            <a:ext cx="1466661" cy="1200329"/>
          </a:xfrm>
          <a:prstGeom prst="rect">
            <a:avLst/>
          </a:prstGeom>
          <a:noFill/>
        </p:spPr>
        <p:txBody>
          <a:bodyPr wrap="square" rtlCol="0">
            <a:spAutoFit/>
          </a:bodyPr>
          <a:lstStyle/>
          <a:p>
            <a:pPr algn="ctr"/>
            <a:r>
              <a:rPr lang="he-IL" sz="3600" b="1" dirty="0"/>
              <a:t>עמוד 14</a:t>
            </a:r>
            <a:endParaRPr lang="en-US" sz="3600" b="1" dirty="0"/>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795" y="5940581"/>
            <a:ext cx="1480385" cy="795846"/>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82206" y="5940581"/>
            <a:ext cx="1361794" cy="770985"/>
          </a:xfrm>
          <a:prstGeom prst="rect">
            <a:avLst/>
          </a:prstGeom>
        </p:spPr>
      </p:pic>
    </p:spTree>
    <p:extLst>
      <p:ext uri="{BB962C8B-B14F-4D97-AF65-F5344CB8AC3E}">
        <p14:creationId xmlns:p14="http://schemas.microsoft.com/office/powerpoint/2010/main" val="275900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latin typeface="MF_FrankRuhl-Regular"/>
                <a:cs typeface="+mn-cs"/>
              </a:rPr>
              <a:t>מְצַיְּרִים כְּמוֹ פִּיקָסוֹ  </a:t>
            </a:r>
            <a:br>
              <a:rPr lang="he-IL" b="1" dirty="0">
                <a:latin typeface="MF_FrankRuhl-Regular"/>
                <a:cs typeface="+mn-cs"/>
              </a:rPr>
            </a:br>
            <a:r>
              <a:rPr lang="he-IL" sz="4000" b="1" dirty="0">
                <a:latin typeface="MF_FrankRuhl-Regular"/>
                <a:cs typeface="+mn-cs"/>
              </a:rPr>
              <a:t>עמוד 15</a:t>
            </a:r>
            <a:endParaRPr lang="en-US" sz="40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1564" y="1850741"/>
            <a:ext cx="8193786" cy="4468578"/>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189" y="156103"/>
            <a:ext cx="1621677" cy="871804"/>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6248" y="0"/>
            <a:ext cx="1624345" cy="919629"/>
          </a:xfrm>
          <a:prstGeom prst="rect">
            <a:avLst/>
          </a:prstGeom>
        </p:spPr>
      </p:pic>
    </p:spTree>
    <p:extLst>
      <p:ext uri="{BB962C8B-B14F-4D97-AF65-F5344CB8AC3E}">
        <p14:creationId xmlns:p14="http://schemas.microsoft.com/office/powerpoint/2010/main" val="164360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2450" y="18255"/>
            <a:ext cx="7886700" cy="1325563"/>
          </a:xfrm>
        </p:spPr>
        <p:txBody>
          <a:bodyPr/>
          <a:lstStyle/>
          <a:p>
            <a:pPr algn="r"/>
            <a:r>
              <a:rPr lang="he-IL" b="1" dirty="0">
                <a:cs typeface="+mn-cs"/>
              </a:rPr>
              <a:t>המשגה: </a:t>
            </a:r>
            <a:r>
              <a:rPr lang="he-IL" b="1" dirty="0">
                <a:latin typeface="MF_FrankRuhl-Bold"/>
                <a:cs typeface="+mn-cs"/>
              </a:rPr>
              <a:t>חוּשׁ הראיה </a:t>
            </a:r>
            <a:br>
              <a:rPr lang="he-IL" b="1" dirty="0">
                <a:latin typeface="MF_FrankRuhl-Bold"/>
                <a:cs typeface="+mn-cs"/>
              </a:rPr>
            </a:br>
            <a:r>
              <a:rPr lang="he-IL" sz="3200" b="1" dirty="0">
                <a:latin typeface="MF_FrankRuhl-Bold"/>
                <a:cs typeface="+mn-cs"/>
              </a:rPr>
              <a:t>(עמוד 16) </a:t>
            </a:r>
            <a:endParaRPr lang="en-US" sz="3200" b="1" dirty="0">
              <a:cs typeface="+mn-cs"/>
            </a:endParaRPr>
          </a:p>
        </p:txBody>
      </p:sp>
      <p:sp>
        <p:nvSpPr>
          <p:cNvPr id="3" name="מציין מיקום תוכן 2"/>
          <p:cNvSpPr>
            <a:spLocks noGrp="1"/>
          </p:cNvSpPr>
          <p:nvPr>
            <p:ph idx="1"/>
          </p:nvPr>
        </p:nvSpPr>
        <p:spPr/>
        <p:txBody>
          <a:bodyPr/>
          <a:lstStyle/>
          <a:p>
            <a:pPr marL="0" indent="0">
              <a:buNone/>
            </a:pPr>
            <a:endParaRPr lang="he-IL" dirty="0"/>
          </a:p>
          <a:p>
            <a:pPr marL="0" indent="0">
              <a:buNone/>
            </a:pPr>
            <a:endParaRPr lang="he-IL" dirty="0"/>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33443"/>
            <a:ext cx="9144000" cy="4603244"/>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08" y="395213"/>
            <a:ext cx="1136763" cy="61111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01" y="1235338"/>
            <a:ext cx="1097498" cy="621353"/>
          </a:xfrm>
          <a:prstGeom prst="rect">
            <a:avLst/>
          </a:prstGeom>
        </p:spPr>
      </p:pic>
    </p:spTree>
    <p:extLst>
      <p:ext uri="{BB962C8B-B14F-4D97-AF65-F5344CB8AC3E}">
        <p14:creationId xmlns:p14="http://schemas.microsoft.com/office/powerpoint/2010/main" val="100879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6834"/>
            <a:ext cx="9144000" cy="2264887"/>
          </a:xfrm>
          <a:prstGeom prst="rect">
            <a:avLst/>
          </a:prstGeom>
        </p:spPr>
      </p:pic>
      <p:sp>
        <p:nvSpPr>
          <p:cNvPr id="2" name="כותרת 1"/>
          <p:cNvSpPr>
            <a:spLocks noGrp="1"/>
          </p:cNvSpPr>
          <p:nvPr>
            <p:ph type="title"/>
          </p:nvPr>
        </p:nvSpPr>
        <p:spPr/>
        <p:txBody>
          <a:bodyPr/>
          <a:lstStyle/>
          <a:p>
            <a:endParaRPr lang="en-US" dirty="0"/>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648" y="2630013"/>
            <a:ext cx="3783362" cy="4227987"/>
          </a:xfrm>
          <a:prstGeom prst="rect">
            <a:avLst/>
          </a:prstGeom>
        </p:spPr>
      </p:pic>
      <p:pic>
        <p:nvPicPr>
          <p:cNvPr id="10" name="מציין מיקום תוכן 9"/>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7586804" y="6025506"/>
            <a:ext cx="1470436" cy="832493"/>
          </a:xfrm>
        </p:spPr>
      </p:pic>
      <p:sp>
        <p:nvSpPr>
          <p:cNvPr id="8" name="TextBox 7"/>
          <p:cNvSpPr txBox="1"/>
          <p:nvPr/>
        </p:nvSpPr>
        <p:spPr>
          <a:xfrm>
            <a:off x="628650" y="3467100"/>
            <a:ext cx="1852000" cy="584775"/>
          </a:xfrm>
          <a:prstGeom prst="rect">
            <a:avLst/>
          </a:prstGeom>
          <a:noFill/>
        </p:spPr>
        <p:txBody>
          <a:bodyPr wrap="square" rtlCol="0">
            <a:spAutoFit/>
          </a:bodyPr>
          <a:lstStyle/>
          <a:p>
            <a:r>
              <a:rPr lang="he-IL" sz="3200" b="1" dirty="0"/>
              <a:t>עמוד 16</a:t>
            </a:r>
            <a:endParaRPr lang="en-US" sz="3200" b="1" dirty="0"/>
          </a:p>
        </p:txBody>
      </p:sp>
      <p:pic>
        <p:nvPicPr>
          <p:cNvPr id="9" name="תמונה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129195"/>
            <a:ext cx="1092919" cy="587547"/>
          </a:xfrm>
          <a:prstGeom prst="rect">
            <a:avLst/>
          </a:prstGeom>
        </p:spPr>
      </p:pic>
    </p:spTree>
    <p:extLst>
      <p:ext uri="{BB962C8B-B14F-4D97-AF65-F5344CB8AC3E}">
        <p14:creationId xmlns:p14="http://schemas.microsoft.com/office/powerpoint/2010/main" val="24170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b="1" dirty="0">
                <a:solidFill>
                  <a:srgbClr val="446AB2"/>
                </a:solidFill>
                <a:latin typeface="MF_FrankRuhl-Regular"/>
                <a:cs typeface="+mn-cs"/>
              </a:rPr>
              <a:t>מְשִׂימָה: </a:t>
            </a:r>
            <a:r>
              <a:rPr lang="he-IL" sz="4000" b="1" dirty="0">
                <a:solidFill>
                  <a:srgbClr val="000000"/>
                </a:solidFill>
                <a:latin typeface="MF_FrankRuhl-Regular"/>
                <a:cs typeface="+mn-cs"/>
              </a:rPr>
              <a:t>מַדּוּעַ חוּשׁ הָרְאִיָּה חָשׁוּב לָנוּ? </a:t>
            </a:r>
            <a:r>
              <a:rPr lang="he-IL" sz="3200" b="1" dirty="0">
                <a:solidFill>
                  <a:srgbClr val="000000"/>
                </a:solidFill>
                <a:latin typeface="MF_FrankRuhl-Regular"/>
                <a:cs typeface="+mn-cs"/>
              </a:rPr>
              <a:t>(עמוד 17) - סיור</a:t>
            </a:r>
            <a:endParaRPr lang="en-US" sz="32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5177" y="1898052"/>
            <a:ext cx="7553645" cy="4423779"/>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538"/>
            <a:ext cx="1140724" cy="613247"/>
          </a:xfrm>
          <a:prstGeom prst="rect">
            <a:avLst/>
          </a:prstGeom>
        </p:spPr>
      </p:pic>
    </p:spTree>
    <p:extLst>
      <p:ext uri="{BB962C8B-B14F-4D97-AF65-F5344CB8AC3E}">
        <p14:creationId xmlns:p14="http://schemas.microsoft.com/office/powerpoint/2010/main" val="271498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stretch>
            <a:fillRect/>
          </a:stretch>
        </p:blipFill>
        <p:spPr>
          <a:xfrm>
            <a:off x="3214075" y="284957"/>
            <a:ext cx="2190750" cy="1485900"/>
          </a:xfrm>
          <a:prstGeom prst="rect">
            <a:avLst/>
          </a:prstGeom>
        </p:spPr>
      </p:pic>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idx="1"/>
          </p:nvPr>
        </p:nvSpPr>
        <p:spPr>
          <a:xfrm>
            <a:off x="36214" y="1825625"/>
            <a:ext cx="9107786" cy="4351338"/>
          </a:xfrm>
        </p:spPr>
        <p:txBody>
          <a:bodyPr>
            <a:normAutofit/>
          </a:bodyPr>
          <a:lstStyle/>
          <a:p>
            <a:pPr algn="r" rtl="1"/>
            <a:r>
              <a:rPr lang="he-IL" sz="4000" dirty="0">
                <a:solidFill>
                  <a:srgbClr val="000000"/>
                </a:solidFill>
                <a:latin typeface="MF_FrankRuhl-Regular"/>
              </a:rPr>
              <a:t>הַאִם הִצְלַחְתֶּם לְהַגִּיעַ לַמָּקוֹם </a:t>
            </a:r>
            <a:r>
              <a:rPr lang="he-IL" sz="4000" dirty="0" err="1">
                <a:solidFill>
                  <a:srgbClr val="000000"/>
                </a:solidFill>
                <a:latin typeface="MF_FrankRuhl-Regular"/>
              </a:rPr>
              <a:t>בְּעֵינַיִם</a:t>
            </a:r>
            <a:r>
              <a:rPr lang="he-IL" sz="4000" dirty="0">
                <a:solidFill>
                  <a:srgbClr val="000000"/>
                </a:solidFill>
                <a:latin typeface="MF_FrankRuhl-Regular"/>
              </a:rPr>
              <a:t> מְכֻסּוֹת?</a:t>
            </a:r>
          </a:p>
          <a:p>
            <a:pPr algn="r" rtl="1"/>
            <a:r>
              <a:rPr lang="he-IL" sz="4000" dirty="0">
                <a:solidFill>
                  <a:srgbClr val="000000"/>
                </a:solidFill>
                <a:latin typeface="MF_FrankRuhl-Regular"/>
              </a:rPr>
              <a:t>מָה הָיָה הַתַּפְקִיד שֶׁל הֶחָבֵרִים?</a:t>
            </a:r>
          </a:p>
          <a:p>
            <a:pPr algn="r" rtl="1"/>
            <a:r>
              <a:rPr lang="he-IL" sz="4000" dirty="0">
                <a:solidFill>
                  <a:srgbClr val="000000"/>
                </a:solidFill>
                <a:latin typeface="MF_FrankRuhl-Regular"/>
              </a:rPr>
              <a:t>מַדּוּעַ חוּשׁ הָרְאִיָּה חָשׁוּב לָנוּ?</a:t>
            </a:r>
          </a:p>
          <a:p>
            <a:pPr algn="r" rtl="1"/>
            <a:endParaRPr lang="he-IL" sz="4000" b="1" dirty="0">
              <a:solidFill>
                <a:srgbClr val="000000"/>
              </a:solidFill>
              <a:latin typeface="MF_FrankRuhl-Regular"/>
            </a:endParaRPr>
          </a:p>
          <a:p>
            <a:pPr marL="0" indent="0" algn="r" rtl="1">
              <a:buNone/>
            </a:pPr>
            <a:endParaRPr lang="en-US" sz="4000" b="1" dirty="0"/>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9081" y="4001294"/>
            <a:ext cx="2879856" cy="2417165"/>
          </a:xfrm>
          <a:prstGeom prst="rect">
            <a:avLst/>
          </a:prstGeom>
        </p:spPr>
      </p:pic>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337" y="6163749"/>
            <a:ext cx="1086415" cy="584051"/>
          </a:xfrm>
          <a:prstGeom prst="rect">
            <a:avLst/>
          </a:prstGeom>
        </p:spPr>
      </p:pic>
      <p:pic>
        <p:nvPicPr>
          <p:cNvPr id="7" name="תמונה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9888" y="6131354"/>
            <a:ext cx="1167897" cy="661209"/>
          </a:xfrm>
          <a:prstGeom prst="rect">
            <a:avLst/>
          </a:prstGeom>
        </p:spPr>
      </p:pic>
    </p:spTree>
    <p:extLst>
      <p:ext uri="{BB962C8B-B14F-4D97-AF65-F5344CB8AC3E}">
        <p14:creationId xmlns:p14="http://schemas.microsoft.com/office/powerpoint/2010/main" val="362106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7819" y="1577624"/>
            <a:ext cx="8329188" cy="1011667"/>
          </a:xfrm>
          <a:effectLst>
            <a:outerShdw blurRad="50800" dist="38100" dir="2700000" algn="tl" rotWithShape="0">
              <a:prstClr val="black">
                <a:alpha val="40000"/>
              </a:prstClr>
            </a:outerShdw>
          </a:effectLst>
        </p:spPr>
        <p:txBody>
          <a:bodyPr>
            <a:normAutofit/>
          </a:bodyPr>
          <a:lstStyle/>
          <a:p>
            <a:r>
              <a:rPr lang="he-IL" b="1" dirty="0">
                <a:solidFill>
                  <a:srgbClr val="0070C0"/>
                </a:solidFill>
                <a:cs typeface="+mn-cs"/>
              </a:rPr>
              <a:t>חוּשׁ הָרְאִיָּה (חלק א)</a:t>
            </a:r>
            <a:endParaRPr lang="x-none" dirty="0"/>
          </a:p>
        </p:txBody>
      </p:sp>
      <p:pic>
        <p:nvPicPr>
          <p:cNvPr id="2" name="תמונה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0695" y="2771530"/>
            <a:ext cx="4401780" cy="3693368"/>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2360" y="191636"/>
            <a:ext cx="1618340" cy="869922"/>
          </a:xfrm>
          <a:prstGeom prst="rect">
            <a:avLst/>
          </a:prstGeom>
        </p:spPr>
      </p:pic>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9129" y="-81481"/>
            <a:ext cx="1981204" cy="1121666"/>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642" y="365126"/>
            <a:ext cx="8736594" cy="1325563"/>
          </a:xfrm>
        </p:spPr>
        <p:txBody>
          <a:bodyPr/>
          <a:lstStyle/>
          <a:p>
            <a:pPr algn="r"/>
            <a:r>
              <a:rPr lang="he-IL" b="1" dirty="0">
                <a:solidFill>
                  <a:srgbClr val="446AB2"/>
                </a:solidFill>
                <a:latin typeface="MF_FrankRuhl-Regular"/>
                <a:cs typeface="+mn-cs"/>
              </a:rPr>
              <a:t>מְשִׂימָה: </a:t>
            </a:r>
            <a:r>
              <a:rPr lang="he-IL" b="1" dirty="0">
                <a:solidFill>
                  <a:srgbClr val="000000"/>
                </a:solidFill>
                <a:latin typeface="MF_FrankRuhl-Regular"/>
                <a:cs typeface="+mn-cs"/>
              </a:rPr>
              <a:t>קוֹלְטִים מֵידָע וּמְגִיבִים </a:t>
            </a:r>
            <a:r>
              <a:rPr lang="he-IL" sz="2800" b="1" dirty="0">
                <a:solidFill>
                  <a:srgbClr val="000000"/>
                </a:solidFill>
                <a:latin typeface="MF_FrankRuhl-Regular"/>
                <a:cs typeface="+mn-cs"/>
              </a:rPr>
              <a:t>(עמוד 18)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71741" y="1690689"/>
            <a:ext cx="6108876" cy="4946367"/>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936" y="5986196"/>
            <a:ext cx="1621677" cy="871804"/>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4313" y="5799631"/>
            <a:ext cx="1349687" cy="764131"/>
          </a:xfrm>
          <a:prstGeom prst="rect">
            <a:avLst/>
          </a:prstGeom>
        </p:spPr>
      </p:pic>
    </p:spTree>
    <p:extLst>
      <p:ext uri="{BB962C8B-B14F-4D97-AF65-F5344CB8AC3E}">
        <p14:creationId xmlns:p14="http://schemas.microsoft.com/office/powerpoint/2010/main" val="208385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600" b="1" dirty="0">
                <a:cs typeface="+mn-cs"/>
              </a:rPr>
              <a:t>פעילות מתוקשבת בחוברת הדיגיטלית</a:t>
            </a:r>
            <a:endParaRPr lang="en-US" sz="36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556" y="1435086"/>
            <a:ext cx="7868954" cy="4992874"/>
          </a:xfrm>
          <a:prstGeom prst="rect">
            <a:avLst/>
          </a:prstGeom>
        </p:spPr>
      </p:pic>
      <p:graphicFrame>
        <p:nvGraphicFramePr>
          <p:cNvPr id="5" name="אובייקט 4">
            <a:extLst>
              <a:ext uri="{FF2B5EF4-FFF2-40B4-BE49-F238E27FC236}">
                <a16:creationId xmlns:a16="http://schemas.microsoft.com/office/drawing/2014/main" id="{C8E4A9E8-5718-F9EB-D900-2B1B4B1B43C9}"/>
              </a:ext>
            </a:extLst>
          </p:cNvPr>
          <p:cNvGraphicFramePr>
            <a:graphicFrameLocks noChangeAspect="1"/>
          </p:cNvGraphicFramePr>
          <p:nvPr>
            <p:extLst>
              <p:ext uri="{D42A27DB-BD31-4B8C-83A1-F6EECF244321}">
                <p14:modId xmlns:p14="http://schemas.microsoft.com/office/powerpoint/2010/main" val="3605089031"/>
              </p:ext>
            </p:extLst>
          </p:nvPr>
        </p:nvGraphicFramePr>
        <p:xfrm>
          <a:off x="2762250" y="5872335"/>
          <a:ext cx="3086100" cy="482600"/>
        </p:xfrm>
        <a:graphic>
          <a:graphicData uri="http://schemas.openxmlformats.org/presentationml/2006/ole">
            <mc:AlternateContent xmlns:mc="http://schemas.openxmlformats.org/markup-compatibility/2006">
              <mc:Choice xmlns:v="urn:schemas-microsoft-com:vml" Requires="v">
                <p:oleObj name="‏‏תמונת מפת סיביות" r:id="rId4" imgW="3086280" imgH="482760" progId="Paint.Picture">
                  <p:embed/>
                </p:oleObj>
              </mc:Choice>
              <mc:Fallback>
                <p:oleObj name="‏‏תמונת מפת סיביות" r:id="rId4" imgW="3086280" imgH="482760" progId="Paint.Picture">
                  <p:embed/>
                  <p:pic>
                    <p:nvPicPr>
                      <p:cNvPr id="5" name="אובייקט 4">
                        <a:extLst>
                          <a:ext uri="{FF2B5EF4-FFF2-40B4-BE49-F238E27FC236}">
                            <a16:creationId xmlns:a16="http://schemas.microsoft.com/office/drawing/2014/main" id="{C8E4A9E8-5718-F9EB-D900-2B1B4B1B43C9}"/>
                          </a:ext>
                        </a:extLst>
                      </p:cNvPr>
                      <p:cNvPicPr/>
                      <p:nvPr/>
                    </p:nvPicPr>
                    <p:blipFill>
                      <a:blip r:embed="rId5"/>
                      <a:stretch>
                        <a:fillRect/>
                      </a:stretch>
                    </p:blipFill>
                    <p:spPr>
                      <a:xfrm>
                        <a:off x="2762250" y="5872335"/>
                        <a:ext cx="3086100" cy="482600"/>
                      </a:xfrm>
                      <a:prstGeom prst="rect">
                        <a:avLst/>
                      </a:prstGeom>
                      <a:ln>
                        <a:solidFill>
                          <a:srgbClr val="B31114"/>
                        </a:solidFill>
                      </a:ln>
                    </p:spPr>
                  </p:pic>
                </p:oleObj>
              </mc:Fallback>
            </mc:AlternateContent>
          </a:graphicData>
        </a:graphic>
      </p:graphicFrame>
      <p:sp>
        <p:nvSpPr>
          <p:cNvPr id="6" name="אליפסה 5">
            <a:extLst>
              <a:ext uri="{FF2B5EF4-FFF2-40B4-BE49-F238E27FC236}">
                <a16:creationId xmlns:a16="http://schemas.microsoft.com/office/drawing/2014/main" id="{6D86F274-F137-DC1A-FF0D-651725BB724C}"/>
              </a:ext>
            </a:extLst>
          </p:cNvPr>
          <p:cNvSpPr/>
          <p:nvPr/>
        </p:nvSpPr>
        <p:spPr>
          <a:xfrm>
            <a:off x="2209800" y="5343525"/>
            <a:ext cx="3810000" cy="1630363"/>
          </a:xfrm>
          <a:prstGeom prst="ellips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he-IL" sz="2100" b="1" kern="1200"/>
          </a:p>
        </p:txBody>
      </p:sp>
      <p:sp>
        <p:nvSpPr>
          <p:cNvPr id="7" name="אליפסה 6">
            <a:extLst>
              <a:ext uri="{FF2B5EF4-FFF2-40B4-BE49-F238E27FC236}">
                <a16:creationId xmlns:a16="http://schemas.microsoft.com/office/drawing/2014/main" id="{633A40AB-337A-CD56-0723-4F5C64851D06}"/>
              </a:ext>
            </a:extLst>
          </p:cNvPr>
          <p:cNvSpPr/>
          <p:nvPr/>
        </p:nvSpPr>
        <p:spPr>
          <a:xfrm>
            <a:off x="2209800" y="5422914"/>
            <a:ext cx="3941840" cy="1171575"/>
          </a:xfrm>
          <a:prstGeom prst="ellipse">
            <a:avLst/>
          </a:prstGeom>
          <a:noFill/>
          <a:ln w="38100">
            <a:solidFill>
              <a:srgbClr val="B3111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he-IL" sz="2100" b="1" kern="1200"/>
          </a:p>
        </p:txBody>
      </p:sp>
      <p:sp>
        <p:nvSpPr>
          <p:cNvPr id="8" name="תיבת טקסט 7">
            <a:extLst>
              <a:ext uri="{FF2B5EF4-FFF2-40B4-BE49-F238E27FC236}">
                <a16:creationId xmlns:a16="http://schemas.microsoft.com/office/drawing/2014/main" id="{3F3AF43A-828F-E334-AD87-E0D316BC92D6}"/>
              </a:ext>
            </a:extLst>
          </p:cNvPr>
          <p:cNvSpPr txBox="1"/>
          <p:nvPr/>
        </p:nvSpPr>
        <p:spPr>
          <a:xfrm>
            <a:off x="2209800" y="6427960"/>
            <a:ext cx="6419644" cy="369332"/>
          </a:xfrm>
          <a:prstGeom prst="rect">
            <a:avLst/>
          </a:prstGeom>
          <a:noFill/>
        </p:spPr>
        <p:txBody>
          <a:bodyPr wrap="square">
            <a:spAutoFit/>
          </a:bodyPr>
          <a:lstStyle/>
          <a:p>
            <a:r>
              <a:rPr lang="he-IL" dirty="0"/>
              <a:t>קישור לפעילות </a:t>
            </a:r>
            <a:r>
              <a:rPr lang="he-IL" dirty="0">
                <a:hlinkClick r:id="rId6"/>
              </a:rPr>
              <a:t>קוֹלְטִים וּמְגִיבִים בְּעֶזְרַת חוּשׁ הָרְאִיָּה</a:t>
            </a:r>
            <a:endParaRPr lang="he-IL" dirty="0"/>
          </a:p>
        </p:txBody>
      </p:sp>
      <p:pic>
        <p:nvPicPr>
          <p:cNvPr id="3" name="תמונה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657" y="284734"/>
            <a:ext cx="1527188" cy="908625"/>
          </a:xfrm>
          <a:prstGeom prst="rect">
            <a:avLst/>
          </a:prstGeom>
        </p:spPr>
      </p:pic>
    </p:spTree>
    <p:extLst>
      <p:ext uri="{BB962C8B-B14F-4D97-AF65-F5344CB8AC3E}">
        <p14:creationId xmlns:p14="http://schemas.microsoft.com/office/powerpoint/2010/main" val="181752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cs typeface="+mn-cs"/>
              </a:rPr>
              <a:t>סיכום</a:t>
            </a:r>
            <a:endParaRPr lang="en-US" sz="5400" b="1" dirty="0">
              <a:cs typeface="+mn-cs"/>
            </a:endParaRPr>
          </a:p>
        </p:txBody>
      </p:sp>
      <p:sp>
        <p:nvSpPr>
          <p:cNvPr id="3" name="מציין מיקום תוכן 2"/>
          <p:cNvSpPr>
            <a:spLocks noGrp="1"/>
          </p:cNvSpPr>
          <p:nvPr>
            <p:ph idx="1"/>
          </p:nvPr>
        </p:nvSpPr>
        <p:spPr>
          <a:xfrm>
            <a:off x="-244444" y="1825625"/>
            <a:ext cx="9243589" cy="4351338"/>
          </a:xfrm>
        </p:spPr>
        <p:txBody>
          <a:bodyPr>
            <a:normAutofit/>
          </a:bodyPr>
          <a:lstStyle/>
          <a:p>
            <a:pPr algn="r" rtl="1"/>
            <a:r>
              <a:rPr lang="he-IL" sz="3600" dirty="0">
                <a:latin typeface="MF_FrankRuhl-Regular"/>
              </a:rPr>
              <a:t>בְּעֶזְרַת </a:t>
            </a:r>
            <a:r>
              <a:rPr lang="he-IL" sz="3600" b="1" dirty="0">
                <a:latin typeface="MF_FrankRuhl-Regular"/>
              </a:rPr>
              <a:t>חוּשׁ הָרְאִיָּה </a:t>
            </a:r>
            <a:r>
              <a:rPr lang="he-IL" sz="3600" dirty="0">
                <a:latin typeface="MF_FrankRuhl-Regular"/>
              </a:rPr>
              <a:t>אֲנַחְנוּ </a:t>
            </a:r>
            <a:r>
              <a:rPr lang="he-IL" sz="3600" b="1" dirty="0">
                <a:latin typeface="MF_FrankRuhl-Bold"/>
              </a:rPr>
              <a:t>קוֹלְטִים מֵידָע </a:t>
            </a:r>
            <a:r>
              <a:rPr lang="he-IL" sz="3600" dirty="0">
                <a:latin typeface="MF_FrankRuhl-Regular"/>
              </a:rPr>
              <a:t>וּ</a:t>
            </a:r>
            <a:r>
              <a:rPr lang="he-IL" sz="3600" b="1" dirty="0">
                <a:latin typeface="MF_FrankRuhl-Bold"/>
              </a:rPr>
              <a:t>מְגִיבִים</a:t>
            </a:r>
            <a:r>
              <a:rPr lang="he-IL" sz="3600" dirty="0">
                <a:latin typeface="MF_FrankRuhl-Regular"/>
              </a:rPr>
              <a:t>.</a:t>
            </a:r>
          </a:p>
          <a:p>
            <a:pPr algn="r" rtl="1"/>
            <a:r>
              <a:rPr lang="he-IL" sz="3600" dirty="0">
                <a:latin typeface="MF_FrankRuhl-Regular"/>
              </a:rPr>
              <a:t>הַמֵּידָע שֶׁאָנוּ קוֹלְטִים עוֹזֵר לָנוּ </a:t>
            </a:r>
            <a:r>
              <a:rPr lang="he-IL" sz="3600" b="1" dirty="0">
                <a:latin typeface="MF_FrankRuhl-Regular"/>
              </a:rPr>
              <a:t>לְהִתְמַצֵּא בַּסְּבִיבָה</a:t>
            </a:r>
            <a:r>
              <a:rPr lang="he-IL" sz="3600" dirty="0">
                <a:latin typeface="MF_FrankRuhl-Regular"/>
              </a:rPr>
              <a:t>.</a:t>
            </a:r>
          </a:p>
          <a:p>
            <a:pPr algn="r" rtl="1"/>
            <a:r>
              <a:rPr lang="he-IL" sz="3600" dirty="0">
                <a:latin typeface="MF_FrankRuhl-Regular"/>
              </a:rPr>
              <a:t>בְּעֶזְרַת חוּשׁ הָרְאִיָּה אָנוּ יוֹצְרִים </a:t>
            </a:r>
            <a:r>
              <a:rPr lang="he-IL" sz="3600" b="1" dirty="0">
                <a:latin typeface="MF_FrankRuhl-Bold"/>
              </a:rPr>
              <a:t>קֶשֶׁר זֶה עִם זֶה.</a:t>
            </a:r>
            <a:endParaRPr lang="en-US" sz="3600"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0190"/>
            <a:ext cx="1109603" cy="596516"/>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1706" y="3920151"/>
            <a:ext cx="3136573" cy="2632636"/>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9914" y="211628"/>
            <a:ext cx="1086416" cy="615078"/>
          </a:xfrm>
          <a:prstGeom prst="rect">
            <a:avLst/>
          </a:prstGeom>
        </p:spPr>
      </p:pic>
    </p:spTree>
    <p:extLst>
      <p:ext uri="{BB962C8B-B14F-4D97-AF65-F5344CB8AC3E}">
        <p14:creationId xmlns:p14="http://schemas.microsoft.com/office/powerpoint/2010/main" val="2562210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78521"/>
            <a:ext cx="7886700" cy="1325563"/>
          </a:xfrm>
        </p:spPr>
        <p:txBody>
          <a:bodyPr/>
          <a:lstStyle/>
          <a:p>
            <a:pPr algn="ctr"/>
            <a:r>
              <a:rPr lang="he-IL" b="1" dirty="0">
                <a:cs typeface="+mn-cs"/>
              </a:rPr>
              <a:t>חוּש הָרְאִיָּה בִּבְעַלֵי חַיִּים</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29569" y="1393857"/>
            <a:ext cx="3830343" cy="2615406"/>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57" y="1393857"/>
            <a:ext cx="3943350" cy="2627873"/>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9569" y="4144406"/>
            <a:ext cx="3830343" cy="2552565"/>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657" y="4235666"/>
            <a:ext cx="4056357" cy="2281701"/>
          </a:xfrm>
          <a:prstGeom prst="rect">
            <a:avLst/>
          </a:prstGeom>
        </p:spPr>
      </p:pic>
      <p:pic>
        <p:nvPicPr>
          <p:cNvPr id="3" name="תמונה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088" y="0"/>
            <a:ext cx="1461382" cy="827367"/>
          </a:xfrm>
          <a:prstGeom prst="rect">
            <a:avLst/>
          </a:prstGeom>
        </p:spPr>
      </p:pic>
    </p:spTree>
    <p:extLst>
      <p:ext uri="{BB962C8B-B14F-4D97-AF65-F5344CB8AC3E}">
        <p14:creationId xmlns:p14="http://schemas.microsoft.com/office/powerpoint/2010/main" val="27497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652866A-37F4-408E-9A83-5C7D868FA49D}"/>
              </a:ext>
            </a:extLst>
          </p:cNvPr>
          <p:cNvSpPr/>
          <p:nvPr/>
        </p:nvSpPr>
        <p:spPr>
          <a:xfrm>
            <a:off x="749588" y="1196961"/>
            <a:ext cx="6584735" cy="1323439"/>
          </a:xfrm>
          <a:prstGeom prst="rect">
            <a:avLst/>
          </a:prstGeom>
          <a:noFill/>
          <a:effectLst>
            <a:outerShdw blurRad="50800" dist="38100" algn="l" rotWithShape="0">
              <a:prstClr val="black">
                <a:alpha val="40000"/>
              </a:prstClr>
            </a:outerShdw>
          </a:effectLst>
        </p:spPr>
        <p:txBody>
          <a:bodyPr wrap="square" lIns="91440" tIns="45720" rIns="91440" bIns="45720">
            <a:spAutoFit/>
          </a:bodyPr>
          <a:lstStyle/>
          <a:p>
            <a:pPr algn="r"/>
            <a:r>
              <a:rPr lang="he-IL" sz="8000" b="1" dirty="0">
                <a:ln w="22225">
                  <a:noFill/>
                  <a:prstDash val="solid"/>
                </a:ln>
                <a:solidFill>
                  <a:srgbClr val="0067A7"/>
                </a:solidFill>
              </a:rPr>
              <a:t>   </a:t>
            </a:r>
            <a:endParaRPr lang="he-IL" sz="8000" b="1" cap="none" spc="0" dirty="0">
              <a:ln w="22225">
                <a:noFill/>
                <a:prstDash val="solid"/>
              </a:ln>
              <a:solidFill>
                <a:srgbClr val="0067A7"/>
              </a:solidFill>
              <a:effectLst/>
            </a:endParaRPr>
          </a:p>
        </p:txBody>
      </p:sp>
      <p:pic>
        <p:nvPicPr>
          <p:cNvPr id="9" name="גרפיקה 8" descr="פרח ללא גבעול">
            <a:extLst>
              <a:ext uri="{FF2B5EF4-FFF2-40B4-BE49-F238E27FC236}">
                <a16:creationId xmlns:a16="http://schemas.microsoft.com/office/drawing/2014/main" id="{3D4CC3AC-0D15-4E3A-9512-BC0AC42D9F6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579" y="4001204"/>
            <a:ext cx="914400" cy="914400"/>
          </a:xfrm>
          <a:prstGeom prst="rect">
            <a:avLst/>
          </a:prstGeom>
        </p:spPr>
      </p:pic>
      <p:pic>
        <p:nvPicPr>
          <p:cNvPr id="10" name="גרפיקה 9" descr="פרח ללא גבעול">
            <a:extLst>
              <a:ext uri="{FF2B5EF4-FFF2-40B4-BE49-F238E27FC236}">
                <a16:creationId xmlns:a16="http://schemas.microsoft.com/office/drawing/2014/main" id="{44D24E6F-090E-44F5-961B-6283637F8A8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427511">
            <a:off x="405606" y="4778265"/>
            <a:ext cx="687964" cy="687964"/>
          </a:xfrm>
          <a:prstGeom prst="rect">
            <a:avLst/>
          </a:prstGeom>
        </p:spPr>
      </p:pic>
      <p:pic>
        <p:nvPicPr>
          <p:cNvPr id="11" name="גרפיקה 10" descr="פרח ללא גבעול">
            <a:extLst>
              <a:ext uri="{FF2B5EF4-FFF2-40B4-BE49-F238E27FC236}">
                <a16:creationId xmlns:a16="http://schemas.microsoft.com/office/drawing/2014/main" id="{306B8901-845A-4489-8524-3562717A573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7427511">
            <a:off x="1268800" y="4216278"/>
            <a:ext cx="646779" cy="646779"/>
          </a:xfrm>
          <a:prstGeom prst="rect">
            <a:avLst/>
          </a:prstGeom>
        </p:spPr>
      </p:pic>
      <p:sp>
        <p:nvSpPr>
          <p:cNvPr id="17" name="TextBox 16"/>
          <p:cNvSpPr txBox="1"/>
          <p:nvPr/>
        </p:nvSpPr>
        <p:spPr>
          <a:xfrm>
            <a:off x="1226774" y="820342"/>
            <a:ext cx="6758382" cy="923330"/>
          </a:xfrm>
          <a:prstGeom prst="rect">
            <a:avLst/>
          </a:prstGeom>
          <a:noFill/>
        </p:spPr>
        <p:txBody>
          <a:bodyPr wrap="square" rtlCol="0">
            <a:spAutoFit/>
          </a:bodyPr>
          <a:lstStyle/>
          <a:p>
            <a:pPr algn="ctr"/>
            <a:r>
              <a:rPr lang="he-IL" sz="5400" b="1" dirty="0"/>
              <a:t>תָּם וְלֹא נִשְלָם</a:t>
            </a:r>
            <a:endParaRPr lang="en-US" sz="5400" b="1" dirty="0"/>
          </a:p>
        </p:txBody>
      </p:sp>
      <p:pic>
        <p:nvPicPr>
          <p:cNvPr id="8" name="תמונה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49370" y="272359"/>
            <a:ext cx="1350598" cy="727245"/>
          </a:xfrm>
          <a:prstGeom prst="rect">
            <a:avLst/>
          </a:prstGeom>
        </p:spPr>
      </p:pic>
      <p:pic>
        <p:nvPicPr>
          <p:cNvPr id="4" name="תמונה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11266" y="2207682"/>
            <a:ext cx="5121468" cy="4297232"/>
          </a:xfrm>
          <a:prstGeom prst="rect">
            <a:avLst/>
          </a:prstGeom>
        </p:spPr>
      </p:pic>
      <p:pic>
        <p:nvPicPr>
          <p:cNvPr id="3" name="תמונה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9585" y="77300"/>
            <a:ext cx="1409037" cy="797732"/>
          </a:xfrm>
          <a:prstGeom prst="rect">
            <a:avLst/>
          </a:prstGeom>
        </p:spPr>
      </p:pic>
    </p:spTree>
    <p:extLst>
      <p:ext uri="{BB962C8B-B14F-4D97-AF65-F5344CB8AC3E}">
        <p14:creationId xmlns:p14="http://schemas.microsoft.com/office/powerpoint/2010/main" val="312150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prstClr val="black"/>
                </a:solidFill>
                <a:cs typeface="Arial" panose="020B0604020202020204" pitchFamily="34" charset="0"/>
              </a:rPr>
              <a:t>הַחוּשִים שֶלָנוּ</a:t>
            </a:r>
            <a:endParaRPr lang="en-US" sz="5400"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2016" y="2211026"/>
            <a:ext cx="8591738" cy="2569203"/>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214" y="38733"/>
            <a:ext cx="1214271" cy="652785"/>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15" y="38733"/>
            <a:ext cx="1533809" cy="868372"/>
          </a:xfrm>
          <a:prstGeom prst="rect">
            <a:avLst/>
          </a:prstGeom>
        </p:spPr>
      </p:pic>
    </p:spTree>
    <p:extLst>
      <p:ext uri="{BB962C8B-B14F-4D97-AF65-F5344CB8AC3E}">
        <p14:creationId xmlns:p14="http://schemas.microsoft.com/office/powerpoint/2010/main" val="165121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8895" y="365126"/>
            <a:ext cx="7886700" cy="1325563"/>
          </a:xfrm>
        </p:spPr>
        <p:txBody>
          <a:bodyPr/>
          <a:lstStyle/>
          <a:p>
            <a:pPr algn="ctr"/>
            <a:r>
              <a:rPr lang="he-IL" b="1" dirty="0">
                <a:latin typeface="MF_FrankRuhl-Regular"/>
                <a:cs typeface="+mn-cs"/>
              </a:rPr>
              <a:t>קוֹלְטִים מֵידָע</a:t>
            </a:r>
            <a:endParaRPr lang="en-US" b="1" dirty="0">
              <a:cs typeface="+mn-cs"/>
            </a:endParaRPr>
          </a:p>
        </p:txBody>
      </p:sp>
      <p:sp>
        <p:nvSpPr>
          <p:cNvPr id="3" name="מציין מיקום תוכן 2"/>
          <p:cNvSpPr>
            <a:spLocks noGrp="1"/>
          </p:cNvSpPr>
          <p:nvPr>
            <p:ph idx="1"/>
          </p:nvPr>
        </p:nvSpPr>
        <p:spPr/>
        <p:txBody>
          <a:bodyPr/>
          <a:lstStyle/>
          <a:p>
            <a:pPr marL="0" indent="0" algn="r">
              <a:buNone/>
            </a:pPr>
            <a:r>
              <a:rPr lang="he-IL" b="1" dirty="0">
                <a:latin typeface="MF_FrankRuhl-Bold"/>
              </a:rPr>
              <a:t>מְשׂימָה: </a:t>
            </a:r>
            <a:r>
              <a:rPr lang="he-IL" b="1" dirty="0">
                <a:latin typeface="MF_FrankRuhl-Regular"/>
              </a:rPr>
              <a:t>מָה קוֹלְטִים בְּעֶזְרַת חוּשׁ הָרְאִיָּה? (עמוד 11)</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42" y="2797174"/>
            <a:ext cx="9144000" cy="351472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3681" y="156103"/>
            <a:ext cx="1621677" cy="871804"/>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4698"/>
            <a:ext cx="1981204" cy="1121666"/>
          </a:xfrm>
          <a:prstGeom prst="rect">
            <a:avLst/>
          </a:prstGeom>
        </p:spPr>
      </p:pic>
    </p:spTree>
    <p:extLst>
      <p:ext uri="{BB962C8B-B14F-4D97-AF65-F5344CB8AC3E}">
        <p14:creationId xmlns:p14="http://schemas.microsoft.com/office/powerpoint/2010/main" val="352722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latin typeface="MF_FrankRuhl-Regular"/>
                <a:cs typeface="+mn-cs"/>
              </a:rPr>
              <a:t>חֵלֶק א</a:t>
            </a:r>
            <a:r>
              <a:rPr lang="he-IL" sz="5400" dirty="0">
                <a:latin typeface="MF_FrankRuhl-Regular"/>
              </a:rPr>
              <a:t> - </a:t>
            </a:r>
            <a:r>
              <a:rPr lang="he-IL" sz="5400" b="1" dirty="0">
                <a:latin typeface="MF_FrankRuhl-Regular"/>
                <a:cs typeface="+mn-cs"/>
              </a:rPr>
              <a:t>מְמַיְּינִים (1)</a:t>
            </a:r>
            <a:endParaRPr lang="en-US" sz="54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he-IL" sz="4000" b="1" dirty="0">
                <a:latin typeface="MF_FrankRuhl-Regular"/>
              </a:rPr>
              <a:t>מַיְּנוּ אֶת אַבְנֵי הַלֶֶּגוֹ לְפִי הַצֶּבַע</a:t>
            </a:r>
          </a:p>
          <a:p>
            <a:pPr marL="0" indent="0" algn="r">
              <a:buNone/>
            </a:pPr>
            <a:endParaRPr lang="en-US" sz="40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402284"/>
            <a:ext cx="3970840" cy="2646193"/>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577" y="2734146"/>
            <a:ext cx="2243251" cy="3982471"/>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97" y="326971"/>
            <a:ext cx="1145874" cy="616015"/>
          </a:xfrm>
          <a:prstGeom prst="rect">
            <a:avLst/>
          </a:prstGeom>
        </p:spPr>
      </p:pic>
      <p:pic>
        <p:nvPicPr>
          <p:cNvPr id="7" name="תמונה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98" y="1013886"/>
            <a:ext cx="1262834" cy="714958"/>
          </a:xfrm>
          <a:prstGeom prst="rect">
            <a:avLst/>
          </a:prstGeom>
        </p:spPr>
      </p:pic>
    </p:spTree>
    <p:extLst>
      <p:ext uri="{BB962C8B-B14F-4D97-AF65-F5344CB8AC3E}">
        <p14:creationId xmlns:p14="http://schemas.microsoft.com/office/powerpoint/2010/main" val="297600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latin typeface="MF_FrankRuhl-Regular"/>
                <a:cs typeface="+mn-cs"/>
              </a:rPr>
              <a:t>מְמַיְּינִים (2)</a:t>
            </a:r>
            <a:endParaRPr lang="en-US" sz="54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he-IL" sz="4000" b="1" dirty="0">
                <a:latin typeface="MF_FrankRuhl-Regular"/>
              </a:rPr>
              <a:t>מַיְּנוּ אֶת אַבְנֵי הַלֶֶּגוֹ לְפִי הַצּוּרָה</a:t>
            </a:r>
          </a:p>
          <a:p>
            <a:pPr marL="0" indent="0" algn="r">
              <a:buNone/>
            </a:pPr>
            <a:endParaRPr lang="en-US" sz="4000" b="1" dirty="0"/>
          </a:p>
        </p:txBody>
      </p:sp>
      <p:pic>
        <p:nvPicPr>
          <p:cNvPr id="8" name="תמונה 7"/>
          <p:cNvPicPr>
            <a:picLocks noChangeAspect="1"/>
          </p:cNvPicPr>
          <p:nvPr/>
        </p:nvPicPr>
        <p:blipFill>
          <a:blip r:embed="rId3"/>
          <a:stretch>
            <a:fillRect/>
          </a:stretch>
        </p:blipFill>
        <p:spPr>
          <a:xfrm>
            <a:off x="2034162" y="2840288"/>
            <a:ext cx="5905728" cy="3471611"/>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30190"/>
            <a:ext cx="1621677" cy="871804"/>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7453" y="105480"/>
            <a:ext cx="1760147" cy="996514"/>
          </a:xfrm>
          <a:prstGeom prst="rect">
            <a:avLst/>
          </a:prstGeom>
        </p:spPr>
      </p:pic>
    </p:spTree>
    <p:extLst>
      <p:ext uri="{BB962C8B-B14F-4D97-AF65-F5344CB8AC3E}">
        <p14:creationId xmlns:p14="http://schemas.microsoft.com/office/powerpoint/2010/main" val="280696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latin typeface="MF_FrankRuhl-Regular"/>
                <a:cs typeface="+mn-cs"/>
              </a:rPr>
              <a:t>מְמַיְּינִים (3)</a:t>
            </a:r>
            <a:endParaRPr lang="en-US" sz="54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he-IL" sz="4000" b="1" dirty="0">
                <a:latin typeface="MF_FrankRuhl-Regular"/>
              </a:rPr>
              <a:t>מַיְּנוּ אֶת אַבְנֵי הַלֶֶּגוֹ לְפִי הַגּוֹדֶל</a:t>
            </a:r>
            <a:endParaRPr lang="en-GB" sz="4000" b="1" dirty="0">
              <a:latin typeface="MF_FrankRuhl-Regular"/>
            </a:endParaRPr>
          </a:p>
          <a:p>
            <a:pPr marL="0" indent="0" algn="r">
              <a:buNone/>
            </a:pPr>
            <a:endParaRPr lang="en-GB" sz="4000" b="1" dirty="0">
              <a:latin typeface="MF_FrankRuhl-Regular"/>
            </a:endParaRPr>
          </a:p>
          <a:p>
            <a:pPr marL="0" indent="0" algn="r">
              <a:buNone/>
            </a:pPr>
            <a:endParaRPr lang="he-IL" sz="4000" b="1" dirty="0">
              <a:latin typeface="MF_FrankRuhl-Regular"/>
            </a:endParaRPr>
          </a:p>
          <a:p>
            <a:pPr marL="0" indent="0" algn="r">
              <a:buNone/>
            </a:pPr>
            <a:endParaRPr lang="en-US" sz="4000" b="1" dirty="0"/>
          </a:p>
        </p:txBody>
      </p:sp>
      <p:pic>
        <p:nvPicPr>
          <p:cNvPr id="4" name="תמונה 3"/>
          <p:cNvPicPr>
            <a:picLocks noChangeAspect="1"/>
          </p:cNvPicPr>
          <p:nvPr/>
        </p:nvPicPr>
        <p:blipFill>
          <a:blip r:embed="rId3"/>
          <a:stretch>
            <a:fillRect/>
          </a:stretch>
        </p:blipFill>
        <p:spPr>
          <a:xfrm>
            <a:off x="103831" y="3186442"/>
            <a:ext cx="9058275" cy="143827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287" y="153403"/>
            <a:ext cx="1167898" cy="661209"/>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0" y="230190"/>
            <a:ext cx="1232865" cy="662781"/>
          </a:xfrm>
          <a:prstGeom prst="rect">
            <a:avLst/>
          </a:prstGeom>
        </p:spPr>
      </p:pic>
    </p:spTree>
    <p:extLst>
      <p:ext uri="{BB962C8B-B14F-4D97-AF65-F5344CB8AC3E}">
        <p14:creationId xmlns:p14="http://schemas.microsoft.com/office/powerpoint/2010/main" val="273288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 </a:t>
            </a:r>
            <a:r>
              <a:rPr lang="he-IL" b="1" dirty="0">
                <a:cs typeface="+mn-cs"/>
              </a:rPr>
              <a:t>חֵלֶק ב - מֵנִיעִים </a:t>
            </a:r>
            <a:endParaRPr lang="en-US" b="1" dirty="0">
              <a:cs typeface="+mn-cs"/>
            </a:endParaRPr>
          </a:p>
        </p:txBody>
      </p:sp>
      <p:sp>
        <p:nvSpPr>
          <p:cNvPr id="3" name="מציין מיקום תוכן 2"/>
          <p:cNvSpPr>
            <a:spLocks noGrp="1"/>
          </p:cNvSpPr>
          <p:nvPr>
            <p:ph idx="1"/>
          </p:nvPr>
        </p:nvSpPr>
        <p:spPr/>
        <p:txBody>
          <a:bodyPr/>
          <a:lstStyle/>
          <a:p>
            <a:pPr algn="r" rtl="1"/>
            <a:r>
              <a:rPr lang="he-IL" dirty="0"/>
              <a:t>הָנִיעוּ אֶת מְכוֹנִית הַצַּעֲצוּעַ.</a:t>
            </a:r>
          </a:p>
          <a:p>
            <a:pPr algn="r" rtl="1"/>
            <a:r>
              <a:rPr lang="he-IL" dirty="0"/>
              <a:t>הִסְתַּכְּלוּ לְאָן הַמְּכוֹנִית נָעָה.</a:t>
            </a:r>
          </a:p>
          <a:p>
            <a:pPr algn="r" rtl="1"/>
            <a:r>
              <a:rPr lang="he-IL" dirty="0"/>
              <a:t>בְּאֵיזֶה </a:t>
            </a:r>
            <a:r>
              <a:rPr lang="he-IL" b="1" dirty="0"/>
              <a:t>חוּשׁ </a:t>
            </a:r>
            <a:r>
              <a:rPr lang="he-IL" dirty="0"/>
              <a:t>נֶעֱזַרְתֶּם כְּדֵי לִרְאוֹת לְאָן הַמְּכוֹנִית נָעָה?</a:t>
            </a:r>
            <a:endParaRPr lang="en-US" dirty="0"/>
          </a:p>
          <a:p>
            <a:pPr marL="0" indent="0" algn="r" rtl="1">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6083" y="3657223"/>
            <a:ext cx="5649362" cy="304536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825" y="200746"/>
            <a:ext cx="1073389" cy="577048"/>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3121" y="120895"/>
            <a:ext cx="1176951" cy="666335"/>
          </a:xfrm>
          <a:prstGeom prst="rect">
            <a:avLst/>
          </a:prstGeom>
        </p:spPr>
      </p:pic>
    </p:spTree>
    <p:extLst>
      <p:ext uri="{BB962C8B-B14F-4D97-AF65-F5344CB8AC3E}">
        <p14:creationId xmlns:p14="http://schemas.microsoft.com/office/powerpoint/2010/main" val="230877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stretch>
            <a:fillRect/>
          </a:stretch>
        </p:blipFill>
        <p:spPr>
          <a:xfrm>
            <a:off x="3214075" y="284957"/>
            <a:ext cx="2190750" cy="1485900"/>
          </a:xfrm>
          <a:prstGeom prst="rect">
            <a:avLst/>
          </a:prstGeom>
        </p:spPr>
      </p:pic>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idx="1"/>
          </p:nvPr>
        </p:nvSpPr>
        <p:spPr/>
        <p:txBody>
          <a:bodyPr>
            <a:normAutofit/>
          </a:bodyPr>
          <a:lstStyle/>
          <a:p>
            <a:pPr marL="0" indent="0" algn="r" rtl="1">
              <a:buNone/>
            </a:pPr>
            <a:r>
              <a:rPr lang="he-IL" sz="6000" b="1" dirty="0">
                <a:latin typeface="MF_FrankRuhl-Regular"/>
              </a:rPr>
              <a:t>בְּעֶזְרַת מָה זִהִיתֶם צוּרוֹת, גְּדָלִים, צְבָעִים וּתְנוּעָה?</a:t>
            </a:r>
            <a:endParaRPr lang="en-US" sz="6000" b="1" dirty="0"/>
          </a:p>
        </p:txBody>
      </p:sp>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1" y="6212813"/>
            <a:ext cx="1200137" cy="645187"/>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6661" y="6161505"/>
            <a:ext cx="1244098" cy="704351"/>
          </a:xfrm>
          <a:prstGeom prst="rect">
            <a:avLst/>
          </a:prstGeom>
        </p:spPr>
      </p:pic>
    </p:spTree>
    <p:extLst>
      <p:ext uri="{BB962C8B-B14F-4D97-AF65-F5344CB8AC3E}">
        <p14:creationId xmlns:p14="http://schemas.microsoft.com/office/powerpoint/2010/main" val="415170309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1185</TotalTime>
  <Words>1693</Words>
  <Application>Microsoft Office PowerPoint</Application>
  <PresentationFormat>‫הצגה על המסך (4:3)</PresentationFormat>
  <Paragraphs>142</Paragraphs>
  <Slides>24</Slides>
  <Notes>24</Notes>
  <HiddenSlides>0</HiddenSlides>
  <MMClips>0</MMClips>
  <ScaleCrop>false</ScaleCrop>
  <HeadingPairs>
    <vt:vector size="8" baseType="variant">
      <vt:variant>
        <vt:lpstr>גופנים בשימוש</vt:lpstr>
      </vt:variant>
      <vt:variant>
        <vt:i4>10</vt:i4>
      </vt:variant>
      <vt:variant>
        <vt:lpstr>ערכת נושא</vt:lpstr>
      </vt:variant>
      <vt:variant>
        <vt:i4>1</vt:i4>
      </vt:variant>
      <vt:variant>
        <vt:lpstr>שרתי OLE מוטבעים</vt:lpstr>
      </vt:variant>
      <vt:variant>
        <vt:i4>1</vt:i4>
      </vt:variant>
      <vt:variant>
        <vt:lpstr>כותרות שקופיות</vt:lpstr>
      </vt:variant>
      <vt:variant>
        <vt:i4>24</vt:i4>
      </vt:variant>
    </vt:vector>
  </HeadingPairs>
  <TitlesOfParts>
    <vt:vector size="36" baseType="lpstr">
      <vt:lpstr>Arial</vt:lpstr>
      <vt:lpstr>Calibri</vt:lpstr>
      <vt:lpstr>Calibri Light</vt:lpstr>
      <vt:lpstr>EnzoagadaMF-Bold</vt:lpstr>
      <vt:lpstr>FontbitDavid</vt:lpstr>
      <vt:lpstr>FontbitDavid-Bold</vt:lpstr>
      <vt:lpstr>MF_FrankRuhl-Bold</vt:lpstr>
      <vt:lpstr>MF_FrankRuhl-Regular</vt:lpstr>
      <vt:lpstr>NarkisimMFO</vt:lpstr>
      <vt:lpstr>OpenSansHebrewRegular</vt:lpstr>
      <vt:lpstr>ערכת נושא Office</vt:lpstr>
      <vt:lpstr>‏‏תמונת מפת סיביות</vt:lpstr>
      <vt:lpstr>מצגת מלווה לשיעורים</vt:lpstr>
      <vt:lpstr>חוּשׁ הָרְאִיָּה (חלק א)</vt:lpstr>
      <vt:lpstr>הַחוּשִים שֶלָנוּ</vt:lpstr>
      <vt:lpstr>קוֹלְטִים מֵידָע</vt:lpstr>
      <vt:lpstr>חֵלֶק א - מְמַיְּינִים (1)</vt:lpstr>
      <vt:lpstr>מְמַיְּינִים (2)</vt:lpstr>
      <vt:lpstr>מְמַיְּינִים (3)</vt:lpstr>
      <vt:lpstr> חֵלֶק ב - מֵנִיעִים </vt:lpstr>
      <vt:lpstr>מצגת של PowerPoint‏</vt:lpstr>
      <vt:lpstr>מְשִׂימָה: בּוֹנִים מֵאַבְנֵי לֶגוֹ (עמוד 13)</vt:lpstr>
      <vt:lpstr>מְשִׂימָה: בּוֹנִים מֵאַבְנֵי לֶגוֹ (עמוד 13)</vt:lpstr>
      <vt:lpstr>מְשִׂימָה: בּוֹנִים מֵאַבְנֵי לֶגוֹ (עמוד 13)</vt:lpstr>
      <vt:lpstr>מצגת של PowerPoint‏</vt:lpstr>
      <vt:lpstr>מְשִׂימָה: לְצַיֵּר כְּמוֹ פִּיקָסוֹ (רשות)</vt:lpstr>
      <vt:lpstr>מְצַיְּרִים כְּמוֹ פִּיקָסוֹ   עמוד 15</vt:lpstr>
      <vt:lpstr>המשגה: חוּשׁ הראיה  (עמוד 16) </vt:lpstr>
      <vt:lpstr>מצגת של PowerPoint‏</vt:lpstr>
      <vt:lpstr>מְשִׂימָה: מַדּוּעַ חוּשׁ הָרְאִיָּה חָשׁוּב לָנוּ? (עמוד 17) - סיור</vt:lpstr>
      <vt:lpstr>מצגת של PowerPoint‏</vt:lpstr>
      <vt:lpstr>מְשִׂימָה: קוֹלְטִים מֵידָע וּמְגִיבִים (עמוד 18)</vt:lpstr>
      <vt:lpstr>פעילות מתוקשבת בחוברת הדיגיטלית</vt:lpstr>
      <vt:lpstr>סיכום</vt:lpstr>
      <vt:lpstr>חוּש הָרְאִיָּה בִּבְעַלֵי חַיִּים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145</cp:revision>
  <dcterms:created xsi:type="dcterms:W3CDTF">2019-05-25T18:59:51Z</dcterms:created>
  <dcterms:modified xsi:type="dcterms:W3CDTF">2023-09-18T06:12:36Z</dcterms:modified>
</cp:coreProperties>
</file>