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1"/>
    <p:sldMasterId id="2147483672" r:id="rId2"/>
  </p:sldMasterIdLst>
  <p:notesMasterIdLst>
    <p:notesMasterId r:id="rId23"/>
  </p:notesMasterIdLst>
  <p:sldIdLst>
    <p:sldId id="256" r:id="rId3"/>
    <p:sldId id="257" r:id="rId4"/>
    <p:sldId id="259" r:id="rId5"/>
    <p:sldId id="260" r:id="rId6"/>
    <p:sldId id="258" r:id="rId7"/>
    <p:sldId id="261" r:id="rId8"/>
    <p:sldId id="262" r:id="rId9"/>
    <p:sldId id="263" r:id="rId10"/>
    <p:sldId id="266" r:id="rId11"/>
    <p:sldId id="267" r:id="rId12"/>
    <p:sldId id="264" r:id="rId13"/>
    <p:sldId id="268" r:id="rId14"/>
    <p:sldId id="269" r:id="rId15"/>
    <p:sldId id="270" r:id="rId16"/>
    <p:sldId id="271" r:id="rId17"/>
    <p:sldId id="272" r:id="rId18"/>
    <p:sldId id="273" r:id="rId19"/>
    <p:sldId id="275" r:id="rId20"/>
    <p:sldId id="274" r:id="rId21"/>
    <p:sldId id="27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8A41"/>
    <a:srgbClr val="9FCAC9"/>
    <a:srgbClr val="0675B6"/>
    <a:srgbClr val="06A6E8"/>
    <a:srgbClr val="BD8847"/>
    <a:srgbClr val="3CB9BA"/>
    <a:srgbClr val="AF5480"/>
    <a:srgbClr val="457323"/>
    <a:srgbClr val="768507"/>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000" autoAdjust="0"/>
    <p:restoredTop sz="94660"/>
  </p:normalViewPr>
  <p:slideViewPr>
    <p:cSldViewPr snapToGrid="0" showGuides="1">
      <p:cViewPr varScale="1">
        <p:scale>
          <a:sx n="52" d="100"/>
          <a:sy n="52" d="100"/>
        </p:scale>
        <p:origin x="1542" y="30"/>
      </p:cViewPr>
      <p:guideLst>
        <p:guide orient="horz" pos="2136"/>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149F0EE4-8C17-4D8F-BB25-3AFDFADADBB8}" type="datetimeFigureOut">
              <a:rPr lang="he-IL" smtClean="0"/>
              <a:t>כ"ה/אב/תשפ"ג</a:t>
            </a:fld>
            <a:endParaRPr lang="he-IL"/>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D409CDC-1977-4B8F-8363-55A55E300A44}" type="slidenum">
              <a:rPr lang="he-IL" smtClean="0"/>
              <a:t>‹#›</a:t>
            </a:fld>
            <a:endParaRPr lang="he-IL"/>
          </a:p>
        </p:txBody>
      </p:sp>
    </p:spTree>
    <p:extLst>
      <p:ext uri="{BB962C8B-B14F-4D97-AF65-F5344CB8AC3E}">
        <p14:creationId xmlns:p14="http://schemas.microsoft.com/office/powerpoint/2010/main" val="41264504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0" dirty="0" smtClean="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למורה</a:t>
            </a:r>
            <a:r>
              <a:rPr lang="he-IL" sz="1800" b="1"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a:t>
            </a:r>
            <a:r>
              <a:rPr lang="he-IL" sz="1800" kern="0" dirty="0">
                <a:effectLst/>
                <a:latin typeface="Calibri" panose="020F0502020204030204" pitchFamily="34" charset="0"/>
                <a:ea typeface="Calibri" panose="020F0502020204030204" pitchFamily="34" charset="0"/>
                <a:cs typeface="Arial" panose="020B0604020202020204" pitchFamily="34" charset="0"/>
              </a:rPr>
              <a:t>מטרת פעילות הפתיחה היא לעורר סקרנות ועניין ללמוד מדע </a:t>
            </a:r>
            <a:r>
              <a:rPr lang="he-IL" sz="1800" kern="0" dirty="0" smtClean="0">
                <a:effectLst/>
                <a:latin typeface="Calibri" panose="020F0502020204030204" pitchFamily="34" charset="0"/>
                <a:ea typeface="Calibri" panose="020F0502020204030204" pitchFamily="34" charset="0"/>
                <a:cs typeface="Arial" panose="020B0604020202020204" pitchFamily="34" charset="0"/>
              </a:rPr>
              <a:t>וטכנולוגיה ולהפגיש </a:t>
            </a:r>
            <a:r>
              <a:rPr lang="he-IL" sz="1800" kern="0" dirty="0">
                <a:effectLst/>
                <a:latin typeface="Calibri" panose="020F0502020204030204" pitchFamily="34" charset="0"/>
                <a:ea typeface="Calibri" panose="020F0502020204030204" pitchFamily="34" charset="0"/>
                <a:cs typeface="Arial" panose="020B0604020202020204" pitchFamily="34" charset="0"/>
              </a:rPr>
              <a:t>אותם עם נושאי הלימוד שילמדו בכיתה ב. במצגת שלוש פעילויות. שתי הפעילויות הראשונות עוסקות בפליאה והפעילות השלישית בהכרת חוברות הלימוד.</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1</a:t>
            </a:fld>
            <a:endParaRPr lang="he-IL"/>
          </a:p>
        </p:txBody>
      </p:sp>
    </p:spTree>
    <p:extLst>
      <p:ext uri="{BB962C8B-B14F-4D97-AF65-F5344CB8AC3E}">
        <p14:creationId xmlns:p14="http://schemas.microsoft.com/office/powerpoint/2010/main" val="1287597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800" kern="100" dirty="0">
                <a:effectLst/>
                <a:latin typeface="Calibri" panose="020F0502020204030204" pitchFamily="34" charset="0"/>
                <a:ea typeface="Calibri" panose="020F0502020204030204" pitchFamily="34" charset="0"/>
                <a:cs typeface="Arial" panose="020B0604020202020204" pitchFamily="34" charset="0"/>
              </a:rPr>
              <a:t>מציגים לתלמידים את שני בעלי החיים: </a:t>
            </a:r>
            <a:r>
              <a:rPr lang="he-IL" sz="1800" kern="100" dirty="0" err="1">
                <a:effectLst/>
                <a:latin typeface="Calibri" panose="020F0502020204030204" pitchFamily="34" charset="0"/>
                <a:ea typeface="Calibri" panose="020F0502020204030204" pitchFamily="34" charset="0"/>
                <a:cs typeface="Arial" panose="020B0604020202020204" pitchFamily="34" charset="0"/>
              </a:rPr>
              <a:t>שושנון</a:t>
            </a:r>
            <a:r>
              <a:rPr lang="he-IL" sz="1800" kern="100" dirty="0">
                <a:effectLst/>
                <a:latin typeface="Calibri" panose="020F0502020204030204" pitchFamily="34" charset="0"/>
                <a:ea typeface="Calibri" panose="020F0502020204030204" pitchFamily="34" charset="0"/>
                <a:cs typeface="Arial" panose="020B0604020202020204" pitchFamily="34" charset="0"/>
              </a:rPr>
              <a:t> (דג) ושושנת הים. שניהם חיים בשונית אלמוגים. מפנים את תשומת הלב של התלמידים למבנה של שושנת הים (פתח מרכזי וזרועות) וגופה צמוד למצע (אינה נעה ממקום למקום). הזרועות שלה נמצאות בתנועה והן תופסות את הטרף ומשתקות אותו בחומר צורב שהן מפרישות. הטרף מובל באמצעות תנועת הזרועות אל הפתח המרכזי ומשם לעיכול בקיבה.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10</a:t>
            </a:fld>
            <a:endParaRPr lang="he-IL"/>
          </a:p>
        </p:txBody>
      </p:sp>
    </p:spTree>
    <p:extLst>
      <p:ext uri="{BB962C8B-B14F-4D97-AF65-F5344CB8AC3E}">
        <p14:creationId xmlns:p14="http://schemas.microsoft.com/office/powerpoint/2010/main" val="1372764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800" kern="100" dirty="0">
                <a:effectLst/>
                <a:latin typeface="Calibri" panose="020F0502020204030204" pitchFamily="34" charset="0"/>
                <a:ea typeface="Calibri" panose="020F0502020204030204" pitchFamily="34" charset="0"/>
                <a:cs typeface="Arial" panose="020B0604020202020204" pitchFamily="34" charset="0"/>
              </a:rPr>
              <a:t>שושנת הים </a:t>
            </a:r>
            <a:r>
              <a:rPr lang="he-IL" sz="1800" kern="100" dirty="0" err="1">
                <a:effectLst/>
                <a:latin typeface="Calibri" panose="020F0502020204030204" pitchFamily="34" charset="0"/>
                <a:ea typeface="Calibri" panose="020F0502020204030204" pitchFamily="34" charset="0"/>
                <a:cs typeface="Arial" panose="020B0604020202020204" pitchFamily="34" charset="0"/>
              </a:rPr>
              <a:t>והשושנון</a:t>
            </a:r>
            <a:r>
              <a:rPr lang="he-IL" sz="1800" kern="100" dirty="0">
                <a:effectLst/>
                <a:latin typeface="Calibri" panose="020F0502020204030204" pitchFamily="34" charset="0"/>
                <a:ea typeface="Calibri" panose="020F0502020204030204" pitchFamily="34" charset="0"/>
                <a:cs typeface="Arial" panose="020B0604020202020204" pitchFamily="34" charset="0"/>
              </a:rPr>
              <a:t> חיים בשיתוף פעולה. שושנת הים מהווה בית </a:t>
            </a:r>
            <a:r>
              <a:rPr lang="he-IL" sz="1800" kern="100" dirty="0" err="1">
                <a:effectLst/>
                <a:latin typeface="Calibri" panose="020F0502020204030204" pitchFamily="34" charset="0"/>
                <a:ea typeface="Calibri" panose="020F0502020204030204" pitchFamily="34" charset="0"/>
                <a:cs typeface="Arial" panose="020B0604020202020204" pitchFamily="34" charset="0"/>
              </a:rPr>
              <a:t>לשושנון</a:t>
            </a:r>
            <a:r>
              <a:rPr lang="he-IL" sz="1800" kern="100" dirty="0">
                <a:effectLst/>
                <a:latin typeface="Calibri" panose="020F0502020204030204" pitchFamily="34" charset="0"/>
                <a:ea typeface="Calibri" panose="020F0502020204030204" pitchFamily="34" charset="0"/>
                <a:cs typeface="Arial" panose="020B0604020202020204" pitchFamily="34" charset="0"/>
              </a:rPr>
              <a:t>: הוא מוצא בתוכה מחסה, ניזון משאריות המזון שלה ומטיל בתוכה את הביצים. </a:t>
            </a:r>
            <a:r>
              <a:rPr lang="he-IL" sz="1800" kern="100" dirty="0" err="1">
                <a:effectLst/>
                <a:latin typeface="Calibri" panose="020F0502020204030204" pitchFamily="34" charset="0"/>
                <a:ea typeface="Calibri" panose="020F0502020204030204" pitchFamily="34" charset="0"/>
                <a:cs typeface="Arial" panose="020B0604020202020204" pitchFamily="34" charset="0"/>
              </a:rPr>
              <a:t>השושנון</a:t>
            </a:r>
            <a:r>
              <a:rPr lang="he-IL" sz="1800" kern="100" dirty="0">
                <a:effectLst/>
                <a:latin typeface="Calibri" panose="020F0502020204030204" pitchFamily="34" charset="0"/>
                <a:ea typeface="Calibri" panose="020F0502020204030204" pitchFamily="34" charset="0"/>
                <a:cs typeface="Arial" panose="020B0604020202020204" pitchFamily="34" charset="0"/>
              </a:rPr>
              <a:t> בתמורה </a:t>
            </a:r>
            <a:r>
              <a:rPr lang="he-IL" sz="1800" kern="0" dirty="0">
                <a:solidFill>
                  <a:srgbClr val="202122"/>
                </a:solidFill>
                <a:effectLst/>
                <a:latin typeface="Calibri" panose="020F0502020204030204" pitchFamily="34" charset="0"/>
                <a:ea typeface="Times New Roman" panose="02020603050405020304" pitchFamily="18" charset="0"/>
                <a:cs typeface="Arial" panose="020B0604020202020204" pitchFamily="34" charset="0"/>
              </a:rPr>
              <a:t>מרחיק את הטורפים של שושנת הים ומנקה אותה מטפילים. </a:t>
            </a:r>
            <a:r>
              <a:rPr lang="he-IL" sz="1800" kern="0" dirty="0" err="1">
                <a:solidFill>
                  <a:srgbClr val="202122"/>
                </a:solidFill>
                <a:effectLst/>
                <a:latin typeface="Calibri" panose="020F0502020204030204" pitchFamily="34" charset="0"/>
                <a:ea typeface="Times New Roman" panose="02020603050405020304" pitchFamily="18" charset="0"/>
                <a:cs typeface="Arial" panose="020B0604020202020204" pitchFamily="34" charset="0"/>
              </a:rPr>
              <a:t>השושנון</a:t>
            </a:r>
            <a:r>
              <a:rPr lang="he-IL" sz="1800" kern="0" dirty="0">
                <a:solidFill>
                  <a:srgbClr val="202122"/>
                </a:solidFill>
                <a:effectLst/>
                <a:latin typeface="Calibri" panose="020F0502020204030204" pitchFamily="34" charset="0"/>
                <a:ea typeface="Times New Roman" panose="02020603050405020304" pitchFamily="18" charset="0"/>
                <a:cs typeface="Arial" panose="020B0604020202020204" pitchFamily="34" charset="0"/>
              </a:rPr>
              <a:t> מושך אליו דגים אחרים שיהוו טרף לשושנה</a:t>
            </a:r>
            <a:r>
              <a:rPr lang="en-US" sz="1800" kern="0" dirty="0">
                <a:solidFill>
                  <a:srgbClr val="202122"/>
                </a:solidFill>
                <a:effectLst/>
                <a:latin typeface="Arial" panose="020B0604020202020204" pitchFamily="34" charset="0"/>
                <a:ea typeface="Times New Roman" panose="02020603050405020304" pitchFamily="18" charset="0"/>
                <a:cs typeface="Arial" panose="020B0604020202020204" pitchFamily="34" charset="0"/>
              </a:rPr>
              <a:t>.</a:t>
            </a:r>
            <a:r>
              <a:rPr lang="he-IL" sz="1800" kern="0" dirty="0">
                <a:solidFill>
                  <a:srgbClr val="202122"/>
                </a:solidFill>
                <a:effectLst/>
                <a:latin typeface="Calibri" panose="020F0502020204030204" pitchFamily="34" charset="0"/>
                <a:ea typeface="Times New Roman" panose="02020603050405020304" pitchFamily="18" charset="0"/>
                <a:cs typeface="Arial" panose="020B0604020202020204" pitchFamily="34" charset="0"/>
              </a:rPr>
              <a:t> יחסי הגומלין האלה מפליאים.</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11</a:t>
            </a:fld>
            <a:endParaRPr lang="he-IL"/>
          </a:p>
        </p:txBody>
      </p:sp>
    </p:spTree>
    <p:extLst>
      <p:ext uri="{BB962C8B-B14F-4D97-AF65-F5344CB8AC3E}">
        <p14:creationId xmlns:p14="http://schemas.microsoft.com/office/powerpoint/2010/main" val="1117109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800" kern="100" dirty="0">
                <a:effectLst/>
                <a:latin typeface="Calibri" panose="020F0502020204030204" pitchFamily="34" charset="0"/>
                <a:ea typeface="Calibri" panose="020F0502020204030204" pitchFamily="34" charset="0"/>
                <a:cs typeface="Arial" panose="020B0604020202020204" pitchFamily="34" charset="0"/>
              </a:rPr>
              <a:t>מבקשים מהתלמידים לנסח שאלות בעקבות הצפייה בסרטון. מומלץ, להכין מראש פתקים של מילות שאלה (מילת שאלה בכל פתק) ולבקש מכל תלמיד/ה לנסח שתי שאלות.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12</a:t>
            </a:fld>
            <a:endParaRPr lang="he-IL"/>
          </a:p>
        </p:txBody>
      </p:sp>
    </p:spTree>
    <p:extLst>
      <p:ext uri="{BB962C8B-B14F-4D97-AF65-F5344CB8AC3E}">
        <p14:creationId xmlns:p14="http://schemas.microsoft.com/office/powerpoint/2010/main" val="2474778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0" dirty="0">
                <a:effectLst/>
                <a:latin typeface="Calibri" panose="020F0502020204030204" pitchFamily="34" charset="0"/>
                <a:ea typeface="Times New Roman" panose="02020603050405020304" pitchFamily="18" charset="0"/>
                <a:cs typeface="David" panose="020E0502060401010101" pitchFamily="34" charset="-79"/>
              </a:rPr>
              <a:t>למורה</a:t>
            </a:r>
            <a:r>
              <a:rPr lang="he-IL" sz="1800" kern="0" dirty="0">
                <a:effectLst/>
                <a:latin typeface="Calibri" panose="020F0502020204030204" pitchFamily="34" charset="0"/>
                <a:ea typeface="Times New Roman" panose="02020603050405020304" pitchFamily="18" charset="0"/>
                <a:cs typeface="David" panose="020E0502060401010101" pitchFamily="34" charset="-79"/>
              </a:rPr>
              <a:t>: נלמד להבחין מה נחשב לחי ומה אינו חי. נכיר בעלי חיים וצמחים ואת סביבות החיים שלהם. נלמד גם על התועלת שבני האדם מפיקים מבעלי החיים שהם מגדלים</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13</a:t>
            </a:fld>
            <a:endParaRPr lang="he-IL"/>
          </a:p>
        </p:txBody>
      </p:sp>
    </p:spTree>
    <p:extLst>
      <p:ext uri="{BB962C8B-B14F-4D97-AF65-F5344CB8AC3E}">
        <p14:creationId xmlns:p14="http://schemas.microsoft.com/office/powerpoint/2010/main" val="3998631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למורה: נכיר חומרים ואת התכונות שלהם. נלמד על שימושים בחומרים בחיי היומיום.</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14</a:t>
            </a:fld>
            <a:endParaRPr lang="he-IL"/>
          </a:p>
        </p:txBody>
      </p:sp>
    </p:spTree>
    <p:extLst>
      <p:ext uri="{BB962C8B-B14F-4D97-AF65-F5344CB8AC3E}">
        <p14:creationId xmlns:p14="http://schemas.microsoft.com/office/powerpoint/2010/main" val="364981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למורה: נכיר את המבנה של השיניים שלנו ונלמד כיצד לשמור על הבריאות שלהן.</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15</a:t>
            </a:fld>
            <a:endParaRPr lang="he-IL"/>
          </a:p>
        </p:txBody>
      </p:sp>
    </p:spTree>
    <p:extLst>
      <p:ext uri="{BB962C8B-B14F-4D97-AF65-F5344CB8AC3E}">
        <p14:creationId xmlns:p14="http://schemas.microsoft.com/office/powerpoint/2010/main" val="3609554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מבקשים מהתלמידים לדפדף ולעיין בחוברות ולגלות בהן דברים מעניינים ומסקרנים. אפשר גם לכוון לנושאים חדשים שאינם מוכרים להם. אפשר לחלק את הכיתה לשלוש קבוצות. כל קבוצה תתמקד באחת החוברות. לאחר מכן, משתפים במליאה.</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16</a:t>
            </a:fld>
            <a:endParaRPr lang="he-IL"/>
          </a:p>
        </p:txBody>
      </p:sp>
    </p:spTree>
    <p:extLst>
      <p:ext uri="{BB962C8B-B14F-4D97-AF65-F5344CB8AC3E}">
        <p14:creationId xmlns:p14="http://schemas.microsoft.com/office/powerpoint/2010/main" val="152406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b="1" kern="1200" dirty="0">
                <a:solidFill>
                  <a:schemeClr val="tx1"/>
                </a:solidFill>
                <a:effectLst/>
                <a:latin typeface="+mn-lt"/>
                <a:ea typeface="+mn-ea"/>
                <a:cs typeface="+mn-cs"/>
              </a:rPr>
              <a:t>למורה:</a:t>
            </a:r>
            <a:r>
              <a:rPr lang="en-US" sz="1200" b="1" kern="1200" dirty="0">
                <a:solidFill>
                  <a:schemeClr val="tx1"/>
                </a:solidFill>
                <a:effectLst/>
                <a:latin typeface="+mn-lt"/>
                <a:ea typeface="+mn-ea"/>
                <a:cs typeface="+mn-cs"/>
              </a:rPr>
              <a:t> </a:t>
            </a:r>
            <a:r>
              <a:rPr lang="he-IL" sz="1200" b="1" kern="1200" dirty="0">
                <a:solidFill>
                  <a:schemeClr val="tx1"/>
                </a:solidFill>
                <a:effectLst/>
                <a:latin typeface="+mn-lt"/>
                <a:ea typeface="+mn-ea"/>
                <a:cs typeface="+mn-cs"/>
              </a:rPr>
              <a:t>במבט מקוון</a:t>
            </a:r>
            <a:r>
              <a:rPr lang="he-IL" sz="1200" kern="1200" dirty="0">
                <a:solidFill>
                  <a:schemeClr val="tx1"/>
                </a:solidFill>
                <a:effectLst/>
                <a:latin typeface="+mn-lt"/>
                <a:ea typeface="+mn-ea"/>
                <a:cs typeface="+mn-cs"/>
              </a:rPr>
              <a:t> הוא מרחב למידה היברידי, חדשני ועשיר להוראת מדע וטכנולוגיה בכיתות א-ו.                                                      </a:t>
            </a:r>
            <a:endParaRPr lang="en-US" sz="1200" kern="1200" dirty="0">
              <a:solidFill>
                <a:schemeClr val="tx1"/>
              </a:solidFill>
              <a:effectLst/>
              <a:latin typeface="+mn-lt"/>
              <a:ea typeface="+mn-ea"/>
              <a:cs typeface="+mn-cs"/>
            </a:endParaRPr>
          </a:p>
          <a:p>
            <a:pPr rtl="1"/>
            <a:r>
              <a:rPr lang="he-IL" sz="1200" kern="1200" dirty="0">
                <a:solidFill>
                  <a:schemeClr val="tx1"/>
                </a:solidFill>
                <a:effectLst/>
                <a:latin typeface="+mn-lt"/>
                <a:ea typeface="+mn-ea"/>
                <a:cs typeface="+mn-cs"/>
              </a:rPr>
              <a:t>במרחב הלמידה </a:t>
            </a:r>
            <a:r>
              <a:rPr lang="he-IL" sz="1200" b="1" kern="1200" dirty="0">
                <a:solidFill>
                  <a:schemeClr val="tx1"/>
                </a:solidFill>
                <a:effectLst/>
                <a:latin typeface="+mn-lt"/>
                <a:ea typeface="+mn-ea"/>
                <a:cs typeface="+mn-cs"/>
              </a:rPr>
              <a:t>ספרים דיגיטליים</a:t>
            </a:r>
            <a:r>
              <a:rPr lang="he-IL" sz="1200" kern="1200" dirty="0">
                <a:solidFill>
                  <a:schemeClr val="tx1"/>
                </a:solidFill>
                <a:effectLst/>
                <a:latin typeface="+mn-lt"/>
                <a:ea typeface="+mn-ea"/>
                <a:cs typeface="+mn-cs"/>
              </a:rPr>
              <a:t> בתקן מתקדם של סדרת הלימוד "במבט חדש"  ויחידות תוכן דיגיטליות.</a:t>
            </a:r>
            <a:endParaRPr lang="en-US" sz="1200" kern="1200" dirty="0">
              <a:solidFill>
                <a:schemeClr val="tx1"/>
              </a:solidFill>
              <a:effectLst/>
              <a:latin typeface="+mn-lt"/>
              <a:ea typeface="+mn-ea"/>
              <a:cs typeface="+mn-cs"/>
            </a:endParaRPr>
          </a:p>
          <a:p>
            <a:endParaRPr lang="en-US" dirty="0"/>
          </a:p>
        </p:txBody>
      </p:sp>
      <p:sp>
        <p:nvSpPr>
          <p:cNvPr id="4" name="מציין מיקום של מספר שקופית 3"/>
          <p:cNvSpPr>
            <a:spLocks noGrp="1"/>
          </p:cNvSpPr>
          <p:nvPr>
            <p:ph type="sldNum" sz="quarter" idx="10"/>
          </p:nvPr>
        </p:nvSpPr>
        <p:spPr/>
        <p:txBody>
          <a:bodyPr/>
          <a:lstStyle/>
          <a:p>
            <a:fld id="{2D409CDC-1977-4B8F-8363-55A55E300A44}" type="slidenum">
              <a:rPr lang="he-IL" smtClean="0"/>
              <a:t>17</a:t>
            </a:fld>
            <a:endParaRPr lang="he-IL"/>
          </a:p>
        </p:txBody>
      </p:sp>
    </p:spTree>
    <p:extLst>
      <p:ext uri="{BB962C8B-B14F-4D97-AF65-F5344CB8AC3E}">
        <p14:creationId xmlns:p14="http://schemas.microsoft.com/office/powerpoint/2010/main" val="3911140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algn="r" rtl="1">
              <a:lnSpc>
                <a:spcPct val="150000"/>
              </a:lnSpc>
              <a:spcBef>
                <a:spcPts val="0"/>
              </a:spcBef>
              <a:spcAft>
                <a:spcPts val="0"/>
              </a:spcAft>
            </a:pPr>
            <a:r>
              <a:rPr lang="en-US" sz="1200" kern="100" dirty="0">
                <a:effectLst/>
                <a:latin typeface="Arial" panose="020B0604020202020204" pitchFamily="34" charset="0"/>
                <a:ea typeface="Calibri" panose="020F0502020204030204" pitchFamily="34" charset="0"/>
                <a:cs typeface="Arial" panose="020B0604020202020204" pitchFamily="34" charset="0"/>
              </a:rPr>
              <a:t> </a:t>
            </a:r>
            <a:r>
              <a:rPr lang="he-IL" sz="1200" kern="100" dirty="0">
                <a:effectLst/>
                <a:latin typeface="Arial" panose="020B0604020202020204" pitchFamily="34" charset="0"/>
                <a:ea typeface="Calibri" panose="020F0502020204030204" pitchFamily="34" charset="0"/>
                <a:cs typeface="+mn-cs"/>
              </a:rPr>
              <a:t>החוברות הדיגיטליות כוללות שכבות מידע לתמיכה בתוכן המופיע בספרים וכן מערכת לניהול הלמידה. </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50000"/>
              </a:lnSpc>
              <a:spcBef>
                <a:spcPts val="0"/>
              </a:spcBef>
              <a:spcAft>
                <a:spcPts val="0"/>
              </a:spcAft>
            </a:pPr>
            <a:r>
              <a:rPr lang="he-IL" sz="1200" kern="100" dirty="0">
                <a:effectLst/>
                <a:latin typeface="Calibri" panose="020F0502020204030204" pitchFamily="34" charset="0"/>
                <a:ea typeface="Calibri" panose="020F0502020204030204" pitchFamily="34" charset="0"/>
                <a:cs typeface="+mn-cs"/>
              </a:rPr>
              <a:t> </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מציין מיקום של מספר שקופית 3"/>
          <p:cNvSpPr>
            <a:spLocks noGrp="1"/>
          </p:cNvSpPr>
          <p:nvPr>
            <p:ph type="sldNum" sz="quarter" idx="10"/>
          </p:nvPr>
        </p:nvSpPr>
        <p:spPr/>
        <p:txBody>
          <a:bodyPr/>
          <a:lstStyle/>
          <a:p>
            <a:fld id="{2D409CDC-1977-4B8F-8363-55A55E300A44}" type="slidenum">
              <a:rPr lang="he-IL" smtClean="0"/>
              <a:t>18</a:t>
            </a:fld>
            <a:endParaRPr lang="he-IL"/>
          </a:p>
        </p:txBody>
      </p:sp>
    </p:spTree>
    <p:extLst>
      <p:ext uri="{BB962C8B-B14F-4D97-AF65-F5344CB8AC3E}">
        <p14:creationId xmlns:p14="http://schemas.microsoft.com/office/powerpoint/2010/main" val="1826271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algn="r" rtl="1">
              <a:lnSpc>
                <a:spcPct val="150000"/>
              </a:lnSpc>
              <a:spcBef>
                <a:spcPts val="0"/>
              </a:spcBef>
              <a:spcAft>
                <a:spcPts val="0"/>
              </a:spcAft>
            </a:pPr>
            <a:r>
              <a:rPr lang="he-IL" sz="1200" kern="100" dirty="0">
                <a:effectLst/>
                <a:latin typeface="Calibri" panose="020F0502020204030204" pitchFamily="34" charset="0"/>
                <a:ea typeface="Calibri" panose="020F0502020204030204" pitchFamily="34" charset="0"/>
                <a:cs typeface="+mn-cs"/>
              </a:rPr>
              <a:t>החוברות הדיגיטליות כוללות משימות לימודיות אינטראקטיביות, והמיועדות להבניית תשתית מושגית מעמיקה במדע ובטכנולוגיה, מיומנויות חשיבה מסדר גבוה, תהליכי חקר ופתרון בעיות וערכים. למשימות נלווית מערכת לניהול הלמידה.</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50000"/>
              </a:lnSpc>
              <a:spcBef>
                <a:spcPts val="0"/>
              </a:spcBef>
              <a:spcAft>
                <a:spcPts val="0"/>
              </a:spcAft>
            </a:pPr>
            <a:r>
              <a:rPr lang="he-IL" sz="1200" b="1" kern="100" dirty="0">
                <a:effectLst/>
                <a:latin typeface="Calibri" panose="020F0502020204030204" pitchFamily="34" charset="0"/>
                <a:ea typeface="Calibri" panose="020F0502020204030204" pitchFamily="34" charset="0"/>
                <a:cs typeface="+mn-cs"/>
              </a:rPr>
              <a:t> </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מציין מיקום של מספר שקופית 3"/>
          <p:cNvSpPr>
            <a:spLocks noGrp="1"/>
          </p:cNvSpPr>
          <p:nvPr>
            <p:ph type="sldNum" sz="quarter" idx="10"/>
          </p:nvPr>
        </p:nvSpPr>
        <p:spPr/>
        <p:txBody>
          <a:bodyPr/>
          <a:lstStyle/>
          <a:p>
            <a:fld id="{2D409CDC-1977-4B8F-8363-55A55E300A44}" type="slidenum">
              <a:rPr lang="he-IL" smtClean="0"/>
              <a:t>19</a:t>
            </a:fld>
            <a:endParaRPr lang="he-IL"/>
          </a:p>
        </p:txBody>
      </p:sp>
    </p:spTree>
    <p:extLst>
      <p:ext uri="{BB962C8B-B14F-4D97-AF65-F5344CB8AC3E}">
        <p14:creationId xmlns:p14="http://schemas.microsoft.com/office/powerpoint/2010/main" val="2958475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50000"/>
              </a:lnSpc>
              <a:spcAft>
                <a:spcPts val="1000"/>
              </a:spcAft>
            </a:pPr>
            <a:r>
              <a:rPr lang="he-IL" sz="1800" b="1" kern="0" dirty="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למורה:</a:t>
            </a:r>
            <a:r>
              <a:rPr lang="he-IL" sz="1800" kern="0" dirty="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 </a:t>
            </a:r>
            <a:r>
              <a:rPr lang="he-IL" sz="1800" kern="0" dirty="0" smtClean="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מאז ומעולם התפעלו בני האדם מיופיו המרהיב של הטבע ומפלאו.</a:t>
            </a:r>
            <a:r>
              <a:rPr lang="he-IL" sz="1800" kern="0" baseline="0" dirty="0" smtClean="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 </a:t>
            </a:r>
            <a:r>
              <a:rPr lang="he-IL" sz="1800" kern="0" dirty="0" smtClean="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ילדים נולדים עם יכולת התפעלות טבעית. עם התבגרות</a:t>
            </a:r>
            <a:r>
              <a:rPr lang="he-IL" sz="1800" kern="0" baseline="0" dirty="0" smtClean="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 רמת הפליאה</a:t>
            </a:r>
            <a:r>
              <a:rPr lang="he-IL" sz="1800" kern="0" dirty="0" smtClean="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 מהעולם</a:t>
            </a:r>
            <a:r>
              <a:rPr lang="he-IL" sz="1800" kern="0" baseline="0" dirty="0" smtClean="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 </a:t>
            </a:r>
            <a:r>
              <a:rPr lang="he-IL" sz="1800" kern="0" dirty="0" smtClean="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שסובב אותם יוֹרֶדֶת. מתבגרים לעומתם נוֹטִים להתלהב יותר מפלאי הטכנולוגיה ומעשה ידי האדם.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1000"/>
              </a:spcAft>
            </a:pPr>
            <a:r>
              <a:rPr lang="he-IL" sz="1800" kern="0" dirty="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מַקְרִינִים אֶת הַסִּרְטוֹן וְשׁוֹאֲלִים אֶת הַתַּלְמִידִים: מָה רוֹאִים וּמָה מַרְגִּישִׁים</a:t>
            </a:r>
            <a:r>
              <a:rPr lang="he-IL" sz="1800" kern="0" dirty="0" smtClean="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 את</a:t>
            </a:r>
            <a:r>
              <a:rPr lang="he-IL" sz="1800" kern="0" baseline="0" dirty="0" smtClean="0">
                <a:solidFill>
                  <a:srgbClr val="222222"/>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 השיח מקיימים בזמן שמקרינים את השקופית הבאה.</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2</a:t>
            </a:fld>
            <a:endParaRPr lang="he-IL"/>
          </a:p>
        </p:txBody>
      </p:sp>
    </p:spTree>
    <p:extLst>
      <p:ext uri="{BB962C8B-B14F-4D97-AF65-F5344CB8AC3E}">
        <p14:creationId xmlns:p14="http://schemas.microsoft.com/office/powerpoint/2010/main" val="624879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800" kern="100" dirty="0">
                <a:effectLst/>
                <a:latin typeface="Calibri" panose="020F0502020204030204" pitchFamily="34" charset="0"/>
                <a:ea typeface="Calibri" panose="020F0502020204030204" pitchFamily="34" charset="0"/>
                <a:cs typeface="Arial" panose="020B0604020202020204" pitchFamily="34" charset="0"/>
              </a:rPr>
              <a:t>מבקשים מהתלמידים להשיב בקבוצות על השאלות הבאות:</a:t>
            </a:r>
            <a:r>
              <a:rPr lang="he-IL" sz="1800" b="1" kern="100" dirty="0">
                <a:effectLst/>
                <a:latin typeface="Calibri" panose="020F0502020204030204" pitchFamily="34" charset="0"/>
                <a:ea typeface="Calibri" panose="020F0502020204030204" pitchFamily="34" charset="0"/>
                <a:cs typeface="Arial" panose="020B0604020202020204" pitchFamily="34" charset="0"/>
              </a:rPr>
              <a:t> </a:t>
            </a:r>
            <a:r>
              <a:rPr lang="he-IL" sz="1800" kern="100" dirty="0">
                <a:effectLst/>
                <a:latin typeface="Calibri" panose="020F0502020204030204" pitchFamily="34" charset="0"/>
                <a:ea typeface="Calibri" panose="020F0502020204030204" pitchFamily="34" charset="0"/>
                <a:cs typeface="Arial" panose="020B0604020202020204" pitchFamily="34" charset="0"/>
              </a:rPr>
              <a:t>מה רואים בסרטון? מה מפתיע בסרטון? מה הרגשתם בעקבות הצפייה בסרטון? לאחר מכן משתפים את הידע והרגשות במליאה.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B93F4BD6-B8A1-47F1-A296-0E9301C03B22}" type="slidenum">
              <a:rPr lang="he-IL" smtClean="0"/>
              <a:t>3</a:t>
            </a:fld>
            <a:endParaRPr lang="he-IL"/>
          </a:p>
        </p:txBody>
      </p:sp>
    </p:spTree>
    <p:extLst>
      <p:ext uri="{BB962C8B-B14F-4D97-AF65-F5344CB8AC3E}">
        <p14:creationId xmlns:p14="http://schemas.microsoft.com/office/powerpoint/2010/main" val="1221431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0">
              <a:lnSpc>
                <a:spcPct val="115000"/>
              </a:lnSpc>
              <a:spcAft>
                <a:spcPts val="1000"/>
              </a:spcAft>
            </a:pPr>
            <a:r>
              <a:rPr lang="he-IL" sz="1800" b="1" kern="100" dirty="0" smtClean="0">
                <a:effectLst/>
                <a:latin typeface="Calibri" panose="020F0502020204030204" pitchFamily="34" charset="0"/>
                <a:ea typeface="Calibri" panose="020F0502020204030204" pitchFamily="34" charset="0"/>
                <a:cs typeface="Arial" panose="020B0604020202020204" pitchFamily="34" charset="0"/>
              </a:rPr>
              <a:t> </a:t>
            </a:r>
            <a:r>
              <a:rPr lang="he-IL" sz="1800" kern="100" dirty="0" smtClean="0">
                <a:effectLst/>
                <a:latin typeface="Arial" panose="020B0604020202020204" pitchFamily="34" charset="0"/>
                <a:ea typeface="Calibri" panose="020F0502020204030204" pitchFamily="34" charset="0"/>
                <a:cs typeface="Arial" panose="020B0604020202020204" pitchFamily="34" charset="0"/>
              </a:rPr>
              <a:t>למורה: מציגים לתלמידים את המילה</a:t>
            </a:r>
            <a:r>
              <a:rPr lang="he-IL" sz="1800" kern="100" baseline="0" dirty="0" smtClean="0">
                <a:effectLst/>
                <a:latin typeface="Arial" panose="020B0604020202020204" pitchFamily="34" charset="0"/>
                <a:ea typeface="Calibri" panose="020F0502020204030204" pitchFamily="34" charset="0"/>
                <a:cs typeface="Arial" panose="020B0604020202020204" pitchFamily="34" charset="0"/>
              </a:rPr>
              <a:t> פליאה. שואלים אותם: מה מזכירה לכם המילה פליאה? מבקשים מהם להביא דוגמאות לדברים אשר הפליאו אותם. את הפליאה מבטאים לרוב באמצעות ביטויים כמו: מדהים, וואי, מפליא, מיוחד, מרהיב ועוד</a:t>
            </a:r>
            <a:endParaRPr lang="he-IL" dirty="0"/>
          </a:p>
        </p:txBody>
      </p:sp>
      <p:sp>
        <p:nvSpPr>
          <p:cNvPr id="4" name="מציין מיקום של מספר שקופית 3"/>
          <p:cNvSpPr>
            <a:spLocks noGrp="1"/>
          </p:cNvSpPr>
          <p:nvPr>
            <p:ph type="sldNum" sz="quarter" idx="5"/>
          </p:nvPr>
        </p:nvSpPr>
        <p:spPr/>
        <p:txBody>
          <a:bodyPr/>
          <a:lstStyle/>
          <a:p>
            <a:fld id="{B93F4BD6-B8A1-47F1-A296-0E9301C03B22}" type="slidenum">
              <a:rPr lang="he-IL" smtClean="0"/>
              <a:t>4</a:t>
            </a:fld>
            <a:endParaRPr lang="he-IL"/>
          </a:p>
        </p:txBody>
      </p:sp>
    </p:spTree>
    <p:extLst>
      <p:ext uri="{BB962C8B-B14F-4D97-AF65-F5344CB8AC3E}">
        <p14:creationId xmlns:p14="http://schemas.microsoft.com/office/powerpoint/2010/main" val="3290364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effectLst/>
                <a:latin typeface="Calibri" panose="020F0502020204030204" pitchFamily="34" charset="0"/>
                <a:ea typeface="Calibri" panose="020F0502020204030204" pitchFamily="34" charset="0"/>
                <a:cs typeface="Arial" panose="020B0604020202020204" pitchFamily="34" charset="0"/>
              </a:rPr>
              <a:t> מזמינים את התלמידים להתבונן בתמונה ולתאר את מבנה העלים (שתי אונות המחוברות  זו לזו). אפשר להדגים זאת על ידי חיבור שתי כפות הידיים (לפתוח ולסגור).</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800" kern="100" dirty="0">
                <a:effectLst/>
                <a:latin typeface="Calibri" panose="020F0502020204030204" pitchFamily="34" charset="0"/>
                <a:ea typeface="Calibri" panose="020F0502020204030204" pitchFamily="34" charset="0"/>
                <a:cs typeface="Arial" panose="020B0604020202020204" pitchFamily="34" charset="0"/>
              </a:rPr>
              <a:t>מבקשים מהתלמידים לשער: מה יכול להיות התפקיד של העלה שנפתח ונסגר?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5</a:t>
            </a:fld>
            <a:endParaRPr lang="he-IL"/>
          </a:p>
        </p:txBody>
      </p:sp>
    </p:spTree>
    <p:extLst>
      <p:ext uri="{BB962C8B-B14F-4D97-AF65-F5344CB8AC3E}">
        <p14:creationId xmlns:p14="http://schemas.microsoft.com/office/powerpoint/2010/main" val="46517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effectLst/>
                <a:latin typeface="Calibri" panose="020F0502020204030204" pitchFamily="34" charset="0"/>
                <a:ea typeface="Calibri" panose="020F0502020204030204" pitchFamily="34" charset="0"/>
                <a:cs typeface="Arial" panose="020B0604020202020204" pitchFamily="34" charset="0"/>
              </a:rPr>
              <a:t>: מזמינים את התלמידים להתבונן בתמונה ולתאר </a:t>
            </a:r>
            <a:r>
              <a:rPr lang="he-IL" sz="1800" kern="100" dirty="0" smtClean="0">
                <a:effectLst/>
                <a:latin typeface="Calibri" panose="020F0502020204030204" pitchFamily="34" charset="0"/>
                <a:ea typeface="Calibri" panose="020F0502020204030204" pitchFamily="34" charset="0"/>
                <a:cs typeface="Arial" panose="020B0604020202020204" pitchFamily="34" charset="0"/>
              </a:rPr>
              <a:t>מה קרה בסרטון(חרק נלכד </a:t>
            </a:r>
            <a:r>
              <a:rPr lang="he-IL" sz="1800" kern="100" dirty="0">
                <a:effectLst/>
                <a:latin typeface="Calibri" panose="020F0502020204030204" pitchFamily="34" charset="0"/>
                <a:ea typeface="Calibri" panose="020F0502020204030204" pitchFamily="34" charset="0"/>
                <a:cs typeface="Arial" panose="020B0604020202020204" pitchFamily="34" charset="0"/>
              </a:rPr>
              <a:t>בין שתי האונות של העלה).  אפשר להדגים זאת על ידי חיבור שתי כפות הידיים (לפתוח ולסגור) ולכידת חפץ קטן.</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6</a:t>
            </a:fld>
            <a:endParaRPr lang="he-IL"/>
          </a:p>
        </p:txBody>
      </p:sp>
    </p:spTree>
    <p:extLst>
      <p:ext uri="{BB962C8B-B14F-4D97-AF65-F5344CB8AC3E}">
        <p14:creationId xmlns:p14="http://schemas.microsoft.com/office/powerpoint/2010/main" val="725979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800" b="1" dirty="0">
                <a:effectLst/>
                <a:latin typeface="Calibri" panose="020F0502020204030204" pitchFamily="34" charset="0"/>
                <a:ea typeface="Calibri" panose="020F0502020204030204" pitchFamily="34" charset="0"/>
                <a:cs typeface="Arial" panose="020B0604020202020204" pitchFamily="34" charset="0"/>
              </a:rPr>
              <a:t>למורה:</a:t>
            </a:r>
            <a:r>
              <a:rPr lang="he-IL" sz="1800" dirty="0">
                <a:effectLst/>
                <a:latin typeface="Calibri" panose="020F0502020204030204" pitchFamily="34" charset="0"/>
                <a:ea typeface="Calibri" panose="020F0502020204030204" pitchFamily="34" charset="0"/>
                <a:cs typeface="Arial" panose="020B0604020202020204" pitchFamily="34" charset="0"/>
              </a:rPr>
              <a:t> </a:t>
            </a:r>
            <a:r>
              <a:rPr lang="he-IL" sz="1800" dirty="0" err="1">
                <a:effectLst/>
                <a:latin typeface="Calibri" panose="020F0502020204030204" pitchFamily="34" charset="0"/>
                <a:ea typeface="Calibri" panose="020F0502020204030204" pitchFamily="34" charset="0"/>
                <a:cs typeface="Arial" panose="020B0604020202020204" pitchFamily="34" charset="0"/>
              </a:rPr>
              <a:t>דיונאה</a:t>
            </a:r>
            <a:r>
              <a:rPr lang="he-IL" sz="1800" dirty="0">
                <a:effectLst/>
                <a:latin typeface="Calibri" panose="020F0502020204030204" pitchFamily="34" charset="0"/>
                <a:ea typeface="Calibri" panose="020F0502020204030204" pitchFamily="34" charset="0"/>
                <a:cs typeface="Arial" panose="020B0604020202020204" pitchFamily="34" charset="0"/>
              </a:rPr>
              <a:t> היא צמח טורף. היא ניזונה מחרקים, חשופיות, עכבישים ובעלי חיים קטנים אחרים. רוב הצמחים שאנו מכירים אינם טורפים ולכן זו תופעה מפליאה. הטורפים הם בעלי חיים שניזונים מבעלי החיים. על הטורפים התלמידים ילמדו בחוברת סביבת חיים. </a:t>
            </a:r>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7</a:t>
            </a:fld>
            <a:endParaRPr lang="he-IL"/>
          </a:p>
        </p:txBody>
      </p:sp>
    </p:spTree>
    <p:extLst>
      <p:ext uri="{BB962C8B-B14F-4D97-AF65-F5344CB8AC3E}">
        <p14:creationId xmlns:p14="http://schemas.microsoft.com/office/powerpoint/2010/main" val="313214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effectLst/>
                <a:latin typeface="Calibri" panose="020F0502020204030204" pitchFamily="34" charset="0"/>
                <a:ea typeface="Calibri" panose="020F0502020204030204" pitchFamily="34" charset="0"/>
                <a:cs typeface="Arial" panose="020B0604020202020204" pitchFamily="34" charset="0"/>
              </a:rPr>
              <a:t> מקרינים לתלמידים סרטון נוסף בנושא </a:t>
            </a:r>
            <a:r>
              <a:rPr lang="he-IL" sz="1800" kern="100" dirty="0" smtClean="0">
                <a:effectLst/>
                <a:latin typeface="Calibri" panose="020F0502020204030204" pitchFamily="34" charset="0"/>
                <a:ea typeface="Calibri" panose="020F0502020204030204" pitchFamily="34" charset="0"/>
                <a:cs typeface="Arial" panose="020B0604020202020204" pitchFamily="34" charset="0"/>
              </a:rPr>
              <a:t>פליאה אשר מבטא יחסי</a:t>
            </a:r>
            <a:r>
              <a:rPr lang="he-IL" sz="1800" kern="100" baseline="0" dirty="0" smtClean="0">
                <a:effectLst/>
                <a:latin typeface="Calibri" panose="020F0502020204030204" pitchFamily="34" charset="0"/>
                <a:ea typeface="Calibri" panose="020F0502020204030204" pitchFamily="34" charset="0"/>
                <a:cs typeface="Arial" panose="020B0604020202020204" pitchFamily="34" charset="0"/>
              </a:rPr>
              <a:t> גומלין בין בעלי חיים.</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D409CDC-1977-4B8F-8363-55A55E300A44}" type="slidenum">
              <a:rPr lang="he-IL" smtClean="0"/>
              <a:t>8</a:t>
            </a:fld>
            <a:endParaRPr lang="he-IL"/>
          </a:p>
        </p:txBody>
      </p:sp>
    </p:spTree>
    <p:extLst>
      <p:ext uri="{BB962C8B-B14F-4D97-AF65-F5344CB8AC3E}">
        <p14:creationId xmlns:p14="http://schemas.microsoft.com/office/powerpoint/2010/main" val="2951660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800" kern="100" dirty="0" smtClean="0">
                <a:effectLst/>
                <a:latin typeface="Calibri" panose="020F0502020204030204" pitchFamily="34" charset="0"/>
                <a:ea typeface="Calibri" panose="020F0502020204030204" pitchFamily="34" charset="0"/>
                <a:cs typeface="Arial" panose="020B0604020202020204" pitchFamily="34" charset="0"/>
              </a:rPr>
              <a:t>מבקשים </a:t>
            </a:r>
            <a:r>
              <a:rPr lang="he-IL" sz="1800" kern="100" dirty="0">
                <a:effectLst/>
                <a:latin typeface="Calibri" panose="020F0502020204030204" pitchFamily="34" charset="0"/>
                <a:ea typeface="Calibri" panose="020F0502020204030204" pitchFamily="34" charset="0"/>
                <a:cs typeface="Arial" panose="020B0604020202020204" pitchFamily="34" charset="0"/>
              </a:rPr>
              <a:t>מהתלמידים לתאר את תחושות </a:t>
            </a:r>
            <a:r>
              <a:rPr lang="he-IL" sz="1800" kern="100" dirty="0" smtClean="0">
                <a:effectLst/>
                <a:latin typeface="Calibri" panose="020F0502020204030204" pitchFamily="34" charset="0"/>
                <a:ea typeface="Calibri" panose="020F0502020204030204" pitchFamily="34" charset="0"/>
                <a:cs typeface="Arial" panose="020B0604020202020204" pitchFamily="34" charset="0"/>
              </a:rPr>
              <a:t>הפליאה מהסרטון </a:t>
            </a:r>
            <a:r>
              <a:rPr lang="he-IL" sz="1800" kern="100" dirty="0">
                <a:effectLst/>
                <a:latin typeface="Calibri" panose="020F0502020204030204" pitchFamily="34" charset="0"/>
                <a:ea typeface="Calibri" panose="020F0502020204030204" pitchFamily="34" charset="0"/>
                <a:cs typeface="Arial" panose="020B0604020202020204" pitchFamily="34" charset="0"/>
              </a:rPr>
              <a:t>בעזרת המילים שנלמדו בפעילות הקודמת (תרגול).  אפשר כמובן להשתמש במילים נוספות כגון: מהמם, לא יאומן, מגניב.</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B93F4BD6-B8A1-47F1-A296-0E9301C03B22}" type="slidenum">
              <a:rPr lang="he-IL" smtClean="0"/>
              <a:t>9</a:t>
            </a:fld>
            <a:endParaRPr lang="he-IL"/>
          </a:p>
        </p:txBody>
      </p:sp>
    </p:spTree>
    <p:extLst>
      <p:ext uri="{BB962C8B-B14F-4D97-AF65-F5344CB8AC3E}">
        <p14:creationId xmlns:p14="http://schemas.microsoft.com/office/powerpoint/2010/main" val="11560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1380213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3242922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3725458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2252154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97035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877987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241642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2866655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1656258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58318A7E-CE17-4E19-B881-7AE6F789D630}" type="slidenum">
              <a:rPr lang="he-IL" smtClean="0"/>
              <a:t>‹#›</a:t>
            </a:fld>
            <a:endParaRPr lang="he-IL"/>
          </a:p>
        </p:txBody>
      </p:sp>
      <p:sp>
        <p:nvSpPr>
          <p:cNvPr id="10" name="צורה חופשית: צורה 9">
            <a:extLst>
              <a:ext uri="{FF2B5EF4-FFF2-40B4-BE49-F238E27FC236}">
                <a16:creationId xmlns:a16="http://schemas.microsoft.com/office/drawing/2014/main" xmlns="" id="{426EE926-20D5-2EF4-58FF-93B46FEFED8C}"/>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spTree>
    <p:extLst>
      <p:ext uri="{BB962C8B-B14F-4D97-AF65-F5344CB8AC3E}">
        <p14:creationId xmlns:p14="http://schemas.microsoft.com/office/powerpoint/2010/main" val="137415518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3046253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2679811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2391372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3389556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3352371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1473839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1605533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3656788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1256832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58318A7E-CE17-4E19-B881-7AE6F789D630}" type="slidenum">
              <a:rPr lang="he-IL" smtClean="0"/>
              <a:t>‹#›</a:t>
            </a:fld>
            <a:endParaRPr lang="he-IL"/>
          </a:p>
        </p:txBody>
      </p:sp>
      <p:sp>
        <p:nvSpPr>
          <p:cNvPr id="10" name="צורה חופשית: צורה 9">
            <a:extLst>
              <a:ext uri="{FF2B5EF4-FFF2-40B4-BE49-F238E27FC236}">
                <a16:creationId xmlns:a16="http://schemas.microsoft.com/office/drawing/2014/main" xmlns="" id="{426EE926-20D5-2EF4-58FF-93B46FEFED8C}"/>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spTree>
    <p:extLst>
      <p:ext uri="{BB962C8B-B14F-4D97-AF65-F5344CB8AC3E}">
        <p14:creationId xmlns:p14="http://schemas.microsoft.com/office/powerpoint/2010/main" val="42986919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103194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22774B69-4118-416B-B259-C54B4AD3A02C}" type="datetimeFigureOut">
              <a:rPr lang="he-IL" smtClean="0"/>
              <a:t>כ"ה/אב/תשפ"ג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8318A7E-CE17-4E19-B881-7AE6F789D630}" type="slidenum">
              <a:rPr lang="he-IL" smtClean="0"/>
              <a:t>‹#›</a:t>
            </a:fld>
            <a:endParaRPr lang="he-IL"/>
          </a:p>
        </p:txBody>
      </p:sp>
    </p:spTree>
    <p:extLst>
      <p:ext uri="{BB962C8B-B14F-4D97-AF65-F5344CB8AC3E}">
        <p14:creationId xmlns:p14="http://schemas.microsoft.com/office/powerpoint/2010/main" val="2810417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774B69-4118-416B-B259-C54B4AD3A02C}" type="datetimeFigureOut">
              <a:rPr lang="he-IL" smtClean="0"/>
              <a:t>כ"ה/אב/תשפ"ג</a:t>
            </a:fld>
            <a:endParaRPr lang="he-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18A7E-CE17-4E19-B881-7AE6F789D630}" type="slidenum">
              <a:rPr lang="he-IL" smtClean="0"/>
              <a:t>‹#›</a:t>
            </a:fld>
            <a:endParaRPr lang="he-IL"/>
          </a:p>
        </p:txBody>
      </p:sp>
      <p:pic>
        <p:nvPicPr>
          <p:cNvPr id="8" name="תמונה 7">
            <a:extLst>
              <a:ext uri="{FF2B5EF4-FFF2-40B4-BE49-F238E27FC236}">
                <a16:creationId xmlns:a16="http://schemas.microsoft.com/office/drawing/2014/main" xmlns="" id="{F34FF255-C822-C799-D587-A94C37589496}"/>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22696" y="98268"/>
            <a:ext cx="732719" cy="765175"/>
          </a:xfrm>
          <a:prstGeom prst="rect">
            <a:avLst/>
          </a:prstGeom>
          <a:noFill/>
          <a:ln>
            <a:noFill/>
          </a:ln>
        </p:spPr>
      </p:pic>
      <p:sp>
        <p:nvSpPr>
          <p:cNvPr id="10" name="משולש ישר-זווית 9">
            <a:extLst>
              <a:ext uri="{FF2B5EF4-FFF2-40B4-BE49-F238E27FC236}">
                <a16:creationId xmlns:a16="http://schemas.microsoft.com/office/drawing/2014/main" xmlns="" id="{74BE6920-688C-24F4-FCC1-460D1498A9E4}"/>
              </a:ext>
            </a:extLst>
          </p:cNvPr>
          <p:cNvSpPr/>
          <p:nvPr userDrawn="1"/>
        </p:nvSpPr>
        <p:spPr>
          <a:xfrm rot="10800000">
            <a:off x="6632530" y="0"/>
            <a:ext cx="2511469" cy="1941534"/>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צורה חופשית: צורה 10">
            <a:extLst>
              <a:ext uri="{FF2B5EF4-FFF2-40B4-BE49-F238E27FC236}">
                <a16:creationId xmlns:a16="http://schemas.microsoft.com/office/drawing/2014/main" xmlns="" id="{7A5A8AD7-CEF3-48E7-B0E7-1E930A38ED78}"/>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pic>
        <p:nvPicPr>
          <p:cNvPr id="7" name="תמונה 6">
            <a:extLst>
              <a:ext uri="{FF2B5EF4-FFF2-40B4-BE49-F238E27FC236}">
                <a16:creationId xmlns:a16="http://schemas.microsoft.com/office/drawing/2014/main" xmlns="" id="{79E013B1-29DF-7A99-A911-B54AD0311E20}"/>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979614" y="230190"/>
            <a:ext cx="962501" cy="688340"/>
          </a:xfrm>
          <a:prstGeom prst="rect">
            <a:avLst/>
          </a:prstGeom>
          <a:noFill/>
          <a:ln>
            <a:noFill/>
          </a:ln>
        </p:spPr>
      </p:pic>
    </p:spTree>
    <p:extLst>
      <p:ext uri="{BB962C8B-B14F-4D97-AF65-F5344CB8AC3E}">
        <p14:creationId xmlns:p14="http://schemas.microsoft.com/office/powerpoint/2010/main" val="30128039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774B69-4118-416B-B259-C54B4AD3A02C}" type="datetimeFigureOut">
              <a:rPr lang="he-IL" smtClean="0"/>
              <a:t>כ"ה/אב/תשפ"ג</a:t>
            </a:fld>
            <a:endParaRPr lang="he-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18A7E-CE17-4E19-B881-7AE6F789D630}" type="slidenum">
              <a:rPr lang="he-IL" smtClean="0"/>
              <a:t>‹#›</a:t>
            </a:fld>
            <a:endParaRPr lang="he-IL"/>
          </a:p>
        </p:txBody>
      </p:sp>
      <p:pic>
        <p:nvPicPr>
          <p:cNvPr id="8" name="תמונה 7">
            <a:extLst>
              <a:ext uri="{FF2B5EF4-FFF2-40B4-BE49-F238E27FC236}">
                <a16:creationId xmlns:a16="http://schemas.microsoft.com/office/drawing/2014/main" xmlns="" id="{F34FF255-C822-C799-D587-A94C37589496}"/>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22696" y="98268"/>
            <a:ext cx="732719" cy="765175"/>
          </a:xfrm>
          <a:prstGeom prst="rect">
            <a:avLst/>
          </a:prstGeom>
          <a:noFill/>
          <a:ln>
            <a:noFill/>
          </a:ln>
        </p:spPr>
      </p:pic>
      <p:sp>
        <p:nvSpPr>
          <p:cNvPr id="10" name="משולש ישר-זווית 9">
            <a:extLst>
              <a:ext uri="{FF2B5EF4-FFF2-40B4-BE49-F238E27FC236}">
                <a16:creationId xmlns:a16="http://schemas.microsoft.com/office/drawing/2014/main" xmlns="" id="{74BE6920-688C-24F4-FCC1-460D1498A9E4}"/>
              </a:ext>
            </a:extLst>
          </p:cNvPr>
          <p:cNvSpPr/>
          <p:nvPr userDrawn="1"/>
        </p:nvSpPr>
        <p:spPr>
          <a:xfrm rot="10800000">
            <a:off x="6632530" y="0"/>
            <a:ext cx="2511469" cy="1941534"/>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צורה חופשית: צורה 10">
            <a:extLst>
              <a:ext uri="{FF2B5EF4-FFF2-40B4-BE49-F238E27FC236}">
                <a16:creationId xmlns:a16="http://schemas.microsoft.com/office/drawing/2014/main" xmlns="" id="{7A5A8AD7-CEF3-48E7-B0E7-1E930A38ED78}"/>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pic>
        <p:nvPicPr>
          <p:cNvPr id="7" name="תמונה 6">
            <a:extLst>
              <a:ext uri="{FF2B5EF4-FFF2-40B4-BE49-F238E27FC236}">
                <a16:creationId xmlns:a16="http://schemas.microsoft.com/office/drawing/2014/main" xmlns="" id="{79E013B1-29DF-7A99-A911-B54AD0311E20}"/>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979614" y="230190"/>
            <a:ext cx="962501" cy="688340"/>
          </a:xfrm>
          <a:prstGeom prst="rect">
            <a:avLst/>
          </a:prstGeom>
          <a:noFill/>
          <a:ln>
            <a:noFill/>
          </a:ln>
        </p:spPr>
      </p:pic>
    </p:spTree>
    <p:extLst>
      <p:ext uri="{BB962C8B-B14F-4D97-AF65-F5344CB8AC3E}">
        <p14:creationId xmlns:p14="http://schemas.microsoft.com/office/powerpoint/2010/main" val="55014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https://vimeo.com/482218191"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vimeo.com/843600527?share=copy"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s://vimeo.com/482218191"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תיבת טקסט 6">
            <a:extLst>
              <a:ext uri="{FF2B5EF4-FFF2-40B4-BE49-F238E27FC236}">
                <a16:creationId xmlns:a16="http://schemas.microsoft.com/office/drawing/2014/main" xmlns="" id="{F0D2392F-6779-0211-F420-37EB081AD8EB}"/>
              </a:ext>
            </a:extLst>
          </p:cNvPr>
          <p:cNvSpPr txBox="1"/>
          <p:nvPr/>
        </p:nvSpPr>
        <p:spPr>
          <a:xfrm>
            <a:off x="1649895" y="634521"/>
            <a:ext cx="6964017" cy="2189317"/>
          </a:xfrm>
          <a:prstGeom prst="rect">
            <a:avLst/>
          </a:prstGeom>
          <a:noFill/>
        </p:spPr>
        <p:txBody>
          <a:bodyPr wrap="square">
            <a:spAutoFit/>
          </a:bodyPr>
          <a:lstStyle/>
          <a:p>
            <a:pPr algn="ctr" rtl="1">
              <a:lnSpc>
                <a:spcPct val="115000"/>
              </a:lnSpc>
              <a:spcAft>
                <a:spcPts val="1000"/>
              </a:spcAft>
            </a:pPr>
            <a:r>
              <a:rPr lang="he-IL" sz="4000" b="1" kern="0" dirty="0">
                <a:solidFill>
                  <a:srgbClr val="222222"/>
                </a:solidFill>
                <a:effectLst/>
                <a:latin typeface="Calibri" panose="020F0502020204030204" pitchFamily="34" charset="0"/>
                <a:ea typeface="Calibri" panose="020F0502020204030204" pitchFamily="34" charset="0"/>
              </a:rPr>
              <a:t>לוֹמְדִים מַדָּע וְטֶכְנוֹלוֹ</a:t>
            </a:r>
            <a:r>
              <a:rPr lang="he-IL" sz="4000" b="1" kern="0" dirty="0">
                <a:solidFill>
                  <a:srgbClr val="222222"/>
                </a:solidFill>
                <a:effectLst/>
                <a:latin typeface="Calibri" panose="020F0502020204030204" pitchFamily="34" charset="0"/>
                <a:ea typeface="Times New Roman" panose="02020603050405020304" pitchFamily="18" charset="0"/>
              </a:rPr>
              <a:t>גְיָה</a:t>
            </a:r>
            <a:endParaRPr lang="en-US" sz="2000" b="1" kern="100" dirty="0">
              <a:effectLst/>
              <a:latin typeface="Calibri" panose="020F0502020204030204" pitchFamily="34" charset="0"/>
              <a:ea typeface="Calibri" panose="020F0502020204030204" pitchFamily="34" charset="0"/>
            </a:endParaRPr>
          </a:p>
          <a:p>
            <a:pPr algn="ctr" rtl="1">
              <a:lnSpc>
                <a:spcPct val="115000"/>
              </a:lnSpc>
              <a:spcAft>
                <a:spcPts val="1000"/>
              </a:spcAft>
            </a:pPr>
            <a:r>
              <a:rPr lang="he-IL" sz="3200" b="1" kern="0" dirty="0">
                <a:solidFill>
                  <a:srgbClr val="222222"/>
                </a:solidFill>
                <a:effectLst/>
                <a:latin typeface="Calibri" panose="020F0502020204030204" pitchFamily="34" charset="0"/>
                <a:ea typeface="Times New Roman" panose="02020603050405020304" pitchFamily="18" charset="0"/>
                <a:cs typeface="David" panose="020E0502060401010101" pitchFamily="34" charset="-79"/>
              </a:rPr>
              <a:t>        </a:t>
            </a:r>
            <a:r>
              <a:rPr lang="he-IL" sz="3200" b="1" kern="0" dirty="0">
                <a:solidFill>
                  <a:srgbClr val="222222"/>
                </a:solidFill>
                <a:effectLst/>
                <a:latin typeface="Calibri" panose="020F0502020204030204" pitchFamily="34" charset="0"/>
                <a:ea typeface="Calibri" panose="020F0502020204030204" pitchFamily="34" charset="0"/>
              </a:rPr>
              <a:t>כִּתָּה ב</a:t>
            </a:r>
            <a:r>
              <a:rPr lang="he-IL" sz="3200" b="1" kern="0" dirty="0">
                <a:solidFill>
                  <a:srgbClr val="222222"/>
                </a:solidFill>
                <a:effectLst/>
                <a:latin typeface="Calibri" panose="020F0502020204030204" pitchFamily="34" charset="0"/>
                <a:ea typeface="Times New Roman" panose="02020603050405020304" pitchFamily="18" charset="0"/>
              </a:rPr>
              <a:t>          </a:t>
            </a:r>
            <a:endParaRPr lang="en-US" sz="3200" b="1" kern="100" dirty="0">
              <a:effectLst/>
              <a:latin typeface="Calibri" panose="020F0502020204030204" pitchFamily="34" charset="0"/>
              <a:ea typeface="Calibri" panose="020F0502020204030204" pitchFamily="34" charset="0"/>
            </a:endParaRPr>
          </a:p>
          <a:p>
            <a:pPr algn="r" rtl="1">
              <a:lnSpc>
                <a:spcPct val="115000"/>
              </a:lnSpc>
              <a:spcAft>
                <a:spcPts val="1000"/>
              </a:spcAft>
            </a:pPr>
            <a:r>
              <a:rPr lang="he-IL" sz="3200" b="1" kern="0" dirty="0">
                <a:solidFill>
                  <a:srgbClr val="222222"/>
                </a:solidFill>
                <a:effectLst/>
                <a:latin typeface="Calibri" panose="020F0502020204030204" pitchFamily="34" charset="0"/>
                <a:ea typeface="Times New Roman" panose="02020603050405020304" pitchFamily="18" charset="0"/>
              </a:rPr>
              <a:t>          </a:t>
            </a:r>
            <a:r>
              <a:rPr lang="he-IL" sz="2800" b="1" kern="0" dirty="0">
                <a:solidFill>
                  <a:srgbClr val="222222"/>
                </a:solidFill>
                <a:effectLst/>
                <a:latin typeface="Calibri" panose="020F0502020204030204" pitchFamily="34" charset="0"/>
                <a:ea typeface="Calibri" panose="020F0502020204030204" pitchFamily="34" charset="0"/>
              </a:rPr>
              <a:t>פְּעִילוּת פְּתִיחָה לִשְׁנַת </a:t>
            </a:r>
            <a:r>
              <a:rPr lang="he-IL" sz="2800" b="1" kern="0" dirty="0" smtClean="0">
                <a:solidFill>
                  <a:srgbClr val="222222"/>
                </a:solidFill>
                <a:effectLst/>
                <a:latin typeface="Calibri" panose="020F0502020204030204" pitchFamily="34" charset="0"/>
                <a:ea typeface="Calibri" panose="020F0502020204030204" pitchFamily="34" charset="0"/>
              </a:rPr>
              <a:t>הַלִּמּוּדִים תשפ"</a:t>
            </a:r>
            <a:r>
              <a:rPr lang="he-IL" sz="2800" b="1" kern="0" dirty="0">
                <a:solidFill>
                  <a:srgbClr val="222222"/>
                </a:solidFill>
                <a:latin typeface="Calibri" panose="020F0502020204030204" pitchFamily="34" charset="0"/>
                <a:ea typeface="Calibri" panose="020F0502020204030204" pitchFamily="34" charset="0"/>
              </a:rPr>
              <a:t>ד</a:t>
            </a:r>
            <a:endParaRPr lang="en-US" sz="3200" b="1" kern="100" dirty="0">
              <a:effectLst/>
              <a:latin typeface="Calibri" panose="020F0502020204030204" pitchFamily="34" charset="0"/>
              <a:ea typeface="Calibri" panose="020F0502020204030204" pitchFamily="34" charset="0"/>
            </a:endParaRPr>
          </a:p>
        </p:txBody>
      </p:sp>
      <p:pic>
        <p:nvPicPr>
          <p:cNvPr id="8" name="תמונה 7">
            <a:extLst>
              <a:ext uri="{FF2B5EF4-FFF2-40B4-BE49-F238E27FC236}">
                <a16:creationId xmlns:a16="http://schemas.microsoft.com/office/drawing/2014/main" xmlns="" id="{509210DB-F7F8-4005-C4AF-FC024E3DED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3018" y="3102895"/>
            <a:ext cx="5274310" cy="3253105"/>
          </a:xfrm>
          <a:prstGeom prst="rect">
            <a:avLst/>
          </a:prstGeom>
          <a:noFill/>
          <a:ln w="76200">
            <a:solidFill>
              <a:srgbClr val="FFC000"/>
            </a:solidFill>
          </a:ln>
        </p:spPr>
      </p:pic>
    </p:spTree>
    <p:extLst>
      <p:ext uri="{BB962C8B-B14F-4D97-AF65-F5344CB8AC3E}">
        <p14:creationId xmlns:p14="http://schemas.microsoft.com/office/powerpoint/2010/main" val="30405732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A7392410-6AC6-0B6B-ED4B-4E84B6187FB4}"/>
              </a:ext>
            </a:extLst>
          </p:cNvPr>
          <p:cNvSpPr txBox="1"/>
          <p:nvPr/>
        </p:nvSpPr>
        <p:spPr>
          <a:xfrm>
            <a:off x="1528506" y="-1358602"/>
            <a:ext cx="5177095" cy="2774088"/>
          </a:xfrm>
          <a:prstGeom prst="rect">
            <a:avLst/>
          </a:prstGeom>
        </p:spPr>
        <p:txBody>
          <a:bodyPr vert="horz" lIns="91440" tIns="45720" rIns="91440" bIns="45720" rtlCol="0" anchor="b">
            <a:normAutofit/>
          </a:bodyPr>
          <a:lstStyle/>
          <a:p>
            <a:pPr algn="r" defTabSz="914400" rtl="1">
              <a:lnSpc>
                <a:spcPct val="90000"/>
              </a:lnSpc>
              <a:spcBef>
                <a:spcPct val="0"/>
              </a:spcBef>
              <a:spcAft>
                <a:spcPts val="1000"/>
              </a:spcAft>
            </a:pPr>
            <a:r>
              <a:rPr lang="he-IL" sz="4700" b="1" kern="1200" dirty="0">
                <a:solidFill>
                  <a:schemeClr val="tx1"/>
                </a:solidFill>
                <a:effectLst/>
                <a:latin typeface="+mj-lt"/>
                <a:ea typeface="+mj-ea"/>
                <a:cs typeface="+mj-cs"/>
              </a:rPr>
              <a:t> </a:t>
            </a:r>
            <a:endParaRPr lang="en-US" sz="4700" kern="1200" dirty="0">
              <a:solidFill>
                <a:schemeClr val="tx1"/>
              </a:solidFill>
              <a:effectLst/>
              <a:latin typeface="+mj-lt"/>
              <a:ea typeface="+mj-ea"/>
              <a:cs typeface="+mj-cs"/>
            </a:endParaRPr>
          </a:p>
        </p:txBody>
      </p:sp>
      <p:pic>
        <p:nvPicPr>
          <p:cNvPr id="6" name="תמונה 5">
            <a:extLst>
              <a:ext uri="{FF2B5EF4-FFF2-40B4-BE49-F238E27FC236}">
                <a16:creationId xmlns:a16="http://schemas.microsoft.com/office/drawing/2014/main" xmlns="" id="{BD083D01-EADA-50E5-1FDC-3AACC0380100}"/>
              </a:ext>
            </a:extLst>
          </p:cNvPr>
          <p:cNvPicPr>
            <a:picLocks noChangeAspect="1"/>
          </p:cNvPicPr>
          <p:nvPr/>
        </p:nvPicPr>
        <p:blipFill rotWithShape="1">
          <a:blip r:embed="rId3">
            <a:extLst>
              <a:ext uri="{28A0092B-C50C-407E-A947-70E740481C1C}">
                <a14:useLocalDpi xmlns:a14="http://schemas.microsoft.com/office/drawing/2010/main" val="0"/>
              </a:ext>
            </a:extLst>
          </a:blip>
          <a:srcRect t="6545" r="1" b="1614"/>
          <a:stretch/>
        </p:blipFill>
        <p:spPr bwMode="auto">
          <a:xfrm>
            <a:off x="4674609" y="1415486"/>
            <a:ext cx="4456853" cy="2653103"/>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ffectLst>
            <a:outerShdw blurRad="63500" sx="102000" sy="102000" algn="ctr" rotWithShape="0">
              <a:prstClr val="black">
                <a:alpha val="40000"/>
              </a:prstClr>
            </a:outerShdw>
          </a:effectLst>
        </p:spPr>
      </p:pic>
      <p:pic>
        <p:nvPicPr>
          <p:cNvPr id="7" name="תמונה 6">
            <a:extLst>
              <a:ext uri="{FF2B5EF4-FFF2-40B4-BE49-F238E27FC236}">
                <a16:creationId xmlns:a16="http://schemas.microsoft.com/office/drawing/2014/main" xmlns="" id="{777FB6C8-C2D8-24C3-DAD2-F9B75AAD1B1C}"/>
              </a:ext>
            </a:extLst>
          </p:cNvPr>
          <p:cNvPicPr>
            <a:picLocks noChangeAspect="1"/>
          </p:cNvPicPr>
          <p:nvPr/>
        </p:nvPicPr>
        <p:blipFill rotWithShape="1">
          <a:blip r:embed="rId4">
            <a:extLst>
              <a:ext uri="{28A0092B-C50C-407E-A947-70E740481C1C}">
                <a14:useLocalDpi xmlns:a14="http://schemas.microsoft.com/office/drawing/2010/main" val="0"/>
              </a:ext>
            </a:extLst>
          </a:blip>
          <a:srcRect t="8037" r="-2" b="-2"/>
          <a:stretch/>
        </p:blipFill>
        <p:spPr bwMode="auto">
          <a:xfrm>
            <a:off x="4674609" y="4152235"/>
            <a:ext cx="4481926" cy="2705765"/>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ffectLst>
            <a:outerShdw blurRad="63500" sx="102000" sy="102000" algn="ctr" rotWithShape="0">
              <a:prstClr val="black">
                <a:alpha val="40000"/>
              </a:prstClr>
            </a:outerShdw>
          </a:effectLst>
        </p:spPr>
      </p:pic>
      <p:sp>
        <p:nvSpPr>
          <p:cNvPr id="17" name="תיבת טקסט 16">
            <a:extLst>
              <a:ext uri="{FF2B5EF4-FFF2-40B4-BE49-F238E27FC236}">
                <a16:creationId xmlns:a16="http://schemas.microsoft.com/office/drawing/2014/main" xmlns="" id="{7655C35A-6605-6805-6BB2-304E13EB6C65}"/>
              </a:ext>
            </a:extLst>
          </p:cNvPr>
          <p:cNvSpPr txBox="1"/>
          <p:nvPr/>
        </p:nvSpPr>
        <p:spPr>
          <a:xfrm>
            <a:off x="-559906" y="5127770"/>
            <a:ext cx="4578626" cy="754694"/>
          </a:xfrm>
          <a:prstGeom prst="rect">
            <a:avLst/>
          </a:prstGeom>
          <a:noFill/>
        </p:spPr>
        <p:txBody>
          <a:bodyPr wrap="square">
            <a:spAutoFit/>
          </a:bodyPr>
          <a:lstStyle/>
          <a:p>
            <a:pPr algn="r" rtl="1">
              <a:lnSpc>
                <a:spcPct val="115000"/>
              </a:lnSpc>
              <a:spcAft>
                <a:spcPts val="1000"/>
              </a:spcAft>
            </a:pPr>
            <a:r>
              <a:rPr lang="he-IL" sz="4000" b="1" kern="100" dirty="0" err="1">
                <a:solidFill>
                  <a:srgbClr val="000000"/>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שׁוֹשַׁנּוּן</a:t>
            </a:r>
            <a:endParaRPr lang="en-US" sz="4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0" name="תיבת טקסט 19">
            <a:extLst>
              <a:ext uri="{FF2B5EF4-FFF2-40B4-BE49-F238E27FC236}">
                <a16:creationId xmlns:a16="http://schemas.microsoft.com/office/drawing/2014/main" xmlns="" id="{661E1C0B-5151-3DA3-911D-D656D7E2662F}"/>
              </a:ext>
            </a:extLst>
          </p:cNvPr>
          <p:cNvSpPr txBox="1"/>
          <p:nvPr/>
        </p:nvSpPr>
        <p:spPr>
          <a:xfrm>
            <a:off x="987288" y="2364690"/>
            <a:ext cx="3031432" cy="754694"/>
          </a:xfrm>
          <a:prstGeom prst="rect">
            <a:avLst/>
          </a:prstGeom>
          <a:noFill/>
        </p:spPr>
        <p:txBody>
          <a:bodyPr wrap="square">
            <a:spAutoFit/>
          </a:bodyPr>
          <a:lstStyle/>
          <a:p>
            <a:pPr algn="r" rtl="1">
              <a:lnSpc>
                <a:spcPct val="115000"/>
              </a:lnSpc>
              <a:spcAft>
                <a:spcPts val="1000"/>
              </a:spcAft>
            </a:pPr>
            <a:r>
              <a:rPr lang="he-IL" sz="40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שׁוֹשַׁנַּת הַיָּם</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מלבן 1"/>
          <p:cNvSpPr/>
          <p:nvPr/>
        </p:nvSpPr>
        <p:spPr>
          <a:xfrm>
            <a:off x="2996393" y="193964"/>
            <a:ext cx="2342225" cy="820930"/>
          </a:xfrm>
          <a:prstGeom prst="rect">
            <a:avLst/>
          </a:prstGeom>
        </p:spPr>
        <p:txBody>
          <a:bodyPr wrap="square">
            <a:spAutoFit/>
          </a:bodyPr>
          <a:lstStyle/>
          <a:p>
            <a:pPr algn="r" rtl="1">
              <a:lnSpc>
                <a:spcPct val="115000"/>
              </a:lnSpc>
              <a:spcAft>
                <a:spcPts val="1000"/>
              </a:spcAft>
            </a:pPr>
            <a:r>
              <a:rPr lang="he-IL" sz="4400" b="1" kern="0" dirty="0">
                <a:highlight>
                  <a:srgbClr val="FFFFFF"/>
                </a:highlight>
                <a:latin typeface="Calibri" panose="020F0502020204030204" pitchFamily="34" charset="0"/>
                <a:ea typeface="Calibri" panose="020F0502020204030204" pitchFamily="34" charset="0"/>
              </a:rPr>
              <a:t>נָא לְהַכִּיר</a:t>
            </a:r>
            <a:endParaRPr lang="en-US" sz="4400" kern="1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48461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xmlns="" id="{399ED7CC-1A82-6EF8-9955-B8BE8C468E91}"/>
              </a:ext>
            </a:extLst>
          </p:cNvPr>
          <p:cNvSpPr txBox="1"/>
          <p:nvPr/>
        </p:nvSpPr>
        <p:spPr>
          <a:xfrm>
            <a:off x="1359176" y="643020"/>
            <a:ext cx="6107595" cy="820930"/>
          </a:xfrm>
          <a:prstGeom prst="rect">
            <a:avLst/>
          </a:prstGeom>
          <a:noFill/>
        </p:spPr>
        <p:txBody>
          <a:bodyPr wrap="square">
            <a:spAutoFit/>
          </a:bodyPr>
          <a:lstStyle/>
          <a:p>
            <a:pPr algn="just" rtl="1">
              <a:lnSpc>
                <a:spcPct val="115000"/>
              </a:lnSpc>
              <a:spcAft>
                <a:spcPts val="1000"/>
              </a:spcAft>
            </a:pPr>
            <a:r>
              <a:rPr lang="he-IL" sz="4400" b="1" kern="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מָה </a:t>
            </a:r>
            <a:r>
              <a:rPr lang="he-IL" sz="4400" b="1" kern="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הִפְלִיא </a:t>
            </a:r>
            <a:r>
              <a:rPr lang="he-IL" sz="4400" b="1" kern="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בַּסִּרְטוֹן? </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תמונה 4">
            <a:hlinkClick r:id="rId3"/>
            <a:extLst>
              <a:ext uri="{FF2B5EF4-FFF2-40B4-BE49-F238E27FC236}">
                <a16:creationId xmlns:a16="http://schemas.microsoft.com/office/drawing/2014/main" xmlns="" id="{5905BA6F-6D9D-BCBB-BEB9-7D71FFF79694}"/>
              </a:ext>
            </a:extLst>
          </p:cNvPr>
          <p:cNvPicPr>
            <a:picLocks noChangeAspect="1"/>
          </p:cNvPicPr>
          <p:nvPr/>
        </p:nvPicPr>
        <p:blipFill>
          <a:blip r:embed="rId4"/>
          <a:stretch>
            <a:fillRect/>
          </a:stretch>
        </p:blipFill>
        <p:spPr>
          <a:xfrm>
            <a:off x="1309257" y="1948070"/>
            <a:ext cx="6965534" cy="3876261"/>
          </a:xfrm>
          <a:prstGeom prst="rect">
            <a:avLst/>
          </a:prstGeom>
          <a:solidFill>
            <a:srgbClr val="FFFFFF">
              <a:shade val="85000"/>
            </a:srgbClr>
          </a:solidFill>
          <a:ln w="88900" cap="sq">
            <a:solidFill>
              <a:srgbClr val="AF548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43154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BB98EC3A-FC8C-E24D-925B-1699F5759F1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8912" y="1659834"/>
            <a:ext cx="3538331" cy="3538331"/>
          </a:xfrm>
          <a:prstGeom prst="rect">
            <a:avLst/>
          </a:prstGeom>
          <a:noFill/>
        </p:spPr>
      </p:pic>
      <p:sp>
        <p:nvSpPr>
          <p:cNvPr id="3" name="תיבת טקסט 2">
            <a:extLst>
              <a:ext uri="{FF2B5EF4-FFF2-40B4-BE49-F238E27FC236}">
                <a16:creationId xmlns:a16="http://schemas.microsoft.com/office/drawing/2014/main" xmlns="" id="{144828DB-BFE1-87A5-EFEF-04DAAE55FE56}"/>
              </a:ext>
            </a:extLst>
          </p:cNvPr>
          <p:cNvSpPr txBox="1"/>
          <p:nvPr/>
        </p:nvSpPr>
        <p:spPr>
          <a:xfrm>
            <a:off x="1749286" y="663913"/>
            <a:ext cx="4197625" cy="769441"/>
          </a:xfrm>
          <a:prstGeom prst="rect">
            <a:avLst/>
          </a:prstGeom>
          <a:noFill/>
        </p:spPr>
        <p:txBody>
          <a:bodyPr wrap="square">
            <a:spAutoFit/>
          </a:bodyPr>
          <a:lstStyle/>
          <a:p>
            <a:pPr algn="r"/>
            <a:r>
              <a:rPr lang="he-IL" sz="4400" b="1" kern="0" dirty="0">
                <a:solidFill>
                  <a:srgbClr val="000000"/>
                </a:solidFill>
                <a:effectLst/>
                <a:ea typeface="Calibri" panose="020F0502020204030204" pitchFamily="34" charset="0"/>
                <a:cs typeface="Arial" panose="020B0604020202020204" pitchFamily="34" charset="0"/>
              </a:rPr>
              <a:t>מִלּוֹת שְׁאֵלָה</a:t>
            </a:r>
            <a:r>
              <a:rPr lang="he-IL" sz="4400" b="1" dirty="0">
                <a:effectLst/>
                <a:ea typeface="Calibri" panose="020F0502020204030204" pitchFamily="34" charset="0"/>
                <a:cs typeface="Arial" panose="020B0604020202020204" pitchFamily="34" charset="0"/>
              </a:rPr>
              <a:t>:</a:t>
            </a:r>
            <a:endParaRPr lang="he-IL" sz="4400" dirty="0"/>
          </a:p>
        </p:txBody>
      </p:sp>
      <p:sp>
        <p:nvSpPr>
          <p:cNvPr id="4" name="תיבת טקסט 3">
            <a:extLst>
              <a:ext uri="{FF2B5EF4-FFF2-40B4-BE49-F238E27FC236}">
                <a16:creationId xmlns:a16="http://schemas.microsoft.com/office/drawing/2014/main" xmlns="" id="{55CFE187-3F75-04A9-9805-2692578FB31D}"/>
              </a:ext>
            </a:extLst>
          </p:cNvPr>
          <p:cNvSpPr txBox="1"/>
          <p:nvPr/>
        </p:nvSpPr>
        <p:spPr>
          <a:xfrm>
            <a:off x="6731269" y="2394252"/>
            <a:ext cx="1066806" cy="461665"/>
          </a:xfrm>
          <a:prstGeom prst="rect">
            <a:avLst/>
          </a:prstGeom>
          <a:noFill/>
        </p:spPr>
        <p:txBody>
          <a:bodyPr wrap="square">
            <a:spAutoFit/>
          </a:bodyPr>
          <a:lstStyle/>
          <a:p>
            <a:pPr algn="r"/>
            <a:r>
              <a:rPr lang="he-IL" sz="2400" b="1" dirty="0">
                <a:effectLst/>
                <a:ea typeface="Calibri" panose="020F0502020204030204" pitchFamily="34" charset="0"/>
                <a:cs typeface="Arial" panose="020B0604020202020204" pitchFamily="34" charset="0"/>
              </a:rPr>
              <a:t>מָה?</a:t>
            </a:r>
            <a:endParaRPr lang="he-IL" sz="2400" dirty="0"/>
          </a:p>
        </p:txBody>
      </p:sp>
      <p:sp>
        <p:nvSpPr>
          <p:cNvPr id="5" name="תיבת טקסט 4">
            <a:extLst>
              <a:ext uri="{FF2B5EF4-FFF2-40B4-BE49-F238E27FC236}">
                <a16:creationId xmlns:a16="http://schemas.microsoft.com/office/drawing/2014/main" xmlns="" id="{8C12D7BF-6CEE-DB76-572C-F047A9D3EF95}"/>
              </a:ext>
            </a:extLst>
          </p:cNvPr>
          <p:cNvSpPr txBox="1"/>
          <p:nvPr/>
        </p:nvSpPr>
        <p:spPr>
          <a:xfrm>
            <a:off x="7490795" y="3308877"/>
            <a:ext cx="907775" cy="461665"/>
          </a:xfrm>
          <a:prstGeom prst="rect">
            <a:avLst/>
          </a:prstGeom>
          <a:noFill/>
        </p:spPr>
        <p:txBody>
          <a:bodyPr wrap="square">
            <a:spAutoFit/>
          </a:bodyPr>
          <a:lstStyle/>
          <a:p>
            <a:pPr algn="r"/>
            <a:r>
              <a:rPr lang="he-IL" sz="2400" b="1" dirty="0">
                <a:effectLst/>
                <a:ea typeface="Calibri" panose="020F0502020204030204" pitchFamily="34" charset="0"/>
                <a:cs typeface="Arial" panose="020B0604020202020204" pitchFamily="34" charset="0"/>
              </a:rPr>
              <a:t>מִי?</a:t>
            </a:r>
            <a:endParaRPr lang="he-IL" sz="2400" dirty="0"/>
          </a:p>
        </p:txBody>
      </p:sp>
      <p:sp>
        <p:nvSpPr>
          <p:cNvPr id="6" name="תיבת טקסט 5">
            <a:extLst>
              <a:ext uri="{FF2B5EF4-FFF2-40B4-BE49-F238E27FC236}">
                <a16:creationId xmlns:a16="http://schemas.microsoft.com/office/drawing/2014/main" xmlns="" id="{4D4D85DC-4405-730D-3BFA-2E565B1E5047}"/>
              </a:ext>
            </a:extLst>
          </p:cNvPr>
          <p:cNvSpPr txBox="1"/>
          <p:nvPr/>
        </p:nvSpPr>
        <p:spPr>
          <a:xfrm>
            <a:off x="6890298" y="4479133"/>
            <a:ext cx="907777" cy="489749"/>
          </a:xfrm>
          <a:prstGeom prst="rect">
            <a:avLst/>
          </a:prstGeom>
          <a:noFill/>
        </p:spPr>
        <p:txBody>
          <a:bodyPr wrap="square">
            <a:spAutoFit/>
          </a:bodyPr>
          <a:lstStyle/>
          <a:p>
            <a:pPr algn="r" rtl="1">
              <a:lnSpc>
                <a:spcPct val="115000"/>
              </a:lnSpc>
              <a:spcAft>
                <a:spcPts val="1000"/>
              </a:spcAft>
            </a:pPr>
            <a:r>
              <a:rPr lang="he-IL" sz="2400" b="1" kern="100" dirty="0">
                <a:effectLst/>
                <a:latin typeface="Calibri" panose="020F0502020204030204" pitchFamily="34" charset="0"/>
                <a:ea typeface="Calibri" panose="020F0502020204030204" pitchFamily="34" charset="0"/>
                <a:cs typeface="Arial" panose="020B0604020202020204" pitchFamily="34" charset="0"/>
              </a:rPr>
              <a:t>מָתַי? </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a16="http://schemas.microsoft.com/office/drawing/2014/main" xmlns="" id="{B16A7D9D-5F58-4E0F-5053-A2F161F33B85}"/>
              </a:ext>
            </a:extLst>
          </p:cNvPr>
          <p:cNvSpPr txBox="1"/>
          <p:nvPr/>
        </p:nvSpPr>
        <p:spPr>
          <a:xfrm>
            <a:off x="2007705" y="2394252"/>
            <a:ext cx="907778" cy="461665"/>
          </a:xfrm>
          <a:prstGeom prst="rect">
            <a:avLst/>
          </a:prstGeom>
          <a:noFill/>
        </p:spPr>
        <p:txBody>
          <a:bodyPr wrap="square">
            <a:spAutoFit/>
          </a:bodyPr>
          <a:lstStyle/>
          <a:p>
            <a:pPr algn="r"/>
            <a:r>
              <a:rPr lang="he-IL" sz="2400" b="1" dirty="0">
                <a:solidFill>
                  <a:srgbClr val="000000"/>
                </a:solidFill>
                <a:effectLst/>
                <a:highlight>
                  <a:srgbClr val="FFFFFF"/>
                </a:highlight>
                <a:ea typeface="Calibri" panose="020F0502020204030204" pitchFamily="34" charset="0"/>
                <a:cs typeface="Arial" panose="020B0604020202020204" pitchFamily="34" charset="0"/>
              </a:rPr>
              <a:t>לָמָּה?</a:t>
            </a:r>
            <a:endParaRPr lang="he-IL" sz="2400" dirty="0"/>
          </a:p>
        </p:txBody>
      </p:sp>
      <p:sp>
        <p:nvSpPr>
          <p:cNvPr id="8" name="תיבת טקסט 7">
            <a:extLst>
              <a:ext uri="{FF2B5EF4-FFF2-40B4-BE49-F238E27FC236}">
                <a16:creationId xmlns:a16="http://schemas.microsoft.com/office/drawing/2014/main" xmlns="" id="{2D3F505C-E7B4-AC2B-B7EB-46FF2655CDEF}"/>
              </a:ext>
            </a:extLst>
          </p:cNvPr>
          <p:cNvSpPr txBox="1"/>
          <p:nvPr/>
        </p:nvSpPr>
        <p:spPr>
          <a:xfrm>
            <a:off x="1194342" y="3308877"/>
            <a:ext cx="907778" cy="461665"/>
          </a:xfrm>
          <a:prstGeom prst="rect">
            <a:avLst/>
          </a:prstGeom>
          <a:noFill/>
        </p:spPr>
        <p:txBody>
          <a:bodyPr wrap="square">
            <a:spAutoFit/>
          </a:bodyPr>
          <a:lstStyle/>
          <a:p>
            <a:pPr algn="r"/>
            <a:r>
              <a:rPr lang="he-IL" sz="2400" b="1" dirty="0">
                <a:solidFill>
                  <a:srgbClr val="000000"/>
                </a:solidFill>
                <a:effectLst/>
                <a:highlight>
                  <a:srgbClr val="FFFFFF"/>
                </a:highlight>
                <a:ea typeface="Calibri" panose="020F0502020204030204" pitchFamily="34" charset="0"/>
                <a:cs typeface="Arial" panose="020B0604020202020204" pitchFamily="34" charset="0"/>
              </a:rPr>
              <a:t>אֵיךְ</a:t>
            </a:r>
            <a:r>
              <a:rPr lang="he-IL" sz="2400" b="1" dirty="0">
                <a:effectLst/>
                <a:ea typeface="Calibri" panose="020F0502020204030204" pitchFamily="34" charset="0"/>
                <a:cs typeface="Arial" panose="020B0604020202020204" pitchFamily="34" charset="0"/>
              </a:rPr>
              <a:t>?</a:t>
            </a:r>
            <a:endParaRPr lang="he-IL" sz="2400" dirty="0"/>
          </a:p>
        </p:txBody>
      </p:sp>
      <p:sp>
        <p:nvSpPr>
          <p:cNvPr id="9" name="תיבת טקסט 8">
            <a:extLst>
              <a:ext uri="{FF2B5EF4-FFF2-40B4-BE49-F238E27FC236}">
                <a16:creationId xmlns:a16="http://schemas.microsoft.com/office/drawing/2014/main" xmlns="" id="{34ED02EF-22EC-DA0D-E062-F29257CC5D5C}"/>
              </a:ext>
            </a:extLst>
          </p:cNvPr>
          <p:cNvSpPr txBox="1"/>
          <p:nvPr/>
        </p:nvSpPr>
        <p:spPr>
          <a:xfrm>
            <a:off x="1699594" y="4493175"/>
            <a:ext cx="1215889" cy="461665"/>
          </a:xfrm>
          <a:prstGeom prst="rect">
            <a:avLst/>
          </a:prstGeom>
          <a:noFill/>
        </p:spPr>
        <p:txBody>
          <a:bodyPr wrap="square">
            <a:spAutoFit/>
          </a:bodyPr>
          <a:lstStyle/>
          <a:p>
            <a:pPr algn="r"/>
            <a:r>
              <a:rPr lang="he-IL" sz="2400" b="1" dirty="0">
                <a:solidFill>
                  <a:srgbClr val="000000"/>
                </a:solidFill>
                <a:effectLst/>
                <a:highlight>
                  <a:srgbClr val="FFFFFF"/>
                </a:highlight>
                <a:ea typeface="Calibri" panose="020F0502020204030204" pitchFamily="34" charset="0"/>
                <a:cs typeface="Arial" panose="020B0604020202020204" pitchFamily="34" charset="0"/>
              </a:rPr>
              <a:t>הֵיכָן</a:t>
            </a:r>
            <a:r>
              <a:rPr lang="he-IL" sz="2400" b="1" dirty="0">
                <a:effectLst/>
                <a:ea typeface="Calibri" panose="020F0502020204030204" pitchFamily="34" charset="0"/>
                <a:cs typeface="Arial" panose="020B0604020202020204" pitchFamily="34" charset="0"/>
              </a:rPr>
              <a:t>?</a:t>
            </a:r>
            <a:endParaRPr lang="he-IL" sz="2400" dirty="0"/>
          </a:p>
        </p:txBody>
      </p:sp>
      <p:sp>
        <p:nvSpPr>
          <p:cNvPr id="10" name="תיבת טקסט 9">
            <a:extLst>
              <a:ext uri="{FF2B5EF4-FFF2-40B4-BE49-F238E27FC236}">
                <a16:creationId xmlns:a16="http://schemas.microsoft.com/office/drawing/2014/main" xmlns="" id="{0E4F7F2A-03DD-A2AA-E67E-08F9E9E28ADF}"/>
              </a:ext>
            </a:extLst>
          </p:cNvPr>
          <p:cNvSpPr txBox="1"/>
          <p:nvPr/>
        </p:nvSpPr>
        <p:spPr>
          <a:xfrm>
            <a:off x="980661" y="1659834"/>
            <a:ext cx="237566" cy="369332"/>
          </a:xfrm>
          <a:prstGeom prst="rect">
            <a:avLst/>
          </a:prstGeom>
          <a:noFill/>
        </p:spPr>
        <p:txBody>
          <a:bodyPr wrap="none" rtlCol="1">
            <a:spAutoFit/>
          </a:bodyPr>
          <a:lstStyle/>
          <a:p>
            <a:r>
              <a:rPr lang="en-US" dirty="0">
                <a:highlight>
                  <a:srgbClr val="FFFF00"/>
                </a:highlight>
              </a:rPr>
              <a:t> </a:t>
            </a:r>
            <a:endParaRPr lang="he-IL" dirty="0">
              <a:highlight>
                <a:srgbClr val="FFFF00"/>
              </a:highlight>
            </a:endParaRPr>
          </a:p>
        </p:txBody>
      </p:sp>
    </p:spTree>
    <p:extLst>
      <p:ext uri="{BB962C8B-B14F-4D97-AF65-F5344CB8AC3E}">
        <p14:creationId xmlns:p14="http://schemas.microsoft.com/office/powerpoint/2010/main" val="25987313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xmlns="" id="{B3A01B3B-F0AA-6A54-6AC3-1ACDCE20562A}"/>
              </a:ext>
            </a:extLst>
          </p:cNvPr>
          <p:cNvSpPr txBox="1"/>
          <p:nvPr/>
        </p:nvSpPr>
        <p:spPr>
          <a:xfrm>
            <a:off x="3016727" y="193968"/>
            <a:ext cx="4575312" cy="489749"/>
          </a:xfrm>
          <a:prstGeom prst="rect">
            <a:avLst/>
          </a:prstGeom>
          <a:noFill/>
        </p:spPr>
        <p:txBody>
          <a:bodyPr wrap="square">
            <a:spAutoFit/>
          </a:bodyPr>
          <a:lstStyle/>
          <a:p>
            <a:pPr algn="ctr" rtl="1">
              <a:lnSpc>
                <a:spcPct val="115000"/>
              </a:lnSpc>
              <a:spcAft>
                <a:spcPts val="1000"/>
              </a:spcAft>
            </a:pPr>
            <a:r>
              <a:rPr lang="he-IL" sz="2400" b="1" kern="0" dirty="0">
                <a:solidFill>
                  <a:srgbClr val="FF0000"/>
                </a:solidFill>
                <a:effectLst/>
                <a:latin typeface="Calibri" panose="020F0502020204030204" pitchFamily="34" charset="0"/>
                <a:ea typeface="Calibri" panose="020F0502020204030204" pitchFamily="34" charset="0"/>
                <a:cs typeface="Arial" panose="020B0604020202020204" pitchFamily="34" charset="0"/>
              </a:rPr>
              <a:t>פְּעִילוּת</a:t>
            </a:r>
            <a:r>
              <a:rPr lang="he-IL" sz="24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3</a:t>
            </a:r>
            <a:endParaRPr lang="en-US" sz="24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a16="http://schemas.microsoft.com/office/drawing/2014/main" xmlns="" id="{0D569B8F-0C4D-8EF9-5EA4-05C4C4A579A6}"/>
              </a:ext>
            </a:extLst>
          </p:cNvPr>
          <p:cNvSpPr txBox="1"/>
          <p:nvPr/>
        </p:nvSpPr>
        <p:spPr>
          <a:xfrm>
            <a:off x="1678058" y="563506"/>
            <a:ext cx="5590960" cy="1919500"/>
          </a:xfrm>
          <a:prstGeom prst="rect">
            <a:avLst/>
          </a:prstGeom>
          <a:noFill/>
        </p:spPr>
        <p:txBody>
          <a:bodyPr wrap="square">
            <a:spAutoFit/>
          </a:bodyPr>
          <a:lstStyle/>
          <a:p>
            <a:pPr algn="r" rtl="1">
              <a:lnSpc>
                <a:spcPct val="115000"/>
              </a:lnSpc>
              <a:spcAft>
                <a:spcPts val="1000"/>
              </a:spcAft>
            </a:pPr>
            <a:r>
              <a:rPr lang="he-IL" sz="4800" b="1" kern="0" dirty="0">
                <a:solidFill>
                  <a:srgbClr val="000000"/>
                </a:solidFill>
                <a:latin typeface="Calibri" panose="020F0502020204030204" pitchFamily="34" charset="0"/>
                <a:ea typeface="Calibri" panose="020F0502020204030204" pitchFamily="34" charset="0"/>
              </a:rPr>
              <a:t>מָה נִלְמַד הַשָּׁנָה?</a:t>
            </a:r>
          </a:p>
          <a:p>
            <a:pPr algn="r" rtl="1">
              <a:lnSpc>
                <a:spcPct val="115000"/>
              </a:lnSpc>
              <a:spcAft>
                <a:spcPts val="1000"/>
              </a:spcAft>
            </a:pPr>
            <a:r>
              <a:rPr lang="he-IL" sz="4800" b="1" kern="0" dirty="0" smtClean="0">
                <a:solidFill>
                  <a:srgbClr val="000000"/>
                </a:solidFill>
                <a:latin typeface="Calibri" panose="020F0502020204030204" pitchFamily="34" charset="0"/>
                <a:ea typeface="Calibri" panose="020F0502020204030204" pitchFamily="34" charset="0"/>
              </a:rPr>
              <a:t>נַתְחִיל</a:t>
            </a:r>
            <a:r>
              <a:rPr lang="he-IL" sz="4800" b="1" kern="100" dirty="0" smtClean="0">
                <a:effectLst/>
                <a:latin typeface="Calibri" panose="020F0502020204030204" pitchFamily="34" charset="0"/>
                <a:ea typeface="Calibri" panose="020F0502020204030204" pitchFamily="34" charset="0"/>
                <a:cs typeface="Arial" panose="020B0604020202020204" pitchFamily="34" charset="0"/>
              </a:rPr>
              <a:t> </a:t>
            </a:r>
            <a:r>
              <a:rPr lang="he-IL" sz="4800" b="1" kern="100" dirty="0">
                <a:effectLst/>
                <a:latin typeface="Calibri" panose="020F0502020204030204" pitchFamily="34" charset="0"/>
                <a:ea typeface="Calibri" panose="020F0502020204030204" pitchFamily="34" charset="0"/>
                <a:cs typeface="Arial" panose="020B0604020202020204" pitchFamily="34" charset="0"/>
              </a:rPr>
              <a:t>בְּ...</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8" name="תמונה 7">
            <a:extLst>
              <a:ext uri="{FF2B5EF4-FFF2-40B4-BE49-F238E27FC236}">
                <a16:creationId xmlns:a16="http://schemas.microsoft.com/office/drawing/2014/main" xmlns="" id="{01CF4BEF-1C13-7E8B-F8D9-324C00CBD0F5}"/>
              </a:ext>
            </a:extLst>
          </p:cNvPr>
          <p:cNvPicPr>
            <a:picLocks noChangeAspect="1"/>
          </p:cNvPicPr>
          <p:nvPr/>
        </p:nvPicPr>
        <p:blipFill>
          <a:blip r:embed="rId3"/>
          <a:stretch>
            <a:fillRect/>
          </a:stretch>
        </p:blipFill>
        <p:spPr>
          <a:xfrm>
            <a:off x="1263139" y="2552975"/>
            <a:ext cx="6617721" cy="2979807"/>
          </a:xfrm>
          <a:prstGeom prst="rect">
            <a:avLst/>
          </a:prstGeom>
          <a:solidFill>
            <a:srgbClr val="FFFFFF">
              <a:shade val="85000"/>
            </a:srgbClr>
          </a:solidFill>
          <a:ln w="88900" cap="sq">
            <a:solidFill>
              <a:srgbClr val="3CB9B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3837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0A6555C3-7E3B-DB81-17A9-52A27131BECE}"/>
              </a:ext>
            </a:extLst>
          </p:cNvPr>
          <p:cNvSpPr txBox="1"/>
          <p:nvPr/>
        </p:nvSpPr>
        <p:spPr>
          <a:xfrm>
            <a:off x="1658179" y="397982"/>
            <a:ext cx="4575312" cy="1081002"/>
          </a:xfrm>
          <a:prstGeom prst="rect">
            <a:avLst/>
          </a:prstGeom>
          <a:noFill/>
        </p:spPr>
        <p:txBody>
          <a:bodyPr wrap="square">
            <a:spAutoFit/>
          </a:bodyPr>
          <a:lstStyle/>
          <a:p>
            <a:pPr algn="just" rtl="1">
              <a:lnSpc>
                <a:spcPct val="150000"/>
              </a:lnSpc>
              <a:spcAft>
                <a:spcPts val="1000"/>
              </a:spcAft>
            </a:pPr>
            <a:r>
              <a:rPr lang="he-IL" sz="4800" b="1" kern="0" dirty="0">
                <a:solidFill>
                  <a:srgbClr val="000000"/>
                </a:solidFill>
                <a:effectLst/>
                <a:latin typeface="Calibri" panose="020F0502020204030204" pitchFamily="34" charset="0"/>
                <a:ea typeface="Calibri" panose="020F0502020204030204" pitchFamily="34" charset="0"/>
              </a:rPr>
              <a:t>נַמְשִׁיךְ</a:t>
            </a:r>
            <a:r>
              <a:rPr lang="he-IL" sz="4800" b="1" kern="0" dirty="0">
                <a:solidFill>
                  <a:srgbClr val="000000"/>
                </a:solidFill>
                <a:effectLst/>
                <a:latin typeface="Calibri" panose="020F0502020204030204" pitchFamily="34" charset="0"/>
                <a:ea typeface="Times New Roman" panose="02020603050405020304" pitchFamily="18" charset="0"/>
              </a:rPr>
              <a:t> </a:t>
            </a:r>
            <a:r>
              <a:rPr lang="he-IL" sz="4800" b="1" kern="0" dirty="0">
                <a:solidFill>
                  <a:srgbClr val="000000"/>
                </a:solidFill>
                <a:effectLst/>
                <a:latin typeface="Calibri" panose="020F0502020204030204" pitchFamily="34" charset="0"/>
                <a:ea typeface="Calibri" panose="020F0502020204030204" pitchFamily="34" charset="0"/>
              </a:rPr>
              <a:t>בְּ</a:t>
            </a:r>
            <a:r>
              <a:rPr lang="he-IL" sz="4800" b="1" kern="0" dirty="0">
                <a:solidFill>
                  <a:srgbClr val="000000"/>
                </a:solidFill>
                <a:effectLst/>
                <a:latin typeface="Calibri" panose="020F0502020204030204" pitchFamily="34" charset="0"/>
                <a:ea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endParaRPr>
          </a:p>
        </p:txBody>
      </p:sp>
      <p:pic>
        <p:nvPicPr>
          <p:cNvPr id="4" name="תמונה 3">
            <a:extLst>
              <a:ext uri="{FF2B5EF4-FFF2-40B4-BE49-F238E27FC236}">
                <a16:creationId xmlns:a16="http://schemas.microsoft.com/office/drawing/2014/main" xmlns="" id="{FD0ABBE4-9D89-A368-BEDA-A646C0098B4B}"/>
              </a:ext>
            </a:extLst>
          </p:cNvPr>
          <p:cNvPicPr>
            <a:picLocks/>
          </p:cNvPicPr>
          <p:nvPr/>
        </p:nvPicPr>
        <p:blipFill>
          <a:blip r:embed="rId3"/>
          <a:stretch>
            <a:fillRect/>
          </a:stretch>
        </p:blipFill>
        <p:spPr>
          <a:xfrm>
            <a:off x="1263600" y="2515953"/>
            <a:ext cx="6616800" cy="2980800"/>
          </a:xfrm>
          <a:prstGeom prst="rect">
            <a:avLst/>
          </a:prstGeom>
          <a:solidFill>
            <a:srgbClr val="FFFFFF">
              <a:shade val="85000"/>
            </a:srgbClr>
          </a:solidFill>
          <a:ln w="88900" cap="sq">
            <a:solidFill>
              <a:srgbClr val="BD884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81222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E4274DD6-811B-5A4C-7E6B-FB40732A07BC}"/>
              </a:ext>
            </a:extLst>
          </p:cNvPr>
          <p:cNvSpPr txBox="1"/>
          <p:nvPr/>
        </p:nvSpPr>
        <p:spPr>
          <a:xfrm>
            <a:off x="1360005" y="384731"/>
            <a:ext cx="4575312" cy="1098442"/>
          </a:xfrm>
          <a:prstGeom prst="rect">
            <a:avLst/>
          </a:prstGeom>
          <a:noFill/>
        </p:spPr>
        <p:txBody>
          <a:bodyPr wrap="square">
            <a:spAutoFit/>
          </a:bodyPr>
          <a:lstStyle/>
          <a:p>
            <a:pPr algn="just" rtl="1">
              <a:lnSpc>
                <a:spcPct val="150000"/>
              </a:lnSpc>
              <a:spcAft>
                <a:spcPts val="1000"/>
              </a:spcAft>
            </a:pPr>
            <a:r>
              <a:rPr lang="he-IL" sz="4800" b="1" kern="0" dirty="0">
                <a:solidFill>
                  <a:srgbClr val="000000"/>
                </a:solidFill>
                <a:effectLst/>
                <a:latin typeface="Calibri" panose="020F0502020204030204" pitchFamily="34" charset="0"/>
                <a:ea typeface="Calibri" panose="020F0502020204030204" pitchFamily="34" charset="0"/>
              </a:rPr>
              <a:t>נְסַיֵּם</a:t>
            </a:r>
            <a:r>
              <a:rPr lang="he-IL" sz="4800" b="1" kern="0" dirty="0">
                <a:solidFill>
                  <a:srgbClr val="000000"/>
                </a:solidFill>
                <a:effectLst/>
                <a:latin typeface="Calibri" panose="020F0502020204030204" pitchFamily="34" charset="0"/>
                <a:ea typeface="Times New Roman" panose="02020603050405020304" pitchFamily="18" charset="0"/>
              </a:rPr>
              <a:t> </a:t>
            </a:r>
            <a:r>
              <a:rPr lang="he-IL" sz="4800" b="1" kern="0" dirty="0">
                <a:solidFill>
                  <a:srgbClr val="000000"/>
                </a:solidFill>
                <a:effectLst/>
                <a:latin typeface="Calibri" panose="020F0502020204030204" pitchFamily="34" charset="0"/>
                <a:ea typeface="Calibri" panose="020F0502020204030204" pitchFamily="34" charset="0"/>
              </a:rPr>
              <a:t>בְּ...</a:t>
            </a:r>
            <a:endParaRPr lang="en-US" sz="2400" kern="100" dirty="0">
              <a:effectLst/>
              <a:latin typeface="Calibri" panose="020F0502020204030204" pitchFamily="34" charset="0"/>
              <a:ea typeface="Calibri" panose="020F0502020204030204" pitchFamily="34" charset="0"/>
            </a:endParaRPr>
          </a:p>
        </p:txBody>
      </p:sp>
      <p:pic>
        <p:nvPicPr>
          <p:cNvPr id="4" name="תמונה 3">
            <a:extLst>
              <a:ext uri="{FF2B5EF4-FFF2-40B4-BE49-F238E27FC236}">
                <a16:creationId xmlns:a16="http://schemas.microsoft.com/office/drawing/2014/main" xmlns="" id="{EFEC6691-014A-6AB0-86B4-CFD40FA5673B}"/>
              </a:ext>
            </a:extLst>
          </p:cNvPr>
          <p:cNvPicPr>
            <a:picLocks/>
          </p:cNvPicPr>
          <p:nvPr/>
        </p:nvPicPr>
        <p:blipFill>
          <a:blip r:embed="rId3"/>
          <a:stretch>
            <a:fillRect/>
          </a:stretch>
        </p:blipFill>
        <p:spPr>
          <a:xfrm>
            <a:off x="1360005" y="2639831"/>
            <a:ext cx="6616800" cy="2980800"/>
          </a:xfrm>
          <a:prstGeom prst="rect">
            <a:avLst/>
          </a:prstGeom>
          <a:solidFill>
            <a:srgbClr val="FFFFFF">
              <a:shade val="85000"/>
            </a:srgbClr>
          </a:solidFill>
          <a:ln w="88900" cap="sq">
            <a:solidFill>
              <a:srgbClr val="06A6E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0342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9FC85AD4-CFC2-BDF6-B2C9-CFA5464E7BC8}"/>
              </a:ext>
            </a:extLst>
          </p:cNvPr>
          <p:cNvSpPr txBox="1"/>
          <p:nvPr/>
        </p:nvSpPr>
        <p:spPr>
          <a:xfrm>
            <a:off x="1777448" y="411236"/>
            <a:ext cx="4575312" cy="1098442"/>
          </a:xfrm>
          <a:prstGeom prst="rect">
            <a:avLst/>
          </a:prstGeom>
          <a:noFill/>
        </p:spPr>
        <p:txBody>
          <a:bodyPr wrap="square">
            <a:spAutoFit/>
          </a:bodyPr>
          <a:lstStyle/>
          <a:p>
            <a:pPr algn="just" rtl="1">
              <a:lnSpc>
                <a:spcPct val="150000"/>
              </a:lnSpc>
              <a:spcAft>
                <a:spcPts val="1000"/>
              </a:spcAft>
            </a:pPr>
            <a:r>
              <a:rPr lang="he-IL" sz="4800" b="1" kern="0" dirty="0">
                <a:solidFill>
                  <a:srgbClr val="000000"/>
                </a:solidFill>
                <a:effectLst/>
                <a:latin typeface="Calibri" panose="020F0502020204030204" pitchFamily="34" charset="0"/>
                <a:ea typeface="Calibri" panose="020F0502020204030204" pitchFamily="34" charset="0"/>
              </a:rPr>
              <a:t>מָה בַּחוֹבָרוֹת?</a:t>
            </a:r>
            <a:r>
              <a:rPr lang="he-IL" sz="4800" b="1" kern="0" dirty="0">
                <a:solidFill>
                  <a:srgbClr val="000000"/>
                </a:solidFill>
                <a:effectLst/>
                <a:latin typeface="Calibri" panose="020F0502020204030204" pitchFamily="34" charset="0"/>
                <a:ea typeface="Times New Roman" panose="02020603050405020304" pitchFamily="18" charset="0"/>
              </a:rPr>
              <a:t>  </a:t>
            </a:r>
            <a:endParaRPr lang="en-US" sz="2000" kern="100" dirty="0">
              <a:effectLst/>
              <a:latin typeface="Calibri" panose="020F0502020204030204" pitchFamily="34" charset="0"/>
              <a:ea typeface="Calibri" panose="020F0502020204030204" pitchFamily="34" charset="0"/>
            </a:endParaRPr>
          </a:p>
        </p:txBody>
      </p:sp>
      <p:pic>
        <p:nvPicPr>
          <p:cNvPr id="6" name="תמונה 5" descr="תמונה שמכילה טקסט, צילום מסך, פני אדם&#10;&#10;התיאור נוצר באופן אוטומטי">
            <a:extLst>
              <a:ext uri="{FF2B5EF4-FFF2-40B4-BE49-F238E27FC236}">
                <a16:creationId xmlns:a16="http://schemas.microsoft.com/office/drawing/2014/main" xmlns="" id="{85B165AA-87BD-8E61-8F2C-510CD1614C56}"/>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61000" y="2173355"/>
            <a:ext cx="2700000" cy="34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תמונה 7" descr="תמונה שמכילה טקסט, פני אדם, אדם, צילום מסך&#10;&#10;התיאור נוצר באופן אוטומטי">
            <a:extLst>
              <a:ext uri="{FF2B5EF4-FFF2-40B4-BE49-F238E27FC236}">
                <a16:creationId xmlns:a16="http://schemas.microsoft.com/office/drawing/2014/main" xmlns="" id="{607DED35-D21C-FBA9-8ABE-C6E84251E70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222000" y="2173355"/>
            <a:ext cx="2700000" cy="34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תמונה 9" descr="תמונה שמכילה טקסט, צילום מסך, יונק&#10;&#10;התיאור נוצר באופן אוטומטי">
            <a:extLst>
              <a:ext uri="{FF2B5EF4-FFF2-40B4-BE49-F238E27FC236}">
                <a16:creationId xmlns:a16="http://schemas.microsoft.com/office/drawing/2014/main" xmlns="" id="{21332CEB-4F4E-35CF-C5E1-6258953E1F3E}"/>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183000" y="2173355"/>
            <a:ext cx="2700000" cy="34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91782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6256" y="779268"/>
            <a:ext cx="3971636" cy="707886"/>
          </a:xfrm>
          <a:prstGeom prst="rect">
            <a:avLst/>
          </a:prstGeom>
          <a:noFill/>
        </p:spPr>
        <p:txBody>
          <a:bodyPr wrap="square" rtlCol="0">
            <a:spAutoFit/>
          </a:bodyPr>
          <a:lstStyle/>
          <a:p>
            <a:pPr lvl="0"/>
            <a:r>
              <a:rPr lang="he-IL" sz="4000" b="1" dirty="0">
                <a:solidFill>
                  <a:prstClr val="black"/>
                </a:solidFill>
              </a:rPr>
              <a:t>אֲתָר בְּמַבָּט מֻקְוָון</a:t>
            </a:r>
          </a:p>
        </p:txBody>
      </p:sp>
      <p:pic>
        <p:nvPicPr>
          <p:cNvPr id="6" name="תמונה 5">
            <a:extLst>
              <a:ext uri="{FF2B5EF4-FFF2-40B4-BE49-F238E27FC236}">
                <a16:creationId xmlns:a16="http://schemas.microsoft.com/office/drawing/2014/main" xmlns="" id="{6A0F9302-2C71-D35A-6E35-539935CA70B6}"/>
              </a:ext>
            </a:extLst>
          </p:cNvPr>
          <p:cNvPicPr>
            <a:picLocks noChangeAspect="1"/>
          </p:cNvPicPr>
          <p:nvPr/>
        </p:nvPicPr>
        <p:blipFill>
          <a:blip r:embed="rId3"/>
          <a:stretch>
            <a:fillRect/>
          </a:stretch>
        </p:blipFill>
        <p:spPr>
          <a:xfrm>
            <a:off x="758687" y="1818278"/>
            <a:ext cx="7626626" cy="4516261"/>
          </a:xfrm>
          <a:prstGeom prst="rect">
            <a:avLst/>
          </a:prstGeom>
          <a:solidFill>
            <a:srgbClr val="FFFFFF">
              <a:shade val="85000"/>
            </a:srgbClr>
          </a:solidFill>
          <a:ln w="88900" cap="sq">
            <a:solidFill>
              <a:srgbClr val="9FCAC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תמונה 2"/>
          <p:cNvPicPr>
            <a:picLocks noChangeAspect="1"/>
          </p:cNvPicPr>
          <p:nvPr/>
        </p:nvPicPr>
        <p:blipFill>
          <a:blip r:embed="rId4"/>
          <a:stretch>
            <a:fillRect/>
          </a:stretch>
        </p:blipFill>
        <p:spPr>
          <a:xfrm>
            <a:off x="2557097" y="2895554"/>
            <a:ext cx="4029805" cy="1066892"/>
          </a:xfrm>
          <a:prstGeom prst="rect">
            <a:avLst/>
          </a:prstGeom>
        </p:spPr>
      </p:pic>
    </p:spTree>
    <p:extLst>
      <p:ext uri="{BB962C8B-B14F-4D97-AF65-F5344CB8AC3E}">
        <p14:creationId xmlns:p14="http://schemas.microsoft.com/office/powerpoint/2010/main" val="1039603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3508" y="936010"/>
            <a:ext cx="4196983" cy="769441"/>
          </a:xfrm>
          <a:prstGeom prst="rect">
            <a:avLst/>
          </a:prstGeom>
          <a:noFill/>
        </p:spPr>
        <p:txBody>
          <a:bodyPr wrap="none" rtlCol="0">
            <a:spAutoFit/>
          </a:bodyPr>
          <a:lstStyle/>
          <a:p>
            <a:r>
              <a:rPr lang="he-IL" sz="4400" b="1" dirty="0">
                <a:latin typeface="Calibri" panose="020F0502020204030204" pitchFamily="34" charset="0"/>
                <a:ea typeface="Calibri" panose="020F0502020204030204" pitchFamily="34" charset="0"/>
              </a:rPr>
              <a:t>חוֹבְרוֹת דִיגִיטָלִיוֹת</a:t>
            </a:r>
            <a:endParaRPr lang="en-US" sz="4400" b="1" dirty="0"/>
          </a:p>
        </p:txBody>
      </p:sp>
      <p:pic>
        <p:nvPicPr>
          <p:cNvPr id="3" name="תמונה 2"/>
          <p:cNvPicPr>
            <a:picLocks noChangeAspect="1"/>
          </p:cNvPicPr>
          <p:nvPr/>
        </p:nvPicPr>
        <p:blipFill>
          <a:blip r:embed="rId3"/>
          <a:stretch>
            <a:fillRect/>
          </a:stretch>
        </p:blipFill>
        <p:spPr>
          <a:xfrm>
            <a:off x="245165" y="2067340"/>
            <a:ext cx="8653670" cy="2922181"/>
          </a:xfrm>
          <a:prstGeom prst="rect">
            <a:avLst/>
          </a:prstGeom>
          <a:solidFill>
            <a:srgbClr val="FFFFFF">
              <a:shade val="85000"/>
            </a:srgbClr>
          </a:solidFill>
          <a:ln w="88900" cap="sq">
            <a:solidFill>
              <a:srgbClr val="9FCAC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813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521" y="412330"/>
            <a:ext cx="7241364" cy="833883"/>
          </a:xfrm>
          <a:prstGeom prst="rect">
            <a:avLst/>
          </a:prstGeom>
          <a:noFill/>
        </p:spPr>
        <p:txBody>
          <a:bodyPr wrap="square" rtlCol="0">
            <a:spAutoFit/>
          </a:bodyPr>
          <a:lstStyle/>
          <a:p>
            <a:pPr algn="just" rtl="1">
              <a:lnSpc>
                <a:spcPct val="150000"/>
              </a:lnSpc>
              <a:spcAft>
                <a:spcPts val="0"/>
              </a:spcAft>
            </a:pPr>
            <a:r>
              <a:rPr lang="he-IL" sz="3600" b="1" kern="0" smtClean="0">
                <a:ea typeface="Times New Roman" panose="02020603050405020304" pitchFamily="18" charset="0"/>
              </a:rPr>
              <a:t>יְחִידַת </a:t>
            </a:r>
            <a:r>
              <a:rPr lang="he-IL" sz="3600" b="1" kern="0" dirty="0">
                <a:ea typeface="Times New Roman" panose="02020603050405020304" pitchFamily="18" charset="0"/>
              </a:rPr>
              <a:t>תּוכֶן </a:t>
            </a:r>
            <a:r>
              <a:rPr lang="he-IL" sz="3600" b="1" kern="0" dirty="0" smtClean="0">
                <a:ea typeface="Times New Roman" panose="02020603050405020304" pitchFamily="18" charset="0"/>
              </a:rPr>
              <a:t>דִיגִיטָלִית</a:t>
            </a:r>
            <a:endParaRPr lang="en-US" sz="3600" dirty="0">
              <a:effectLst/>
            </a:endParaRPr>
          </a:p>
        </p:txBody>
      </p:sp>
      <p:pic>
        <p:nvPicPr>
          <p:cNvPr id="4" name="תמונה 3">
            <a:extLst>
              <a:ext uri="{FF2B5EF4-FFF2-40B4-BE49-F238E27FC236}">
                <a16:creationId xmlns:a16="http://schemas.microsoft.com/office/drawing/2014/main" xmlns="" id="{87AB0CDF-6D15-8DF9-2237-BBB6E6768A89}"/>
              </a:ext>
            </a:extLst>
          </p:cNvPr>
          <p:cNvPicPr>
            <a:picLocks noChangeAspect="1"/>
          </p:cNvPicPr>
          <p:nvPr/>
        </p:nvPicPr>
        <p:blipFill>
          <a:blip r:embed="rId3"/>
          <a:stretch>
            <a:fillRect/>
          </a:stretch>
        </p:blipFill>
        <p:spPr>
          <a:xfrm>
            <a:off x="371609" y="1222417"/>
            <a:ext cx="8069078" cy="4900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תיבת טקסט 4">
            <a:extLst>
              <a:ext uri="{FF2B5EF4-FFF2-40B4-BE49-F238E27FC236}">
                <a16:creationId xmlns:a16="http://schemas.microsoft.com/office/drawing/2014/main" xmlns="" id="{2A4588D5-63AB-D720-5166-5868638AED99}"/>
              </a:ext>
            </a:extLst>
          </p:cNvPr>
          <p:cNvSpPr txBox="1"/>
          <p:nvPr/>
        </p:nvSpPr>
        <p:spPr>
          <a:xfrm rot="18545295">
            <a:off x="-2578" y="1424610"/>
            <a:ext cx="1507144" cy="369332"/>
          </a:xfrm>
          <a:prstGeom prst="rect">
            <a:avLst/>
          </a:prstGeom>
          <a:noFill/>
        </p:spPr>
        <p:txBody>
          <a:bodyPr wrap="none" rtlCol="1">
            <a:spAutoFit/>
          </a:bodyPr>
          <a:lstStyle/>
          <a:p>
            <a:r>
              <a:rPr lang="he-IL" dirty="0">
                <a:solidFill>
                  <a:srgbClr val="FF0000"/>
                </a:solidFill>
              </a:rPr>
              <a:t>מספר דוגמאות</a:t>
            </a:r>
          </a:p>
        </p:txBody>
      </p:sp>
    </p:spTree>
    <p:extLst>
      <p:ext uri="{BB962C8B-B14F-4D97-AF65-F5344CB8AC3E}">
        <p14:creationId xmlns:p14="http://schemas.microsoft.com/office/powerpoint/2010/main" val="1550866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531A3BFA-382E-16E9-7A71-C9B10B916B50}"/>
              </a:ext>
            </a:extLst>
          </p:cNvPr>
          <p:cNvSpPr txBox="1"/>
          <p:nvPr/>
        </p:nvSpPr>
        <p:spPr>
          <a:xfrm>
            <a:off x="3121690" y="230536"/>
            <a:ext cx="4047735" cy="517065"/>
          </a:xfrm>
          <a:prstGeom prst="rect">
            <a:avLst/>
          </a:prstGeom>
          <a:noFill/>
        </p:spPr>
        <p:txBody>
          <a:bodyPr wrap="square">
            <a:spAutoFit/>
          </a:bodyPr>
          <a:lstStyle/>
          <a:p>
            <a:pPr algn="ctr" rtl="1">
              <a:lnSpc>
                <a:spcPct val="115000"/>
              </a:lnSpc>
              <a:spcAft>
                <a:spcPts val="1000"/>
              </a:spcAft>
            </a:pPr>
            <a:r>
              <a:rPr lang="he-IL" sz="2400" b="1" kern="0" dirty="0">
                <a:solidFill>
                  <a:srgbClr val="FF0000"/>
                </a:solidFill>
                <a:effectLst/>
                <a:latin typeface="Calibri" panose="020F0502020204030204" pitchFamily="34" charset="0"/>
                <a:ea typeface="Calibri" panose="020F0502020204030204" pitchFamily="34" charset="0"/>
                <a:cs typeface="Arial" panose="020B0604020202020204" pitchFamily="34" charset="0"/>
              </a:rPr>
              <a:t>פְּעִילוּת</a:t>
            </a:r>
            <a:r>
              <a:rPr lang="he-IL" sz="2400" b="1" kern="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1</a:t>
            </a:r>
            <a:endParaRPr lang="en-US" sz="24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7E1FE940-F136-694A-A06E-ECB058A17FD6}"/>
              </a:ext>
            </a:extLst>
          </p:cNvPr>
          <p:cNvSpPr txBox="1"/>
          <p:nvPr/>
        </p:nvSpPr>
        <p:spPr>
          <a:xfrm>
            <a:off x="265044" y="701792"/>
            <a:ext cx="6520069" cy="820930"/>
          </a:xfrm>
          <a:prstGeom prst="rect">
            <a:avLst/>
          </a:prstGeom>
          <a:noFill/>
        </p:spPr>
        <p:txBody>
          <a:bodyPr wrap="square">
            <a:spAutoFit/>
          </a:bodyPr>
          <a:lstStyle/>
          <a:p>
            <a:pPr algn="just" rtl="1">
              <a:lnSpc>
                <a:spcPct val="115000"/>
              </a:lnSpc>
              <a:spcAft>
                <a:spcPts val="1000"/>
              </a:spcAft>
            </a:pPr>
            <a:r>
              <a:rPr lang="he-IL" sz="4400" b="1" kern="0" dirty="0">
                <a:solidFill>
                  <a:srgbClr val="222222"/>
                </a:solidFill>
                <a:effectLst/>
                <a:latin typeface="Calibri" panose="020F0502020204030204" pitchFamily="34" charset="0"/>
                <a:ea typeface="Calibri" panose="020F0502020204030204" pitchFamily="34" charset="0"/>
                <a:cs typeface="Arial" panose="020B0604020202020204" pitchFamily="34" charset="0"/>
              </a:rPr>
              <a:t>צוֹפִים בְּסִרְטוֹן</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תמונה 6">
            <a:hlinkClick r:id="rId3"/>
            <a:extLst>
              <a:ext uri="{FF2B5EF4-FFF2-40B4-BE49-F238E27FC236}">
                <a16:creationId xmlns:a16="http://schemas.microsoft.com/office/drawing/2014/main" xmlns="" id="{40AAD937-CA75-F3A7-B99D-738ADD24A904}"/>
              </a:ext>
            </a:extLst>
          </p:cNvPr>
          <p:cNvPicPr>
            <a:picLocks noChangeAspect="1"/>
          </p:cNvPicPr>
          <p:nvPr/>
        </p:nvPicPr>
        <p:blipFill>
          <a:blip r:embed="rId4"/>
          <a:stretch>
            <a:fillRect/>
          </a:stretch>
        </p:blipFill>
        <p:spPr>
          <a:xfrm>
            <a:off x="652554" y="1701135"/>
            <a:ext cx="7838891" cy="4189458"/>
          </a:xfrm>
          <a:prstGeom prst="rect">
            <a:avLst/>
          </a:prstGeom>
          <a:ln w="76200">
            <a:solidFill>
              <a:srgbClr val="768507"/>
            </a:solidFill>
          </a:ln>
        </p:spPr>
      </p:pic>
    </p:spTree>
    <p:extLst>
      <p:ext uri="{BB962C8B-B14F-4D97-AF65-F5344CB8AC3E}">
        <p14:creationId xmlns:p14="http://schemas.microsoft.com/office/powerpoint/2010/main" val="28332506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2509" y="212132"/>
            <a:ext cx="5763491" cy="2031325"/>
          </a:xfrm>
          <a:prstGeom prst="rect">
            <a:avLst/>
          </a:prstGeom>
          <a:noFill/>
        </p:spPr>
        <p:txBody>
          <a:bodyPr wrap="square" rtlCol="0">
            <a:spAutoFit/>
          </a:bodyPr>
          <a:lstStyle/>
          <a:p>
            <a:r>
              <a:rPr lang="he-IL" sz="5400" b="1" dirty="0"/>
              <a:t>תָּם וְלֹא נִשְלַם</a:t>
            </a:r>
          </a:p>
          <a:p>
            <a:endParaRPr lang="he-IL" dirty="0"/>
          </a:p>
          <a:p>
            <a:endParaRPr lang="he-IL" dirty="0"/>
          </a:p>
          <a:p>
            <a:endParaRPr lang="he-IL" dirty="0"/>
          </a:p>
          <a:p>
            <a:endParaRPr lang="en-US" dirty="0"/>
          </a:p>
        </p:txBody>
      </p:sp>
      <p:pic>
        <p:nvPicPr>
          <p:cNvPr id="8" name="תמונה 7"/>
          <p:cNvPicPr>
            <a:picLocks noChangeAspect="1"/>
          </p:cNvPicPr>
          <p:nvPr/>
        </p:nvPicPr>
        <p:blipFill>
          <a:blip r:embed="rId2"/>
          <a:stretch>
            <a:fillRect/>
          </a:stretch>
        </p:blipFill>
        <p:spPr>
          <a:xfrm>
            <a:off x="1004887" y="1585912"/>
            <a:ext cx="7134225" cy="3686175"/>
          </a:xfrm>
          <a:prstGeom prst="rect">
            <a:avLst/>
          </a:prstGeom>
          <a:ln w="76200">
            <a:solidFill>
              <a:srgbClr val="648A41"/>
            </a:solidFill>
          </a:ln>
        </p:spPr>
      </p:pic>
    </p:spTree>
    <p:extLst>
      <p:ext uri="{BB962C8B-B14F-4D97-AF65-F5344CB8AC3E}">
        <p14:creationId xmlns:p14="http://schemas.microsoft.com/office/powerpoint/2010/main" val="28471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בועת מחשבה: ענן 17">
            <a:extLst>
              <a:ext uri="{FF2B5EF4-FFF2-40B4-BE49-F238E27FC236}">
                <a16:creationId xmlns:a16="http://schemas.microsoft.com/office/drawing/2014/main" xmlns="" id="{EBCDD8A0-46CD-FFF9-7907-008A2D2587AD}"/>
              </a:ext>
            </a:extLst>
          </p:cNvPr>
          <p:cNvSpPr/>
          <p:nvPr/>
        </p:nvSpPr>
        <p:spPr>
          <a:xfrm>
            <a:off x="304800" y="3565236"/>
            <a:ext cx="4765963" cy="2472812"/>
          </a:xfrm>
          <a:prstGeom prst="cloudCallout">
            <a:avLst>
              <a:gd name="adj1" fmla="val 90965"/>
              <a:gd name="adj2" fmla="val 450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5">
            <a:extLst>
              <a:ext uri="{FF2B5EF4-FFF2-40B4-BE49-F238E27FC236}">
                <a16:creationId xmlns:a16="http://schemas.microsoft.com/office/drawing/2014/main" xmlns="" id="{B2F43078-C243-DCE2-CA57-7CCAA29EAA0C}"/>
              </a:ext>
            </a:extLst>
          </p:cNvPr>
          <p:cNvSpPr txBox="1"/>
          <p:nvPr/>
        </p:nvSpPr>
        <p:spPr>
          <a:xfrm>
            <a:off x="-412474" y="4091366"/>
            <a:ext cx="5390874" cy="887102"/>
          </a:xfrm>
          <a:prstGeom prst="rect">
            <a:avLst/>
          </a:prstGeom>
          <a:noFill/>
        </p:spPr>
        <p:txBody>
          <a:bodyPr wrap="square">
            <a:spAutoFit/>
          </a:bodyPr>
          <a:lstStyle/>
          <a:p>
            <a:pPr algn="r" rtl="1">
              <a:lnSpc>
                <a:spcPct val="115000"/>
              </a:lnSpc>
              <a:spcAft>
                <a:spcPts val="1000"/>
              </a:spcAft>
            </a:pPr>
            <a:r>
              <a:rPr lang="he-IL" sz="1800" b="1" kern="100" dirty="0">
                <a:effectLst/>
                <a:latin typeface="Calibri" panose="020F0502020204030204" pitchFamily="34" charset="0"/>
                <a:ea typeface="Calibri" panose="020F0502020204030204" pitchFamily="34" charset="0"/>
                <a:cs typeface="Arial" panose="020B0604020202020204" pitchFamily="34" charset="0"/>
              </a:rPr>
              <a:t> </a:t>
            </a:r>
            <a:r>
              <a:rPr lang="he-IL" sz="4800" b="1" dirty="0">
                <a:solidFill>
                  <a:schemeClr val="dk1"/>
                </a:solidFill>
                <a:latin typeface="Calibri" panose="020F0502020204030204" pitchFamily="34" charset="0"/>
                <a:cs typeface="Arial" panose="020B0604020202020204" pitchFamily="34" charset="0"/>
              </a:rPr>
              <a:t>מָה </a:t>
            </a:r>
            <a:r>
              <a:rPr lang="he-IL" sz="4800" b="1" dirty="0" smtClean="0">
                <a:solidFill>
                  <a:schemeClr val="dk1"/>
                </a:solidFill>
                <a:latin typeface="Calibri" panose="020F0502020204030204" pitchFamily="34" charset="0"/>
                <a:cs typeface="Arial" panose="020B0604020202020204" pitchFamily="34" charset="0"/>
              </a:rPr>
              <a:t>הִפְלִיא אֶתְכֶם? </a:t>
            </a:r>
            <a:endParaRPr lang="en-US" sz="6000" b="1" dirty="0">
              <a:solidFill>
                <a:schemeClr val="dk1"/>
              </a:solidFill>
              <a:latin typeface="Calibri" panose="020F0502020204030204" pitchFamily="34" charset="0"/>
              <a:cs typeface="Arial" panose="020B0604020202020204" pitchFamily="34" charset="0"/>
            </a:endParaRPr>
          </a:p>
        </p:txBody>
      </p:sp>
      <p:sp>
        <p:nvSpPr>
          <p:cNvPr id="17" name="בועת מחשבה: ענן 16">
            <a:extLst>
              <a:ext uri="{FF2B5EF4-FFF2-40B4-BE49-F238E27FC236}">
                <a16:creationId xmlns:a16="http://schemas.microsoft.com/office/drawing/2014/main" xmlns="" id="{1073ED4A-1B0A-3ACB-F941-387C10D0E866}"/>
              </a:ext>
            </a:extLst>
          </p:cNvPr>
          <p:cNvSpPr/>
          <p:nvPr/>
        </p:nvSpPr>
        <p:spPr>
          <a:xfrm>
            <a:off x="4292048" y="430795"/>
            <a:ext cx="3553239" cy="2650335"/>
          </a:xfrm>
          <a:prstGeom prst="cloudCallout">
            <a:avLst>
              <a:gd name="adj1" fmla="val -98678"/>
              <a:gd name="adj2" fmla="val 116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תיבת טקסט 4">
            <a:extLst>
              <a:ext uri="{FF2B5EF4-FFF2-40B4-BE49-F238E27FC236}">
                <a16:creationId xmlns:a16="http://schemas.microsoft.com/office/drawing/2014/main" xmlns="" id="{0816F7FD-D1E2-DD05-8825-6C7E21B70736}"/>
              </a:ext>
            </a:extLst>
          </p:cNvPr>
          <p:cNvSpPr txBox="1"/>
          <p:nvPr/>
        </p:nvSpPr>
        <p:spPr>
          <a:xfrm>
            <a:off x="3443909" y="1136670"/>
            <a:ext cx="4064276" cy="887102"/>
          </a:xfrm>
          <a:prstGeom prst="rect">
            <a:avLst/>
          </a:prstGeom>
          <a:noFill/>
        </p:spPr>
        <p:txBody>
          <a:bodyPr wrap="square">
            <a:spAutoFit/>
          </a:bodyPr>
          <a:lstStyle/>
          <a:p>
            <a:pPr algn="r" rtl="1">
              <a:lnSpc>
                <a:spcPct val="115000"/>
              </a:lnSpc>
              <a:spcAft>
                <a:spcPts val="1000"/>
              </a:spcAft>
            </a:pPr>
            <a:r>
              <a:rPr lang="he-IL" sz="4800" b="1" dirty="0">
                <a:solidFill>
                  <a:schemeClr val="dk1"/>
                </a:solidFill>
                <a:latin typeface="Calibri" panose="020F0502020204030204" pitchFamily="34" charset="0"/>
                <a:cs typeface="Arial" panose="020B0604020202020204" pitchFamily="34" charset="0"/>
              </a:rPr>
              <a:t>מָה רְאִיתֶם?</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9" name="תמונה 18">
            <a:extLst>
              <a:ext uri="{FF2B5EF4-FFF2-40B4-BE49-F238E27FC236}">
                <a16:creationId xmlns:a16="http://schemas.microsoft.com/office/drawing/2014/main" xmlns="" id="{B98E4F48-1711-F48B-E7B2-10CD86D5007E}"/>
              </a:ext>
            </a:extLst>
          </p:cNvPr>
          <p:cNvPicPr>
            <a:picLocks noChangeAspect="1"/>
          </p:cNvPicPr>
          <p:nvPr/>
        </p:nvPicPr>
        <p:blipFill>
          <a:blip r:embed="rId3"/>
          <a:stretch>
            <a:fillRect/>
          </a:stretch>
        </p:blipFill>
        <p:spPr>
          <a:xfrm>
            <a:off x="909429" y="875371"/>
            <a:ext cx="1581150" cy="1409700"/>
          </a:xfrm>
          <a:prstGeom prst="rect">
            <a:avLst/>
          </a:prstGeom>
        </p:spPr>
      </p:pic>
    </p:spTree>
    <p:extLst>
      <p:ext uri="{BB962C8B-B14F-4D97-AF65-F5344CB8AC3E}">
        <p14:creationId xmlns:p14="http://schemas.microsoft.com/office/powerpoint/2010/main" val="549715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1020F2A5-EAAE-CC4B-946B-E1F07CAB73C3}"/>
              </a:ext>
            </a:extLst>
          </p:cNvPr>
          <p:cNvSpPr txBox="1"/>
          <p:nvPr/>
        </p:nvSpPr>
        <p:spPr>
          <a:xfrm>
            <a:off x="2513062" y="699029"/>
            <a:ext cx="4572000" cy="76944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he-IL" sz="4400" b="1" dirty="0">
                <a:effectLst/>
                <a:latin typeface="Calibri" panose="020F0502020204030204" pitchFamily="34" charset="0"/>
                <a:ea typeface="Calibri" panose="020F0502020204030204" pitchFamily="34" charset="0"/>
                <a:cs typeface="Arial" panose="020B0604020202020204" pitchFamily="34" charset="0"/>
              </a:rPr>
              <a:t>לוֹמְדִים מִלָּה</a:t>
            </a:r>
            <a:endParaRPr lang="he-IL" sz="4400" b="1" dirty="0"/>
          </a:p>
        </p:txBody>
      </p:sp>
      <p:sp>
        <p:nvSpPr>
          <p:cNvPr id="5" name="תיבת טקסט 4">
            <a:extLst>
              <a:ext uri="{FF2B5EF4-FFF2-40B4-BE49-F238E27FC236}">
                <a16:creationId xmlns:a16="http://schemas.microsoft.com/office/drawing/2014/main" xmlns="" id="{8816BCD3-3920-E192-3197-15DDC5839763}"/>
              </a:ext>
            </a:extLst>
          </p:cNvPr>
          <p:cNvSpPr txBox="1"/>
          <p:nvPr/>
        </p:nvSpPr>
        <p:spPr>
          <a:xfrm>
            <a:off x="2436625" y="1349213"/>
            <a:ext cx="4572000" cy="1549527"/>
          </a:xfrm>
          <a:prstGeom prst="rect">
            <a:avLst/>
          </a:prstGeom>
          <a:noFill/>
        </p:spPr>
        <p:txBody>
          <a:bodyPr wrap="square">
            <a:spAutoFit/>
          </a:bodyPr>
          <a:lstStyle/>
          <a:p>
            <a:pPr algn="ctr" rtl="1">
              <a:lnSpc>
                <a:spcPct val="115000"/>
              </a:lnSpc>
              <a:spcAft>
                <a:spcPts val="1000"/>
              </a:spcAft>
            </a:pPr>
            <a:r>
              <a:rPr lang="he-IL" sz="8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פְּלִיאָה</a:t>
            </a:r>
            <a:endParaRPr lang="en-US" sz="4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a16="http://schemas.microsoft.com/office/drawing/2014/main" xmlns="" id="{8E1383D5-E26D-5159-CA97-5FBA008E1965}"/>
              </a:ext>
            </a:extLst>
          </p:cNvPr>
          <p:cNvSpPr txBox="1"/>
          <p:nvPr/>
        </p:nvSpPr>
        <p:spPr>
          <a:xfrm>
            <a:off x="1948069" y="6158971"/>
            <a:ext cx="4572000" cy="390363"/>
          </a:xfrm>
          <a:prstGeom prst="rect">
            <a:avLst/>
          </a:prstGeom>
          <a:noFill/>
        </p:spPr>
        <p:txBody>
          <a:bodyPr wrap="square">
            <a:spAutoFit/>
          </a:bodyPr>
          <a:lstStyle/>
          <a:p>
            <a:pPr algn="r" rtl="1">
              <a:lnSpc>
                <a:spcPct val="115000"/>
              </a:lnSpc>
              <a:spcAft>
                <a:spcPts val="1000"/>
              </a:spcAft>
            </a:pPr>
            <a:r>
              <a:rPr lang="he-IL" sz="1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מַדְהִים, מַלְהִיב, מֻפְלָא, מַפְלִיא, מַקְסִים</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9" name="תמונה 8" descr="תמונה שמכילה גרפיקה, עיצוב גרפי, צילום מסך, לוגו&#10;&#10;התיאור נוצר באופן אוטומטי">
            <a:extLst>
              <a:ext uri="{FF2B5EF4-FFF2-40B4-BE49-F238E27FC236}">
                <a16:creationId xmlns:a16="http://schemas.microsoft.com/office/drawing/2014/main" xmlns="" id="{DB86B5BD-6CB3-3203-57EF-F5EFE47F1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957" y="2779483"/>
            <a:ext cx="3965948" cy="3379488"/>
          </a:xfrm>
          <a:prstGeom prst="rect">
            <a:avLst/>
          </a:prstGeom>
        </p:spPr>
      </p:pic>
    </p:spTree>
    <p:extLst>
      <p:ext uri="{BB962C8B-B14F-4D97-AF65-F5344CB8AC3E}">
        <p14:creationId xmlns:p14="http://schemas.microsoft.com/office/powerpoint/2010/main" val="27269027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BFDA6778-4577-0CE1-30CB-69B772414654}"/>
              </a:ext>
            </a:extLst>
          </p:cNvPr>
          <p:cNvSpPr txBox="1"/>
          <p:nvPr/>
        </p:nvSpPr>
        <p:spPr>
          <a:xfrm>
            <a:off x="2199861" y="662897"/>
            <a:ext cx="4572000" cy="820930"/>
          </a:xfrm>
          <a:prstGeom prst="rect">
            <a:avLst/>
          </a:prstGeom>
          <a:noFill/>
        </p:spPr>
        <p:txBody>
          <a:bodyPr wrap="square">
            <a:spAutoFit/>
          </a:bodyPr>
          <a:lstStyle/>
          <a:p>
            <a:pPr algn="r" rtl="1">
              <a:lnSpc>
                <a:spcPct val="115000"/>
              </a:lnSpc>
              <a:spcAft>
                <a:spcPts val="1000"/>
              </a:spcAft>
            </a:pPr>
            <a:r>
              <a:rPr lang="he-IL" sz="4400" b="1" kern="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מָה רָאִינוּ בַּסִּרְטוֹן? </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26A32D4E-9181-3737-2372-A3148E150B37}"/>
              </a:ext>
            </a:extLst>
          </p:cNvPr>
          <p:cNvSpPr txBox="1"/>
          <p:nvPr/>
        </p:nvSpPr>
        <p:spPr>
          <a:xfrm>
            <a:off x="1649896" y="1391767"/>
            <a:ext cx="4572000" cy="489749"/>
          </a:xfrm>
          <a:prstGeom prst="rect">
            <a:avLst/>
          </a:prstGeom>
          <a:noFill/>
        </p:spPr>
        <p:txBody>
          <a:bodyPr wrap="square">
            <a:spAutoFit/>
          </a:bodyPr>
          <a:lstStyle/>
          <a:p>
            <a:pPr algn="r" rtl="1">
              <a:lnSpc>
                <a:spcPct val="115000"/>
              </a:lnSpc>
              <a:spcAft>
                <a:spcPts val="1000"/>
              </a:spcAft>
            </a:pPr>
            <a:r>
              <a:rPr lang="he-IL" sz="2400" b="1" kern="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נָא לְהַכִּיר: צֶמַח </a:t>
            </a:r>
            <a:r>
              <a:rPr lang="he-IL" sz="2400" b="1" kern="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הַדִּיוֹנֶאָה</a:t>
            </a:r>
            <a:r>
              <a:rPr lang="he-IL" sz="2400" b="1" kern="100" dirty="0">
                <a:effectLst/>
                <a:latin typeface="Calibri" panose="020F0502020204030204" pitchFamily="34" charset="0"/>
                <a:ea typeface="Calibri" panose="020F0502020204030204" pitchFamily="34" charset="0"/>
                <a:cs typeface="Arial" panose="020B0604020202020204" pitchFamily="34" charset="0"/>
              </a:rPr>
              <a:t>   </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תמונה 5">
            <a:extLst>
              <a:ext uri="{FF2B5EF4-FFF2-40B4-BE49-F238E27FC236}">
                <a16:creationId xmlns:a16="http://schemas.microsoft.com/office/drawing/2014/main" xmlns="" id="{5AD8C4D8-5499-14EA-E3B4-5EDFA15CC3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9896" y="2093844"/>
            <a:ext cx="6342369" cy="4227444"/>
          </a:xfrm>
          <a:prstGeom prst="rect">
            <a:avLst/>
          </a:prstGeom>
          <a:solidFill>
            <a:srgbClr val="FFFFFF">
              <a:shade val="85000"/>
            </a:srgbClr>
          </a:solidFill>
          <a:ln w="88900" cap="sq">
            <a:solidFill>
              <a:srgbClr val="45732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55665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376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תיבת טקסט 2">
            <a:extLst>
              <a:ext uri="{FF2B5EF4-FFF2-40B4-BE49-F238E27FC236}">
                <a16:creationId xmlns:a16="http://schemas.microsoft.com/office/drawing/2014/main" xmlns="" id="{9F998889-8FCB-55EB-81F0-BB63ECB00EC1}"/>
              </a:ext>
            </a:extLst>
          </p:cNvPr>
          <p:cNvSpPr txBox="1"/>
          <p:nvPr/>
        </p:nvSpPr>
        <p:spPr>
          <a:xfrm>
            <a:off x="6820122" y="618681"/>
            <a:ext cx="1960404" cy="4794567"/>
          </a:xfrm>
          <a:prstGeom prst="rect">
            <a:avLst/>
          </a:prstGeom>
        </p:spPr>
        <p:txBody>
          <a:bodyPr vert="horz" lIns="91440" tIns="45720" rIns="91440" bIns="45720" rtlCol="0" anchor="ctr">
            <a:normAutofit/>
          </a:bodyPr>
          <a:lstStyle/>
          <a:p>
            <a:pPr algn="r" defTabSz="914400" rtl="1">
              <a:spcBef>
                <a:spcPct val="0"/>
              </a:spcBef>
              <a:spcAft>
                <a:spcPts val="1000"/>
              </a:spcAft>
            </a:pPr>
            <a:r>
              <a:rPr lang="en-US" sz="6000" b="1" dirty="0" smtClean="0">
                <a:solidFill>
                  <a:srgbClr val="FFFFFF"/>
                </a:solidFill>
                <a:effectLst/>
                <a:latin typeface="+mj-lt"/>
                <a:ea typeface="+mj-ea"/>
                <a:cs typeface="+mj-cs"/>
              </a:rPr>
              <a:t>מָ</a:t>
            </a:r>
            <a:r>
              <a:rPr lang="he-IL" sz="6000" b="1" dirty="0" smtClean="0">
                <a:solidFill>
                  <a:srgbClr val="FFFFFF"/>
                </a:solidFill>
                <a:effectLst/>
                <a:latin typeface="Calibri" panose="020F0502020204030204" pitchFamily="34" charset="0"/>
                <a:ea typeface="+mj-ea"/>
                <a:cs typeface="Calibri" panose="020F0502020204030204" pitchFamily="34" charset="0"/>
              </a:rPr>
              <a:t>ה קָרָה?</a:t>
            </a:r>
            <a:r>
              <a:rPr lang="en-US" sz="6000" b="1" dirty="0">
                <a:solidFill>
                  <a:srgbClr val="FFFFFF"/>
                </a:solidFill>
                <a:effectLst/>
                <a:latin typeface="Calibri" panose="020F0502020204030204" pitchFamily="34" charset="0"/>
                <a:ea typeface="+mj-ea"/>
                <a:cs typeface="Calibri" panose="020F0502020204030204" pitchFamily="34" charset="0"/>
              </a:rPr>
              <a:t/>
            </a:r>
            <a:br>
              <a:rPr lang="en-US" sz="6000" b="1" dirty="0">
                <a:solidFill>
                  <a:srgbClr val="FFFFFF"/>
                </a:solidFill>
                <a:effectLst/>
                <a:latin typeface="Calibri" panose="020F0502020204030204" pitchFamily="34" charset="0"/>
                <a:ea typeface="+mj-ea"/>
                <a:cs typeface="Calibri" panose="020F0502020204030204" pitchFamily="34" charset="0"/>
              </a:rPr>
            </a:br>
            <a:r>
              <a:rPr lang="en-US" sz="3600" b="1" dirty="0">
                <a:solidFill>
                  <a:srgbClr val="FFFFFF"/>
                </a:solidFill>
                <a:effectLst/>
                <a:latin typeface="+mj-lt"/>
                <a:ea typeface="+mj-ea"/>
                <a:cs typeface="+mj-cs"/>
              </a:rPr>
              <a:t> </a:t>
            </a:r>
            <a:endParaRPr lang="en-US" sz="3600" dirty="0">
              <a:solidFill>
                <a:srgbClr val="FFFFFF"/>
              </a:solidFill>
              <a:effectLst/>
              <a:latin typeface="+mj-lt"/>
              <a:ea typeface="+mj-ea"/>
              <a:cs typeface="+mj-cs"/>
            </a:endParaRPr>
          </a:p>
        </p:txBody>
      </p:sp>
      <p:sp>
        <p:nvSpPr>
          <p:cNvPr id="11" name="Rounded Rectangle 9">
            <a:extLst>
              <a:ext uri="{FF2B5EF4-FFF2-40B4-BE49-F238E27FC236}">
                <a16:creationId xmlns:a16="http://schemas.microsoft.com/office/drawing/2014/main" xmlns=""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תמונה 3" descr="תמונה שמכילה צילום מקרו, חסרי חוליות, צמח, חרק&#10;&#10;התיאור נוצר באופן אוטומטי">
            <a:extLst>
              <a:ext uri="{FF2B5EF4-FFF2-40B4-BE49-F238E27FC236}">
                <a16:creationId xmlns:a16="http://schemas.microsoft.com/office/drawing/2014/main" xmlns="" id="{0D038747-DD43-3D4B-86BC-927A5EF82DDA}"/>
              </a:ext>
            </a:extLst>
          </p:cNvPr>
          <p:cNvPicPr>
            <a:picLocks noChangeAspect="1"/>
          </p:cNvPicPr>
          <p:nvPr/>
        </p:nvPicPr>
        <p:blipFill rotWithShape="1">
          <a:blip r:embed="rId3">
            <a:extLst>
              <a:ext uri="{28A0092B-C50C-407E-A947-70E740481C1C}">
                <a14:useLocalDpi xmlns:a14="http://schemas.microsoft.com/office/drawing/2010/main" val="0"/>
              </a:ext>
            </a:extLst>
          </a:blip>
          <a:srcRect r="32962" b="1"/>
          <a:stretch/>
        </p:blipFill>
        <p:spPr bwMode="auto">
          <a:xfrm>
            <a:off x="732188" y="942538"/>
            <a:ext cx="5372416" cy="4808332"/>
          </a:xfrm>
          <a:prstGeom prst="rect">
            <a:avLst/>
          </a:prstGeom>
          <a:noFill/>
          <a:effectLst/>
        </p:spPr>
      </p:pic>
    </p:spTree>
    <p:extLst>
      <p:ext uri="{BB962C8B-B14F-4D97-AF65-F5344CB8AC3E}">
        <p14:creationId xmlns:p14="http://schemas.microsoft.com/office/powerpoint/2010/main" val="41028926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2A4BA5A3-39AD-17F8-E005-13B799C4F611}"/>
              </a:ext>
            </a:extLst>
          </p:cNvPr>
          <p:cNvSpPr txBox="1"/>
          <p:nvPr/>
        </p:nvSpPr>
        <p:spPr>
          <a:xfrm>
            <a:off x="667385" y="633117"/>
            <a:ext cx="7116417" cy="887102"/>
          </a:xfrm>
          <a:prstGeom prst="rect">
            <a:avLst/>
          </a:prstGeom>
          <a:noFill/>
        </p:spPr>
        <p:txBody>
          <a:bodyPr wrap="square">
            <a:spAutoFit/>
          </a:bodyPr>
          <a:lstStyle/>
          <a:p>
            <a:pPr algn="r" rtl="1">
              <a:lnSpc>
                <a:spcPct val="115000"/>
              </a:lnSpc>
              <a:spcAft>
                <a:spcPts val="1000"/>
              </a:spcAft>
            </a:pPr>
            <a:r>
              <a:rPr lang="he-IL" sz="4800" b="1" kern="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מָה </a:t>
            </a:r>
            <a:r>
              <a:rPr lang="he-IL" sz="4800" b="1" kern="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הִפְלִיא אֶתְכֶם בַּסִּרְטוֹן</a:t>
            </a:r>
            <a:r>
              <a:rPr lang="he-IL" sz="4800" b="1" kern="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0DBE1DDF-6016-93B3-CEC2-836CC0D5FEAD}"/>
              </a:ext>
            </a:extLst>
          </p:cNvPr>
          <p:cNvSpPr txBox="1"/>
          <p:nvPr/>
        </p:nvSpPr>
        <p:spPr>
          <a:xfrm>
            <a:off x="3525078" y="2120636"/>
            <a:ext cx="4572000" cy="489749"/>
          </a:xfrm>
          <a:prstGeom prst="rect">
            <a:avLst/>
          </a:prstGeom>
          <a:noFill/>
        </p:spPr>
        <p:txBody>
          <a:bodyPr wrap="square">
            <a:spAutoFit/>
          </a:bodyPr>
          <a:lstStyle/>
          <a:p>
            <a:pPr algn="r" rtl="1">
              <a:lnSpc>
                <a:spcPct val="115000"/>
              </a:lnSpc>
              <a:spcAft>
                <a:spcPts val="1000"/>
              </a:spcAft>
            </a:pPr>
            <a:r>
              <a:rPr lang="he-IL" sz="2400" b="1" kern="100" dirty="0" err="1">
                <a:effectLst/>
                <a:latin typeface="Calibri" panose="020F0502020204030204" pitchFamily="34" charset="0"/>
                <a:ea typeface="Calibri" panose="020F0502020204030204" pitchFamily="34" charset="0"/>
                <a:cs typeface="Arial" panose="020B0604020202020204" pitchFamily="34" charset="0"/>
              </a:rPr>
              <a:t>הַדִּיוֹנֶאָה</a:t>
            </a:r>
            <a:r>
              <a:rPr lang="he-IL" sz="2400" b="1" kern="100" dirty="0">
                <a:effectLst/>
                <a:latin typeface="Calibri" panose="020F0502020204030204" pitchFamily="34" charset="0"/>
                <a:ea typeface="Calibri" panose="020F0502020204030204" pitchFamily="34" charset="0"/>
                <a:cs typeface="Arial" panose="020B0604020202020204" pitchFamily="34" charset="0"/>
              </a:rPr>
              <a:t> </a:t>
            </a:r>
            <a:r>
              <a:rPr lang="he-IL" sz="2400" b="1" kern="0" dirty="0">
                <a:solidFill>
                  <a:srgbClr val="000000"/>
                </a:solidFill>
                <a:effectLst/>
                <a:highlight>
                  <a:srgbClr val="FFFFFF"/>
                </a:highlight>
                <a:latin typeface="Calibri" panose="020F0502020204030204" pitchFamily="34" charset="0"/>
                <a:ea typeface="Calibri" panose="020F0502020204030204" pitchFamily="34" charset="0"/>
                <a:cs typeface="Arial" panose="020B0604020202020204" pitchFamily="34" charset="0"/>
              </a:rPr>
              <a:t>הִיא צֶמַח טוֹרֵף</a:t>
            </a:r>
            <a:r>
              <a:rPr lang="he-IL" sz="2400" b="1" kern="100" dirty="0">
                <a:effectLst/>
                <a:latin typeface="Calibri" panose="020F0502020204030204" pitchFamily="34" charset="0"/>
                <a:ea typeface="Calibri" panose="020F0502020204030204" pitchFamily="34" charset="0"/>
                <a:cs typeface="Arial" panose="020B0604020202020204" pitchFamily="34" charset="0"/>
              </a:rPr>
              <a:t> </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תמונה 5">
            <a:extLst>
              <a:ext uri="{FF2B5EF4-FFF2-40B4-BE49-F238E27FC236}">
                <a16:creationId xmlns:a16="http://schemas.microsoft.com/office/drawing/2014/main" xmlns="" id="{F5780E27-4A0A-07DF-6FEA-C7BD6DDD31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6752" y="3101498"/>
            <a:ext cx="1797685" cy="2479675"/>
          </a:xfrm>
          <a:prstGeom prst="rect">
            <a:avLst/>
          </a:prstGeom>
          <a:noFill/>
        </p:spPr>
      </p:pic>
      <p:pic>
        <p:nvPicPr>
          <p:cNvPr id="8" name="תמונה 7">
            <a:extLst>
              <a:ext uri="{FF2B5EF4-FFF2-40B4-BE49-F238E27FC236}">
                <a16:creationId xmlns:a16="http://schemas.microsoft.com/office/drawing/2014/main" xmlns="" id="{309F812E-1C82-20D5-9DF7-D9A8F875800B}"/>
              </a:ext>
            </a:extLst>
          </p:cNvPr>
          <p:cNvPicPr>
            <a:picLocks noChangeAspect="1"/>
          </p:cNvPicPr>
          <p:nvPr/>
        </p:nvPicPr>
        <p:blipFill>
          <a:blip r:embed="rId4"/>
          <a:stretch>
            <a:fillRect/>
          </a:stretch>
        </p:blipFill>
        <p:spPr>
          <a:xfrm>
            <a:off x="348253" y="2292626"/>
            <a:ext cx="2699747" cy="3922643"/>
          </a:xfrm>
          <a:prstGeom prst="rect">
            <a:avLst/>
          </a:prstGeom>
          <a:solidFill>
            <a:srgbClr val="FFFFFF">
              <a:shade val="85000"/>
            </a:srgbClr>
          </a:solidFill>
          <a:ln w="88900" cap="sq">
            <a:solidFill>
              <a:srgbClr val="45732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תמונה 10">
            <a:extLst>
              <a:ext uri="{FF2B5EF4-FFF2-40B4-BE49-F238E27FC236}">
                <a16:creationId xmlns:a16="http://schemas.microsoft.com/office/drawing/2014/main" xmlns="" id="{9FD13565-A381-F787-F113-6870059B741F}"/>
              </a:ext>
            </a:extLst>
          </p:cNvPr>
          <p:cNvPicPr>
            <a:picLocks noChangeAspect="1"/>
          </p:cNvPicPr>
          <p:nvPr/>
        </p:nvPicPr>
        <p:blipFill>
          <a:blip r:embed="rId5"/>
          <a:stretch>
            <a:fillRect/>
          </a:stretch>
        </p:blipFill>
        <p:spPr>
          <a:xfrm>
            <a:off x="5403190" y="3777707"/>
            <a:ext cx="3392557" cy="2331544"/>
          </a:xfrm>
          <a:prstGeom prst="rect">
            <a:avLst/>
          </a:prstGeom>
          <a:solidFill>
            <a:srgbClr val="FFFFFF">
              <a:shade val="85000"/>
            </a:srgbClr>
          </a:solidFill>
          <a:ln w="88900" cap="sq">
            <a:solidFill>
              <a:srgbClr val="45732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78369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784B60EB-44CA-B6EC-FF19-8E87C3C93722}"/>
              </a:ext>
            </a:extLst>
          </p:cNvPr>
          <p:cNvSpPr txBox="1"/>
          <p:nvPr/>
        </p:nvSpPr>
        <p:spPr>
          <a:xfrm>
            <a:off x="2506024" y="345243"/>
            <a:ext cx="4572000" cy="489749"/>
          </a:xfrm>
          <a:prstGeom prst="rect">
            <a:avLst/>
          </a:prstGeom>
          <a:noFill/>
        </p:spPr>
        <p:txBody>
          <a:bodyPr wrap="square">
            <a:spAutoFit/>
          </a:bodyPr>
          <a:lstStyle/>
          <a:p>
            <a:pPr algn="ctr" rtl="1">
              <a:lnSpc>
                <a:spcPct val="115000"/>
              </a:lnSpc>
              <a:spcAft>
                <a:spcPts val="1000"/>
              </a:spcAft>
            </a:pPr>
            <a:r>
              <a:rPr lang="he-IL" sz="2400" b="1" kern="0" dirty="0">
                <a:solidFill>
                  <a:srgbClr val="FF0000"/>
                </a:solidFill>
                <a:effectLst/>
                <a:latin typeface="Calibri" panose="020F0502020204030204" pitchFamily="34" charset="0"/>
                <a:ea typeface="Calibri" panose="020F0502020204030204" pitchFamily="34" charset="0"/>
                <a:cs typeface="Arial" panose="020B0604020202020204" pitchFamily="34" charset="0"/>
              </a:rPr>
              <a:t>פְּעִילוּת</a:t>
            </a:r>
            <a:r>
              <a:rPr lang="he-IL" sz="24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2</a:t>
            </a:r>
            <a:endParaRPr lang="en-US" sz="24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a:hlinkClick r:id="rId3"/>
            <a:extLst>
              <a:ext uri="{FF2B5EF4-FFF2-40B4-BE49-F238E27FC236}">
                <a16:creationId xmlns:a16="http://schemas.microsoft.com/office/drawing/2014/main" xmlns="" id="{2B42ADEA-2F80-9530-6DC7-00D7ABE1C430}"/>
              </a:ext>
            </a:extLst>
          </p:cNvPr>
          <p:cNvPicPr>
            <a:picLocks noChangeAspect="1"/>
          </p:cNvPicPr>
          <p:nvPr/>
        </p:nvPicPr>
        <p:blipFill>
          <a:blip r:embed="rId4"/>
          <a:stretch>
            <a:fillRect/>
          </a:stretch>
        </p:blipFill>
        <p:spPr>
          <a:xfrm>
            <a:off x="1309257" y="1948070"/>
            <a:ext cx="6965534" cy="3876261"/>
          </a:xfrm>
          <a:prstGeom prst="rect">
            <a:avLst/>
          </a:prstGeom>
          <a:solidFill>
            <a:srgbClr val="FFFFFF">
              <a:shade val="85000"/>
            </a:srgbClr>
          </a:solidFill>
          <a:ln w="88900" cap="sq">
            <a:solidFill>
              <a:srgbClr val="AF548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תיבת טקסט 5">
            <a:extLst>
              <a:ext uri="{FF2B5EF4-FFF2-40B4-BE49-F238E27FC236}">
                <a16:creationId xmlns:a16="http://schemas.microsoft.com/office/drawing/2014/main" xmlns="" id="{3A731AEA-C3ED-3A3D-4E0E-5782E1AAA373}"/>
              </a:ext>
            </a:extLst>
          </p:cNvPr>
          <p:cNvSpPr txBox="1"/>
          <p:nvPr/>
        </p:nvSpPr>
        <p:spPr>
          <a:xfrm>
            <a:off x="1060175" y="590118"/>
            <a:ext cx="6626086" cy="887102"/>
          </a:xfrm>
          <a:prstGeom prst="rect">
            <a:avLst/>
          </a:prstGeom>
          <a:noFill/>
        </p:spPr>
        <p:txBody>
          <a:bodyPr wrap="square">
            <a:spAutoFit/>
          </a:bodyPr>
          <a:lstStyle/>
          <a:p>
            <a:pPr algn="just" rtl="1">
              <a:lnSpc>
                <a:spcPct val="115000"/>
              </a:lnSpc>
              <a:spcAft>
                <a:spcPts val="1000"/>
              </a:spcAft>
            </a:pPr>
            <a:r>
              <a:rPr lang="he-IL" sz="4800" b="1" kern="0" dirty="0">
                <a:solidFill>
                  <a:srgbClr val="222222"/>
                </a:solidFill>
                <a:effectLst/>
                <a:latin typeface="Calibri" panose="020F0502020204030204" pitchFamily="34" charset="0"/>
                <a:ea typeface="Calibri" panose="020F0502020204030204" pitchFamily="34" charset="0"/>
              </a:rPr>
              <a:t>מָה </a:t>
            </a:r>
            <a:r>
              <a:rPr lang="he-IL" sz="4800" b="1" kern="0" dirty="0" smtClean="0">
                <a:solidFill>
                  <a:srgbClr val="222222"/>
                </a:solidFill>
                <a:effectLst/>
                <a:latin typeface="Calibri" panose="020F0502020204030204" pitchFamily="34" charset="0"/>
                <a:ea typeface="Calibri" panose="020F0502020204030204" pitchFamily="34" charset="0"/>
              </a:rPr>
              <a:t>רוֹאִים?</a:t>
            </a:r>
            <a:endParaRPr lang="en-US" sz="2400" kern="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6375382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xmlns="" id="{8816BCD3-3920-E192-3197-15DDC5839763}"/>
              </a:ext>
            </a:extLst>
          </p:cNvPr>
          <p:cNvSpPr txBox="1"/>
          <p:nvPr/>
        </p:nvSpPr>
        <p:spPr>
          <a:xfrm>
            <a:off x="32287" y="609439"/>
            <a:ext cx="6049257" cy="941796"/>
          </a:xfrm>
          <a:prstGeom prst="rect">
            <a:avLst/>
          </a:prstGeom>
          <a:noFill/>
        </p:spPr>
        <p:txBody>
          <a:bodyPr wrap="square">
            <a:spAutoFit/>
          </a:bodyPr>
          <a:lstStyle/>
          <a:p>
            <a:pPr algn="r" rtl="1">
              <a:lnSpc>
                <a:spcPct val="115000"/>
              </a:lnSpc>
              <a:spcAft>
                <a:spcPts val="1000"/>
              </a:spcAft>
            </a:pPr>
            <a:r>
              <a:rPr lang="he-IL" sz="4800" b="1" kern="100" dirty="0">
                <a:effectLst/>
                <a:latin typeface="Calibri" panose="020F0502020204030204" pitchFamily="34" charset="0"/>
                <a:ea typeface="Calibri" panose="020F0502020204030204" pitchFamily="34" charset="0"/>
                <a:cs typeface="Arial" panose="020B0604020202020204" pitchFamily="34" charset="0"/>
              </a:rPr>
              <a:t>מָה </a:t>
            </a:r>
            <a:r>
              <a:rPr lang="he-IL" sz="4800" b="1" kern="100" dirty="0" smtClean="0">
                <a:effectLst/>
                <a:latin typeface="Calibri" panose="020F0502020204030204" pitchFamily="34" charset="0"/>
                <a:ea typeface="Calibri" panose="020F0502020204030204" pitchFamily="34" charset="0"/>
                <a:cs typeface="Arial" panose="020B0604020202020204" pitchFamily="34" charset="0"/>
              </a:rPr>
              <a:t>הִפְלִיא? </a:t>
            </a:r>
            <a:endParaRPr lang="en-US" sz="4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4" name="תמונה 13" descr="תמונה שמכילה גרפיקה, עיצוב גרפי, צילום מסך, לוגו&#10;&#10;התיאור נוצר באופן אוטומטי">
            <a:extLst>
              <a:ext uri="{FF2B5EF4-FFF2-40B4-BE49-F238E27FC236}">
                <a16:creationId xmlns:a16="http://schemas.microsoft.com/office/drawing/2014/main" xmlns="" id="{CB02FD49-3E12-89BC-BF30-336A6E7AF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216" y="1465853"/>
            <a:ext cx="5240105" cy="4465230"/>
          </a:xfrm>
          <a:prstGeom prst="rect">
            <a:avLst/>
          </a:prstGeom>
        </p:spPr>
      </p:pic>
      <p:grpSp>
        <p:nvGrpSpPr>
          <p:cNvPr id="19" name="קבוצה 18">
            <a:extLst>
              <a:ext uri="{FF2B5EF4-FFF2-40B4-BE49-F238E27FC236}">
                <a16:creationId xmlns:a16="http://schemas.microsoft.com/office/drawing/2014/main" xmlns="" id="{3C6CF871-3C45-ECE6-3BD9-D3E8D9B218E9}"/>
              </a:ext>
            </a:extLst>
          </p:cNvPr>
          <p:cNvGrpSpPr/>
          <p:nvPr/>
        </p:nvGrpSpPr>
        <p:grpSpPr>
          <a:xfrm>
            <a:off x="1146946" y="808383"/>
            <a:ext cx="1532891" cy="1439854"/>
            <a:chOff x="530087" y="740580"/>
            <a:chExt cx="1762539" cy="1655564"/>
          </a:xfrm>
        </p:grpSpPr>
        <p:sp>
          <p:nvSpPr>
            <p:cNvPr id="15" name="כוכב: 5 פינות 14">
              <a:extLst>
                <a:ext uri="{FF2B5EF4-FFF2-40B4-BE49-F238E27FC236}">
                  <a16:creationId xmlns:a16="http://schemas.microsoft.com/office/drawing/2014/main" xmlns="" id="{FD45873C-0805-E206-E96C-7C056C474BC3}"/>
                </a:ext>
              </a:extLst>
            </p:cNvPr>
            <p:cNvSpPr/>
            <p:nvPr/>
          </p:nvSpPr>
          <p:spPr>
            <a:xfrm>
              <a:off x="530087" y="740580"/>
              <a:ext cx="1762539" cy="1655564"/>
            </a:xfrm>
            <a:prstGeom prst="star5">
              <a:avLst>
                <a:gd name="adj" fmla="val 26481"/>
                <a:gd name="hf" fmla="val 105146"/>
                <a:gd name="vf" fmla="val 110557"/>
              </a:avLst>
            </a:prstGeom>
            <a:solidFill>
              <a:srgbClr val="FFDD0F"/>
            </a:solidFill>
            <a:ln w="19050"/>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sz="1600"/>
            </a:p>
          </p:txBody>
        </p:sp>
        <p:sp>
          <p:nvSpPr>
            <p:cNvPr id="7" name="תיבת טקסט 6">
              <a:extLst>
                <a:ext uri="{FF2B5EF4-FFF2-40B4-BE49-F238E27FC236}">
                  <a16:creationId xmlns:a16="http://schemas.microsoft.com/office/drawing/2014/main" xmlns="" id="{8E1383D5-E26D-5159-CA97-5FBA008E1965}"/>
                </a:ext>
              </a:extLst>
            </p:cNvPr>
            <p:cNvSpPr txBox="1"/>
            <p:nvPr/>
          </p:nvSpPr>
          <p:spPr>
            <a:xfrm>
              <a:off x="848219" y="1351190"/>
              <a:ext cx="1040296" cy="486962"/>
            </a:xfrm>
            <a:prstGeom prst="rect">
              <a:avLst/>
            </a:prstGeom>
            <a:noFill/>
          </p:spPr>
          <p:txBody>
            <a:bodyPr wrap="square">
              <a:spAutoFit/>
            </a:bodyPr>
            <a:lstStyle/>
            <a:p>
              <a:pPr algn="r" rtl="1">
                <a:lnSpc>
                  <a:spcPct val="115000"/>
                </a:lnSpc>
                <a:spcAft>
                  <a:spcPts val="1000"/>
                </a:spcAft>
              </a:pPr>
              <a:r>
                <a:rPr lang="he-IL" sz="20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מַדְהִים</a:t>
              </a:r>
              <a:endParaRPr lang="en-US" sz="1050" kern="100" dirty="0">
                <a:effectLst/>
                <a:latin typeface="Calibri" panose="020F0502020204030204" pitchFamily="34" charset="0"/>
                <a:ea typeface="Calibri" panose="020F0502020204030204" pitchFamily="34" charset="0"/>
                <a:cs typeface="Arial" panose="020B0604020202020204" pitchFamily="34" charset="0"/>
              </a:endParaRPr>
            </a:p>
          </p:txBody>
        </p:sp>
      </p:grpSp>
      <p:sp>
        <p:nvSpPr>
          <p:cNvPr id="17" name="כוכב: 5 פינות 16">
            <a:extLst>
              <a:ext uri="{FF2B5EF4-FFF2-40B4-BE49-F238E27FC236}">
                <a16:creationId xmlns:a16="http://schemas.microsoft.com/office/drawing/2014/main" xmlns="" id="{07D96D47-982D-7719-4D56-471E22479B89}"/>
              </a:ext>
            </a:extLst>
          </p:cNvPr>
          <p:cNvSpPr/>
          <p:nvPr/>
        </p:nvSpPr>
        <p:spPr>
          <a:xfrm>
            <a:off x="6510130" y="843631"/>
            <a:ext cx="1553818" cy="1459511"/>
          </a:xfrm>
          <a:prstGeom prst="star5">
            <a:avLst>
              <a:gd name="adj" fmla="val 23204"/>
              <a:gd name="hf" fmla="val 105146"/>
              <a:gd name="vf" fmla="val 110557"/>
            </a:avLst>
          </a:prstGeom>
          <a:solidFill>
            <a:srgbClr val="F28EC0"/>
          </a:solidFill>
          <a:ln w="19050"/>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כוכב: 5 פינות 17">
            <a:extLst>
              <a:ext uri="{FF2B5EF4-FFF2-40B4-BE49-F238E27FC236}">
                <a16:creationId xmlns:a16="http://schemas.microsoft.com/office/drawing/2014/main" xmlns="" id="{5748787F-9298-B089-FC47-1EBDD688919E}"/>
              </a:ext>
            </a:extLst>
          </p:cNvPr>
          <p:cNvSpPr/>
          <p:nvPr/>
        </p:nvSpPr>
        <p:spPr>
          <a:xfrm>
            <a:off x="7327957" y="3581688"/>
            <a:ext cx="1573881" cy="1478356"/>
          </a:xfrm>
          <a:prstGeom prst="star5">
            <a:avLst>
              <a:gd name="adj" fmla="val 25990"/>
              <a:gd name="hf" fmla="val 105146"/>
              <a:gd name="vf" fmla="val 110557"/>
            </a:avLst>
          </a:prstGeom>
          <a:solidFill>
            <a:srgbClr val="65C1EA"/>
          </a:solidFill>
          <a:ln w="19050"/>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תיבת טקסט 8">
            <a:extLst>
              <a:ext uri="{FF2B5EF4-FFF2-40B4-BE49-F238E27FC236}">
                <a16:creationId xmlns:a16="http://schemas.microsoft.com/office/drawing/2014/main" xmlns="" id="{64E943CD-9F80-2210-BCBD-77036C5CCEE1}"/>
              </a:ext>
            </a:extLst>
          </p:cNvPr>
          <p:cNvSpPr txBox="1"/>
          <p:nvPr/>
        </p:nvSpPr>
        <p:spPr>
          <a:xfrm>
            <a:off x="6742994" y="1375056"/>
            <a:ext cx="892368" cy="390363"/>
          </a:xfrm>
          <a:prstGeom prst="rect">
            <a:avLst/>
          </a:prstGeom>
          <a:noFill/>
        </p:spPr>
        <p:txBody>
          <a:bodyPr wrap="square">
            <a:spAutoFit/>
          </a:bodyPr>
          <a:lstStyle/>
          <a:p>
            <a:pPr algn="r" rtl="1">
              <a:lnSpc>
                <a:spcPct val="115000"/>
              </a:lnSpc>
              <a:spcAft>
                <a:spcPts val="1000"/>
              </a:spcAft>
            </a:pPr>
            <a:r>
              <a:rPr lang="he-IL" sz="1800" b="1" kern="100" dirty="0">
                <a:solidFill>
                  <a:schemeClr val="bg1"/>
                </a:solidFill>
                <a:effectLst/>
                <a:latin typeface="Calibri" panose="020F0502020204030204" pitchFamily="34" charset="0"/>
                <a:ea typeface="Calibri" panose="020F0502020204030204" pitchFamily="34" charset="0"/>
                <a:cs typeface="Arial" panose="020B0604020202020204" pitchFamily="34" charset="0"/>
              </a:rPr>
              <a:t>מַלְהִיב</a:t>
            </a:r>
            <a:endParaRPr lang="en-US" sz="1000" kern="1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20" name="קבוצה 19">
            <a:extLst>
              <a:ext uri="{FF2B5EF4-FFF2-40B4-BE49-F238E27FC236}">
                <a16:creationId xmlns:a16="http://schemas.microsoft.com/office/drawing/2014/main" xmlns="" id="{ECCE29FE-41E4-2942-0CB8-98A48EC4469F}"/>
              </a:ext>
            </a:extLst>
          </p:cNvPr>
          <p:cNvGrpSpPr/>
          <p:nvPr/>
        </p:nvGrpSpPr>
        <p:grpSpPr>
          <a:xfrm>
            <a:off x="849962" y="4309873"/>
            <a:ext cx="1522178" cy="1429791"/>
            <a:chOff x="849962" y="4309873"/>
            <a:chExt cx="1522178" cy="1429791"/>
          </a:xfrm>
        </p:grpSpPr>
        <p:sp>
          <p:nvSpPr>
            <p:cNvPr id="16" name="כוכב: 5 פינות 15">
              <a:extLst>
                <a:ext uri="{FF2B5EF4-FFF2-40B4-BE49-F238E27FC236}">
                  <a16:creationId xmlns:a16="http://schemas.microsoft.com/office/drawing/2014/main" xmlns="" id="{EE4FDB48-E57E-F1A2-3760-6B08D3AB1964}"/>
                </a:ext>
              </a:extLst>
            </p:cNvPr>
            <p:cNvSpPr/>
            <p:nvPr/>
          </p:nvSpPr>
          <p:spPr>
            <a:xfrm>
              <a:off x="849962" y="4309873"/>
              <a:ext cx="1522178" cy="1429791"/>
            </a:xfrm>
            <a:prstGeom prst="star5">
              <a:avLst>
                <a:gd name="adj" fmla="val 23271"/>
                <a:gd name="hf" fmla="val 105146"/>
                <a:gd name="vf" fmla="val 110557"/>
              </a:avLst>
            </a:prstGeom>
            <a:solidFill>
              <a:schemeClr val="bg1"/>
            </a:solidFill>
            <a:ln w="19050"/>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xmlns="" id="{90227651-1325-1DAB-4AB9-89A011B52697}"/>
                </a:ext>
              </a:extLst>
            </p:cNvPr>
            <p:cNvSpPr txBox="1"/>
            <p:nvPr/>
          </p:nvSpPr>
          <p:spPr>
            <a:xfrm>
              <a:off x="1029102" y="4829586"/>
              <a:ext cx="972717" cy="390363"/>
            </a:xfrm>
            <a:prstGeom prst="rect">
              <a:avLst/>
            </a:prstGeom>
            <a:noFill/>
          </p:spPr>
          <p:txBody>
            <a:bodyPr wrap="square">
              <a:spAutoFit/>
            </a:bodyPr>
            <a:lstStyle/>
            <a:p>
              <a:pPr algn="r" rtl="1">
                <a:lnSpc>
                  <a:spcPct val="115000"/>
                </a:lnSpc>
                <a:spcAft>
                  <a:spcPts val="1000"/>
                </a:spcAft>
              </a:pPr>
              <a:r>
                <a:rPr lang="he-IL" sz="1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מַקְסִים</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p:txBody>
        </p:sp>
      </p:grpSp>
      <p:sp>
        <p:nvSpPr>
          <p:cNvPr id="10" name="תיבת טקסט 9">
            <a:extLst>
              <a:ext uri="{FF2B5EF4-FFF2-40B4-BE49-F238E27FC236}">
                <a16:creationId xmlns:a16="http://schemas.microsoft.com/office/drawing/2014/main" xmlns="" id="{4E82D659-736F-B639-F361-26173CB72727}"/>
              </a:ext>
            </a:extLst>
          </p:cNvPr>
          <p:cNvSpPr txBox="1"/>
          <p:nvPr/>
        </p:nvSpPr>
        <p:spPr>
          <a:xfrm>
            <a:off x="7327957" y="4125684"/>
            <a:ext cx="1106556" cy="390363"/>
          </a:xfrm>
          <a:prstGeom prst="rect">
            <a:avLst/>
          </a:prstGeom>
          <a:noFill/>
        </p:spPr>
        <p:txBody>
          <a:bodyPr wrap="square">
            <a:spAutoFit/>
          </a:bodyPr>
          <a:lstStyle/>
          <a:p>
            <a:pPr algn="r" rtl="1">
              <a:lnSpc>
                <a:spcPct val="115000"/>
              </a:lnSpc>
              <a:spcAft>
                <a:spcPts val="1000"/>
              </a:spcAft>
            </a:pPr>
            <a:r>
              <a:rPr lang="he-IL" sz="1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מֻפְלָא</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1" name="כוכב: 5 פינות 20">
            <a:extLst>
              <a:ext uri="{FF2B5EF4-FFF2-40B4-BE49-F238E27FC236}">
                <a16:creationId xmlns:a16="http://schemas.microsoft.com/office/drawing/2014/main" xmlns="" id="{2559332F-0B64-FECF-A691-2BFDB16E559C}"/>
              </a:ext>
            </a:extLst>
          </p:cNvPr>
          <p:cNvSpPr/>
          <p:nvPr/>
        </p:nvSpPr>
        <p:spPr>
          <a:xfrm>
            <a:off x="4936249" y="5079537"/>
            <a:ext cx="1573881" cy="1478356"/>
          </a:xfrm>
          <a:prstGeom prst="star5">
            <a:avLst>
              <a:gd name="adj" fmla="val 25990"/>
              <a:gd name="hf" fmla="val 105146"/>
              <a:gd name="vf" fmla="val 110557"/>
            </a:avLst>
          </a:prstGeom>
          <a:solidFill>
            <a:srgbClr val="FFC000"/>
          </a:solidFill>
          <a:ln w="19050"/>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תיבת טקסט 21">
            <a:extLst>
              <a:ext uri="{FF2B5EF4-FFF2-40B4-BE49-F238E27FC236}">
                <a16:creationId xmlns:a16="http://schemas.microsoft.com/office/drawing/2014/main" xmlns="" id="{6D874522-A772-8558-3476-8DA9F708CAF0}"/>
              </a:ext>
            </a:extLst>
          </p:cNvPr>
          <p:cNvSpPr txBox="1"/>
          <p:nvPr/>
        </p:nvSpPr>
        <p:spPr>
          <a:xfrm>
            <a:off x="5033817" y="5739664"/>
            <a:ext cx="1106556" cy="390363"/>
          </a:xfrm>
          <a:prstGeom prst="rect">
            <a:avLst/>
          </a:prstGeom>
          <a:noFill/>
        </p:spPr>
        <p:txBody>
          <a:bodyPr wrap="square">
            <a:spAutoFit/>
          </a:bodyPr>
          <a:lstStyle/>
          <a:p>
            <a:pPr algn="r" rtl="1">
              <a:lnSpc>
                <a:spcPct val="115000"/>
              </a:lnSpc>
              <a:spcAft>
                <a:spcPts val="1000"/>
              </a:spcAft>
            </a:pPr>
            <a:r>
              <a:rPr lang="he-IL" sz="1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מפליא</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83054918"/>
      </p:ext>
    </p:extLst>
  </p:cSld>
  <p:clrMapOvr>
    <a:masterClrMapping/>
  </p:clrMapOvr>
  <p:timing>
    <p:tnLst>
      <p:par>
        <p:cTn id="1" dur="indefinite" restart="never" nodeType="tmRoot"/>
      </p:par>
    </p:tnLst>
  </p:timing>
</p:sld>
</file>

<file path=ppt/theme/theme1.xml><?xml version="1.0" encoding="utf-8"?>
<a:theme xmlns:a="http://schemas.openxmlformats.org/drawingml/2006/main" name="2_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212</TotalTime>
  <Words>830</Words>
  <Application>Microsoft Office PowerPoint</Application>
  <PresentationFormat>‫הצגה על המסך (4:3)</PresentationFormat>
  <Paragraphs>92</Paragraphs>
  <Slides>20</Slides>
  <Notes>19</Notes>
  <HiddenSlides>0</HiddenSlides>
  <MMClips>0</MMClips>
  <ScaleCrop>false</ScaleCrop>
  <HeadingPairs>
    <vt:vector size="6" baseType="variant">
      <vt:variant>
        <vt:lpstr>גופנים בשימוש</vt:lpstr>
      </vt:variant>
      <vt:variant>
        <vt:i4>5</vt:i4>
      </vt:variant>
      <vt:variant>
        <vt:lpstr>ערכת נושא</vt:lpstr>
      </vt:variant>
      <vt:variant>
        <vt:i4>2</vt:i4>
      </vt:variant>
      <vt:variant>
        <vt:lpstr>כותרות שקופיות</vt:lpstr>
      </vt:variant>
      <vt:variant>
        <vt:i4>20</vt:i4>
      </vt:variant>
    </vt:vector>
  </HeadingPairs>
  <TitlesOfParts>
    <vt:vector size="27" baseType="lpstr">
      <vt:lpstr>Arial</vt:lpstr>
      <vt:lpstr>Calibri</vt:lpstr>
      <vt:lpstr>Calibri Light</vt:lpstr>
      <vt:lpstr>David</vt:lpstr>
      <vt:lpstr>Times New Roman</vt:lpstr>
      <vt:lpstr>2_ערכת נושא Office</vt:lpstr>
      <vt:lpstr>1_ערכת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Tamar</dc:creator>
  <cp:lastModifiedBy>lamda.dr@gmail.com</cp:lastModifiedBy>
  <cp:revision>57</cp:revision>
  <dcterms:created xsi:type="dcterms:W3CDTF">2023-07-19T15:41:03Z</dcterms:created>
  <dcterms:modified xsi:type="dcterms:W3CDTF">2023-08-12T16:45:17Z</dcterms:modified>
</cp:coreProperties>
</file>