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0"/>
  </p:notesMasterIdLst>
  <p:sldIdLst>
    <p:sldId id="289" r:id="rId2"/>
    <p:sldId id="303" r:id="rId3"/>
    <p:sldId id="301" r:id="rId4"/>
    <p:sldId id="297" r:id="rId5"/>
    <p:sldId id="307" r:id="rId6"/>
    <p:sldId id="306" r:id="rId7"/>
    <p:sldId id="308" r:id="rId8"/>
    <p:sldId id="291" r:id="rId9"/>
    <p:sldId id="267" r:id="rId10"/>
    <p:sldId id="298" r:id="rId11"/>
    <p:sldId id="294" r:id="rId12"/>
    <p:sldId id="295" r:id="rId13"/>
    <p:sldId id="266" r:id="rId14"/>
    <p:sldId id="296" r:id="rId15"/>
    <p:sldId id="299" r:id="rId16"/>
    <p:sldId id="304" r:id="rId17"/>
    <p:sldId id="305" r:id="rId18"/>
    <p:sldId id="28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87511" autoAdjust="0"/>
  </p:normalViewPr>
  <p:slideViewPr>
    <p:cSldViewPr snapToGrid="0" showGuides="1">
      <p:cViewPr varScale="1">
        <p:scale>
          <a:sx n="53" d="100"/>
          <a:sy n="53" d="100"/>
        </p:scale>
        <p:origin x="1590" y="45"/>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27B28418-D629-48E0-A554-3F0A0AB2F842}"/>
    <pc:docChg chg="undo custSel modSld">
      <pc:chgData name="noga mishan" userId="802d01ca9850f5a0" providerId="LiveId" clId="{27B28418-D629-48E0-A554-3F0A0AB2F842}" dt="2023-09-11T15:08:37.085" v="13" actId="20577"/>
      <pc:docMkLst>
        <pc:docMk/>
      </pc:docMkLst>
      <pc:sldChg chg="modSp mod">
        <pc:chgData name="noga mishan" userId="802d01ca9850f5a0" providerId="LiveId" clId="{27B28418-D629-48E0-A554-3F0A0AB2F842}" dt="2023-09-11T15:08:37.085" v="13" actId="20577"/>
        <pc:sldMkLst>
          <pc:docMk/>
          <pc:sldMk cId="2939398723" sldId="266"/>
        </pc:sldMkLst>
        <pc:spChg chg="mod">
          <ac:chgData name="noga mishan" userId="802d01ca9850f5a0" providerId="LiveId" clId="{27B28418-D629-48E0-A554-3F0A0AB2F842}" dt="2023-09-11T15:08:37.085" v="13" actId="20577"/>
          <ac:spMkLst>
            <pc:docMk/>
            <pc:sldMk cId="2939398723" sldId="26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13-Sep-23</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פעילות הפתיחה</a:t>
            </a:r>
            <a:r>
              <a:rPr lang="he-IL" baseline="0" dirty="0"/>
              <a:t> מופיעה בעמודים 9-8 בחוברת הלימוד. מטרת הפעילות היא להציג את החושים כמכלול. בדרך כלל חושים אחדים פועלים בו בעת וקולטים את המידע מהסביבה. הפעילות בחוברת היא באמצעות מרשמלו. אפשר להחליף את המרשמלו בפרי התפוח (כפי שנעשה במצגת זו) או בכל מזון אחר ובפרט שניתן להתייחס לכל חמשת החושים.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שואלים:</a:t>
            </a:r>
            <a:r>
              <a:rPr lang="en-US" dirty="0"/>
              <a:t> </a:t>
            </a:r>
            <a:r>
              <a:rPr lang="he-IL" dirty="0"/>
              <a:t>האם לתפוח יש טעם?  כיצד נוכל לדעת? – כמובן צריך לטעום. מזמינים את התלמידים לטעום את התפוח.</a:t>
            </a:r>
            <a:r>
              <a:rPr lang="he-IL" baseline="0" dirty="0"/>
              <a:t> </a:t>
            </a:r>
          </a:p>
          <a:p>
            <a:r>
              <a:rPr lang="he-IL" baseline="0" dirty="0"/>
              <a:t>טועמים את טעם התפוח בעזרת הלשון.</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2300927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מה חשים כאשר אנו אוחזים בתפוח (את הצורה, את המרקם, את הקשיות).</a:t>
            </a:r>
            <a:r>
              <a:rPr lang="he-IL" baseline="0" dirty="0"/>
              <a:t> מבקשים מהתלמידים להניע את התפוח על הפנים ועל הידיים. שואלים: מה אתם מרגישים? בעזרת חוש המגע שנמצע בעור קלטנו מרקמים וצורות.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88591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a:t>
            </a:r>
            <a:r>
              <a:rPr lang="he-IL" baseline="0" dirty="0"/>
              <a:t> שיח בכיתה סביב השאלות שמופיעות בשקופית  (בחוברת החושים, עמוד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148599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a:t>
            </a:r>
            <a:r>
              <a:rPr lang="he-IL" baseline="0" dirty="0"/>
              <a:t> המשגה של איברי החושים (חוש הראייה, חוש השמיעה, חוש הטעם, חוש הריח וחוש המגע). מומלץ להיכן כרטיסי הברקה של שמות החושים ולהצמיד אותם על הלוח.</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273495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מקרינים על המסך את המשימה "החושים ואיברי החושים (עמוד 9) בחוברת. מנחים</a:t>
            </a:r>
            <a:r>
              <a:rPr lang="he-IL" baseline="0" dirty="0"/>
              <a:t> אותם בשלב הראשון לערוך התאמה בין שם החוש (הכתוב) לבין איבר החוש (התמונה) ובשלב השני בין איבר החוש לבין (טור אמצעי) לבין הדבר שעושים (טור שמאלי). אותה משימה מופיעה גם בפורמט מקוון בחוברת הדיגיטלית בעמוד 9.</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339671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מסיימים</a:t>
            </a:r>
            <a:r>
              <a:rPr lang="he-IL" baseline="0" dirty="0"/>
              <a:t> את השיעור באכילת תפוח עם דבש ומאחלים שנה טובה ומתוקה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312088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לסיים</a:t>
            </a:r>
            <a:r>
              <a:rPr lang="he-IL" baseline="0" dirty="0"/>
              <a:t> את השיעור בציור אגרת ברכה אשר המוטיב המרכזי בה הוא התפוח.</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2725991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כהכנה</a:t>
            </a:r>
            <a:r>
              <a:rPr lang="he-IL" baseline="0" dirty="0"/>
              <a:t> לפעילות מבקשים מתלמידים להביא תפוח לכיתה. רצוי שיהיה מגוון תפוחים בצבעים, בגדלים ובטעמים. התלמידים יחקרו את התפוחים בעזרת החושים וילמדו גם על תפקיד החושים </a:t>
            </a:r>
            <a:r>
              <a:rPr lang="he-IL" baseline="0"/>
              <a:t>בתהליך החקירה.</a:t>
            </a:r>
            <a:endParaRPr lang="en-US"/>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400881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a:t>
            </a:r>
            <a:r>
              <a:rPr lang="he-IL" baseline="0" dirty="0"/>
              <a:t> מהיכן מגיע אלינו התפוח? (בוודאי שלא מהמרכול). תפוחים גדלים ומתפתחים על גבי עץ התפוח. אפשר להרחיב ולשאול: אילו עצי פרי נוספים אתם מכירים (תפוזים, זיתים, מנגו, ליצ'י, אגסים, אפרסקים). מציגים בשקופיות את המסע שעובר התפוח מהעץ עד לביתנו.</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84172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642263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8905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a:t>
            </a:r>
            <a:r>
              <a:rPr lang="he-IL" baseline="0" dirty="0"/>
              <a:t> כיצד נחקור את התפוח בעזרת החושים? מציינים פעולות כגון: נסתכל, נטעם, נריח, ניגע, נקשיב</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41158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 מהתלמידים</a:t>
            </a:r>
            <a:r>
              <a:rPr lang="he-IL" baseline="0" dirty="0"/>
              <a:t> להסתכל על התפוח ולתאר אותו בעזרת מה שהם רואים בעזרת העיניים: צבע, צורה, גודל</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415579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a:t>
            </a:r>
            <a:r>
              <a:rPr lang="he-IL" baseline="0" dirty="0"/>
              <a:t> מהתלמידים להפיק צליל בעזרת התפוח. למשל בעזרת הנגיסה. גם פעול הלעיסה מפיקה צלילים.</a:t>
            </a:r>
          </a:p>
          <a:p>
            <a:r>
              <a:rPr lang="he-IL" baseline="0" dirty="0"/>
              <a:t> את הקולות והצלילים אנו שומעים בעזרת </a:t>
            </a:r>
            <a:r>
              <a:rPr lang="he-IL" baseline="0"/>
              <a:t>האזניים.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29991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a:t>
            </a:r>
            <a:r>
              <a:rPr lang="en-US" dirty="0"/>
              <a:t> </a:t>
            </a:r>
            <a:r>
              <a:rPr lang="he-IL" dirty="0"/>
              <a:t>האם לתפוח יש ריח? כיצד נוכל לדעת? התלמידים מריחים</a:t>
            </a:r>
            <a:r>
              <a:rPr lang="he-IL" baseline="0" dirty="0"/>
              <a:t> את התפוח. </a:t>
            </a:r>
          </a:p>
          <a:p>
            <a:r>
              <a:rPr lang="he-IL" baseline="0" dirty="0"/>
              <a:t>בעזרת האף הרחנו את התפוח. לתפוח יש ריח נעים.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960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13-Sep-23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13-Sep-23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13-Sep-23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13-Sep-23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13-Sep-23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13-Sep-23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13-Sep-23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13-Sep-23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13-Sep-23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13-Sep-23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13-Sep-23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13-Sep-23</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 xmlns:a16="http://schemas.microsoft.com/office/drawing/2014/main" id="{BB69E2AE-CB91-4BB0-887D-266A32CB38FE}"/>
              </a:ext>
            </a:extLst>
          </p:cNvPr>
          <p:cNvSpPr>
            <a:spLocks noGrp="1"/>
          </p:cNvSpPr>
          <p:nvPr>
            <p:ph type="ctrTitle"/>
          </p:nvPr>
        </p:nvSpPr>
        <p:spPr>
          <a:xfrm>
            <a:off x="307818" y="1577624"/>
            <a:ext cx="8374455" cy="1319485"/>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r>
              <a:rPr lang="he-IL" sz="4400" b="1" dirty="0">
                <a:solidFill>
                  <a:srgbClr val="0070C0"/>
                </a:solidFill>
                <a:cs typeface="+mn-cs"/>
              </a:rPr>
              <a:t>פְּעִילוּת פְּתִיחָה</a:t>
            </a:r>
            <a:br>
              <a:rPr lang="he-IL" sz="4400" b="1" dirty="0">
                <a:solidFill>
                  <a:srgbClr val="0070C0"/>
                </a:solidFill>
                <a:cs typeface="+mn-cs"/>
              </a:rPr>
            </a:br>
            <a:r>
              <a:rPr lang="he-IL" sz="4400" b="1" dirty="0">
                <a:solidFill>
                  <a:srgbClr val="0070C0"/>
                </a:solidFill>
                <a:cs typeface="+mn-cs"/>
              </a:rPr>
              <a:t>חוּשִים בִּפְעוּלָה</a:t>
            </a:r>
            <a:endParaRPr lang="x-none" sz="4400" dirty="0"/>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369" y="3025027"/>
            <a:ext cx="3543733" cy="3736391"/>
          </a:xfrm>
          <a:prstGeom prst="rect">
            <a:avLst/>
          </a:prstGeom>
        </p:spPr>
      </p:pic>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 y="172305"/>
            <a:ext cx="1981200" cy="1121664"/>
          </a:xfrm>
          <a:prstGeom prst="rect">
            <a:avLst/>
          </a:prstGeom>
        </p:spPr>
      </p:pic>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0100" y="174568"/>
            <a:ext cx="2179655" cy="1171652"/>
          </a:xfrm>
          <a:prstGeom prst="rect">
            <a:avLst/>
          </a:prstGeom>
        </p:spPr>
      </p:pic>
      <p:pic>
        <p:nvPicPr>
          <p:cNvPr id="4" name="תמונה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101" y="104174"/>
            <a:ext cx="1527888" cy="1409491"/>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 xmlns:a16="http://schemas.microsoft.com/office/drawing/2014/main" id="{00E43ABB-FCD9-485A-8250-BE6B1D2EB65F}"/>
              </a:ext>
            </a:extLst>
          </p:cNvPr>
          <p:cNvSpPr/>
          <p:nvPr/>
        </p:nvSpPr>
        <p:spPr>
          <a:xfrm>
            <a:off x="404015" y="482477"/>
            <a:ext cx="4293163" cy="901593"/>
          </a:xfrm>
          <a:prstGeom prst="rect">
            <a:avLst/>
          </a:prstGeom>
        </p:spPr>
        <p:txBody>
          <a:bodyPr wrap="none">
            <a:spAutoFit/>
          </a:bodyPr>
          <a:lstStyle/>
          <a:p>
            <a:pPr algn="just" rtl="1">
              <a:lnSpc>
                <a:spcPct val="150000"/>
              </a:lnSpc>
              <a:spcAft>
                <a:spcPts val="800"/>
              </a:spcAft>
            </a:pPr>
            <a:r>
              <a:rPr lang="he-IL" sz="4000" b="1" dirty="0">
                <a:solidFill>
                  <a:prstClr val="black"/>
                </a:solidFill>
                <a:latin typeface="MF_FrankRuhl-Regular"/>
              </a:rPr>
              <a:t>מְרִיחִים בְּעֶזְרַת </a:t>
            </a:r>
            <a:r>
              <a:rPr lang="he-IL" sz="4000" b="1" dirty="0">
                <a:solidFill>
                  <a:prstClr val="black"/>
                </a:solidFill>
                <a:latin typeface="MF_FrankRuhl-Bold"/>
              </a:rPr>
              <a:t>הָאָף</a:t>
            </a:r>
            <a:endParaRPr lang="he-IL" sz="4000" b="1" dirty="0">
              <a:solidFill>
                <a:prstClr val="black"/>
              </a:solidFill>
              <a:ea typeface="MS Mincho" panose="02020609040205080304" pitchFamily="49" charset="-128"/>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481" y="1866664"/>
            <a:ext cx="3075808" cy="3598752"/>
          </a:xfrm>
          <a:prstGeom prst="rect">
            <a:avLst/>
          </a:prstGeom>
        </p:spPr>
      </p:pic>
      <p:pic>
        <p:nvPicPr>
          <p:cNvPr id="8" name="מציין מיקום תוכן 7"/>
          <p:cNvPicPr>
            <a:picLocks noGrp="1" noChangeAspect="1"/>
          </p:cNvPicPr>
          <p:nvPr>
            <p:ph idx="1"/>
          </p:nvPr>
        </p:nvPicPr>
        <p:blipFill>
          <a:blip r:embed="rId4"/>
          <a:stretch>
            <a:fillRect/>
          </a:stretch>
        </p:blipFill>
        <p:spPr>
          <a:xfrm>
            <a:off x="122150" y="2634558"/>
            <a:ext cx="4575028" cy="3048828"/>
          </a:xfrm>
          <a:prstGeom prst="rect">
            <a:avLst/>
          </a:prstGeom>
        </p:spPr>
      </p:pic>
      <p:pic>
        <p:nvPicPr>
          <p:cNvPr id="3" name="תמונה 2"/>
          <p:cNvPicPr>
            <a:picLocks noChangeAspect="1"/>
          </p:cNvPicPr>
          <p:nvPr/>
        </p:nvPicPr>
        <p:blipFill>
          <a:blip r:embed="rId5"/>
          <a:stretch>
            <a:fillRect/>
          </a:stretch>
        </p:blipFill>
        <p:spPr>
          <a:xfrm>
            <a:off x="6972950" y="236324"/>
            <a:ext cx="2060627" cy="1109568"/>
          </a:xfrm>
          <a:prstGeom prst="rect">
            <a:avLst/>
          </a:prstGeom>
        </p:spPr>
      </p:pic>
    </p:spTree>
    <p:extLst>
      <p:ext uri="{BB962C8B-B14F-4D97-AF65-F5344CB8AC3E}">
        <p14:creationId xmlns:p14="http://schemas.microsoft.com/office/powerpoint/2010/main" val="126837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 xmlns:a16="http://schemas.microsoft.com/office/drawing/2014/main" id="{00E43ABB-FCD9-485A-8250-BE6B1D2EB65F}"/>
              </a:ext>
            </a:extLst>
          </p:cNvPr>
          <p:cNvSpPr/>
          <p:nvPr/>
        </p:nvSpPr>
        <p:spPr>
          <a:xfrm>
            <a:off x="462523" y="482477"/>
            <a:ext cx="6019758" cy="1107996"/>
          </a:xfrm>
          <a:prstGeom prst="rect">
            <a:avLst/>
          </a:prstGeom>
        </p:spPr>
        <p:txBody>
          <a:bodyPr wrap="square">
            <a:spAutoFit/>
          </a:bodyPr>
          <a:lstStyle/>
          <a:p>
            <a:pPr algn="just" rtl="1">
              <a:lnSpc>
                <a:spcPct val="150000"/>
              </a:lnSpc>
              <a:spcAft>
                <a:spcPts val="800"/>
              </a:spcAft>
            </a:pPr>
            <a:r>
              <a:rPr lang="he-IL" sz="4400" b="1" dirty="0"/>
              <a:t>טוֹעֲמִים בְּּעְֶזְרַת הַלָּשוֹן</a:t>
            </a:r>
            <a:endParaRPr lang="he-IL" sz="4400" b="1" dirty="0">
              <a:solidFill>
                <a:prstClr val="black"/>
              </a:solidFill>
              <a:ea typeface="MS Mincho" panose="02020609040205080304" pitchFamily="49" charset="-128"/>
            </a:endParaRPr>
          </a:p>
        </p:txBody>
      </p:sp>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23" y="1518696"/>
            <a:ext cx="3412359" cy="4636890"/>
          </a:xfrm>
          <a:prstGeom prst="rect">
            <a:avLst/>
          </a:prstGeom>
        </p:spPr>
      </p:pic>
      <p:pic>
        <p:nvPicPr>
          <p:cNvPr id="3" name="מציין מיקום תוכן 2"/>
          <p:cNvPicPr>
            <a:picLocks noGrp="1" noChangeAspect="1"/>
          </p:cNvPicPr>
          <p:nvPr>
            <p:ph idx="1"/>
          </p:nvPr>
        </p:nvPicPr>
        <p:blipFill>
          <a:blip r:embed="rId4"/>
          <a:stretch>
            <a:fillRect/>
          </a:stretch>
        </p:blipFill>
        <p:spPr>
          <a:xfrm>
            <a:off x="3874882" y="3465513"/>
            <a:ext cx="5180881" cy="2690073"/>
          </a:xfrm>
          <a:prstGeom prst="rect">
            <a:avLst/>
          </a:prstGeom>
        </p:spPr>
      </p:pic>
      <p:pic>
        <p:nvPicPr>
          <p:cNvPr id="2" name="תמונה 1"/>
          <p:cNvPicPr>
            <a:picLocks noChangeAspect="1"/>
          </p:cNvPicPr>
          <p:nvPr/>
        </p:nvPicPr>
        <p:blipFill>
          <a:blip r:embed="rId5"/>
          <a:stretch>
            <a:fillRect/>
          </a:stretch>
        </p:blipFill>
        <p:spPr>
          <a:xfrm>
            <a:off x="7333307" y="903778"/>
            <a:ext cx="1482987" cy="798531"/>
          </a:xfrm>
          <a:prstGeom prst="rect">
            <a:avLst/>
          </a:prstGeom>
        </p:spPr>
      </p:pic>
    </p:spTree>
    <p:extLst>
      <p:ext uri="{BB962C8B-B14F-4D97-AF65-F5344CB8AC3E}">
        <p14:creationId xmlns:p14="http://schemas.microsoft.com/office/powerpoint/2010/main" val="1936631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 xmlns:a16="http://schemas.microsoft.com/office/drawing/2014/main" id="{00E43ABB-FCD9-485A-8250-BE6B1D2EB65F}"/>
              </a:ext>
            </a:extLst>
          </p:cNvPr>
          <p:cNvSpPr/>
          <p:nvPr/>
        </p:nvSpPr>
        <p:spPr>
          <a:xfrm>
            <a:off x="55360" y="482477"/>
            <a:ext cx="8572592" cy="1015663"/>
          </a:xfrm>
          <a:prstGeom prst="rect">
            <a:avLst/>
          </a:prstGeom>
        </p:spPr>
        <p:txBody>
          <a:bodyPr wrap="square">
            <a:spAutoFit/>
          </a:bodyPr>
          <a:lstStyle/>
          <a:p>
            <a:pPr algn="just" rtl="1">
              <a:lnSpc>
                <a:spcPct val="150000"/>
              </a:lnSpc>
              <a:spcAft>
                <a:spcPts val="800"/>
              </a:spcAft>
            </a:pPr>
            <a:r>
              <a:rPr lang="he-IL" sz="4000" b="1" dirty="0"/>
              <a:t>חָשִׁים מַגָּע בְּעֶזְרַת הָעוֹר</a:t>
            </a:r>
            <a:endParaRPr lang="he-IL" sz="4000" b="1" dirty="0">
              <a:solidFill>
                <a:prstClr val="black"/>
              </a:solidFill>
              <a:ea typeface="MS Mincho" panose="02020609040205080304" pitchFamily="49" charset="-128"/>
            </a:endParaRPr>
          </a:p>
        </p:txBody>
      </p:sp>
      <p:pic>
        <p:nvPicPr>
          <p:cNvPr id="3" name="מציין מיקום תוכן 2"/>
          <p:cNvPicPr>
            <a:picLocks noGrp="1" noChangeAspect="1"/>
          </p:cNvPicPr>
          <p:nvPr>
            <p:ph idx="1"/>
          </p:nvPr>
        </p:nvPicPr>
        <p:blipFill>
          <a:blip r:embed="rId3"/>
          <a:stretch>
            <a:fillRect/>
          </a:stretch>
        </p:blipFill>
        <p:spPr>
          <a:xfrm>
            <a:off x="5480406" y="2367180"/>
            <a:ext cx="2899758" cy="4351338"/>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0" y="3130786"/>
            <a:ext cx="5217885" cy="3477231"/>
          </a:xfrm>
          <a:prstGeom prst="rect">
            <a:avLst/>
          </a:prstGeom>
        </p:spPr>
      </p:pic>
      <p:pic>
        <p:nvPicPr>
          <p:cNvPr id="2" name="תמונה 1"/>
          <p:cNvPicPr>
            <a:picLocks noChangeAspect="1"/>
          </p:cNvPicPr>
          <p:nvPr/>
        </p:nvPicPr>
        <p:blipFill>
          <a:blip r:embed="rId5"/>
          <a:stretch>
            <a:fillRect/>
          </a:stretch>
        </p:blipFill>
        <p:spPr>
          <a:xfrm>
            <a:off x="380246" y="220689"/>
            <a:ext cx="1627842" cy="876530"/>
          </a:xfrm>
          <a:prstGeom prst="rect">
            <a:avLst/>
          </a:prstGeom>
        </p:spPr>
      </p:pic>
    </p:spTree>
    <p:extLst>
      <p:ext uri="{BB962C8B-B14F-4D97-AF65-F5344CB8AC3E}">
        <p14:creationId xmlns:p14="http://schemas.microsoft.com/office/powerpoint/2010/main" val="1268499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 xmlns:a16="http://schemas.microsoft.com/office/drawing/2014/main" id="{07499A07-3E4A-4AB1-A2E3-D2757BF17808}"/>
              </a:ext>
            </a:extLst>
          </p:cNvPr>
          <p:cNvSpPr>
            <a:spLocks noGrp="1"/>
          </p:cNvSpPr>
          <p:nvPr>
            <p:ph type="title"/>
          </p:nvPr>
        </p:nvSpPr>
        <p:spPr/>
        <p:txBody>
          <a:bodyPr>
            <a:noAutofit/>
          </a:bodyPr>
          <a:lstStyle/>
          <a:p>
            <a:pPr algn="r" rtl="1"/>
            <a:r>
              <a:rPr lang="he-IL" sz="3600" dirty="0">
                <a:latin typeface="Calibri" panose="020F0502020204030204" pitchFamily="34" charset="0"/>
                <a:ea typeface="MS Mincho" panose="02020609040205080304" pitchFamily="49" charset="-128"/>
                <a:cs typeface="+mn-cs"/>
              </a:rPr>
              <a:t/>
            </a:r>
            <a:br>
              <a:rPr lang="he-IL" sz="3600" dirty="0">
                <a:latin typeface="Calibri" panose="020F0502020204030204" pitchFamily="34" charset="0"/>
                <a:ea typeface="MS Mincho" panose="02020609040205080304" pitchFamily="49" charset="-128"/>
                <a:cs typeface="+mn-cs"/>
              </a:rPr>
            </a:br>
            <a:endParaRPr lang="x-none" dirty="0">
              <a:cs typeface="+mn-cs"/>
            </a:endParaRPr>
          </a:p>
        </p:txBody>
      </p:sp>
      <p:grpSp>
        <p:nvGrpSpPr>
          <p:cNvPr id="19" name="קבוצה 18">
            <a:extLst>
              <a:ext uri="{FF2B5EF4-FFF2-40B4-BE49-F238E27FC236}">
                <a16:creationId xmlns="" xmlns:a16="http://schemas.microsoft.com/office/drawing/2014/main" id="{FB272E5C-3C27-4E72-865B-E4C5FF906D03}"/>
              </a:ext>
            </a:extLst>
          </p:cNvPr>
          <p:cNvGrpSpPr/>
          <p:nvPr/>
        </p:nvGrpSpPr>
        <p:grpSpPr>
          <a:xfrm>
            <a:off x="270987" y="6041378"/>
            <a:ext cx="3938873" cy="540000"/>
            <a:chOff x="270988" y="6041378"/>
            <a:chExt cx="3842968" cy="540000"/>
          </a:xfrm>
        </p:grpSpPr>
        <p:pic>
          <p:nvPicPr>
            <p:cNvPr id="20" name="גרפיקה 19">
              <a:extLst>
                <a:ext uri="{FF2B5EF4-FFF2-40B4-BE49-F238E27FC236}">
                  <a16:creationId xmlns="" xmlns:a16="http://schemas.microsoft.com/office/drawing/2014/main" id="{FB8143BA-B3E3-46B5-AB77-CB0415BBAF4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0988" y="6041378"/>
              <a:ext cx="540000" cy="540000"/>
            </a:xfrm>
            <a:prstGeom prst="rect">
              <a:avLst/>
            </a:prstGeom>
            <a:effectLst>
              <a:outerShdw blurRad="50800" dist="38100" dir="2700000" algn="tl" rotWithShape="0">
                <a:prstClr val="black">
                  <a:alpha val="40000"/>
                </a:prstClr>
              </a:outerShdw>
            </a:effectLst>
          </p:spPr>
        </p:pic>
        <p:pic>
          <p:nvPicPr>
            <p:cNvPr id="21" name="גרפיקה 20">
              <a:extLst>
                <a:ext uri="{FF2B5EF4-FFF2-40B4-BE49-F238E27FC236}">
                  <a16:creationId xmlns="" xmlns:a16="http://schemas.microsoft.com/office/drawing/2014/main" id="{7F74A815-1935-46D4-A317-7357BE9FED0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748214" y="6041378"/>
              <a:ext cx="540000" cy="540000"/>
            </a:xfrm>
            <a:prstGeom prst="rect">
              <a:avLst/>
            </a:prstGeom>
            <a:effectLst>
              <a:outerShdw blurRad="50800" dist="38100" dir="2700000" algn="tl" rotWithShape="0">
                <a:prstClr val="black">
                  <a:alpha val="40000"/>
                </a:prstClr>
              </a:outerShdw>
            </a:effectLst>
          </p:spPr>
        </p:pic>
        <p:pic>
          <p:nvPicPr>
            <p:cNvPr id="22" name="גרפיקה 21">
              <a:extLst>
                <a:ext uri="{FF2B5EF4-FFF2-40B4-BE49-F238E27FC236}">
                  <a16:creationId xmlns="" xmlns:a16="http://schemas.microsoft.com/office/drawing/2014/main" id="{1DEFAB1B-C624-4BFE-880B-F9C183A724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96730" y="6041378"/>
              <a:ext cx="540000" cy="540000"/>
            </a:xfrm>
            <a:prstGeom prst="rect">
              <a:avLst/>
            </a:prstGeom>
            <a:effectLst>
              <a:outerShdw blurRad="50800" dist="38100" dir="2700000" algn="tl" rotWithShape="0">
                <a:prstClr val="black">
                  <a:alpha val="40000"/>
                </a:prstClr>
              </a:outerShdw>
            </a:effectLst>
          </p:spPr>
        </p:pic>
        <p:pic>
          <p:nvPicPr>
            <p:cNvPr id="23" name="גרפיקה 22">
              <a:extLst>
                <a:ext uri="{FF2B5EF4-FFF2-40B4-BE49-F238E27FC236}">
                  <a16:creationId xmlns="" xmlns:a16="http://schemas.microsoft.com/office/drawing/2014/main" id="{8740BB1F-C96B-40C7-9B7C-86A44F2C108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922472" y="6041378"/>
              <a:ext cx="540000" cy="540000"/>
            </a:xfrm>
            <a:prstGeom prst="rect">
              <a:avLst/>
            </a:prstGeom>
            <a:effectLst>
              <a:outerShdw blurRad="50800" dist="38100" dir="2700000" algn="tl" rotWithShape="0">
                <a:prstClr val="black">
                  <a:alpha val="40000"/>
                </a:prstClr>
              </a:outerShdw>
            </a:effectLst>
          </p:spPr>
        </p:pic>
        <p:grpSp>
          <p:nvGrpSpPr>
            <p:cNvPr id="24" name="קבוצה 23">
              <a:extLst>
                <a:ext uri="{FF2B5EF4-FFF2-40B4-BE49-F238E27FC236}">
                  <a16:creationId xmlns="" xmlns:a16="http://schemas.microsoft.com/office/drawing/2014/main" id="{605C4043-9354-4243-B42E-CABDE34D51BE}"/>
                </a:ext>
              </a:extLst>
            </p:cNvPr>
            <p:cNvGrpSpPr/>
            <p:nvPr/>
          </p:nvGrpSpPr>
          <p:grpSpPr>
            <a:xfrm>
              <a:off x="3573956" y="6041378"/>
              <a:ext cx="540000" cy="540000"/>
              <a:chOff x="8047280" y="6061113"/>
              <a:chExt cx="540000" cy="540000"/>
            </a:xfrm>
          </p:grpSpPr>
          <p:sp>
            <p:nvSpPr>
              <p:cNvPr id="25" name="מלבן: פינות מעוגלות 24">
                <a:extLst>
                  <a:ext uri="{FF2B5EF4-FFF2-40B4-BE49-F238E27FC236}">
                    <a16:creationId xmlns="" xmlns:a16="http://schemas.microsoft.com/office/drawing/2014/main" id="{D04528A0-D954-4236-A183-3D1CEAFE6398}"/>
                  </a:ext>
                </a:extLst>
              </p:cNvPr>
              <p:cNvSpPr/>
              <p:nvPr/>
            </p:nvSpPr>
            <p:spPr>
              <a:xfrm>
                <a:off x="8047280" y="6061113"/>
                <a:ext cx="540000" cy="540000"/>
              </a:xfrm>
              <a:prstGeom prst="roundRect">
                <a:avLst>
                  <a:gd name="adj" fmla="val 10576"/>
                </a:avLst>
              </a:prstGeom>
              <a:solidFill>
                <a:srgbClr val="5A5EAE"/>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0" anchor="ctr" anchorCtr="0">
                <a:noAutofit/>
              </a:bodyPr>
              <a:lstStyle/>
              <a:p>
                <a:pPr marL="0" indent="0" algn="ctr" defTabSz="933450" rtl="1">
                  <a:lnSpc>
                    <a:spcPct val="90000"/>
                  </a:lnSpc>
                  <a:spcBef>
                    <a:spcPct val="0"/>
                  </a:spcBef>
                  <a:spcAft>
                    <a:spcPct val="35000"/>
                  </a:spcAft>
                  <a:buNone/>
                </a:pPr>
                <a:endParaRPr lang="x-none" sz="2100" b="1" kern="1200"/>
              </a:p>
            </p:txBody>
          </p:sp>
          <p:grpSp>
            <p:nvGrpSpPr>
              <p:cNvPr id="26" name="גרפיקה 13" descr="גבר">
                <a:extLst>
                  <a:ext uri="{FF2B5EF4-FFF2-40B4-BE49-F238E27FC236}">
                    <a16:creationId xmlns="" xmlns:a16="http://schemas.microsoft.com/office/drawing/2014/main" id="{A60037C4-E9A8-417C-B06D-33C877C5B95D}"/>
                  </a:ext>
                </a:extLst>
              </p:cNvPr>
              <p:cNvGrpSpPr/>
              <p:nvPr/>
            </p:nvGrpSpPr>
            <p:grpSpPr>
              <a:xfrm>
                <a:off x="8151871" y="6089663"/>
                <a:ext cx="330818" cy="482900"/>
                <a:chOff x="2454347" y="2709296"/>
                <a:chExt cx="419100" cy="857249"/>
              </a:xfrm>
              <a:effectLst>
                <a:outerShdw blurRad="50800" dist="38100" dir="2700000" algn="tl" rotWithShape="0">
                  <a:prstClr val="black">
                    <a:alpha val="40000"/>
                  </a:prstClr>
                </a:outerShdw>
              </a:effectLst>
            </p:grpSpPr>
            <p:sp>
              <p:nvSpPr>
                <p:cNvPr id="27" name="צורה חופשית: צורה 26">
                  <a:extLst>
                    <a:ext uri="{FF2B5EF4-FFF2-40B4-BE49-F238E27FC236}">
                      <a16:creationId xmlns="" xmlns:a16="http://schemas.microsoft.com/office/drawing/2014/main" id="{E40A8303-93A1-4FA5-9828-5E25439E866B}"/>
                    </a:ext>
                  </a:extLst>
                </p:cNvPr>
                <p:cNvSpPr/>
                <p:nvPr/>
              </p:nvSpPr>
              <p:spPr>
                <a:xfrm>
                  <a:off x="2587695" y="2709296"/>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F6CCB4"/>
                </a:solidFill>
                <a:ln w="9525" cap="flat">
                  <a:solidFill>
                    <a:schemeClr val="tx1"/>
                  </a:solidFill>
                  <a:prstDash val="solid"/>
                  <a:miter/>
                </a:ln>
              </p:spPr>
              <p:txBody>
                <a:bodyPr rtlCol="0" anchor="ctr"/>
                <a:lstStyle/>
                <a:p>
                  <a:endParaRPr lang="x-none"/>
                </a:p>
              </p:txBody>
            </p:sp>
            <p:sp>
              <p:nvSpPr>
                <p:cNvPr id="28" name="צורה חופשית: צורה 27">
                  <a:extLst>
                    <a:ext uri="{FF2B5EF4-FFF2-40B4-BE49-F238E27FC236}">
                      <a16:creationId xmlns="" xmlns:a16="http://schemas.microsoft.com/office/drawing/2014/main" id="{54FA5347-0015-42B2-9F3E-1B22D7A9E01A}"/>
                    </a:ext>
                  </a:extLst>
                </p:cNvPr>
                <p:cNvSpPr/>
                <p:nvPr/>
              </p:nvSpPr>
              <p:spPr>
                <a:xfrm>
                  <a:off x="2454347" y="2880745"/>
                  <a:ext cx="419100" cy="685800"/>
                </a:xfrm>
                <a:custGeom>
                  <a:avLst/>
                  <a:gdLst>
                    <a:gd name="connsiteX0" fmla="*/ 417195 w 419100"/>
                    <a:gd name="connsiteY0" fmla="*/ 297180 h 685800"/>
                    <a:gd name="connsiteX1" fmla="*/ 363855 w 419100"/>
                    <a:gd name="connsiteY1" fmla="*/ 70485 h 685800"/>
                    <a:gd name="connsiteX2" fmla="*/ 352425 w 419100"/>
                    <a:gd name="connsiteY2" fmla="*/ 49530 h 685800"/>
                    <a:gd name="connsiteX3" fmla="*/ 272415 w 419100"/>
                    <a:gd name="connsiteY3" fmla="*/ 7620 h 685800"/>
                    <a:gd name="connsiteX4" fmla="*/ 209550 w 419100"/>
                    <a:gd name="connsiteY4" fmla="*/ 0 h 685800"/>
                    <a:gd name="connsiteX5" fmla="*/ 146685 w 419100"/>
                    <a:gd name="connsiteY5" fmla="*/ 9525 h 685800"/>
                    <a:gd name="connsiteX6" fmla="*/ 66675 w 419100"/>
                    <a:gd name="connsiteY6" fmla="*/ 51435 h 685800"/>
                    <a:gd name="connsiteX7" fmla="*/ 55245 w 419100"/>
                    <a:gd name="connsiteY7" fmla="*/ 72390 h 685800"/>
                    <a:gd name="connsiteX8" fmla="*/ 1905 w 419100"/>
                    <a:gd name="connsiteY8" fmla="*/ 299085 h 685800"/>
                    <a:gd name="connsiteX9" fmla="*/ 0 w 419100"/>
                    <a:gd name="connsiteY9" fmla="*/ 308610 h 685800"/>
                    <a:gd name="connsiteX10" fmla="*/ 38100 w 419100"/>
                    <a:gd name="connsiteY10" fmla="*/ 346710 h 685800"/>
                    <a:gd name="connsiteX11" fmla="*/ 74295 w 419100"/>
                    <a:gd name="connsiteY11" fmla="*/ 318135 h 685800"/>
                    <a:gd name="connsiteX12" fmla="*/ 114300 w 419100"/>
                    <a:gd name="connsiteY12" fmla="*/ 152400 h 685800"/>
                    <a:gd name="connsiteX13" fmla="*/ 114300 w 419100"/>
                    <a:gd name="connsiteY13" fmla="*/ 685800 h 685800"/>
                    <a:gd name="connsiteX14" fmla="*/ 190500 w 419100"/>
                    <a:gd name="connsiteY14" fmla="*/ 685800 h 685800"/>
                    <a:gd name="connsiteX15" fmla="*/ 190500 w 419100"/>
                    <a:gd name="connsiteY15" fmla="*/ 342900 h 685800"/>
                    <a:gd name="connsiteX16" fmla="*/ 228600 w 419100"/>
                    <a:gd name="connsiteY16" fmla="*/ 342900 h 685800"/>
                    <a:gd name="connsiteX17" fmla="*/ 228600 w 419100"/>
                    <a:gd name="connsiteY17" fmla="*/ 685800 h 685800"/>
                    <a:gd name="connsiteX18" fmla="*/ 304800 w 419100"/>
                    <a:gd name="connsiteY18" fmla="*/ 685800 h 685800"/>
                    <a:gd name="connsiteX19" fmla="*/ 304800 w 419100"/>
                    <a:gd name="connsiteY19" fmla="*/ 150495 h 685800"/>
                    <a:gd name="connsiteX20" fmla="*/ 344805 w 419100"/>
                    <a:gd name="connsiteY20" fmla="*/ 316230 h 685800"/>
                    <a:gd name="connsiteX21" fmla="*/ 381000 w 419100"/>
                    <a:gd name="connsiteY21" fmla="*/ 344805 h 685800"/>
                    <a:gd name="connsiteX22" fmla="*/ 419100 w 419100"/>
                    <a:gd name="connsiteY22" fmla="*/ 306705 h 685800"/>
                    <a:gd name="connsiteX23" fmla="*/ 417195 w 419100"/>
                    <a:gd name="connsiteY23" fmla="*/ 2971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685800">
                      <a:moveTo>
                        <a:pt x="417195" y="297180"/>
                      </a:moveTo>
                      <a:lnTo>
                        <a:pt x="363855" y="70485"/>
                      </a:lnTo>
                      <a:cubicBezTo>
                        <a:pt x="361950" y="62865"/>
                        <a:pt x="358140" y="55245"/>
                        <a:pt x="352425" y="49530"/>
                      </a:cubicBezTo>
                      <a:cubicBezTo>
                        <a:pt x="329565" y="30480"/>
                        <a:pt x="302895" y="17145"/>
                        <a:pt x="272415" y="7620"/>
                      </a:cubicBezTo>
                      <a:cubicBezTo>
                        <a:pt x="251460" y="3810"/>
                        <a:pt x="230505" y="0"/>
                        <a:pt x="209550" y="0"/>
                      </a:cubicBezTo>
                      <a:cubicBezTo>
                        <a:pt x="188595" y="0"/>
                        <a:pt x="167640" y="3810"/>
                        <a:pt x="146685" y="9525"/>
                      </a:cubicBezTo>
                      <a:cubicBezTo>
                        <a:pt x="116205" y="17145"/>
                        <a:pt x="89535" y="32385"/>
                        <a:pt x="66675" y="51435"/>
                      </a:cubicBezTo>
                      <a:cubicBezTo>
                        <a:pt x="60960" y="57150"/>
                        <a:pt x="57150" y="64770"/>
                        <a:pt x="55245" y="72390"/>
                      </a:cubicBezTo>
                      <a:lnTo>
                        <a:pt x="1905" y="299085"/>
                      </a:lnTo>
                      <a:cubicBezTo>
                        <a:pt x="1905" y="300990"/>
                        <a:pt x="0" y="304800"/>
                        <a:pt x="0" y="308610"/>
                      </a:cubicBezTo>
                      <a:cubicBezTo>
                        <a:pt x="0" y="329565"/>
                        <a:pt x="17145" y="346710"/>
                        <a:pt x="38100" y="346710"/>
                      </a:cubicBezTo>
                      <a:cubicBezTo>
                        <a:pt x="55245" y="346710"/>
                        <a:pt x="70485" y="333375"/>
                        <a:pt x="74295" y="318135"/>
                      </a:cubicBezTo>
                      <a:lnTo>
                        <a:pt x="114300" y="152400"/>
                      </a:lnTo>
                      <a:lnTo>
                        <a:pt x="114300" y="685800"/>
                      </a:lnTo>
                      <a:lnTo>
                        <a:pt x="190500" y="685800"/>
                      </a:lnTo>
                      <a:lnTo>
                        <a:pt x="190500" y="342900"/>
                      </a:lnTo>
                      <a:lnTo>
                        <a:pt x="228600" y="342900"/>
                      </a:lnTo>
                      <a:lnTo>
                        <a:pt x="228600" y="685800"/>
                      </a:lnTo>
                      <a:lnTo>
                        <a:pt x="304800" y="685800"/>
                      </a:lnTo>
                      <a:lnTo>
                        <a:pt x="304800" y="150495"/>
                      </a:lnTo>
                      <a:lnTo>
                        <a:pt x="344805" y="316230"/>
                      </a:lnTo>
                      <a:cubicBezTo>
                        <a:pt x="348615" y="331470"/>
                        <a:pt x="363855" y="344805"/>
                        <a:pt x="381000" y="344805"/>
                      </a:cubicBezTo>
                      <a:cubicBezTo>
                        <a:pt x="401955" y="344805"/>
                        <a:pt x="419100" y="327660"/>
                        <a:pt x="419100" y="306705"/>
                      </a:cubicBezTo>
                      <a:cubicBezTo>
                        <a:pt x="419100" y="302895"/>
                        <a:pt x="417195" y="299085"/>
                        <a:pt x="417195" y="297180"/>
                      </a:cubicBezTo>
                      <a:close/>
                    </a:path>
                  </a:pathLst>
                </a:custGeom>
                <a:solidFill>
                  <a:srgbClr val="F5C8AD"/>
                </a:solidFill>
                <a:ln w="12700" cap="flat">
                  <a:solidFill>
                    <a:schemeClr val="tx1"/>
                  </a:solidFill>
                  <a:prstDash val="solid"/>
                  <a:miter/>
                </a:ln>
              </p:spPr>
              <p:txBody>
                <a:bodyPr rtlCol="0" anchor="ctr"/>
                <a:lstStyle/>
                <a:p>
                  <a:endParaRPr lang="x-none"/>
                </a:p>
              </p:txBody>
            </p:sp>
          </p:grpSp>
        </p:grpSp>
      </p:grpSp>
      <p:sp>
        <p:nvSpPr>
          <p:cNvPr id="2" name="מלבן 1"/>
          <p:cNvSpPr/>
          <p:nvPr/>
        </p:nvSpPr>
        <p:spPr>
          <a:xfrm>
            <a:off x="81480" y="1600339"/>
            <a:ext cx="8655113" cy="3970318"/>
          </a:xfrm>
          <a:prstGeom prst="rect">
            <a:avLst/>
          </a:prstGeom>
        </p:spPr>
        <p:txBody>
          <a:bodyPr wrap="square">
            <a:spAutoFit/>
          </a:bodyPr>
          <a:lstStyle/>
          <a:p>
            <a:pPr marL="342900" indent="-342900" algn="r" rtl="1">
              <a:buFont typeface="+mj-lt"/>
              <a:buAutoNum type="arabicPeriod"/>
            </a:pPr>
            <a:endParaRPr lang="he-IL" sz="3600" dirty="0">
              <a:solidFill>
                <a:srgbClr val="000000"/>
              </a:solidFill>
              <a:latin typeface="MF_FrankRuhl-Regular"/>
            </a:endParaRPr>
          </a:p>
          <a:p>
            <a:pPr marL="342900" indent="-342900" algn="r" rtl="1">
              <a:buFont typeface="+mj-lt"/>
              <a:buAutoNum type="arabicPeriod"/>
            </a:pPr>
            <a:r>
              <a:rPr lang="he-IL" sz="3600" dirty="0">
                <a:solidFill>
                  <a:srgbClr val="000000"/>
                </a:solidFill>
                <a:latin typeface="MF_FrankRuhl-Regular"/>
              </a:rPr>
              <a:t>בְּעֶזְרַת אֵילוּ </a:t>
            </a:r>
            <a:r>
              <a:rPr lang="he-IL" sz="3600" b="1" dirty="0">
                <a:solidFill>
                  <a:srgbClr val="000000"/>
                </a:solidFill>
                <a:latin typeface="MF_FrankRuhl-Bold"/>
              </a:rPr>
              <a:t>אֵיבְרֵי חוּשׁ </a:t>
            </a:r>
            <a:r>
              <a:rPr lang="he-IL" sz="3600" dirty="0">
                <a:solidFill>
                  <a:srgbClr val="000000"/>
                </a:solidFill>
                <a:latin typeface="MF_FrankRuhl-Regular"/>
              </a:rPr>
              <a:t>חֲקַרְתֶּם אֶת הַתַּפּוּחַ?</a:t>
            </a:r>
          </a:p>
          <a:p>
            <a:pPr marL="342900" indent="-342900" algn="r" rtl="1">
              <a:buFont typeface="+mj-lt"/>
              <a:buAutoNum type="arabicPeriod"/>
            </a:pPr>
            <a:r>
              <a:rPr lang="he-IL" sz="3600" dirty="0">
                <a:solidFill>
                  <a:srgbClr val="000000"/>
                </a:solidFill>
                <a:latin typeface="MF_FrankRuhl-Regular"/>
              </a:rPr>
              <a:t>מָה גִּלִּיתֶם עַל הַתַּפּוּחַ?</a:t>
            </a:r>
          </a:p>
          <a:p>
            <a:pPr marL="342900" indent="-342900" algn="r" rtl="1">
              <a:buFont typeface="+mj-lt"/>
              <a:buAutoNum type="arabicPeriod"/>
            </a:pPr>
            <a:r>
              <a:rPr lang="he-IL" sz="3600" dirty="0">
                <a:solidFill>
                  <a:srgbClr val="000000"/>
                </a:solidFill>
                <a:latin typeface="MF_FrankRuhl-Regular"/>
              </a:rPr>
              <a:t>מָה </a:t>
            </a:r>
            <a:r>
              <a:rPr lang="he-IL" sz="3600" dirty="0" err="1">
                <a:solidFill>
                  <a:srgbClr val="000000"/>
                </a:solidFill>
                <a:latin typeface="MF_FrankRuhl-Regular"/>
              </a:rPr>
              <a:t>מְיֻחָד</a:t>
            </a:r>
            <a:r>
              <a:rPr lang="he-IL" sz="3600" dirty="0">
                <a:solidFill>
                  <a:srgbClr val="000000"/>
                </a:solidFill>
                <a:latin typeface="MF_FrankRuhl-Regular"/>
              </a:rPr>
              <a:t> בַּתַּפּוּחַ שֶׁכָּל כָּךְ הַרְבֵּה יְלָדִים אוֹהֲבִים?</a:t>
            </a:r>
          </a:p>
          <a:p>
            <a:pPr marL="342900" indent="-342900" algn="r" rtl="1">
              <a:buFont typeface="+mj-lt"/>
              <a:buAutoNum type="arabicPeriod"/>
            </a:pPr>
            <a:endParaRPr lang="he-IL" sz="3600" dirty="0">
              <a:solidFill>
                <a:srgbClr val="000000"/>
              </a:solidFill>
              <a:latin typeface="MF_FrankRuhl-Regular"/>
            </a:endParaRPr>
          </a:p>
          <a:p>
            <a:pPr algn="r" rtl="1"/>
            <a:r>
              <a:rPr lang="he-IL" sz="3600" dirty="0">
                <a:solidFill>
                  <a:srgbClr val="000000"/>
                </a:solidFill>
                <a:latin typeface="MF_FrankRuhl-Regular"/>
              </a:rPr>
              <a:t>עמוד 9 בחוברת</a:t>
            </a:r>
            <a:endParaRPr lang="en-US" sz="3600" dirty="0"/>
          </a:p>
        </p:txBody>
      </p:sp>
      <p:pic>
        <p:nvPicPr>
          <p:cNvPr id="4" name="תמונה 3"/>
          <p:cNvPicPr>
            <a:picLocks noChangeAspect="1"/>
          </p:cNvPicPr>
          <p:nvPr/>
        </p:nvPicPr>
        <p:blipFill>
          <a:blip r:embed="rId11"/>
          <a:stretch>
            <a:fillRect/>
          </a:stretch>
        </p:blipFill>
        <p:spPr>
          <a:xfrm>
            <a:off x="6916846" y="163388"/>
            <a:ext cx="2060429" cy="2030350"/>
          </a:xfrm>
          <a:prstGeom prst="rect">
            <a:avLst/>
          </a:prstGeom>
        </p:spPr>
      </p:pic>
      <p:pic>
        <p:nvPicPr>
          <p:cNvPr id="5" name="תמונה 4"/>
          <p:cNvPicPr>
            <a:picLocks noChangeAspect="1"/>
          </p:cNvPicPr>
          <p:nvPr/>
        </p:nvPicPr>
        <p:blipFill>
          <a:blip r:embed="rId12"/>
          <a:stretch>
            <a:fillRect/>
          </a:stretch>
        </p:blipFill>
        <p:spPr>
          <a:xfrm>
            <a:off x="270988" y="239997"/>
            <a:ext cx="1819946" cy="979971"/>
          </a:xfrm>
          <a:prstGeom prst="rect">
            <a:avLst/>
          </a:prstGeom>
        </p:spPr>
      </p:pic>
    </p:spTree>
    <p:extLst>
      <p:ext uri="{BB962C8B-B14F-4D97-AF65-F5344CB8AC3E}">
        <p14:creationId xmlns:p14="http://schemas.microsoft.com/office/powerpoint/2010/main" val="293939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914400"/>
            <a:ext cx="7791074" cy="1638677"/>
          </a:xfrm>
        </p:spPr>
        <p:txBody>
          <a:bodyPr/>
          <a:lstStyle/>
          <a:p>
            <a:pPr algn="ctr"/>
            <a:r>
              <a:rPr lang="he-IL" b="1" dirty="0">
                <a:latin typeface="MF_FrankRuhl-Regular"/>
                <a:cs typeface="+mn-cs"/>
              </a:rPr>
              <a:t>אֵיבְרֵי הַחוּשִׁים</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135557" y="3465513"/>
            <a:ext cx="8872886" cy="1451429"/>
          </a:xfrm>
          <a:prstGeom prst="rect">
            <a:avLst/>
          </a:prstGeom>
        </p:spPr>
      </p:pic>
      <p:pic>
        <p:nvPicPr>
          <p:cNvPr id="3" name="תמונה 2"/>
          <p:cNvPicPr>
            <a:picLocks noChangeAspect="1"/>
          </p:cNvPicPr>
          <p:nvPr/>
        </p:nvPicPr>
        <p:blipFill>
          <a:blip r:embed="rId4"/>
          <a:stretch>
            <a:fillRect/>
          </a:stretch>
        </p:blipFill>
        <p:spPr>
          <a:xfrm>
            <a:off x="135557" y="149123"/>
            <a:ext cx="2060627" cy="1109568"/>
          </a:xfrm>
          <a:prstGeom prst="rect">
            <a:avLst/>
          </a:prstGeom>
        </p:spPr>
      </p:pic>
    </p:spTree>
    <p:extLst>
      <p:ext uri="{BB962C8B-B14F-4D97-AF65-F5344CB8AC3E}">
        <p14:creationId xmlns:p14="http://schemas.microsoft.com/office/powerpoint/2010/main" val="237547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0535" y="365126"/>
            <a:ext cx="9053465" cy="1325563"/>
          </a:xfrm>
        </p:spPr>
        <p:txBody>
          <a:bodyPr/>
          <a:lstStyle/>
          <a:p>
            <a:r>
              <a:rPr lang="he-IL" b="1" dirty="0">
                <a:cs typeface="+mn-cs"/>
              </a:rPr>
              <a:t>מְשִימָה: הַחוּשִים וְאֵיבְרֵי הַחוּשִים </a:t>
            </a:r>
            <a:r>
              <a:rPr lang="he-IL" sz="3200" b="1" dirty="0">
                <a:cs typeface="+mn-cs"/>
              </a:rPr>
              <a:t>(עמוד 9)</a:t>
            </a:r>
            <a:endParaRPr lang="en-US" sz="32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1352376" y="1452043"/>
            <a:ext cx="6439247" cy="5405957"/>
          </a:xfrm>
          <a:prstGeom prst="rect">
            <a:avLst/>
          </a:prstGeom>
        </p:spPr>
      </p:pic>
      <p:pic>
        <p:nvPicPr>
          <p:cNvPr id="3" name="תמונה 2"/>
          <p:cNvPicPr>
            <a:picLocks noChangeAspect="1"/>
          </p:cNvPicPr>
          <p:nvPr/>
        </p:nvPicPr>
        <p:blipFill>
          <a:blip r:embed="rId4"/>
          <a:stretch>
            <a:fillRect/>
          </a:stretch>
        </p:blipFill>
        <p:spPr>
          <a:xfrm>
            <a:off x="-1" y="6143735"/>
            <a:ext cx="1175169" cy="632783"/>
          </a:xfrm>
          <a:prstGeom prst="rect">
            <a:avLst/>
          </a:prstGeom>
        </p:spPr>
      </p:pic>
    </p:spTree>
    <p:extLst>
      <p:ext uri="{BB962C8B-B14F-4D97-AF65-F5344CB8AC3E}">
        <p14:creationId xmlns:p14="http://schemas.microsoft.com/office/powerpoint/2010/main" val="1724862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sz="8000" b="1" dirty="0">
                <a:ln w="22225">
                  <a:noFill/>
                  <a:prstDash val="solid"/>
                </a:ln>
                <a:solidFill>
                  <a:srgbClr val="0067A7"/>
                </a:solidFill>
                <a:latin typeface="Calibri" panose="020F0502020204030204"/>
                <a:ea typeface="+mn-ea"/>
                <a:cs typeface="Arial" panose="020B0604020202020204" pitchFamily="34" charset="0"/>
              </a:rPr>
              <a:t>שָנָה טוֹבָה</a:t>
            </a:r>
            <a:endParaRPr lang="en-US" dirty="0"/>
          </a:p>
        </p:txBody>
      </p:sp>
      <p:pic>
        <p:nvPicPr>
          <p:cNvPr id="2050" name="Picture 2" descr="Apple And Honey Stock Photo - Download Image Now - Apple - Fruit, Honey,  2015 - iStoc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0281" y="1612460"/>
            <a:ext cx="5196689" cy="5196689"/>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stretch>
            <a:fillRect/>
          </a:stretch>
        </p:blipFill>
        <p:spPr>
          <a:xfrm>
            <a:off x="6991056" y="140070"/>
            <a:ext cx="2060627" cy="1109568"/>
          </a:xfrm>
          <a:prstGeom prst="rect">
            <a:avLst/>
          </a:prstGeom>
        </p:spPr>
      </p:pic>
    </p:spTree>
    <p:extLst>
      <p:ext uri="{BB962C8B-B14F-4D97-AF65-F5344CB8AC3E}">
        <p14:creationId xmlns:p14="http://schemas.microsoft.com/office/powerpoint/2010/main" val="1869354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cs typeface="+mn-cs"/>
              </a:rPr>
              <a:t>אִגֶּרֶת בְּרָכָה</a:t>
            </a:r>
            <a:endParaRPr lang="en-US" sz="5400" b="1" dirty="0">
              <a:cs typeface="+mn-cs"/>
            </a:endParaRPr>
          </a:p>
        </p:txBody>
      </p:sp>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55300" y="1879945"/>
            <a:ext cx="4833399" cy="4882993"/>
          </a:xfrm>
        </p:spPr>
      </p:pic>
      <p:pic>
        <p:nvPicPr>
          <p:cNvPr id="3" name="תמונה 2"/>
          <p:cNvPicPr>
            <a:picLocks noChangeAspect="1"/>
          </p:cNvPicPr>
          <p:nvPr/>
        </p:nvPicPr>
        <p:blipFill>
          <a:blip r:embed="rId4"/>
          <a:stretch>
            <a:fillRect/>
          </a:stretch>
        </p:blipFill>
        <p:spPr>
          <a:xfrm>
            <a:off x="7083373" y="175870"/>
            <a:ext cx="2060627" cy="1109568"/>
          </a:xfrm>
          <a:prstGeom prst="rect">
            <a:avLst/>
          </a:prstGeom>
        </p:spPr>
      </p:pic>
    </p:spTree>
    <p:extLst>
      <p:ext uri="{BB962C8B-B14F-4D97-AF65-F5344CB8AC3E}">
        <p14:creationId xmlns:p14="http://schemas.microsoft.com/office/powerpoint/2010/main" val="190060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 xmlns:a16="http://schemas.microsoft.com/office/drawing/2014/main" id="{3D4CC3AC-0D15-4E3A-9512-BC0AC42D9F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 xmlns:a16="http://schemas.microsoft.com/office/drawing/2014/main" id="{44D24E6F-090E-44F5-961B-6283637F8A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 xmlns:a16="http://schemas.microsoft.com/office/drawing/2014/main" id="{306B8901-845A-4489-8524-3562717A57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7427511">
            <a:off x="1268800" y="4216278"/>
            <a:ext cx="646779" cy="646779"/>
          </a:xfrm>
          <a:prstGeom prst="rect">
            <a:avLst/>
          </a:prstGeom>
        </p:spPr>
      </p:pic>
      <p:pic>
        <p:nvPicPr>
          <p:cNvPr id="15" name="תמונה 14"/>
          <p:cNvPicPr>
            <a:picLocks noChangeAspect="1"/>
          </p:cNvPicPr>
          <p:nvPr/>
        </p:nvPicPr>
        <p:blipFill>
          <a:blip r:embed="rId8"/>
          <a:stretch>
            <a:fillRect/>
          </a:stretch>
        </p:blipFill>
        <p:spPr>
          <a:xfrm>
            <a:off x="2097942" y="2971574"/>
            <a:ext cx="4201455" cy="3570752"/>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he-IL" sz="5400" b="1" dirty="0"/>
              <a:t>תָּם וְלֹא נִשְלָם</a:t>
            </a:r>
            <a:endParaRPr lang="en-US" sz="5400" b="1" dirty="0"/>
          </a:p>
        </p:txBody>
      </p:sp>
      <p:pic>
        <p:nvPicPr>
          <p:cNvPr id="8" name="תמונה 7"/>
          <p:cNvPicPr>
            <a:picLocks noChangeAspect="1"/>
          </p:cNvPicPr>
          <p:nvPr/>
        </p:nvPicPr>
        <p:blipFill>
          <a:blip r:embed="rId9"/>
          <a:stretch>
            <a:fillRect/>
          </a:stretch>
        </p:blipFill>
        <p:spPr>
          <a:xfrm>
            <a:off x="6629426" y="453868"/>
            <a:ext cx="2060627" cy="1109568"/>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49" y="1027907"/>
            <a:ext cx="8325227" cy="662782"/>
          </a:xfrm>
        </p:spPr>
        <p:txBody>
          <a:bodyPr>
            <a:normAutofit fontScale="90000"/>
          </a:bodyPr>
          <a:lstStyle/>
          <a:p>
            <a:r>
              <a:rPr lang="he-IL" b="1" dirty="0">
                <a:cs typeface="+mn-cs"/>
              </a:rPr>
              <a:t>חוֹקְרִים אֶת </a:t>
            </a:r>
            <a:r>
              <a:rPr lang="he-IL" b="1" dirty="0" smtClean="0">
                <a:cs typeface="+mn-cs"/>
              </a:rPr>
              <a:t>הַתַּפּוּחַ </a:t>
            </a:r>
            <a:r>
              <a:rPr lang="he-IL" b="1" dirty="0">
                <a:cs typeface="+mn-cs"/>
              </a:rPr>
              <a:t>בְּעֶזְרַת הַחוּשִים</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628649" y="1591101"/>
            <a:ext cx="7034543" cy="4781291"/>
          </a:xfrm>
          <a:prstGeom prst="rect">
            <a:avLst/>
          </a:prstGeom>
        </p:spPr>
      </p:pic>
      <p:pic>
        <p:nvPicPr>
          <p:cNvPr id="3" name="תמונה 2"/>
          <p:cNvPicPr>
            <a:picLocks noChangeAspect="1"/>
          </p:cNvPicPr>
          <p:nvPr/>
        </p:nvPicPr>
        <p:blipFill>
          <a:blip r:embed="rId4"/>
          <a:stretch>
            <a:fillRect/>
          </a:stretch>
        </p:blipFill>
        <p:spPr>
          <a:xfrm>
            <a:off x="7083373" y="199936"/>
            <a:ext cx="2060627" cy="1109568"/>
          </a:xfrm>
          <a:prstGeom prst="rect">
            <a:avLst/>
          </a:prstGeom>
        </p:spPr>
      </p:pic>
    </p:spTree>
    <p:extLst>
      <p:ext uri="{BB962C8B-B14F-4D97-AF65-F5344CB8AC3E}">
        <p14:creationId xmlns:p14="http://schemas.microsoft.com/office/powerpoint/2010/main" val="325493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cs typeface="+mn-cs"/>
              </a:rPr>
              <a:t>עֵץ הַתַּפּוּחַ</a:t>
            </a:r>
            <a:endParaRPr lang="en-US" sz="54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5345" y="1616043"/>
            <a:ext cx="6989275" cy="5241957"/>
          </a:xfrm>
        </p:spPr>
      </p:pic>
      <p:pic>
        <p:nvPicPr>
          <p:cNvPr id="3" name="תמונה 2"/>
          <p:cNvPicPr>
            <a:picLocks noChangeAspect="1"/>
          </p:cNvPicPr>
          <p:nvPr/>
        </p:nvPicPr>
        <p:blipFill>
          <a:blip r:embed="rId4"/>
          <a:stretch>
            <a:fillRect/>
          </a:stretch>
        </p:blipFill>
        <p:spPr>
          <a:xfrm>
            <a:off x="6954842" y="185337"/>
            <a:ext cx="2060627" cy="1109568"/>
          </a:xfrm>
          <a:prstGeom prst="rect">
            <a:avLst/>
          </a:prstGeom>
        </p:spPr>
      </p:pic>
    </p:spTree>
    <p:extLst>
      <p:ext uri="{BB962C8B-B14F-4D97-AF65-F5344CB8AC3E}">
        <p14:creationId xmlns:p14="http://schemas.microsoft.com/office/powerpoint/2010/main" val="403238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3822127" y="2947374"/>
            <a:ext cx="1499746" cy="963251"/>
          </a:xfrm>
          <a:prstGeom prst="rect">
            <a:avLst/>
          </a:prstGeom>
        </p:spPr>
      </p:pic>
      <p:pic>
        <p:nvPicPr>
          <p:cNvPr id="6" name="תמונה 5"/>
          <p:cNvPicPr>
            <a:picLocks noChangeAspect="1"/>
          </p:cNvPicPr>
          <p:nvPr/>
        </p:nvPicPr>
        <p:blipFill>
          <a:blip r:embed="rId3"/>
          <a:stretch>
            <a:fillRect/>
          </a:stretch>
        </p:blipFill>
        <p:spPr>
          <a:xfrm>
            <a:off x="3822127" y="2947374"/>
            <a:ext cx="1499746" cy="963251"/>
          </a:xfrm>
          <a:prstGeom prst="rect">
            <a:avLst/>
          </a:prstGeom>
        </p:spPr>
      </p:pic>
      <p:sp>
        <p:nvSpPr>
          <p:cNvPr id="2" name="כותרת 1"/>
          <p:cNvSpPr>
            <a:spLocks noGrp="1"/>
          </p:cNvSpPr>
          <p:nvPr>
            <p:ph type="title"/>
          </p:nvPr>
        </p:nvSpPr>
        <p:spPr/>
        <p:txBody>
          <a:bodyPr>
            <a:normAutofit/>
          </a:bodyPr>
          <a:lstStyle/>
          <a:p>
            <a:pPr algn="ctr"/>
            <a:r>
              <a:rPr lang="he-IL" sz="7200" b="1" dirty="0">
                <a:cs typeface="+mn-cs"/>
              </a:rPr>
              <a:t>פְּרִי הַתַּפּוּחַ</a:t>
            </a:r>
            <a:endParaRPr lang="en-US" sz="7200" b="1" dirty="0">
              <a:cs typeface="+mn-cs"/>
            </a:endParaRPr>
          </a:p>
        </p:txBody>
      </p:sp>
      <p:pic>
        <p:nvPicPr>
          <p:cNvPr id="4" name="מציין מיקום תוכן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48143" y="1474694"/>
            <a:ext cx="5712737" cy="5413713"/>
          </a:xfrm>
        </p:spPr>
      </p:pic>
      <p:pic>
        <p:nvPicPr>
          <p:cNvPr id="3" name="תמונה 2"/>
          <p:cNvPicPr>
            <a:picLocks noChangeAspect="1"/>
          </p:cNvPicPr>
          <p:nvPr/>
        </p:nvPicPr>
        <p:blipFill>
          <a:blip r:embed="rId5"/>
          <a:stretch>
            <a:fillRect/>
          </a:stretch>
        </p:blipFill>
        <p:spPr>
          <a:xfrm>
            <a:off x="7009164" y="221551"/>
            <a:ext cx="2060627" cy="1109568"/>
          </a:xfrm>
          <a:prstGeom prst="rect">
            <a:avLst/>
          </a:prstGeom>
        </p:spPr>
      </p:pic>
    </p:spTree>
    <p:extLst>
      <p:ext uri="{BB962C8B-B14F-4D97-AF65-F5344CB8AC3E}">
        <p14:creationId xmlns:p14="http://schemas.microsoft.com/office/powerpoint/2010/main" val="277899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cs typeface="+mn-cs"/>
              </a:rPr>
              <a:t>קוֹטְפִים תַּפּוּּחִים</a:t>
            </a:r>
            <a:endParaRPr lang="en-US" sz="5400" b="1" dirty="0">
              <a:cs typeface="+mn-cs"/>
            </a:endParaRPr>
          </a:p>
        </p:txBody>
      </p:sp>
      <p:pic>
        <p:nvPicPr>
          <p:cNvPr id="4" name="מציין מיקום תוכן 3"/>
          <p:cNvPicPr>
            <a:picLocks noGrp="1" noChangeAspect="1"/>
          </p:cNvPicPr>
          <p:nvPr>
            <p:ph idx="1"/>
          </p:nvPr>
        </p:nvPicPr>
        <p:blipFill>
          <a:blip r:embed="rId2"/>
          <a:stretch>
            <a:fillRect/>
          </a:stretch>
        </p:blipFill>
        <p:spPr>
          <a:xfrm>
            <a:off x="929813" y="1898052"/>
            <a:ext cx="7284373" cy="4783405"/>
          </a:xfrm>
          <a:prstGeom prst="rect">
            <a:avLst/>
          </a:prstGeom>
        </p:spPr>
      </p:pic>
      <p:pic>
        <p:nvPicPr>
          <p:cNvPr id="5" name="תמונה 4"/>
          <p:cNvPicPr>
            <a:picLocks noChangeAspect="1"/>
          </p:cNvPicPr>
          <p:nvPr/>
        </p:nvPicPr>
        <p:blipFill>
          <a:blip r:embed="rId3"/>
          <a:stretch>
            <a:fillRect/>
          </a:stretch>
        </p:blipFill>
        <p:spPr>
          <a:xfrm>
            <a:off x="7083373" y="130019"/>
            <a:ext cx="2060627" cy="1109568"/>
          </a:xfrm>
          <a:prstGeom prst="rect">
            <a:avLst/>
          </a:prstGeom>
        </p:spPr>
      </p:pic>
    </p:spTree>
    <p:extLst>
      <p:ext uri="{BB962C8B-B14F-4D97-AF65-F5344CB8AC3E}">
        <p14:creationId xmlns:p14="http://schemas.microsoft.com/office/powerpoint/2010/main" val="122139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sz="5400" b="1" dirty="0">
                <a:cs typeface="+mn-cs"/>
              </a:rPr>
              <a:t> תַּפּוּחִים</a:t>
            </a:r>
            <a:r>
              <a:rPr lang="he-IL" b="1" dirty="0">
                <a:cs typeface="+mn-cs"/>
              </a:rPr>
              <a:t> </a:t>
            </a:r>
            <a:r>
              <a:rPr lang="he-IL" sz="5400" b="1" dirty="0">
                <a:cs typeface="+mn-cs"/>
              </a:rPr>
              <a:t>מֵהָעֵץ</a:t>
            </a:r>
            <a:endParaRPr lang="en-US" sz="5400" b="1" dirty="0">
              <a:cs typeface="+mn-cs"/>
            </a:endParaRPr>
          </a:p>
        </p:txBody>
      </p:sp>
      <p:pic>
        <p:nvPicPr>
          <p:cNvPr id="6" name="מציין מיקום תוכן 5"/>
          <p:cNvPicPr>
            <a:picLocks noGrp="1" noChangeAspect="1"/>
          </p:cNvPicPr>
          <p:nvPr>
            <p:ph idx="1"/>
          </p:nvPr>
        </p:nvPicPr>
        <p:blipFill>
          <a:blip r:embed="rId3"/>
          <a:stretch>
            <a:fillRect/>
          </a:stretch>
        </p:blipFill>
        <p:spPr>
          <a:xfrm>
            <a:off x="155201" y="1690689"/>
            <a:ext cx="8988799" cy="5033727"/>
          </a:xfrm>
          <a:prstGeom prst="rect">
            <a:avLst/>
          </a:prstGeom>
        </p:spPr>
      </p:pic>
      <p:pic>
        <p:nvPicPr>
          <p:cNvPr id="7" name="תמונה 6"/>
          <p:cNvPicPr>
            <a:picLocks noChangeAspect="1"/>
          </p:cNvPicPr>
          <p:nvPr/>
        </p:nvPicPr>
        <p:blipFill>
          <a:blip r:embed="rId4"/>
          <a:stretch>
            <a:fillRect/>
          </a:stretch>
        </p:blipFill>
        <p:spPr>
          <a:xfrm>
            <a:off x="7083373" y="212497"/>
            <a:ext cx="2060627" cy="1109568"/>
          </a:xfrm>
          <a:prstGeom prst="rect">
            <a:avLst/>
          </a:prstGeom>
        </p:spPr>
      </p:pic>
    </p:spTree>
    <p:extLst>
      <p:ext uri="{BB962C8B-B14F-4D97-AF65-F5344CB8AC3E}">
        <p14:creationId xmlns:p14="http://schemas.microsoft.com/office/powerpoint/2010/main" val="188445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365126"/>
            <a:ext cx="8008356" cy="1325563"/>
          </a:xfrm>
        </p:spPr>
        <p:txBody>
          <a:bodyPr/>
          <a:lstStyle/>
          <a:p>
            <a:r>
              <a:rPr lang="he-IL" sz="4000" b="1" dirty="0">
                <a:solidFill>
                  <a:prstClr val="black"/>
                </a:solidFill>
                <a:cs typeface="Arial" panose="020B0604020202020204" pitchFamily="34" charset="0"/>
              </a:rPr>
              <a:t>חוֹקְרִים אֶת הַתַּפּוּח בְּעֶזְרַת הַחוּשִים</a:t>
            </a:r>
            <a:endParaRPr lang="en-US" dirty="0"/>
          </a:p>
        </p:txBody>
      </p:sp>
      <p:pic>
        <p:nvPicPr>
          <p:cNvPr id="4" name="מציין מיקום תוכן 3"/>
          <p:cNvPicPr>
            <a:picLocks noGrp="1" noChangeAspect="1"/>
          </p:cNvPicPr>
          <p:nvPr>
            <p:ph idx="1"/>
          </p:nvPr>
        </p:nvPicPr>
        <p:blipFill>
          <a:blip r:embed="rId3"/>
          <a:stretch>
            <a:fillRect/>
          </a:stretch>
        </p:blipFill>
        <p:spPr>
          <a:xfrm>
            <a:off x="-52361" y="5214070"/>
            <a:ext cx="9196361" cy="1331586"/>
          </a:xfrm>
          <a:prstGeom prst="rect">
            <a:avLst/>
          </a:prstGeom>
        </p:spPr>
      </p:pic>
      <p:pic>
        <p:nvPicPr>
          <p:cNvPr id="5" name="תמונה 4"/>
          <p:cNvPicPr>
            <a:picLocks noChangeAspect="1"/>
          </p:cNvPicPr>
          <p:nvPr/>
        </p:nvPicPr>
        <p:blipFill>
          <a:blip r:embed="rId4"/>
          <a:stretch>
            <a:fillRect/>
          </a:stretch>
        </p:blipFill>
        <p:spPr>
          <a:xfrm>
            <a:off x="2888055" y="1483611"/>
            <a:ext cx="2996697" cy="2996697"/>
          </a:xfrm>
          <a:prstGeom prst="rect">
            <a:avLst/>
          </a:prstGeom>
        </p:spPr>
      </p:pic>
      <p:pic>
        <p:nvPicPr>
          <p:cNvPr id="3" name="תמונה 2"/>
          <p:cNvPicPr>
            <a:picLocks noChangeAspect="1"/>
          </p:cNvPicPr>
          <p:nvPr/>
        </p:nvPicPr>
        <p:blipFill>
          <a:blip r:embed="rId5"/>
          <a:stretch>
            <a:fillRect/>
          </a:stretch>
        </p:blipFill>
        <p:spPr>
          <a:xfrm>
            <a:off x="7813140" y="48734"/>
            <a:ext cx="1175169" cy="632783"/>
          </a:xfrm>
          <a:prstGeom prst="rect">
            <a:avLst/>
          </a:prstGeom>
        </p:spPr>
      </p:pic>
    </p:spTree>
    <p:extLst>
      <p:ext uri="{BB962C8B-B14F-4D97-AF65-F5344CB8AC3E}">
        <p14:creationId xmlns:p14="http://schemas.microsoft.com/office/powerpoint/2010/main" val="26265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 xmlns:a16="http://schemas.microsoft.com/office/drawing/2014/main" id="{5E28AA05-17FA-4E7C-963C-9722317098CC}"/>
              </a:ext>
            </a:extLst>
          </p:cNvPr>
          <p:cNvSpPr/>
          <p:nvPr/>
        </p:nvSpPr>
        <p:spPr>
          <a:xfrm>
            <a:off x="4628098" y="479128"/>
            <a:ext cx="4567276" cy="901593"/>
          </a:xfrm>
          <a:prstGeom prst="rect">
            <a:avLst/>
          </a:prstGeom>
        </p:spPr>
        <p:txBody>
          <a:bodyPr wrap="none">
            <a:spAutoFit/>
          </a:bodyPr>
          <a:lstStyle/>
          <a:p>
            <a:pPr algn="just" rtl="1">
              <a:lnSpc>
                <a:spcPct val="150000"/>
              </a:lnSpc>
              <a:spcAft>
                <a:spcPts val="800"/>
              </a:spcAft>
            </a:pPr>
            <a:r>
              <a:rPr lang="he-IL" sz="4000" b="1" dirty="0">
                <a:solidFill>
                  <a:prstClr val="black"/>
                </a:solidFill>
                <a:ea typeface="MS Mincho" panose="02020609040205080304" pitchFamily="49" charset="-128"/>
              </a:rPr>
              <a:t>רוֹאִים בְּעֶזְרַת </a:t>
            </a:r>
            <a:r>
              <a:rPr lang="he-IL" sz="4000" b="1" dirty="0" err="1">
                <a:solidFill>
                  <a:prstClr val="black"/>
                </a:solidFill>
                <a:ea typeface="MS Mincho" panose="02020609040205080304" pitchFamily="49" charset="-128"/>
              </a:rPr>
              <a:t>הָעֵינַיִם</a:t>
            </a:r>
            <a:r>
              <a:rPr lang="he-IL" sz="4000" b="1" dirty="0">
                <a:solidFill>
                  <a:prstClr val="black"/>
                </a:solidFill>
                <a:ea typeface="MS Mincho" panose="02020609040205080304" pitchFamily="49" charset="-128"/>
              </a:rPr>
              <a:t> </a:t>
            </a:r>
          </a:p>
        </p:txBody>
      </p:sp>
      <p:sp>
        <p:nvSpPr>
          <p:cNvPr id="6" name="מלבן 5">
            <a:extLst>
              <a:ext uri="{FF2B5EF4-FFF2-40B4-BE49-F238E27FC236}">
                <a16:creationId xmlns="" xmlns:a16="http://schemas.microsoft.com/office/drawing/2014/main" id="{00E43ABB-FCD9-485A-8250-BE6B1D2EB65F}"/>
              </a:ext>
            </a:extLst>
          </p:cNvPr>
          <p:cNvSpPr/>
          <p:nvPr/>
        </p:nvSpPr>
        <p:spPr>
          <a:xfrm>
            <a:off x="2214767" y="479128"/>
            <a:ext cx="1268661" cy="553998"/>
          </a:xfrm>
          <a:prstGeom prst="rect">
            <a:avLst/>
          </a:prstGeom>
        </p:spPr>
        <p:txBody>
          <a:bodyPr wrap="square">
            <a:spAutoFit/>
          </a:bodyPr>
          <a:lstStyle/>
          <a:p>
            <a:pPr algn="just" rtl="1">
              <a:lnSpc>
                <a:spcPct val="150000"/>
              </a:lnSpc>
              <a:spcAft>
                <a:spcPts val="800"/>
              </a:spcAft>
            </a:pPr>
            <a:r>
              <a:rPr lang="he-IL" sz="2000" b="1" dirty="0">
                <a:solidFill>
                  <a:prstClr val="black"/>
                </a:solidFill>
                <a:ea typeface="MS Mincho" panose="02020609040205080304" pitchFamily="49" charset="-128"/>
              </a:rPr>
              <a:t> </a:t>
            </a:r>
          </a:p>
        </p:txBody>
      </p:sp>
      <p:pic>
        <p:nvPicPr>
          <p:cNvPr id="5" name="מציין מיקום תוכן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52658" y="1863113"/>
            <a:ext cx="4191754" cy="3517144"/>
          </a:xfrm>
        </p:spPr>
      </p:pic>
      <p:pic>
        <p:nvPicPr>
          <p:cNvPr id="9" name="תמונה 8"/>
          <p:cNvPicPr>
            <a:picLocks noChangeAspect="1"/>
          </p:cNvPicPr>
          <p:nvPr/>
        </p:nvPicPr>
        <p:blipFill>
          <a:blip r:embed="rId4"/>
          <a:stretch>
            <a:fillRect/>
          </a:stretch>
        </p:blipFill>
        <p:spPr>
          <a:xfrm>
            <a:off x="314124" y="1693690"/>
            <a:ext cx="4257876" cy="3222341"/>
          </a:xfrm>
          <a:prstGeom prst="rect">
            <a:avLst/>
          </a:prstGeom>
        </p:spPr>
      </p:pic>
      <p:pic>
        <p:nvPicPr>
          <p:cNvPr id="2" name="תמונה 1"/>
          <p:cNvPicPr>
            <a:picLocks noChangeAspect="1"/>
          </p:cNvPicPr>
          <p:nvPr/>
        </p:nvPicPr>
        <p:blipFill>
          <a:blip r:embed="rId5"/>
          <a:stretch>
            <a:fillRect/>
          </a:stretch>
        </p:blipFill>
        <p:spPr>
          <a:xfrm>
            <a:off x="-97807" y="201343"/>
            <a:ext cx="2060627" cy="1109568"/>
          </a:xfrm>
          <a:prstGeom prst="rect">
            <a:avLst/>
          </a:prstGeom>
        </p:spPr>
      </p:pic>
    </p:spTree>
    <p:extLst>
      <p:ext uri="{BB962C8B-B14F-4D97-AF65-F5344CB8AC3E}">
        <p14:creationId xmlns:p14="http://schemas.microsoft.com/office/powerpoint/2010/main" val="245391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 xmlns:a16="http://schemas.microsoft.com/office/drawing/2014/main" id="{5E28AA05-17FA-4E7C-963C-9722317098CC}"/>
              </a:ext>
            </a:extLst>
          </p:cNvPr>
          <p:cNvSpPr/>
          <p:nvPr/>
        </p:nvSpPr>
        <p:spPr>
          <a:xfrm>
            <a:off x="5279300" y="1299802"/>
            <a:ext cx="3355406" cy="820674"/>
          </a:xfrm>
          <a:prstGeom prst="rect">
            <a:avLst/>
          </a:prstGeom>
        </p:spPr>
        <p:txBody>
          <a:bodyPr wrap="none">
            <a:spAutoFit/>
          </a:bodyPr>
          <a:lstStyle/>
          <a:p>
            <a:pPr lvl="0" algn="just" rtl="1">
              <a:lnSpc>
                <a:spcPct val="150000"/>
              </a:lnSpc>
              <a:spcAft>
                <a:spcPts val="800"/>
              </a:spcAft>
            </a:pPr>
            <a:r>
              <a:rPr lang="he-IL" sz="3600" b="1" dirty="0">
                <a:latin typeface="Calibri" panose="020F0502020204030204" pitchFamily="34" charset="0"/>
                <a:ea typeface="MS Mincho" panose="02020609040205080304" pitchFamily="49" charset="-128"/>
              </a:rPr>
              <a:t>נוֹגְסִים וּמַקְ</a:t>
            </a:r>
            <a:r>
              <a:rPr lang="he-IL" sz="3600" b="1" dirty="0">
                <a:solidFill>
                  <a:prstClr val="black"/>
                </a:solidFill>
                <a:latin typeface="Calibri" panose="020F0502020204030204" pitchFamily="34" charset="0"/>
                <a:ea typeface="MS Mincho" panose="02020609040205080304" pitchFamily="49" charset="-128"/>
              </a:rPr>
              <a:t>שְ</a:t>
            </a:r>
            <a:r>
              <a:rPr lang="he-IL" sz="3600" b="1" dirty="0">
                <a:latin typeface="Calibri" panose="020F0502020204030204" pitchFamily="34" charset="0"/>
                <a:ea typeface="MS Mincho" panose="02020609040205080304" pitchFamily="49" charset="-128"/>
              </a:rPr>
              <a:t>יבִים</a:t>
            </a:r>
          </a:p>
        </p:txBody>
      </p:sp>
      <p:sp>
        <p:nvSpPr>
          <p:cNvPr id="6" name="מלבן 5">
            <a:extLst>
              <a:ext uri="{FF2B5EF4-FFF2-40B4-BE49-F238E27FC236}">
                <a16:creationId xmlns="" xmlns:a16="http://schemas.microsoft.com/office/drawing/2014/main" id="{00E43ABB-FCD9-485A-8250-BE6B1D2EB65F}"/>
              </a:ext>
            </a:extLst>
          </p:cNvPr>
          <p:cNvSpPr/>
          <p:nvPr/>
        </p:nvSpPr>
        <p:spPr>
          <a:xfrm>
            <a:off x="-167256" y="1299802"/>
            <a:ext cx="4846199" cy="820674"/>
          </a:xfrm>
          <a:prstGeom prst="rect">
            <a:avLst/>
          </a:prstGeom>
        </p:spPr>
        <p:txBody>
          <a:bodyPr wrap="none">
            <a:spAutoFit/>
          </a:bodyPr>
          <a:lstStyle/>
          <a:p>
            <a:pPr lvl="0" algn="just" rtl="1">
              <a:lnSpc>
                <a:spcPct val="150000"/>
              </a:lnSpc>
              <a:spcAft>
                <a:spcPts val="800"/>
              </a:spcAft>
            </a:pPr>
            <a:r>
              <a:rPr lang="he-IL" sz="3600" b="1" dirty="0">
                <a:latin typeface="Calibri" panose="020F0502020204030204" pitchFamily="34" charset="0"/>
                <a:ea typeface="MS Mincho" panose="02020609040205080304" pitchFamily="49" charset="-128"/>
              </a:rPr>
              <a:t>שׁוֹמְעִים  בְּעְֶזְרַת הָאָָזְנַים </a:t>
            </a:r>
          </a:p>
        </p:txBody>
      </p:sp>
      <p:pic>
        <p:nvPicPr>
          <p:cNvPr id="3" name="מציין מיקום תוכן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45893" y="3566932"/>
            <a:ext cx="4598107" cy="2600804"/>
          </a:xfrm>
        </p:spPr>
      </p:pic>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12" y="2592159"/>
            <a:ext cx="3183990" cy="3805329"/>
          </a:xfrm>
          <a:prstGeom prst="rect">
            <a:avLst/>
          </a:prstGeom>
        </p:spPr>
      </p:pic>
      <p:pic>
        <p:nvPicPr>
          <p:cNvPr id="2" name="תמונה 1"/>
          <p:cNvPicPr>
            <a:picLocks noChangeAspect="1"/>
          </p:cNvPicPr>
          <p:nvPr/>
        </p:nvPicPr>
        <p:blipFill>
          <a:blip r:embed="rId5"/>
          <a:stretch>
            <a:fillRect/>
          </a:stretch>
        </p:blipFill>
        <p:spPr>
          <a:xfrm>
            <a:off x="6957003" y="112909"/>
            <a:ext cx="2060627" cy="1109568"/>
          </a:xfrm>
          <a:prstGeom prst="rect">
            <a:avLst/>
          </a:prstGeom>
        </p:spPr>
      </p:pic>
    </p:spTree>
    <p:extLst>
      <p:ext uri="{BB962C8B-B14F-4D97-AF65-F5344CB8AC3E}">
        <p14:creationId xmlns:p14="http://schemas.microsoft.com/office/powerpoint/2010/main" val="3462223863"/>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868</TotalTime>
  <Words>540</Words>
  <Application>Microsoft Office PowerPoint</Application>
  <PresentationFormat>‫הצגה על המסך (4:3)</PresentationFormat>
  <Paragraphs>60</Paragraphs>
  <Slides>18</Slides>
  <Notes>16</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18</vt:i4>
      </vt:variant>
    </vt:vector>
  </HeadingPairs>
  <TitlesOfParts>
    <vt:vector size="26" baseType="lpstr">
      <vt:lpstr>MF_FrankRuhl-Bold</vt:lpstr>
      <vt:lpstr>MF_FrankRuhl-Regular</vt:lpstr>
      <vt:lpstr>MS Mincho</vt:lpstr>
      <vt:lpstr>Arial</vt:lpstr>
      <vt:lpstr>Calibri</vt:lpstr>
      <vt:lpstr>Calibri Light</vt:lpstr>
      <vt:lpstr>Times New Roman</vt:lpstr>
      <vt:lpstr>ערכת נושא Office</vt:lpstr>
      <vt:lpstr> פְּעִילוּת פְּתִיחָה חוּשִים בִּפְעוּלָה</vt:lpstr>
      <vt:lpstr>חוֹקְרִים אֶת הַתַּפּוּחַ בְּעֶזְרַת הַחוּשִים</vt:lpstr>
      <vt:lpstr>עֵץ הַתַּפּוּחַ</vt:lpstr>
      <vt:lpstr>פְּרִי הַתַּפּוּחַ</vt:lpstr>
      <vt:lpstr>קוֹטְפִים תַּפּוּּחִים</vt:lpstr>
      <vt:lpstr> תַּפּוּחִים מֵהָעֵץ</vt:lpstr>
      <vt:lpstr>חוֹקְרִים אֶת הַתַּפּוּח בְּעֶזְרַת הַחוּשִים</vt:lpstr>
      <vt:lpstr>מצגת של PowerPoint</vt:lpstr>
      <vt:lpstr>מצגת של PowerPoint</vt:lpstr>
      <vt:lpstr>מצגת של PowerPoint</vt:lpstr>
      <vt:lpstr>מצגת של PowerPoint</vt:lpstr>
      <vt:lpstr>מצגת של PowerPoint</vt:lpstr>
      <vt:lpstr> </vt:lpstr>
      <vt:lpstr>אֵיבְרֵי הַחוּשִׁים</vt:lpstr>
      <vt:lpstr>מְשִימָה: הַחוּשִים וְאֵיבְרֵי הַחוּשִים (עמוד 9)</vt:lpstr>
      <vt:lpstr>שָנָה טוֹבָה</vt:lpstr>
      <vt:lpstr>אִגֶּרֶת בְּרָכָה</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lamda.dr@gmail.com</cp:lastModifiedBy>
  <cp:revision>114</cp:revision>
  <dcterms:created xsi:type="dcterms:W3CDTF">2019-05-25T18:59:51Z</dcterms:created>
  <dcterms:modified xsi:type="dcterms:W3CDTF">2023-09-13T11:02:19Z</dcterms:modified>
</cp:coreProperties>
</file>