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84" r:id="rId3"/>
  </p:sldMasterIdLst>
  <p:notesMasterIdLst>
    <p:notesMasterId r:id="rId2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73" r:id="rId17"/>
    <p:sldId id="270" r:id="rId18"/>
    <p:sldId id="271" r:id="rId19"/>
    <p:sldId id="272" r:id="rId20"/>
  </p:sldIdLst>
  <p:sldSz cx="9144000" cy="6858000" type="screen4x3"/>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89" autoAdjust="0"/>
  </p:normalViewPr>
  <p:slideViewPr>
    <p:cSldViewPr snapToGrid="0">
      <p:cViewPr varScale="1">
        <p:scale>
          <a:sx n="46" d="100"/>
          <a:sy n="46" d="100"/>
        </p:scale>
        <p:origin x="1797" y="1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E344AF6-D970-48F1-BC99-472F21043EAC}" type="datetimeFigureOut">
              <a:rPr lang="he-IL" smtClean="0"/>
              <a:t>כ"ח/אב/תשפ"ג</a:t>
            </a:fld>
            <a:endParaRPr lang="he-IL"/>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7D31EBF-9BBB-45FF-AF5A-5DF822414047}" type="slidenum">
              <a:rPr lang="he-IL" smtClean="0"/>
              <a:t>‹#›</a:t>
            </a:fld>
            <a:endParaRPr lang="he-IL"/>
          </a:p>
        </p:txBody>
      </p:sp>
    </p:spTree>
    <p:extLst>
      <p:ext uri="{BB962C8B-B14F-4D97-AF65-F5344CB8AC3E}">
        <p14:creationId xmlns:p14="http://schemas.microsoft.com/office/powerpoint/2010/main" val="117464368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למורה: </a:t>
            </a:r>
            <a:r>
              <a:rPr lang="he-IL" sz="1800" kern="0" dirty="0">
                <a:effectLst/>
                <a:latin typeface="Calibri" panose="020F0502020204030204" pitchFamily="34" charset="0"/>
                <a:ea typeface="Calibri" panose="020F0502020204030204" pitchFamily="34" charset="0"/>
                <a:cs typeface="Arial" panose="020B0604020202020204" pitchFamily="34" charset="0"/>
              </a:rPr>
              <a:t>מטרת פעילות הפתיחה היא לעורר סקרנות ועניין ללמוד מדע וטכנולוגיה ולהפגיש אותם עם נושאי הלימוד שילמדו בכיתה א. במצגת  שתי פעילויות. הראשונה נועדה לעורר סקרנות ופליאה והשנייה להכרת חוברות הלימוד.</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1</a:t>
            </a:fld>
            <a:endParaRPr lang="he-IL"/>
          </a:p>
        </p:txBody>
      </p:sp>
    </p:spTree>
    <p:extLst>
      <p:ext uri="{BB962C8B-B14F-4D97-AF65-F5344CB8AC3E}">
        <p14:creationId xmlns:p14="http://schemas.microsoft.com/office/powerpoint/2010/main" val="328874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0" dirty="0">
                <a:effectLst/>
                <a:latin typeface="Calibri" panose="020F0502020204030204" pitchFamily="34" charset="0"/>
                <a:ea typeface="Times New Roman" panose="02020603050405020304" pitchFamily="18" charset="0"/>
                <a:cs typeface="David" panose="020E0502060401010101" pitchFamily="34" charset="-79"/>
              </a:rPr>
              <a:t>למורה</a:t>
            </a:r>
            <a:r>
              <a:rPr lang="he-IL" sz="1800" kern="0" dirty="0">
                <a:effectLst/>
                <a:latin typeface="Calibri" panose="020F0502020204030204" pitchFamily="34" charset="0"/>
                <a:ea typeface="Times New Roman" panose="02020603050405020304" pitchFamily="18" charset="0"/>
                <a:cs typeface="David" panose="020E0502060401010101" pitchFamily="34" charset="-79"/>
              </a:rPr>
              <a:t>: נכיר את חמשת החושים (ראייה, שמיעה, מגע, ריח  וטעם) </a:t>
            </a:r>
            <a:r>
              <a:rPr lang="he-IL" sz="1800" kern="0" dirty="0" err="1">
                <a:effectLst/>
                <a:latin typeface="Calibri" panose="020F0502020204030204" pitchFamily="34" charset="0"/>
                <a:ea typeface="Times New Roman" panose="02020603050405020304" pitchFamily="18" charset="0"/>
                <a:cs typeface="David" panose="020E0502060401010101" pitchFamily="34" charset="-79"/>
              </a:rPr>
              <a:t>בתיפקודם</a:t>
            </a:r>
            <a:r>
              <a:rPr lang="he-IL" sz="1800" kern="0" dirty="0">
                <a:effectLst/>
                <a:latin typeface="Calibri" panose="020F0502020204030204" pitchFamily="34" charset="0"/>
                <a:ea typeface="Times New Roman" panose="02020603050405020304" pitchFamily="18" charset="0"/>
                <a:cs typeface="David" panose="020E0502060401010101" pitchFamily="34" charset="-79"/>
              </a:rPr>
              <a:t> ובחשיבותם בקליטת מידע מהסביבה. החוברת עוסקת גם בהיבטים טכנולוגיים של הגברת יכולת קליטת המידע של חוש הראייה והשמיעה</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10</a:t>
            </a:fld>
            <a:endParaRPr lang="he-IL"/>
          </a:p>
        </p:txBody>
      </p:sp>
    </p:spTree>
    <p:extLst>
      <p:ext uri="{BB962C8B-B14F-4D97-AF65-F5344CB8AC3E}">
        <p14:creationId xmlns:p14="http://schemas.microsoft.com/office/powerpoint/2010/main" val="1415080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למורה:</a:t>
            </a:r>
            <a:r>
              <a:rPr lang="he-IL" sz="1800"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נכיר תופעות מזג אוויר, תופעות ותהליכים בצמחים ובבעלי חיים וכן בהתנהגות האדם בעונות השונות</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11</a:t>
            </a:fld>
            <a:endParaRPr lang="he-IL"/>
          </a:p>
        </p:txBody>
      </p:sp>
    </p:spTree>
    <p:extLst>
      <p:ext uri="{BB962C8B-B14F-4D97-AF65-F5344CB8AC3E}">
        <p14:creationId xmlns:p14="http://schemas.microsoft.com/office/powerpoint/2010/main" val="462775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ל</a:t>
            </a:r>
            <a:r>
              <a:rPr lang="he-IL" sz="1800" b="1"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מורה</a:t>
            </a:r>
            <a:r>
              <a:rPr lang="he-IL" sz="1800"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נלמד להכיר התנהגויות בסיסיות הדרושות לקידום הבריאות ואיכות החיים.</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12</a:t>
            </a:fld>
            <a:endParaRPr lang="he-IL"/>
          </a:p>
        </p:txBody>
      </p:sp>
    </p:spTree>
    <p:extLst>
      <p:ext uri="{BB962C8B-B14F-4D97-AF65-F5344CB8AC3E}">
        <p14:creationId xmlns:p14="http://schemas.microsoft.com/office/powerpoint/2010/main" val="544221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למורה</a:t>
            </a:r>
            <a:r>
              <a:rPr lang="he-IL"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מבקשים מהתלמידים לדפדף ולעיין בחוברות ולגלות בהן דברים מעניינים ומסקרנים. אפשר גם לכוון לנושאים חדשים שאינם מוכרים להם. אפשר לחלק את הכיתה לשלוש קבוצות. כל קבוצה תתמקד באחת החוברות. לאחר מכן, משתפים במליאה.</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13</a:t>
            </a:fld>
            <a:endParaRPr lang="he-IL"/>
          </a:p>
        </p:txBody>
      </p:sp>
    </p:spTree>
    <p:extLst>
      <p:ext uri="{BB962C8B-B14F-4D97-AF65-F5344CB8AC3E}">
        <p14:creationId xmlns:p14="http://schemas.microsoft.com/office/powerpoint/2010/main" val="1309195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למורה</a:t>
            </a:r>
            <a:r>
              <a:rPr lang="he-IL"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במבט מקוון הוא מרחב למידה היברידי, חדשני ועשיר להוראת מדע וטכנולוגיה בכיתות א-ו. במרחב הלמידה ספרים דיגיטליים בתקן מתקדם של סדרת הלימוד "במבט חדש"  ויחידות תוכן דיגיטליות.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pPr defTabSz="457200" rtl="0">
              <a:defRPr/>
            </a:pPr>
            <a:fld id="{57D31EBF-9BBB-45FF-AF5A-5DF822414047}" type="slidenum">
              <a:rPr lang="he-IL" smtClean="0">
                <a:solidFill>
                  <a:prstClr val="black"/>
                </a:solidFill>
              </a:rPr>
              <a:pPr defTabSz="457200" rtl="0">
                <a:defRPr/>
              </a:pPr>
              <a:t>14</a:t>
            </a:fld>
            <a:endParaRPr lang="he-IL">
              <a:solidFill>
                <a:prstClr val="black"/>
              </a:solidFill>
            </a:endParaRPr>
          </a:p>
        </p:txBody>
      </p:sp>
    </p:spTree>
    <p:extLst>
      <p:ext uri="{BB962C8B-B14F-4D97-AF65-F5344CB8AC3E}">
        <p14:creationId xmlns:p14="http://schemas.microsoft.com/office/powerpoint/2010/main" val="90852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למורה</a:t>
            </a:r>
            <a:r>
              <a:rPr lang="he-IL"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החוברות הדיגיטליות כוללות שכבות מידע לתמיכה בתוכן המופיע בספרים וכן מערכת לניהול הלמידה.</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15</a:t>
            </a:fld>
            <a:endParaRPr lang="he-IL"/>
          </a:p>
        </p:txBody>
      </p:sp>
    </p:spTree>
    <p:extLst>
      <p:ext uri="{BB962C8B-B14F-4D97-AF65-F5344CB8AC3E}">
        <p14:creationId xmlns:p14="http://schemas.microsoft.com/office/powerpoint/2010/main" val="2185983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00" dirty="0">
                <a:effectLst/>
                <a:latin typeface="Calibri" panose="020F0502020204030204" pitchFamily="34" charset="0"/>
                <a:ea typeface="Calibri" panose="020F0502020204030204" pitchFamily="34" charset="0"/>
                <a:cs typeface="Arial" panose="020B0604020202020204" pitchFamily="34" charset="0"/>
              </a:rPr>
              <a:t>למורה</a:t>
            </a:r>
            <a:r>
              <a:rPr lang="he-IL" sz="1800" kern="100" dirty="0">
                <a:effectLst/>
                <a:latin typeface="Calibri" panose="020F0502020204030204" pitchFamily="34" charset="0"/>
                <a:ea typeface="Calibri" panose="020F0502020204030204" pitchFamily="34" charset="0"/>
                <a:cs typeface="Arial" panose="020B0604020202020204" pitchFamily="34" charset="0"/>
              </a:rPr>
              <a:t>: כוללות משימות לימודיות אינטראקטיביות, והמיועדות </a:t>
            </a:r>
            <a:r>
              <a:rPr lang="he-IL"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להבניית תשתית מושגית מעמיקה במדע ובטכנולוגיה, מיומנויות חשיבה מסדר גבוה, תהליכי חקר ופתרון בעיות וערכים</a:t>
            </a:r>
            <a:r>
              <a:rPr lang="he-IL" sz="1800" kern="100" dirty="0">
                <a:effectLst/>
                <a:latin typeface="Calibri" panose="020F0502020204030204" pitchFamily="34" charset="0"/>
                <a:ea typeface="Calibri" panose="020F0502020204030204" pitchFamily="34" charset="0"/>
                <a:cs typeface="Arial" panose="020B0604020202020204" pitchFamily="34" charset="0"/>
              </a:rPr>
              <a:t>. למשימות נלווית מערכת לניהול הלמידה.</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16</a:t>
            </a:fld>
            <a:endParaRPr lang="he-IL"/>
          </a:p>
        </p:txBody>
      </p:sp>
    </p:spTree>
    <p:extLst>
      <p:ext uri="{BB962C8B-B14F-4D97-AF65-F5344CB8AC3E}">
        <p14:creationId xmlns:p14="http://schemas.microsoft.com/office/powerpoint/2010/main" val="1386482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just" rtl="1">
              <a:lnSpc>
                <a:spcPct val="115000"/>
              </a:lnSpc>
              <a:spcAft>
                <a:spcPts val="1000"/>
              </a:spcAft>
            </a:pPr>
            <a:r>
              <a:rPr lang="he-IL" sz="1800" b="1"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למורה: </a:t>
            </a:r>
            <a:r>
              <a:rPr lang="he-IL" sz="1800"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מקרינים את השקופית ומקריאים את תחילת הסיפור.</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he-IL" sz="1800" b="1"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הערה: </a:t>
            </a:r>
            <a:r>
              <a:rPr lang="he-IL" sz="1800"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הפעילות עובדה מתוך המשימה "מי מסתתר שם", שנמצאת ביחידת התוכן הדיגיטלית "חורף", כיתה א, באתר במבט מקוון.</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2</a:t>
            </a:fld>
            <a:endParaRPr lang="he-IL"/>
          </a:p>
        </p:txBody>
      </p:sp>
    </p:spTree>
    <p:extLst>
      <p:ext uri="{BB962C8B-B14F-4D97-AF65-F5344CB8AC3E}">
        <p14:creationId xmlns:p14="http://schemas.microsoft.com/office/powerpoint/2010/main" val="1061776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lnSpc>
                <a:spcPct val="150000"/>
              </a:lnSpc>
              <a:spcAft>
                <a:spcPts val="1000"/>
              </a:spcAft>
            </a:pPr>
            <a:r>
              <a:rPr lang="he-IL" sz="1800" b="1"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למורה: </a:t>
            </a:r>
            <a:r>
              <a:rPr lang="he-IL" sz="1800"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לאחר הקרנת הסרטון שואלים: מה ראתה שלי?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000"/>
              </a:spcAft>
            </a:pPr>
            <a:r>
              <a:rPr lang="he-IL" sz="1800"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אוספים את התשובות מבלי להיות שיפוטיים.</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000"/>
              </a:spcAft>
            </a:pPr>
            <a:r>
              <a:rPr lang="he-IL" sz="1800" kern="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שימו לב: יש המבלבלים בין חולד לחפרפרת. חולד וחפרפרת הם יונקים עם מראה והתנהגות דומה. שניהם חיים במחילות תת קרקעיות. הם שייכים לשתי משפחות שונות של בעלי חיים. בישראל אין חפרפרות.</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3</a:t>
            </a:fld>
            <a:endParaRPr lang="he-IL"/>
          </a:p>
        </p:txBody>
      </p:sp>
    </p:spTree>
    <p:extLst>
      <p:ext uri="{BB962C8B-B14F-4D97-AF65-F5344CB8AC3E}">
        <p14:creationId xmlns:p14="http://schemas.microsoft.com/office/powerpoint/2010/main" val="4169056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lnSpc>
                <a:spcPct val="150000"/>
              </a:lnSpc>
              <a:spcAft>
                <a:spcPts val="1000"/>
              </a:spcAft>
            </a:pPr>
            <a:r>
              <a:rPr lang="he-IL" sz="1800" b="1" kern="0" dirty="0">
                <a:solidFill>
                  <a:srgbClr val="222222"/>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למורה</a:t>
            </a:r>
            <a:r>
              <a:rPr lang="he-IL" sz="1800" kern="0" dirty="0">
                <a:solidFill>
                  <a:srgbClr val="222222"/>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 ממשיכים להקריא את הסיפור. מבקשים מהתלמידים לשער "מי מסתתר שם".</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000"/>
              </a:spcAft>
            </a:pPr>
            <a:r>
              <a:rPr lang="he-IL" sz="1800" kern="0" dirty="0">
                <a:solidFill>
                  <a:srgbClr val="222222"/>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גם אם התלמידים יאמרו חולד, צריך לשאול אותם: לפי מה אתם יודעים?</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000"/>
              </a:spcAft>
            </a:pPr>
            <a:r>
              <a:rPr lang="he-IL" sz="1800" kern="0" dirty="0">
                <a:solidFill>
                  <a:srgbClr val="222222"/>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כיצד נוכל לדעת מה מסתתר שם? מה צריך לעשות? (תשובות אפשריות: לערוך תצפית, לחפור...).</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000"/>
              </a:spcAft>
            </a:pPr>
            <a:r>
              <a:rPr lang="he-IL" sz="1800" kern="0" dirty="0">
                <a:solidFill>
                  <a:srgbClr val="222222"/>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המורה: כדי לדעת מי מסתתר שם, נצטרך לחפור. אך הפעם לא נחפור אלא נצפה סרטון.</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4</a:t>
            </a:fld>
            <a:endParaRPr lang="he-IL"/>
          </a:p>
        </p:txBody>
      </p:sp>
    </p:spTree>
    <p:extLst>
      <p:ext uri="{BB962C8B-B14F-4D97-AF65-F5344CB8AC3E}">
        <p14:creationId xmlns:p14="http://schemas.microsoft.com/office/powerpoint/2010/main" val="5969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0" dirty="0">
                <a:solidFill>
                  <a:srgbClr val="222222"/>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למורה</a:t>
            </a:r>
            <a:r>
              <a:rPr lang="he-IL" sz="1800" kern="0" dirty="0">
                <a:solidFill>
                  <a:srgbClr val="222222"/>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  </a:t>
            </a:r>
            <a:r>
              <a:rPr lang="he-IL" sz="1800" kern="0" dirty="0">
                <a:solidFill>
                  <a:srgbClr val="222222"/>
                </a:solidFill>
                <a:effectLst/>
                <a:latin typeface="Calibri" panose="020F0502020204030204" pitchFamily="34" charset="0"/>
                <a:ea typeface="Calibri" panose="020F0502020204030204" pitchFamily="34" charset="0"/>
                <a:cs typeface="Arial" panose="020B0604020202020204" pitchFamily="34" charset="0"/>
              </a:rPr>
              <a:t>מקרינים את הסרטון. מבקשים מהתלמידים להקשיב ולהתבונן היטב בסרטון ולנסות לגלות דברים מעניינים.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5</a:t>
            </a:fld>
            <a:endParaRPr lang="he-IL"/>
          </a:p>
        </p:txBody>
      </p:sp>
    </p:spTree>
    <p:extLst>
      <p:ext uri="{BB962C8B-B14F-4D97-AF65-F5344CB8AC3E}">
        <p14:creationId xmlns:p14="http://schemas.microsoft.com/office/powerpoint/2010/main" val="2468985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00" dirty="0">
                <a:effectLst/>
                <a:latin typeface="Calibri" panose="020F0502020204030204" pitchFamily="34" charset="0"/>
                <a:ea typeface="Calibri" panose="020F0502020204030204" pitchFamily="34" charset="0"/>
                <a:cs typeface="Arial" panose="020B0604020202020204" pitchFamily="34" charset="0"/>
              </a:rPr>
              <a:t>למורה: </a:t>
            </a:r>
            <a:r>
              <a:rPr lang="he-IL" sz="1800" kern="100" dirty="0">
                <a:effectLst/>
                <a:latin typeface="Calibri" panose="020F0502020204030204" pitchFamily="34" charset="0"/>
                <a:ea typeface="Calibri" panose="020F0502020204030204" pitchFamily="34" charset="0"/>
                <a:cs typeface="Arial" panose="020B0604020202020204" pitchFamily="34" charset="0"/>
              </a:rPr>
              <a:t>התופעה שנצפית בסרטון היא דוגמה לתופעה שמעוררת פליאה. פליאה היא רגש, הדומה לתדהמה, שאנשים חווים כאשר הם עומדים אל מול דבר מה נדיר או בלתי צפוי. שואלים: מה היה בלתי צפוי? מה עורר אצלכם את תחושת הפליאה (</a:t>
            </a:r>
            <a:r>
              <a:rPr lang="en-US" sz="1800" kern="100" dirty="0">
                <a:effectLst/>
                <a:latin typeface="Calibri" panose="020F0502020204030204" pitchFamily="34" charset="0"/>
                <a:ea typeface="Calibri" panose="020F0502020204030204" pitchFamily="34" charset="0"/>
                <a:cs typeface="Arial" panose="020B0604020202020204" pitchFamily="34" charset="0"/>
              </a:rPr>
              <a:t>WOW</a:t>
            </a:r>
            <a:r>
              <a:rPr lang="he-IL" sz="1800" kern="100" dirty="0">
                <a:effectLst/>
                <a:latin typeface="Calibri" panose="020F0502020204030204" pitchFamily="34" charset="0"/>
                <a:ea typeface="Calibri" panose="020F0502020204030204" pitchFamily="34" charset="0"/>
                <a:cs typeface="Arial" panose="020B0604020202020204" pitchFamily="34" charset="0"/>
              </a:rPr>
              <a:t>)? בעזרת אילו מילים אנו מבטאים את רגש הפליאה?</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6</a:t>
            </a:fld>
            <a:endParaRPr lang="he-IL"/>
          </a:p>
        </p:txBody>
      </p:sp>
    </p:spTree>
    <p:extLst>
      <p:ext uri="{BB962C8B-B14F-4D97-AF65-F5344CB8AC3E}">
        <p14:creationId xmlns:p14="http://schemas.microsoft.com/office/powerpoint/2010/main" val="1593720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00" dirty="0">
                <a:effectLst/>
                <a:latin typeface="Calibri" panose="020F0502020204030204" pitchFamily="34" charset="0"/>
                <a:ea typeface="Calibri" panose="020F0502020204030204" pitchFamily="34" charset="0"/>
                <a:cs typeface="Arial" panose="020B0604020202020204" pitchFamily="34" charset="0"/>
              </a:rPr>
              <a:t>למורה</a:t>
            </a:r>
            <a:r>
              <a:rPr lang="he-IL" sz="1800" kern="100" dirty="0">
                <a:effectLst/>
                <a:latin typeface="Calibri" panose="020F0502020204030204" pitchFamily="34" charset="0"/>
                <a:ea typeface="Calibri" panose="020F0502020204030204" pitchFamily="34" charset="0"/>
                <a:cs typeface="Arial" panose="020B0604020202020204" pitchFamily="34" charset="0"/>
              </a:rPr>
              <a:t>: הפעילות לקוחה מהחוברת </a:t>
            </a:r>
            <a:r>
              <a:rPr lang="he-IL" sz="1800" b="1" kern="100" dirty="0">
                <a:effectLst/>
                <a:latin typeface="Calibri" panose="020F0502020204030204" pitchFamily="34" charset="0"/>
                <a:ea typeface="Calibri" panose="020F0502020204030204" pitchFamily="34" charset="0"/>
                <a:cs typeface="Arial" panose="020B0604020202020204" pitchFamily="34" charset="0"/>
              </a:rPr>
              <a:t>החושים שלנו</a:t>
            </a:r>
            <a:r>
              <a:rPr lang="he-IL" sz="1800" kern="100" dirty="0">
                <a:effectLst/>
                <a:latin typeface="Calibri" panose="020F0502020204030204" pitchFamily="34" charset="0"/>
                <a:ea typeface="Calibri" panose="020F0502020204030204" pitchFamily="34" charset="0"/>
                <a:cs typeface="Arial" panose="020B0604020202020204" pitchFamily="34" charset="0"/>
              </a:rPr>
              <a:t> והיא מתאימה מאוד לפתיחת שנת הלימודים. אנו חוקרים את הסביבה בעזרת החושים. להלן הנחיות לביצוע המשימה. ההתוודעות לתפיסה החושית ולחשיבותה להתמצאות בסביבה ולחקר תופעות ופתרון בעיות נעשית באמצעות חקירת מרשמלו. מחלקים לכל ילד/ה מרשמלו ומבקשים לגלות מה מיוחד במרשמלו בעזרת ההוראות שמוקרנות על המסך. לאחר ההתנסות, מבקשים מהתלמידים לתאר מה הם גילו בעקבות החקירה ובאילו איברי גוף הם נעזרו. מציגים בשקופית הבאה את  שמות איברי החוש: עיניים,  אוזניים, לשון, אף ועור. על כל אחד מהחושים האלה התלמידים ילמדו בחוברת חושים.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7</a:t>
            </a:fld>
            <a:endParaRPr lang="he-IL"/>
          </a:p>
        </p:txBody>
      </p:sp>
    </p:spTree>
    <p:extLst>
      <p:ext uri="{BB962C8B-B14F-4D97-AF65-F5344CB8AC3E}">
        <p14:creationId xmlns:p14="http://schemas.microsoft.com/office/powerpoint/2010/main" val="1740104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00" dirty="0">
                <a:effectLst/>
                <a:latin typeface="Calibri" panose="020F0502020204030204" pitchFamily="34" charset="0"/>
                <a:ea typeface="Calibri" panose="020F0502020204030204" pitchFamily="34" charset="0"/>
                <a:cs typeface="Arial" panose="020B0604020202020204" pitchFamily="34" charset="0"/>
              </a:rPr>
              <a:t>למורה</a:t>
            </a:r>
            <a:r>
              <a:rPr lang="he-IL" sz="1800" kern="100" dirty="0">
                <a:effectLst/>
                <a:latin typeface="Calibri" panose="020F0502020204030204" pitchFamily="34" charset="0"/>
                <a:ea typeface="Calibri" panose="020F0502020204030204" pitchFamily="34" charset="0"/>
                <a:cs typeface="Arial" panose="020B0604020202020204" pitchFamily="34" charset="0"/>
              </a:rPr>
              <a:t>: מציגים לתלמידים את אבירי החוש </a:t>
            </a:r>
            <a:r>
              <a:rPr lang="he-IL" sz="1800" kern="100" dirty="0" err="1">
                <a:effectLst/>
                <a:latin typeface="Calibri" panose="020F0502020204030204" pitchFamily="34" charset="0"/>
                <a:ea typeface="Calibri" panose="020F0502020204030204" pitchFamily="34" charset="0"/>
                <a:cs typeface="Arial" panose="020B0604020202020204" pitchFamily="34" charset="0"/>
              </a:rPr>
              <a:t>ומשיימים</a:t>
            </a:r>
            <a:r>
              <a:rPr lang="he-IL" sz="1800" kern="100" dirty="0">
                <a:effectLst/>
                <a:latin typeface="Calibri" panose="020F0502020204030204" pitchFamily="34" charset="0"/>
                <a:ea typeface="Calibri" panose="020F0502020204030204" pitchFamily="34" charset="0"/>
                <a:cs typeface="Arial" panose="020B0604020202020204" pitchFamily="34" charset="0"/>
              </a:rPr>
              <a:t> אותם ושואלים על תפקודם – מה קולט כל איבר חוש.</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8</a:t>
            </a:fld>
            <a:endParaRPr lang="he-IL"/>
          </a:p>
        </p:txBody>
      </p:sp>
    </p:spTree>
    <p:extLst>
      <p:ext uri="{BB962C8B-B14F-4D97-AF65-F5344CB8AC3E}">
        <p14:creationId xmlns:p14="http://schemas.microsoft.com/office/powerpoint/2010/main" val="737244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1" kern="100" dirty="0">
                <a:effectLst/>
                <a:latin typeface="Calibri" panose="020F0502020204030204" pitchFamily="34" charset="0"/>
                <a:ea typeface="Calibri" panose="020F0502020204030204" pitchFamily="34" charset="0"/>
                <a:cs typeface="Arial" panose="020B0604020202020204" pitchFamily="34" charset="0"/>
              </a:rPr>
              <a:t>למורה</a:t>
            </a:r>
            <a:r>
              <a:rPr lang="he-IL" sz="1800" kern="100" dirty="0">
                <a:effectLst/>
                <a:latin typeface="Calibri" panose="020F0502020204030204" pitchFamily="34" charset="0"/>
                <a:ea typeface="Calibri" panose="020F0502020204030204" pitchFamily="34" charset="0"/>
                <a:cs typeface="Arial" panose="020B0604020202020204" pitchFamily="34" charset="0"/>
              </a:rPr>
              <a:t>: שקופית זו מציגה את המשימה "חושים ואברי חושים". מציגים את המשימה בעזרת השקופית. מכיוון שהתלמידים לא יודעים לקרוא מתמקדים בעיקר בהתאמה של חוש הראיה (טור אמצעי) והדבר שחשים (טור שמאלי). מומלץ להכין כרטיסי הברקה של שמות החושים.</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57D31EBF-9BBB-45FF-AF5A-5DF822414047}" type="slidenum">
              <a:rPr lang="he-IL" smtClean="0"/>
              <a:t>9</a:t>
            </a:fld>
            <a:endParaRPr lang="he-IL"/>
          </a:p>
        </p:txBody>
      </p:sp>
    </p:spTree>
    <p:extLst>
      <p:ext uri="{BB962C8B-B14F-4D97-AF65-F5344CB8AC3E}">
        <p14:creationId xmlns:p14="http://schemas.microsoft.com/office/powerpoint/2010/main" val="1473713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t>כ"ח/אב/תשפ"ג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6888224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t>כ"ח/אב/תשפ"ג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87333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t>כ"ח/אב/תשפ"ג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1000570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t>כ"ח/אב/תשפ"ג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7974236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t>כ"ח/אב/תשפ"ג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999635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כותרת מקטע עליונה">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B81C424-02A5-48AA-8B93-6A7DDF80B50C}" type="datetimeFigureOut">
              <a:rPr lang="he-IL" smtClean="0"/>
              <a:t>כ"ח/אב/תשפ"ג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128676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6B81C424-02A5-48AA-8B93-6A7DDF80B50C}" type="datetimeFigureOut">
              <a:rPr lang="he-IL" smtClean="0"/>
              <a:t>כ"ח/אב/תשפ"ג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1488967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6B81C424-02A5-48AA-8B93-6A7DDF80B50C}" type="datetimeFigureOut">
              <a:rPr lang="he-IL" smtClean="0"/>
              <a:t>כ"ח/אב/תשפ"ג</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765920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6B81C424-02A5-48AA-8B93-6A7DDF80B50C}" type="datetimeFigureOut">
              <a:rPr lang="he-IL" smtClean="0"/>
              <a:t>כ"ח/אב/תשפ"ג</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614048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1C424-02A5-48AA-8B93-6A7DDF80B50C}" type="datetimeFigureOut">
              <a:rPr lang="he-IL" smtClean="0"/>
              <a:t>כ"ח/אב/תשפ"ג</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1098087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6B81C424-02A5-48AA-8B93-6A7DDF80B50C}" type="datetimeFigureOut">
              <a:rPr lang="he-IL" smtClean="0"/>
              <a:t>כ"ח/אב/תשפ"ג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1416661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t>כ"ח/אב/תשפ"ג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1354470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6B81C424-02A5-48AA-8B93-6A7DDF80B50C}" type="datetimeFigureOut">
              <a:rPr lang="he-IL" smtClean="0"/>
              <a:t>כ"ח/אב/תשפ"ג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439568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t>כ"ח/אב/תשפ"ג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808881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t>כ"ח/אב/תשפ"ג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513535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solidFill>
                  <a:prstClr val="black">
                    <a:tint val="75000"/>
                  </a:prstClr>
                </a:solidFill>
              </a:rPr>
              <a:pPr/>
              <a:t>כ"ח/אב/תשפ"ג</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1292A653-04A9-4B71-A573-0FF5C28634E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28108143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solidFill>
                  <a:prstClr val="black">
                    <a:tint val="75000"/>
                  </a:prstClr>
                </a:solidFill>
              </a:rPr>
              <a:pPr/>
              <a:t>כ"ח/אב/תשפ"ג</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1292A653-04A9-4B71-A573-0FF5C28634E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2264061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כותרת מקטע עליונה">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B81C424-02A5-48AA-8B93-6A7DDF80B50C}" type="datetimeFigureOut">
              <a:rPr lang="he-IL" smtClean="0">
                <a:solidFill>
                  <a:prstClr val="black">
                    <a:tint val="75000"/>
                  </a:prstClr>
                </a:solidFill>
              </a:rPr>
              <a:pPr/>
              <a:t>כ"ח/אב/תשפ"ג</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1292A653-04A9-4B71-A573-0FF5C28634E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113706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6B81C424-02A5-48AA-8B93-6A7DDF80B50C}" type="datetimeFigureOut">
              <a:rPr lang="he-IL" smtClean="0">
                <a:solidFill>
                  <a:prstClr val="black">
                    <a:tint val="75000"/>
                  </a:prstClr>
                </a:solidFill>
              </a:rPr>
              <a:pPr/>
              <a:t>כ"ח/אב/תשפ"ג</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1292A653-04A9-4B71-A573-0FF5C28634E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3500208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1"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6B81C424-02A5-48AA-8B93-6A7DDF80B50C}" type="datetimeFigureOut">
              <a:rPr lang="he-IL" smtClean="0">
                <a:solidFill>
                  <a:prstClr val="black">
                    <a:tint val="75000"/>
                  </a:prstClr>
                </a:solidFill>
              </a:rPr>
              <a:pPr/>
              <a:t>כ"ח/אב/תשפ"ג</a:t>
            </a:fld>
            <a:endParaRPr lang="he-IL">
              <a:solidFill>
                <a:prstClr val="black">
                  <a:tint val="75000"/>
                </a:prstClr>
              </a:solidFill>
            </a:endParaRPr>
          </a:p>
        </p:txBody>
      </p:sp>
      <p:sp>
        <p:nvSpPr>
          <p:cNvPr id="8" name="Footer Placeholder 7"/>
          <p:cNvSpPr>
            <a:spLocks noGrp="1"/>
          </p:cNvSpPr>
          <p:nvPr>
            <p:ph type="ftr" sz="quarter" idx="11"/>
          </p:nvPr>
        </p:nvSpPr>
        <p:spPr/>
        <p:txBody>
          <a:bodyPr/>
          <a:lstStyle/>
          <a:p>
            <a:endParaRPr lang="he-IL">
              <a:solidFill>
                <a:prstClr val="black">
                  <a:tint val="75000"/>
                </a:prstClr>
              </a:solidFill>
            </a:endParaRPr>
          </a:p>
        </p:txBody>
      </p:sp>
      <p:sp>
        <p:nvSpPr>
          <p:cNvPr id="9" name="Slide Number Placeholder 8"/>
          <p:cNvSpPr>
            <a:spLocks noGrp="1"/>
          </p:cNvSpPr>
          <p:nvPr>
            <p:ph type="sldNum" sz="quarter" idx="12"/>
          </p:nvPr>
        </p:nvSpPr>
        <p:spPr/>
        <p:txBody>
          <a:bodyPr/>
          <a:lstStyle/>
          <a:p>
            <a:fld id="{1292A653-04A9-4B71-A573-0FF5C28634E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922368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6B81C424-02A5-48AA-8B93-6A7DDF80B50C}" type="datetimeFigureOut">
              <a:rPr lang="he-IL" smtClean="0">
                <a:solidFill>
                  <a:prstClr val="black">
                    <a:tint val="75000"/>
                  </a:prstClr>
                </a:solidFill>
              </a:rPr>
              <a:pPr/>
              <a:t>כ"ח/אב/תשפ"ג</a:t>
            </a:fld>
            <a:endParaRPr lang="he-IL">
              <a:solidFill>
                <a:prstClr val="black">
                  <a:tint val="75000"/>
                </a:prstClr>
              </a:solidFill>
            </a:endParaRPr>
          </a:p>
        </p:txBody>
      </p:sp>
      <p:sp>
        <p:nvSpPr>
          <p:cNvPr id="4" name="Footer Placeholder 3"/>
          <p:cNvSpPr>
            <a:spLocks noGrp="1"/>
          </p:cNvSpPr>
          <p:nvPr>
            <p:ph type="ftr" sz="quarter" idx="11"/>
          </p:nvPr>
        </p:nvSpPr>
        <p:spPr/>
        <p:txBody>
          <a:bodyPr/>
          <a:lstStyle/>
          <a:p>
            <a:endParaRPr lang="he-IL">
              <a:solidFill>
                <a:prstClr val="black">
                  <a:tint val="75000"/>
                </a:prstClr>
              </a:solidFill>
            </a:endParaRPr>
          </a:p>
        </p:txBody>
      </p:sp>
      <p:sp>
        <p:nvSpPr>
          <p:cNvPr id="5" name="Slide Number Placeholder 4"/>
          <p:cNvSpPr>
            <a:spLocks noGrp="1"/>
          </p:cNvSpPr>
          <p:nvPr>
            <p:ph type="sldNum" sz="quarter" idx="12"/>
          </p:nvPr>
        </p:nvSpPr>
        <p:spPr/>
        <p:txBody>
          <a:bodyPr/>
          <a:lstStyle/>
          <a:p>
            <a:fld id="{1292A653-04A9-4B71-A573-0FF5C28634E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327239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1C424-02A5-48AA-8B93-6A7DDF80B50C}" type="datetimeFigureOut">
              <a:rPr lang="he-IL" smtClean="0">
                <a:solidFill>
                  <a:prstClr val="black">
                    <a:tint val="75000"/>
                  </a:prstClr>
                </a:solidFill>
              </a:rPr>
              <a:pPr/>
              <a:t>כ"ח/אב/תשפ"ג</a:t>
            </a:fld>
            <a:endParaRPr lang="he-IL">
              <a:solidFill>
                <a:prstClr val="black">
                  <a:tint val="75000"/>
                </a:prstClr>
              </a:solidFill>
            </a:endParaRPr>
          </a:p>
        </p:txBody>
      </p:sp>
      <p:sp>
        <p:nvSpPr>
          <p:cNvPr id="3" name="Footer Placeholder 2"/>
          <p:cNvSpPr>
            <a:spLocks noGrp="1"/>
          </p:cNvSpPr>
          <p:nvPr>
            <p:ph type="ftr" sz="quarter" idx="11"/>
          </p:nvPr>
        </p:nvSpPr>
        <p:spPr/>
        <p:txBody>
          <a:bodyPr/>
          <a:lstStyle/>
          <a:p>
            <a:endParaRPr lang="he-IL">
              <a:solidFill>
                <a:prstClr val="black">
                  <a:tint val="75000"/>
                </a:prstClr>
              </a:solidFill>
            </a:endParaRPr>
          </a:p>
        </p:txBody>
      </p:sp>
      <p:sp>
        <p:nvSpPr>
          <p:cNvPr id="4" name="Slide Number Placeholder 3"/>
          <p:cNvSpPr>
            <a:spLocks noGrp="1"/>
          </p:cNvSpPr>
          <p:nvPr>
            <p:ph type="sldNum" sz="quarter" idx="12"/>
          </p:nvPr>
        </p:nvSpPr>
        <p:spPr/>
        <p:txBody>
          <a:bodyPr/>
          <a:lstStyle/>
          <a:p>
            <a:fld id="{1292A653-04A9-4B71-A573-0FF5C28634E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57843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כותרת מקטע עליונה">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B81C424-02A5-48AA-8B93-6A7DDF80B50C}" type="datetimeFigureOut">
              <a:rPr lang="he-IL" smtClean="0"/>
              <a:t>כ"ח/אב/תשפ"ג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2783784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6B81C424-02A5-48AA-8B93-6A7DDF80B50C}" type="datetimeFigureOut">
              <a:rPr lang="he-IL" smtClean="0">
                <a:solidFill>
                  <a:prstClr val="black">
                    <a:tint val="75000"/>
                  </a:prstClr>
                </a:solidFill>
              </a:rPr>
              <a:pPr/>
              <a:t>כ"ח/אב/תשפ"ג</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1292A653-04A9-4B71-A573-0FF5C28634E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8942695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6B81C424-02A5-48AA-8B93-6A7DDF80B50C}" type="datetimeFigureOut">
              <a:rPr lang="he-IL" smtClean="0">
                <a:solidFill>
                  <a:prstClr val="black">
                    <a:tint val="75000"/>
                  </a:prstClr>
                </a:solidFill>
              </a:rPr>
              <a:pPr/>
              <a:t>כ"ח/אב/תשפ"ג</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1292A653-04A9-4B71-A573-0FF5C28634E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9282504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solidFill>
                  <a:prstClr val="black">
                    <a:tint val="75000"/>
                  </a:prstClr>
                </a:solidFill>
              </a:rPr>
              <a:pPr/>
              <a:t>כ"ח/אב/תשפ"ג</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1292A653-04A9-4B71-A573-0FF5C28634E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531766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B81C424-02A5-48AA-8B93-6A7DDF80B50C}" type="datetimeFigureOut">
              <a:rPr lang="he-IL" smtClean="0">
                <a:solidFill>
                  <a:prstClr val="black">
                    <a:tint val="75000"/>
                  </a:prstClr>
                </a:solidFill>
              </a:rPr>
              <a:pPr/>
              <a:t>כ"ח/אב/תשפ"ג</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1292A653-04A9-4B71-A573-0FF5C28634E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087938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6B81C424-02A5-48AA-8B93-6A7DDF80B50C}" type="datetimeFigureOut">
              <a:rPr lang="he-IL" smtClean="0"/>
              <a:t>כ"ח/אב/תשפ"ג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27159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6B81C424-02A5-48AA-8B93-6A7DDF80B50C}" type="datetimeFigureOut">
              <a:rPr lang="he-IL" smtClean="0"/>
              <a:t>כ"ח/אב/תשפ"ג</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856463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6B81C424-02A5-48AA-8B93-6A7DDF80B50C}" type="datetimeFigureOut">
              <a:rPr lang="he-IL" smtClean="0"/>
              <a:t>כ"ח/אב/תשפ"ג</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1344718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1C424-02A5-48AA-8B93-6A7DDF80B50C}" type="datetimeFigureOut">
              <a:rPr lang="he-IL" smtClean="0"/>
              <a:t>כ"ח/אב/תשפ"ג</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1521336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6B81C424-02A5-48AA-8B93-6A7DDF80B50C}" type="datetimeFigureOut">
              <a:rPr lang="he-IL" smtClean="0"/>
              <a:t>כ"ח/אב/תשפ"ג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50180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6B81C424-02A5-48AA-8B93-6A7DDF80B50C}" type="datetimeFigureOut">
              <a:rPr lang="he-IL" smtClean="0"/>
              <a:t>כ"ח/אב/תשפ"ג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292A653-04A9-4B71-A573-0FF5C28634E0}" type="slidenum">
              <a:rPr lang="he-IL" smtClean="0"/>
              <a:t>‹#›</a:t>
            </a:fld>
            <a:endParaRPr lang="he-IL"/>
          </a:p>
        </p:txBody>
      </p:sp>
    </p:spTree>
    <p:extLst>
      <p:ext uri="{BB962C8B-B14F-4D97-AF65-F5344CB8AC3E}">
        <p14:creationId xmlns:p14="http://schemas.microsoft.com/office/powerpoint/2010/main" val="29699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1C424-02A5-48AA-8B93-6A7DDF80B50C}" type="datetimeFigureOut">
              <a:rPr lang="he-IL" smtClean="0"/>
              <a:t>כ"ח/אב/תשפ"ג</a:t>
            </a:fld>
            <a:endParaRPr lang="he-I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2A653-04A9-4B71-A573-0FF5C28634E0}" type="slidenum">
              <a:rPr lang="he-IL" smtClean="0"/>
              <a:t>‹#›</a:t>
            </a:fld>
            <a:endParaRPr lang="he-IL"/>
          </a:p>
        </p:txBody>
      </p:sp>
      <p:pic>
        <p:nvPicPr>
          <p:cNvPr id="7" name="תמונה 6">
            <a:extLst>
              <a:ext uri="{FF2B5EF4-FFF2-40B4-BE49-F238E27FC236}">
                <a16:creationId xmlns="" xmlns:a16="http://schemas.microsoft.com/office/drawing/2014/main" id="{470D8178-15B9-A722-9D1E-755A0C3D6108}"/>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22696" y="98268"/>
            <a:ext cx="732719" cy="765175"/>
          </a:xfrm>
          <a:prstGeom prst="rect">
            <a:avLst/>
          </a:prstGeom>
          <a:noFill/>
          <a:ln>
            <a:noFill/>
          </a:ln>
        </p:spPr>
      </p:pic>
      <p:sp>
        <p:nvSpPr>
          <p:cNvPr id="8" name="משולש ישר-זווית 7">
            <a:extLst>
              <a:ext uri="{FF2B5EF4-FFF2-40B4-BE49-F238E27FC236}">
                <a16:creationId xmlns="" xmlns:a16="http://schemas.microsoft.com/office/drawing/2014/main" id="{471A3AD6-D1B1-BA84-A769-3F43E1B03E83}"/>
              </a:ext>
            </a:extLst>
          </p:cNvPr>
          <p:cNvSpPr/>
          <p:nvPr userDrawn="1"/>
        </p:nvSpPr>
        <p:spPr>
          <a:xfrm rot="10800000">
            <a:off x="6632530" y="0"/>
            <a:ext cx="2511469" cy="1941534"/>
          </a:xfrm>
          <a:prstGeom prst="rtTriangl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צורה חופשית: צורה 8">
            <a:extLst>
              <a:ext uri="{FF2B5EF4-FFF2-40B4-BE49-F238E27FC236}">
                <a16:creationId xmlns="" xmlns:a16="http://schemas.microsoft.com/office/drawing/2014/main" id="{571EBB70-286A-0B6F-62A4-C8AEE8CDFDC0}"/>
              </a:ext>
            </a:extLst>
          </p:cNvPr>
          <p:cNvSpPr/>
          <p:nvPr userDrawn="1"/>
        </p:nvSpPr>
        <p:spPr>
          <a:xfrm>
            <a:off x="0" y="6432115"/>
            <a:ext cx="2379945" cy="425885"/>
          </a:xfrm>
          <a:custGeom>
            <a:avLst/>
            <a:gdLst>
              <a:gd name="connsiteX0" fmla="*/ 1672225 w 1672225"/>
              <a:gd name="connsiteY0" fmla="*/ 573089 h 588724"/>
              <a:gd name="connsiteX1" fmla="*/ 1672225 w 1672225"/>
              <a:gd name="connsiteY1" fmla="*/ 588724 h 588724"/>
              <a:gd name="connsiteX2" fmla="*/ 1657349 w 1672225"/>
              <a:gd name="connsiteY2" fmla="*/ 588724 h 588724"/>
              <a:gd name="connsiteX3" fmla="*/ 0 w 1672225"/>
              <a:gd name="connsiteY3" fmla="*/ 0 h 588724"/>
              <a:gd name="connsiteX4" fmla="*/ 1097201 w 1672225"/>
              <a:gd name="connsiteY4" fmla="*/ 0 h 588724"/>
              <a:gd name="connsiteX5" fmla="*/ 1657349 w 1672225"/>
              <a:gd name="connsiteY5" fmla="*/ 588724 h 588724"/>
              <a:gd name="connsiteX6" fmla="*/ 0 w 1672225"/>
              <a:gd name="connsiteY6" fmla="*/ 588724 h 58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2225" h="588724">
                <a:moveTo>
                  <a:pt x="1672225" y="573089"/>
                </a:moveTo>
                <a:lnTo>
                  <a:pt x="1672225" y="588724"/>
                </a:lnTo>
                <a:lnTo>
                  <a:pt x="1657349" y="588724"/>
                </a:lnTo>
                <a:close/>
                <a:moveTo>
                  <a:pt x="0" y="0"/>
                </a:moveTo>
                <a:lnTo>
                  <a:pt x="1097201" y="0"/>
                </a:lnTo>
                <a:lnTo>
                  <a:pt x="1657349" y="588724"/>
                </a:lnTo>
                <a:lnTo>
                  <a:pt x="0" y="588724"/>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pic>
        <p:nvPicPr>
          <p:cNvPr id="10" name="תמונה 9">
            <a:extLst>
              <a:ext uri="{FF2B5EF4-FFF2-40B4-BE49-F238E27FC236}">
                <a16:creationId xmlns="" xmlns:a16="http://schemas.microsoft.com/office/drawing/2014/main" id="{A2987C2A-D8D0-C83C-8CD7-63034309472D}"/>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979614" y="230190"/>
            <a:ext cx="962501" cy="688340"/>
          </a:xfrm>
          <a:prstGeom prst="rect">
            <a:avLst/>
          </a:prstGeom>
          <a:noFill/>
          <a:ln>
            <a:noFill/>
          </a:ln>
        </p:spPr>
      </p:pic>
    </p:spTree>
    <p:extLst>
      <p:ext uri="{BB962C8B-B14F-4D97-AF65-F5344CB8AC3E}">
        <p14:creationId xmlns:p14="http://schemas.microsoft.com/office/powerpoint/2010/main" val="1990989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1C424-02A5-48AA-8B93-6A7DDF80B50C}" type="datetimeFigureOut">
              <a:rPr lang="he-IL" smtClean="0"/>
              <a:t>כ"ח/אב/תשפ"ג</a:t>
            </a:fld>
            <a:endParaRPr lang="he-I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2A653-04A9-4B71-A573-0FF5C28634E0}" type="slidenum">
              <a:rPr lang="he-IL" smtClean="0"/>
              <a:t>‹#›</a:t>
            </a:fld>
            <a:endParaRPr lang="he-IL"/>
          </a:p>
        </p:txBody>
      </p:sp>
      <p:pic>
        <p:nvPicPr>
          <p:cNvPr id="7" name="תמונה 6">
            <a:extLst>
              <a:ext uri="{FF2B5EF4-FFF2-40B4-BE49-F238E27FC236}">
                <a16:creationId xmlns="" xmlns:a16="http://schemas.microsoft.com/office/drawing/2014/main" id="{470D8178-15B9-A722-9D1E-755A0C3D6108}"/>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22696" y="98268"/>
            <a:ext cx="732719" cy="765175"/>
          </a:xfrm>
          <a:prstGeom prst="rect">
            <a:avLst/>
          </a:prstGeom>
          <a:noFill/>
          <a:ln>
            <a:noFill/>
          </a:ln>
        </p:spPr>
      </p:pic>
      <p:sp>
        <p:nvSpPr>
          <p:cNvPr id="8" name="משולש ישר-זווית 7">
            <a:extLst>
              <a:ext uri="{FF2B5EF4-FFF2-40B4-BE49-F238E27FC236}">
                <a16:creationId xmlns="" xmlns:a16="http://schemas.microsoft.com/office/drawing/2014/main" id="{471A3AD6-D1B1-BA84-A769-3F43E1B03E83}"/>
              </a:ext>
            </a:extLst>
          </p:cNvPr>
          <p:cNvSpPr/>
          <p:nvPr userDrawn="1"/>
        </p:nvSpPr>
        <p:spPr>
          <a:xfrm rot="10800000">
            <a:off x="6632530" y="0"/>
            <a:ext cx="2511469" cy="1941534"/>
          </a:xfrm>
          <a:prstGeom prst="rtTriangl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צורה חופשית: צורה 8">
            <a:extLst>
              <a:ext uri="{FF2B5EF4-FFF2-40B4-BE49-F238E27FC236}">
                <a16:creationId xmlns="" xmlns:a16="http://schemas.microsoft.com/office/drawing/2014/main" id="{571EBB70-286A-0B6F-62A4-C8AEE8CDFDC0}"/>
              </a:ext>
            </a:extLst>
          </p:cNvPr>
          <p:cNvSpPr/>
          <p:nvPr userDrawn="1"/>
        </p:nvSpPr>
        <p:spPr>
          <a:xfrm>
            <a:off x="0" y="6432115"/>
            <a:ext cx="2379945" cy="425885"/>
          </a:xfrm>
          <a:custGeom>
            <a:avLst/>
            <a:gdLst>
              <a:gd name="connsiteX0" fmla="*/ 1672225 w 1672225"/>
              <a:gd name="connsiteY0" fmla="*/ 573089 h 588724"/>
              <a:gd name="connsiteX1" fmla="*/ 1672225 w 1672225"/>
              <a:gd name="connsiteY1" fmla="*/ 588724 h 588724"/>
              <a:gd name="connsiteX2" fmla="*/ 1657349 w 1672225"/>
              <a:gd name="connsiteY2" fmla="*/ 588724 h 588724"/>
              <a:gd name="connsiteX3" fmla="*/ 0 w 1672225"/>
              <a:gd name="connsiteY3" fmla="*/ 0 h 588724"/>
              <a:gd name="connsiteX4" fmla="*/ 1097201 w 1672225"/>
              <a:gd name="connsiteY4" fmla="*/ 0 h 588724"/>
              <a:gd name="connsiteX5" fmla="*/ 1657349 w 1672225"/>
              <a:gd name="connsiteY5" fmla="*/ 588724 h 588724"/>
              <a:gd name="connsiteX6" fmla="*/ 0 w 1672225"/>
              <a:gd name="connsiteY6" fmla="*/ 588724 h 58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2225" h="588724">
                <a:moveTo>
                  <a:pt x="1672225" y="573089"/>
                </a:moveTo>
                <a:lnTo>
                  <a:pt x="1672225" y="588724"/>
                </a:lnTo>
                <a:lnTo>
                  <a:pt x="1657349" y="588724"/>
                </a:lnTo>
                <a:close/>
                <a:moveTo>
                  <a:pt x="0" y="0"/>
                </a:moveTo>
                <a:lnTo>
                  <a:pt x="1097201" y="0"/>
                </a:lnTo>
                <a:lnTo>
                  <a:pt x="1657349" y="588724"/>
                </a:lnTo>
                <a:lnTo>
                  <a:pt x="0" y="588724"/>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pic>
        <p:nvPicPr>
          <p:cNvPr id="11" name="תמונה 10" descr="תמונה שמכילה גופן, טקסט, גרפיקה, עיצוב גרפי&#10;&#10;התיאור נוצר באופן אוטומטי">
            <a:extLst>
              <a:ext uri="{FF2B5EF4-FFF2-40B4-BE49-F238E27FC236}">
                <a16:creationId xmlns="" xmlns:a16="http://schemas.microsoft.com/office/drawing/2014/main" id="{9C04E164-0DD7-834C-76D8-45A28A5D790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03714" y="70307"/>
            <a:ext cx="1271391" cy="809889"/>
          </a:xfrm>
          <a:prstGeom prst="rect">
            <a:avLst/>
          </a:prstGeom>
        </p:spPr>
      </p:pic>
    </p:spTree>
    <p:extLst>
      <p:ext uri="{BB962C8B-B14F-4D97-AF65-F5344CB8AC3E}">
        <p14:creationId xmlns:p14="http://schemas.microsoft.com/office/powerpoint/2010/main" val="38253154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rtl="1"/>
            <a:fld id="{6B81C424-02A5-48AA-8B93-6A7DDF80B50C}" type="datetimeFigureOut">
              <a:rPr lang="he-IL" smtClean="0">
                <a:solidFill>
                  <a:prstClr val="black">
                    <a:tint val="75000"/>
                  </a:prstClr>
                </a:solidFill>
              </a:rPr>
              <a:pPr defTabSz="685800" rtl="1"/>
              <a:t>כ"ח/אב/תשפ"ג</a:t>
            </a:fld>
            <a:endParaRPr lang="he-IL">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rtl="1"/>
            <a:endParaRPr lang="he-IL">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rtl="1"/>
            <a:fld id="{1292A653-04A9-4B71-A573-0FF5C28634E0}" type="slidenum">
              <a:rPr lang="he-IL" smtClean="0">
                <a:solidFill>
                  <a:prstClr val="black">
                    <a:tint val="75000"/>
                  </a:prstClr>
                </a:solidFill>
              </a:rPr>
              <a:pPr defTabSz="685800" rtl="1"/>
              <a:t>‹#›</a:t>
            </a:fld>
            <a:endParaRPr lang="he-IL">
              <a:solidFill>
                <a:prstClr val="black">
                  <a:tint val="75000"/>
                </a:prstClr>
              </a:solidFill>
            </a:endParaRPr>
          </a:p>
        </p:txBody>
      </p:sp>
      <p:pic>
        <p:nvPicPr>
          <p:cNvPr id="7" name="תמונה 6">
            <a:extLst>
              <a:ext uri="{FF2B5EF4-FFF2-40B4-BE49-F238E27FC236}">
                <a16:creationId xmlns="" xmlns:a16="http://schemas.microsoft.com/office/drawing/2014/main" id="{470D8178-15B9-A722-9D1E-755A0C3D6108}"/>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22697" y="98270"/>
            <a:ext cx="732719" cy="765175"/>
          </a:xfrm>
          <a:prstGeom prst="rect">
            <a:avLst/>
          </a:prstGeom>
          <a:noFill/>
          <a:ln>
            <a:noFill/>
          </a:ln>
        </p:spPr>
      </p:pic>
      <p:sp>
        <p:nvSpPr>
          <p:cNvPr id="8" name="משולש ישר-זווית 7">
            <a:extLst>
              <a:ext uri="{FF2B5EF4-FFF2-40B4-BE49-F238E27FC236}">
                <a16:creationId xmlns="" xmlns:a16="http://schemas.microsoft.com/office/drawing/2014/main" id="{471A3AD6-D1B1-BA84-A769-3F43E1B03E83}"/>
              </a:ext>
            </a:extLst>
          </p:cNvPr>
          <p:cNvSpPr/>
          <p:nvPr userDrawn="1"/>
        </p:nvSpPr>
        <p:spPr>
          <a:xfrm rot="10800000">
            <a:off x="6632531" y="0"/>
            <a:ext cx="2511469" cy="1941534"/>
          </a:xfrm>
          <a:prstGeom prst="rtTriangl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defTabSz="685800" rtl="1"/>
            <a:endParaRPr lang="he-IL" sz="1350">
              <a:solidFill>
                <a:prstClr val="white"/>
              </a:solidFill>
            </a:endParaRPr>
          </a:p>
        </p:txBody>
      </p:sp>
      <p:sp>
        <p:nvSpPr>
          <p:cNvPr id="9" name="צורה חופשית: צורה 8">
            <a:extLst>
              <a:ext uri="{FF2B5EF4-FFF2-40B4-BE49-F238E27FC236}">
                <a16:creationId xmlns="" xmlns:a16="http://schemas.microsoft.com/office/drawing/2014/main" id="{571EBB70-286A-0B6F-62A4-C8AEE8CDFDC0}"/>
              </a:ext>
            </a:extLst>
          </p:cNvPr>
          <p:cNvSpPr/>
          <p:nvPr userDrawn="1"/>
        </p:nvSpPr>
        <p:spPr>
          <a:xfrm>
            <a:off x="1" y="6432117"/>
            <a:ext cx="2379945" cy="425885"/>
          </a:xfrm>
          <a:custGeom>
            <a:avLst/>
            <a:gdLst>
              <a:gd name="connsiteX0" fmla="*/ 1672225 w 1672225"/>
              <a:gd name="connsiteY0" fmla="*/ 573089 h 588724"/>
              <a:gd name="connsiteX1" fmla="*/ 1672225 w 1672225"/>
              <a:gd name="connsiteY1" fmla="*/ 588724 h 588724"/>
              <a:gd name="connsiteX2" fmla="*/ 1657349 w 1672225"/>
              <a:gd name="connsiteY2" fmla="*/ 588724 h 588724"/>
              <a:gd name="connsiteX3" fmla="*/ 0 w 1672225"/>
              <a:gd name="connsiteY3" fmla="*/ 0 h 588724"/>
              <a:gd name="connsiteX4" fmla="*/ 1097201 w 1672225"/>
              <a:gd name="connsiteY4" fmla="*/ 0 h 588724"/>
              <a:gd name="connsiteX5" fmla="*/ 1657349 w 1672225"/>
              <a:gd name="connsiteY5" fmla="*/ 588724 h 588724"/>
              <a:gd name="connsiteX6" fmla="*/ 0 w 1672225"/>
              <a:gd name="connsiteY6" fmla="*/ 588724 h 58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2225" h="588724">
                <a:moveTo>
                  <a:pt x="1672225" y="573089"/>
                </a:moveTo>
                <a:lnTo>
                  <a:pt x="1672225" y="588724"/>
                </a:lnTo>
                <a:lnTo>
                  <a:pt x="1657349" y="588724"/>
                </a:lnTo>
                <a:close/>
                <a:moveTo>
                  <a:pt x="0" y="0"/>
                </a:moveTo>
                <a:lnTo>
                  <a:pt x="1097201" y="0"/>
                </a:lnTo>
                <a:lnTo>
                  <a:pt x="1657349" y="588724"/>
                </a:lnTo>
                <a:lnTo>
                  <a:pt x="0" y="588724"/>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1" anchor="ctr">
            <a:noAutofit/>
          </a:bodyPr>
          <a:lstStyle/>
          <a:p>
            <a:pPr algn="ctr" defTabSz="685800" rtl="1"/>
            <a:endParaRPr lang="he-IL" sz="1350">
              <a:solidFill>
                <a:prstClr val="white"/>
              </a:solidFill>
            </a:endParaRPr>
          </a:p>
        </p:txBody>
      </p:sp>
      <p:pic>
        <p:nvPicPr>
          <p:cNvPr id="11" name="תמונה 10" descr="תמונה שמכילה גופן, טקסט, גרפיקה, עיצוב גרפי&#10;&#10;התיאור נוצר באופן אוטומטי">
            <a:extLst>
              <a:ext uri="{FF2B5EF4-FFF2-40B4-BE49-F238E27FC236}">
                <a16:creationId xmlns="" xmlns:a16="http://schemas.microsoft.com/office/drawing/2014/main" id="{9C04E164-0DD7-834C-76D8-45A28A5D790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03715" y="70307"/>
            <a:ext cx="1271391" cy="809889"/>
          </a:xfrm>
          <a:prstGeom prst="rect">
            <a:avLst/>
          </a:prstGeom>
        </p:spPr>
      </p:pic>
    </p:spTree>
    <p:extLst>
      <p:ext uri="{BB962C8B-B14F-4D97-AF65-F5344CB8AC3E}">
        <p14:creationId xmlns:p14="http://schemas.microsoft.com/office/powerpoint/2010/main" val="40635795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hyperlink" Target="https://mabatmekuvan.ramot.org/ramot-arb" TargetMode="External"/><Relationship Id="rId2" Type="http://schemas.openxmlformats.org/officeDocument/2006/relationships/notesSlide" Target="../notesSlides/notesSlide14.xml"/><Relationship Id="rId1" Type="http://schemas.openxmlformats.org/officeDocument/2006/relationships/slideLayout" Target="../slideLayouts/slideLayout29.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hyperlink" Target="https://vimeo.com/547094773"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S1fWko5UsCI&amp;t=6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9.png"/><Relationship Id="rId5" Type="http://schemas.openxmlformats.org/officeDocument/2006/relationships/image" Target="../media/image16.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 xmlns:a16="http://schemas.microsoft.com/office/drawing/2014/main" id="{62E16C3D-0789-2D63-0E17-F4ABE3A6051E}"/>
              </a:ext>
            </a:extLst>
          </p:cNvPr>
          <p:cNvSpPr txBox="1"/>
          <p:nvPr/>
        </p:nvSpPr>
        <p:spPr>
          <a:xfrm>
            <a:off x="1422619" y="134900"/>
            <a:ext cx="6964017" cy="2228239"/>
          </a:xfrm>
          <a:prstGeom prst="rect">
            <a:avLst/>
          </a:prstGeom>
          <a:noFill/>
        </p:spPr>
        <p:txBody>
          <a:bodyPr wrap="square">
            <a:spAutoFit/>
          </a:bodyPr>
          <a:lstStyle/>
          <a:p>
            <a:pPr algn="ctr" rtl="1">
              <a:lnSpc>
                <a:spcPct val="115000"/>
              </a:lnSpc>
              <a:spcAft>
                <a:spcPts val="1000"/>
              </a:spcAft>
            </a:pPr>
            <a:r>
              <a:rPr lang="ar-SA" sz="4000" b="1" kern="0" dirty="0">
                <a:solidFill>
                  <a:srgbClr val="222222"/>
                </a:solidFill>
                <a:effectLst/>
                <a:latin typeface="Calibri" panose="020F0502020204030204" pitchFamily="34" charset="0"/>
                <a:ea typeface="Calibri" panose="020F0502020204030204" pitchFamily="34" charset="0"/>
              </a:rPr>
              <a:t>نَتَعَلَّمُ الْعُلُوْمَ وَالتِّكْنُولُوجيا</a:t>
            </a:r>
          </a:p>
          <a:p>
            <a:pPr algn="ctr" rtl="1">
              <a:lnSpc>
                <a:spcPct val="115000"/>
              </a:lnSpc>
              <a:spcAft>
                <a:spcPts val="1000"/>
              </a:spcAft>
            </a:pPr>
            <a:r>
              <a:rPr lang="ar-SA" sz="4000" b="1" kern="0" dirty="0">
                <a:solidFill>
                  <a:srgbClr val="222222"/>
                </a:solidFill>
                <a:latin typeface="Calibri" panose="020F0502020204030204" pitchFamily="34" charset="0"/>
                <a:ea typeface="Calibri" panose="020F0502020204030204" pitchFamily="34" charset="0"/>
              </a:rPr>
              <a:t>الصَّفُّ الأوَّلُ</a:t>
            </a:r>
            <a:r>
              <a:rPr lang="ar-SA" sz="4000" b="1" kern="0" dirty="0">
                <a:solidFill>
                  <a:srgbClr val="222222"/>
                </a:solidFill>
                <a:effectLst/>
                <a:latin typeface="Calibri" panose="020F0502020204030204" pitchFamily="34" charset="0"/>
                <a:ea typeface="Calibri" panose="020F0502020204030204" pitchFamily="34" charset="0"/>
              </a:rPr>
              <a:t> </a:t>
            </a:r>
            <a:endParaRPr lang="he-IL" sz="4000" b="1" kern="0" dirty="0">
              <a:solidFill>
                <a:srgbClr val="222222"/>
              </a:solidFill>
              <a:effectLst/>
              <a:latin typeface="Calibri" panose="020F0502020204030204" pitchFamily="34" charset="0"/>
              <a:ea typeface="Calibri" panose="020F0502020204030204" pitchFamily="34" charset="0"/>
            </a:endParaRPr>
          </a:p>
          <a:p>
            <a:pPr algn="ctr" rtl="1">
              <a:lnSpc>
                <a:spcPct val="115000"/>
              </a:lnSpc>
              <a:spcAft>
                <a:spcPts val="1000"/>
              </a:spcAft>
            </a:pPr>
            <a:r>
              <a:rPr lang="ar-SA" sz="2800" b="1" kern="0" dirty="0">
                <a:solidFill>
                  <a:srgbClr val="222222"/>
                </a:solidFill>
                <a:effectLst/>
                <a:latin typeface="Calibri" panose="020F0502020204030204" pitchFamily="34" charset="0"/>
                <a:ea typeface="Calibri" panose="020F0502020204030204" pitchFamily="34" charset="0"/>
              </a:rPr>
              <a:t>فعّالياتٌ لافْتِتَاحِيَّةِ السَّنَةِ الدِّرَاسِيَّةِ</a:t>
            </a:r>
            <a:endParaRPr lang="en-US" sz="3200" b="1" kern="100" dirty="0">
              <a:effectLst/>
              <a:latin typeface="Calibri" panose="020F0502020204030204" pitchFamily="34" charset="0"/>
              <a:ea typeface="Calibri" panose="020F0502020204030204" pitchFamily="34" charset="0"/>
            </a:endParaRPr>
          </a:p>
        </p:txBody>
      </p:sp>
      <p:pic>
        <p:nvPicPr>
          <p:cNvPr id="5" name="תמונה 4">
            <a:extLst>
              <a:ext uri="{FF2B5EF4-FFF2-40B4-BE49-F238E27FC236}">
                <a16:creationId xmlns="" xmlns:a16="http://schemas.microsoft.com/office/drawing/2014/main" id="{FF7DF7E1-F5B8-54B9-5FBB-8C6703ADB509}"/>
              </a:ext>
            </a:extLst>
          </p:cNvPr>
          <p:cNvPicPr>
            <a:picLocks noChangeAspect="1"/>
          </p:cNvPicPr>
          <p:nvPr/>
        </p:nvPicPr>
        <p:blipFill>
          <a:blip r:embed="rId3"/>
          <a:stretch>
            <a:fillRect/>
          </a:stretch>
        </p:blipFill>
        <p:spPr>
          <a:xfrm>
            <a:off x="7906871" y="0"/>
            <a:ext cx="1221504" cy="1011220"/>
          </a:xfrm>
          <a:prstGeom prst="rect">
            <a:avLst/>
          </a:prstGeom>
        </p:spPr>
      </p:pic>
      <p:sp>
        <p:nvSpPr>
          <p:cNvPr id="2" name="מלבן: פינות מעוגלות 1">
            <a:extLst>
              <a:ext uri="{FF2B5EF4-FFF2-40B4-BE49-F238E27FC236}">
                <a16:creationId xmlns="" xmlns:a16="http://schemas.microsoft.com/office/drawing/2014/main" id="{C728EDFE-AA5A-DAC3-4E85-5602FD612228}"/>
              </a:ext>
            </a:extLst>
          </p:cNvPr>
          <p:cNvSpPr/>
          <p:nvPr/>
        </p:nvSpPr>
        <p:spPr>
          <a:xfrm>
            <a:off x="249542" y="2453681"/>
            <a:ext cx="7872481" cy="4021585"/>
          </a:xfrm>
          <a:prstGeom prst="roundRect">
            <a:avLst/>
          </a:prstGeom>
          <a:ln w="57150">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a:ln w="57150">
                <a:solidFill>
                  <a:schemeClr val="accent1"/>
                </a:solidFill>
              </a:ln>
            </a:endParaRPr>
          </a:p>
        </p:txBody>
      </p:sp>
      <p:pic>
        <p:nvPicPr>
          <p:cNvPr id="3" name="תמונה 2">
            <a:extLst>
              <a:ext uri="{FF2B5EF4-FFF2-40B4-BE49-F238E27FC236}">
                <a16:creationId xmlns="" xmlns:a16="http://schemas.microsoft.com/office/drawing/2014/main" id="{E0EF325A-789A-3236-B4CF-A404FA63E051}"/>
              </a:ext>
            </a:extLst>
          </p:cNvPr>
          <p:cNvPicPr>
            <a:picLocks noChangeAspect="1"/>
          </p:cNvPicPr>
          <p:nvPr/>
        </p:nvPicPr>
        <p:blipFill>
          <a:blip r:embed="rId4"/>
          <a:stretch>
            <a:fillRect/>
          </a:stretch>
        </p:blipFill>
        <p:spPr>
          <a:xfrm>
            <a:off x="4195482" y="2829260"/>
            <a:ext cx="3711389" cy="3531901"/>
          </a:xfrm>
          <a:prstGeom prst="rect">
            <a:avLst/>
          </a:prstGeom>
        </p:spPr>
      </p:pic>
      <p:pic>
        <p:nvPicPr>
          <p:cNvPr id="6" name="תמונה 5">
            <a:extLst>
              <a:ext uri="{FF2B5EF4-FFF2-40B4-BE49-F238E27FC236}">
                <a16:creationId xmlns="" xmlns:a16="http://schemas.microsoft.com/office/drawing/2014/main" id="{84D5FA95-22DF-F926-1CF5-1ECF71E7B18A}"/>
              </a:ext>
            </a:extLst>
          </p:cNvPr>
          <p:cNvPicPr>
            <a:picLocks noChangeAspect="1"/>
          </p:cNvPicPr>
          <p:nvPr/>
        </p:nvPicPr>
        <p:blipFill>
          <a:blip r:embed="rId5"/>
          <a:stretch>
            <a:fillRect/>
          </a:stretch>
        </p:blipFill>
        <p:spPr>
          <a:xfrm>
            <a:off x="-178274" y="1750175"/>
            <a:ext cx="1737511" cy="2158171"/>
          </a:xfrm>
          <a:prstGeom prst="rect">
            <a:avLst/>
          </a:prstGeom>
        </p:spPr>
      </p:pic>
      <p:pic>
        <p:nvPicPr>
          <p:cNvPr id="7" name="תמונה 6">
            <a:extLst>
              <a:ext uri="{FF2B5EF4-FFF2-40B4-BE49-F238E27FC236}">
                <a16:creationId xmlns="" xmlns:a16="http://schemas.microsoft.com/office/drawing/2014/main" id="{EA5BBB0C-920C-1A28-D78C-BFFB7F5AA2E1}"/>
              </a:ext>
            </a:extLst>
          </p:cNvPr>
          <p:cNvPicPr>
            <a:picLocks noChangeAspect="1"/>
          </p:cNvPicPr>
          <p:nvPr/>
        </p:nvPicPr>
        <p:blipFill>
          <a:blip r:embed="rId6"/>
          <a:stretch>
            <a:fillRect/>
          </a:stretch>
        </p:blipFill>
        <p:spPr>
          <a:xfrm>
            <a:off x="391395" y="2829260"/>
            <a:ext cx="3459843" cy="3531901"/>
          </a:xfrm>
          <a:prstGeom prst="rect">
            <a:avLst/>
          </a:prstGeom>
        </p:spPr>
      </p:pic>
    </p:spTree>
    <p:extLst>
      <p:ext uri="{BB962C8B-B14F-4D97-AF65-F5344CB8AC3E}">
        <p14:creationId xmlns:p14="http://schemas.microsoft.com/office/powerpoint/2010/main" val="1626307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 xmlns:a16="http://schemas.microsoft.com/office/drawing/2014/main" id="{4D000F66-CA2A-940A-9C55-53B5D335D673}"/>
              </a:ext>
            </a:extLst>
          </p:cNvPr>
          <p:cNvSpPr txBox="1"/>
          <p:nvPr/>
        </p:nvSpPr>
        <p:spPr>
          <a:xfrm>
            <a:off x="1537854" y="773609"/>
            <a:ext cx="6068291" cy="4811061"/>
          </a:xfrm>
          <a:prstGeom prst="rect">
            <a:avLst/>
          </a:prstGeom>
          <a:noFill/>
        </p:spPr>
        <p:txBody>
          <a:bodyPr wrap="square">
            <a:spAutoFit/>
          </a:bodyPr>
          <a:lstStyle/>
          <a:p>
            <a:pPr algn="ctr" rtl="1">
              <a:lnSpc>
                <a:spcPct val="115000"/>
              </a:lnSpc>
              <a:spcAft>
                <a:spcPts val="1000"/>
              </a:spcAft>
            </a:pPr>
            <a:r>
              <a:rPr lang="ar-SA" sz="4000" b="1" kern="100" dirty="0">
                <a:effectLst/>
                <a:latin typeface="Calibri" panose="020F0502020204030204" pitchFamily="34" charset="0"/>
                <a:ea typeface="Calibri" panose="020F0502020204030204" pitchFamily="34" charset="0"/>
                <a:cs typeface="Arial" panose="020B0604020202020204" pitchFamily="34" charset="0"/>
              </a:rPr>
              <a:t>مَاذَا </a:t>
            </a:r>
            <a:r>
              <a:rPr lang="ar-SA" sz="4000" b="1" kern="100" dirty="0">
                <a:latin typeface="Calibri" panose="020F0502020204030204" pitchFamily="34" charset="0"/>
                <a:ea typeface="Calibri" panose="020F0502020204030204" pitchFamily="34" charset="0"/>
                <a:cs typeface="Arial" panose="020B0604020202020204" pitchFamily="34" charset="0"/>
              </a:rPr>
              <a:t>سّ</a:t>
            </a:r>
            <a:r>
              <a:rPr lang="ar-SA" sz="4000" b="1" kern="100" dirty="0">
                <a:effectLst/>
                <a:latin typeface="Calibri" panose="020F0502020204030204" pitchFamily="34" charset="0"/>
                <a:ea typeface="Calibri" panose="020F0502020204030204" pitchFamily="34" charset="0"/>
                <a:cs typeface="Arial" panose="020B0604020202020204" pitchFamily="34" charset="0"/>
              </a:rPr>
              <a:t>نَتَعَلَّمُ فِي هَذِهِ السَّنَةِ؟</a:t>
            </a:r>
            <a:r>
              <a:rPr lang="ar-SA" sz="4000" b="1" kern="100" dirty="0">
                <a:latin typeface="Calibri" panose="020F0502020204030204" pitchFamily="34" charset="0"/>
                <a:ea typeface="Calibri" panose="020F0502020204030204" pitchFamily="34" charset="0"/>
                <a:cs typeface="Arial" panose="020B0604020202020204" pitchFamily="34" charset="0"/>
              </a:rPr>
              <a:t> نَبْدَأُ </a:t>
            </a:r>
            <a:r>
              <a:rPr lang="ar-SA" sz="4000" b="1" kern="100" dirty="0" smtClean="0">
                <a:latin typeface="Calibri" panose="020F0502020204030204" pitchFamily="34" charset="0"/>
                <a:ea typeface="Calibri" panose="020F0502020204030204" pitchFamily="34" charset="0"/>
                <a:cs typeface="Arial" panose="020B0604020202020204" pitchFamily="34" charset="0"/>
              </a:rPr>
              <a:t>بِـ....</a:t>
            </a:r>
            <a:endParaRPr lang="he-IL" sz="4000" b="1" kern="100" dirty="0" smtClean="0">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1000"/>
              </a:spcAft>
            </a:pPr>
            <a:endParaRPr lang="he-IL" sz="4000" b="1" kern="100" dirty="0">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1000"/>
              </a:spcAft>
            </a:pPr>
            <a:endParaRPr lang="he-IL" sz="4000" b="1" kern="100" dirty="0" smtClean="0">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1000"/>
              </a:spcAft>
            </a:pPr>
            <a:endParaRPr lang="he-IL" sz="4000" b="1" kern="100" dirty="0" smtClean="0">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1000"/>
              </a:spcAft>
            </a:pPr>
            <a:endParaRPr lang="en-US" sz="4000" b="1"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תיבת טקסט 4">
            <a:extLst>
              <a:ext uri="{FF2B5EF4-FFF2-40B4-BE49-F238E27FC236}">
                <a16:creationId xmlns="" xmlns:a16="http://schemas.microsoft.com/office/drawing/2014/main" id="{F55B9274-29E3-A883-24C4-D964E3CD320E}"/>
              </a:ext>
            </a:extLst>
          </p:cNvPr>
          <p:cNvSpPr txBox="1"/>
          <p:nvPr/>
        </p:nvSpPr>
        <p:spPr>
          <a:xfrm>
            <a:off x="4015409" y="185819"/>
            <a:ext cx="1202634" cy="390363"/>
          </a:xfrm>
          <a:prstGeom prst="rect">
            <a:avLst/>
          </a:prstGeom>
          <a:noFill/>
        </p:spPr>
        <p:txBody>
          <a:bodyPr wrap="square">
            <a:spAutoFit/>
          </a:bodyPr>
          <a:lstStyle/>
          <a:p>
            <a:pPr algn="r" rtl="1">
              <a:lnSpc>
                <a:spcPct val="115000"/>
              </a:lnSpc>
              <a:spcAft>
                <a:spcPts val="1000"/>
              </a:spcAft>
            </a:pPr>
            <a:r>
              <a:rPr lang="ar-SA" b="1" kern="0" dirty="0">
                <a:solidFill>
                  <a:srgbClr val="FF0000"/>
                </a:solidFill>
                <a:highlight>
                  <a:srgbClr val="FFFFFF"/>
                </a:highlight>
                <a:latin typeface="Calibri" panose="020F0502020204030204" pitchFamily="34" charset="0"/>
                <a:ea typeface="Calibri" panose="020F0502020204030204" pitchFamily="34" charset="0"/>
                <a:cs typeface="Arial" panose="020B0604020202020204" pitchFamily="34" charset="0"/>
              </a:rPr>
              <a:t>فعاليّة </a:t>
            </a:r>
            <a:r>
              <a:rPr lang="he-IL" sz="18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3</a:t>
            </a:r>
            <a:endParaRPr lang="en-US" sz="1000"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 name="תמונה 1">
            <a:extLst>
              <a:ext uri="{FF2B5EF4-FFF2-40B4-BE49-F238E27FC236}">
                <a16:creationId xmlns="" xmlns:a16="http://schemas.microsoft.com/office/drawing/2014/main" id="{31F29DC6-4203-88C4-D8DE-BA74759DCE0F}"/>
              </a:ext>
            </a:extLst>
          </p:cNvPr>
          <p:cNvPicPr>
            <a:picLocks noChangeAspect="1"/>
          </p:cNvPicPr>
          <p:nvPr/>
        </p:nvPicPr>
        <p:blipFill>
          <a:blip r:embed="rId3"/>
          <a:stretch>
            <a:fillRect/>
          </a:stretch>
        </p:blipFill>
        <p:spPr>
          <a:xfrm>
            <a:off x="7846520" y="185819"/>
            <a:ext cx="1243692" cy="859611"/>
          </a:xfrm>
          <a:prstGeom prst="rect">
            <a:avLst/>
          </a:prstGeom>
        </p:spPr>
      </p:pic>
      <p:pic>
        <p:nvPicPr>
          <p:cNvPr id="11" name="תמונה 10"/>
          <p:cNvPicPr>
            <a:picLocks noChangeAspect="1"/>
          </p:cNvPicPr>
          <p:nvPr/>
        </p:nvPicPr>
        <p:blipFill>
          <a:blip r:embed="rId4"/>
          <a:stretch>
            <a:fillRect/>
          </a:stretch>
        </p:blipFill>
        <p:spPr>
          <a:xfrm>
            <a:off x="0" y="2493817"/>
            <a:ext cx="9144000" cy="3090853"/>
          </a:xfrm>
          <a:prstGeom prst="rect">
            <a:avLst/>
          </a:prstGeom>
        </p:spPr>
      </p:pic>
    </p:spTree>
    <p:extLst>
      <p:ext uri="{BB962C8B-B14F-4D97-AF65-F5344CB8AC3E}">
        <p14:creationId xmlns:p14="http://schemas.microsoft.com/office/powerpoint/2010/main" val="2461376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 xmlns:a16="http://schemas.microsoft.com/office/drawing/2014/main" id="{3C2F7EAF-BB9C-C88E-BB71-76C84B1EB8BA}"/>
              </a:ext>
            </a:extLst>
          </p:cNvPr>
          <p:cNvSpPr txBox="1"/>
          <p:nvPr/>
        </p:nvSpPr>
        <p:spPr>
          <a:xfrm>
            <a:off x="1109869" y="510626"/>
            <a:ext cx="4605130" cy="930768"/>
          </a:xfrm>
          <a:prstGeom prst="rect">
            <a:avLst/>
          </a:prstGeom>
          <a:noFill/>
        </p:spPr>
        <p:txBody>
          <a:bodyPr wrap="square">
            <a:spAutoFit/>
          </a:bodyPr>
          <a:lstStyle/>
          <a:p>
            <a:pPr algn="just" rtl="1">
              <a:lnSpc>
                <a:spcPct val="150000"/>
              </a:lnSpc>
              <a:spcAft>
                <a:spcPts val="1000"/>
              </a:spcAft>
            </a:pPr>
            <a:r>
              <a:rPr lang="ar-SA" sz="4000" b="1" kern="0" dirty="0">
                <a:solidFill>
                  <a:srgbClr val="000000"/>
                </a:solidFill>
                <a:effectLst/>
                <a:latin typeface="Calibri" panose="020F0502020204030204" pitchFamily="34" charset="0"/>
                <a:ea typeface="Calibri" panose="020F0502020204030204" pitchFamily="34" charset="0"/>
              </a:rPr>
              <a:t>نَسْتَمِرُّ بِـ</a:t>
            </a:r>
            <a:r>
              <a:rPr lang="he-IL" sz="4000" b="1" kern="0" dirty="0">
                <a:solidFill>
                  <a:srgbClr val="000000"/>
                </a:solidFill>
                <a:effectLst/>
                <a:latin typeface="Calibri" panose="020F0502020204030204" pitchFamily="34" charset="0"/>
                <a:ea typeface="Times New Roman" panose="02020603050405020304" pitchFamily="18" charset="0"/>
              </a:rPr>
              <a:t>...</a:t>
            </a:r>
            <a:endParaRPr lang="en-US" sz="4000" kern="100" dirty="0">
              <a:effectLst/>
              <a:latin typeface="Calibri" panose="020F0502020204030204" pitchFamily="34" charset="0"/>
              <a:ea typeface="Calibri" panose="020F0502020204030204" pitchFamily="34" charset="0"/>
            </a:endParaRPr>
          </a:p>
        </p:txBody>
      </p:sp>
      <p:pic>
        <p:nvPicPr>
          <p:cNvPr id="2" name="תמונה 1">
            <a:extLst>
              <a:ext uri="{FF2B5EF4-FFF2-40B4-BE49-F238E27FC236}">
                <a16:creationId xmlns="" xmlns:a16="http://schemas.microsoft.com/office/drawing/2014/main" id="{727C8E50-9201-E841-8B60-88406AB621E8}"/>
              </a:ext>
            </a:extLst>
          </p:cNvPr>
          <p:cNvPicPr>
            <a:picLocks noChangeAspect="1"/>
          </p:cNvPicPr>
          <p:nvPr/>
        </p:nvPicPr>
        <p:blipFill>
          <a:blip r:embed="rId3"/>
          <a:stretch>
            <a:fillRect/>
          </a:stretch>
        </p:blipFill>
        <p:spPr>
          <a:xfrm>
            <a:off x="7844422" y="80820"/>
            <a:ext cx="1243692" cy="859611"/>
          </a:xfrm>
          <a:prstGeom prst="rect">
            <a:avLst/>
          </a:prstGeom>
        </p:spPr>
      </p:pic>
      <p:pic>
        <p:nvPicPr>
          <p:cNvPr id="4" name="תמונה 3"/>
          <p:cNvPicPr>
            <a:picLocks noChangeAspect="1"/>
          </p:cNvPicPr>
          <p:nvPr/>
        </p:nvPicPr>
        <p:blipFill>
          <a:blip r:embed="rId4"/>
          <a:stretch>
            <a:fillRect/>
          </a:stretch>
        </p:blipFill>
        <p:spPr>
          <a:xfrm>
            <a:off x="376546" y="2161309"/>
            <a:ext cx="8567305" cy="3065317"/>
          </a:xfrm>
          <a:prstGeom prst="rect">
            <a:avLst/>
          </a:prstGeom>
        </p:spPr>
      </p:pic>
    </p:spTree>
    <p:extLst>
      <p:ext uri="{BB962C8B-B14F-4D97-AF65-F5344CB8AC3E}">
        <p14:creationId xmlns:p14="http://schemas.microsoft.com/office/powerpoint/2010/main" val="3182559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 xmlns:a16="http://schemas.microsoft.com/office/drawing/2014/main" id="{C910AE5C-5044-A4AC-955A-DE1EA7028CCC}"/>
              </a:ext>
            </a:extLst>
          </p:cNvPr>
          <p:cNvSpPr txBox="1"/>
          <p:nvPr/>
        </p:nvSpPr>
        <p:spPr>
          <a:xfrm>
            <a:off x="944218" y="550383"/>
            <a:ext cx="4605130" cy="930768"/>
          </a:xfrm>
          <a:prstGeom prst="rect">
            <a:avLst/>
          </a:prstGeom>
          <a:noFill/>
        </p:spPr>
        <p:txBody>
          <a:bodyPr wrap="square">
            <a:spAutoFit/>
          </a:bodyPr>
          <a:lstStyle/>
          <a:p>
            <a:pPr algn="just" rtl="1">
              <a:lnSpc>
                <a:spcPct val="150000"/>
              </a:lnSpc>
              <a:spcAft>
                <a:spcPts val="1000"/>
              </a:spcAft>
            </a:pPr>
            <a:r>
              <a:rPr lang="ar-SA" sz="4000" b="1" kern="0" dirty="0">
                <a:solidFill>
                  <a:srgbClr val="000000"/>
                </a:solidFill>
                <a:effectLst/>
                <a:latin typeface="Calibri" panose="020F0502020204030204" pitchFamily="34" charset="0"/>
                <a:ea typeface="Calibri" panose="020F0502020204030204" pitchFamily="34" charset="0"/>
              </a:rPr>
              <a:t>نُنْهِي بـ</a:t>
            </a:r>
            <a:r>
              <a:rPr lang="he-IL" sz="4000" b="1" kern="0" dirty="0">
                <a:solidFill>
                  <a:srgbClr val="000000"/>
                </a:solidFill>
                <a:effectLst/>
                <a:latin typeface="Calibri" panose="020F0502020204030204" pitchFamily="34" charset="0"/>
                <a:ea typeface="Calibri" panose="020F0502020204030204" pitchFamily="34" charset="0"/>
              </a:rPr>
              <a:t>...</a:t>
            </a:r>
            <a:endParaRPr lang="en-US" sz="4000" kern="100" dirty="0">
              <a:effectLst/>
              <a:latin typeface="Calibri" panose="020F0502020204030204" pitchFamily="34" charset="0"/>
              <a:ea typeface="Calibri" panose="020F0502020204030204" pitchFamily="34" charset="0"/>
            </a:endParaRPr>
          </a:p>
        </p:txBody>
      </p:sp>
      <p:pic>
        <p:nvPicPr>
          <p:cNvPr id="2" name="תמונה 1">
            <a:extLst>
              <a:ext uri="{FF2B5EF4-FFF2-40B4-BE49-F238E27FC236}">
                <a16:creationId xmlns="" xmlns:a16="http://schemas.microsoft.com/office/drawing/2014/main" id="{457AD90E-2437-3B12-F896-06CB97475D00}"/>
              </a:ext>
            </a:extLst>
          </p:cNvPr>
          <p:cNvPicPr>
            <a:picLocks noChangeAspect="1"/>
          </p:cNvPicPr>
          <p:nvPr/>
        </p:nvPicPr>
        <p:blipFill>
          <a:blip r:embed="rId3"/>
          <a:stretch>
            <a:fillRect/>
          </a:stretch>
        </p:blipFill>
        <p:spPr>
          <a:xfrm>
            <a:off x="7766685" y="61856"/>
            <a:ext cx="1243692" cy="859611"/>
          </a:xfrm>
          <a:prstGeom prst="rect">
            <a:avLst/>
          </a:prstGeom>
        </p:spPr>
      </p:pic>
      <p:pic>
        <p:nvPicPr>
          <p:cNvPr id="4" name="תמונה 3"/>
          <p:cNvPicPr>
            <a:picLocks noChangeAspect="1"/>
          </p:cNvPicPr>
          <p:nvPr/>
        </p:nvPicPr>
        <p:blipFill>
          <a:blip r:embed="rId4"/>
          <a:stretch>
            <a:fillRect/>
          </a:stretch>
        </p:blipFill>
        <p:spPr>
          <a:xfrm>
            <a:off x="716470" y="2410207"/>
            <a:ext cx="7668994" cy="2702120"/>
          </a:xfrm>
          <a:prstGeom prst="rect">
            <a:avLst/>
          </a:prstGeom>
        </p:spPr>
      </p:pic>
    </p:spTree>
    <p:extLst>
      <p:ext uri="{BB962C8B-B14F-4D97-AF65-F5344CB8AC3E}">
        <p14:creationId xmlns:p14="http://schemas.microsoft.com/office/powerpoint/2010/main" val="2725620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 xmlns:a16="http://schemas.microsoft.com/office/drawing/2014/main" id="{02AAE23B-9DA1-F8FF-07B3-5561D8A2EF43}"/>
              </a:ext>
            </a:extLst>
          </p:cNvPr>
          <p:cNvSpPr txBox="1"/>
          <p:nvPr/>
        </p:nvSpPr>
        <p:spPr>
          <a:xfrm>
            <a:off x="1838739" y="530505"/>
            <a:ext cx="4605130" cy="916276"/>
          </a:xfrm>
          <a:prstGeom prst="rect">
            <a:avLst/>
          </a:prstGeom>
          <a:noFill/>
        </p:spPr>
        <p:txBody>
          <a:bodyPr wrap="square">
            <a:spAutoFit/>
          </a:bodyPr>
          <a:lstStyle/>
          <a:p>
            <a:pPr algn="just" rtl="1">
              <a:lnSpc>
                <a:spcPct val="150000"/>
              </a:lnSpc>
              <a:spcAft>
                <a:spcPts val="1000"/>
              </a:spcAft>
            </a:pPr>
            <a:r>
              <a:rPr lang="ar-SA" sz="4000" b="1" kern="0" dirty="0">
                <a:solidFill>
                  <a:srgbClr val="000000"/>
                </a:solidFill>
                <a:effectLst/>
                <a:latin typeface="Calibri" panose="020F0502020204030204" pitchFamily="34" charset="0"/>
                <a:ea typeface="Calibri" panose="020F0502020204030204" pitchFamily="34" charset="0"/>
              </a:rPr>
              <a:t>ماذا يوجَدُ في الكَراريسِ؟</a:t>
            </a:r>
            <a:endParaRPr lang="en-US" sz="4000" kern="100" dirty="0">
              <a:effectLst/>
              <a:latin typeface="Calibri" panose="020F0502020204030204" pitchFamily="34" charset="0"/>
              <a:ea typeface="Calibri" panose="020F0502020204030204" pitchFamily="34" charset="0"/>
            </a:endParaRPr>
          </a:p>
        </p:txBody>
      </p:sp>
      <p:pic>
        <p:nvPicPr>
          <p:cNvPr id="2" name="תמונה 1">
            <a:extLst>
              <a:ext uri="{FF2B5EF4-FFF2-40B4-BE49-F238E27FC236}">
                <a16:creationId xmlns="" xmlns:a16="http://schemas.microsoft.com/office/drawing/2014/main" id="{B9D751EC-4582-39F7-60C3-F5E3FB27BC38}"/>
              </a:ext>
            </a:extLst>
          </p:cNvPr>
          <p:cNvPicPr>
            <a:picLocks noChangeAspect="1"/>
          </p:cNvPicPr>
          <p:nvPr/>
        </p:nvPicPr>
        <p:blipFill>
          <a:blip r:embed="rId3"/>
          <a:stretch>
            <a:fillRect/>
          </a:stretch>
        </p:blipFill>
        <p:spPr>
          <a:xfrm>
            <a:off x="244680" y="1439584"/>
            <a:ext cx="8501287" cy="2612070"/>
          </a:xfrm>
          <a:prstGeom prst="rect">
            <a:avLst/>
          </a:prstGeom>
          <a:ln w="76200">
            <a:solidFill>
              <a:schemeClr val="accent1"/>
            </a:solidFill>
          </a:ln>
        </p:spPr>
      </p:pic>
      <p:pic>
        <p:nvPicPr>
          <p:cNvPr id="8" name="תמונה 7" descr="תמונה שמכילה גופן, גרפיקה, לוגו, טקסט&#10;&#10;התיאור נוצר באופן אוטומטי">
            <a:extLst>
              <a:ext uri="{FF2B5EF4-FFF2-40B4-BE49-F238E27FC236}">
                <a16:creationId xmlns="" xmlns:a16="http://schemas.microsoft.com/office/drawing/2014/main" id="{85780B5B-ABFA-8692-BC10-76975839AC3D}"/>
              </a:ext>
            </a:extLst>
          </p:cNvPr>
          <p:cNvPicPr>
            <a:picLocks noChangeAspect="1"/>
          </p:cNvPicPr>
          <p:nvPr/>
        </p:nvPicPr>
        <p:blipFill>
          <a:blip r:embed="rId4"/>
          <a:stretch>
            <a:fillRect/>
          </a:stretch>
        </p:blipFill>
        <p:spPr>
          <a:xfrm>
            <a:off x="585473" y="3471516"/>
            <a:ext cx="2269864" cy="507942"/>
          </a:xfrm>
          <a:prstGeom prst="rect">
            <a:avLst/>
          </a:prstGeom>
        </p:spPr>
      </p:pic>
      <p:pic>
        <p:nvPicPr>
          <p:cNvPr id="4" name="תמונה 3">
            <a:extLst>
              <a:ext uri="{FF2B5EF4-FFF2-40B4-BE49-F238E27FC236}">
                <a16:creationId xmlns="" xmlns:a16="http://schemas.microsoft.com/office/drawing/2014/main" id="{A04B778F-9D1F-1226-1F20-4FB694218389}"/>
              </a:ext>
            </a:extLst>
          </p:cNvPr>
          <p:cNvPicPr>
            <a:picLocks noChangeAspect="1"/>
          </p:cNvPicPr>
          <p:nvPr/>
        </p:nvPicPr>
        <p:blipFill>
          <a:blip r:embed="rId5"/>
          <a:stretch>
            <a:fillRect/>
          </a:stretch>
        </p:blipFill>
        <p:spPr>
          <a:xfrm>
            <a:off x="6443869" y="4184577"/>
            <a:ext cx="2458421" cy="2612070"/>
          </a:xfrm>
          <a:prstGeom prst="rect">
            <a:avLst/>
          </a:prstGeom>
        </p:spPr>
      </p:pic>
      <p:pic>
        <p:nvPicPr>
          <p:cNvPr id="5" name="תמונה 4">
            <a:extLst>
              <a:ext uri="{FF2B5EF4-FFF2-40B4-BE49-F238E27FC236}">
                <a16:creationId xmlns="" xmlns:a16="http://schemas.microsoft.com/office/drawing/2014/main" id="{4D0C8A77-5FBF-089F-B3E9-73F3AC5CD0B1}"/>
              </a:ext>
            </a:extLst>
          </p:cNvPr>
          <p:cNvPicPr>
            <a:picLocks noChangeAspect="1"/>
          </p:cNvPicPr>
          <p:nvPr/>
        </p:nvPicPr>
        <p:blipFill>
          <a:blip r:embed="rId6"/>
          <a:stretch>
            <a:fillRect/>
          </a:stretch>
        </p:blipFill>
        <p:spPr>
          <a:xfrm>
            <a:off x="2969111" y="4098966"/>
            <a:ext cx="3205778" cy="2783292"/>
          </a:xfrm>
          <a:prstGeom prst="rect">
            <a:avLst/>
          </a:prstGeom>
        </p:spPr>
      </p:pic>
      <p:pic>
        <p:nvPicPr>
          <p:cNvPr id="6" name="תמונה 5">
            <a:extLst>
              <a:ext uri="{FF2B5EF4-FFF2-40B4-BE49-F238E27FC236}">
                <a16:creationId xmlns="" xmlns:a16="http://schemas.microsoft.com/office/drawing/2014/main" id="{7E8E4F86-662A-F08B-5588-8E98DF568C57}"/>
              </a:ext>
            </a:extLst>
          </p:cNvPr>
          <p:cNvPicPr>
            <a:picLocks noChangeAspect="1"/>
          </p:cNvPicPr>
          <p:nvPr/>
        </p:nvPicPr>
        <p:blipFill>
          <a:blip r:embed="rId7"/>
          <a:stretch>
            <a:fillRect/>
          </a:stretch>
        </p:blipFill>
        <p:spPr>
          <a:xfrm>
            <a:off x="100416" y="4153476"/>
            <a:ext cx="2948414" cy="2783292"/>
          </a:xfrm>
          <a:prstGeom prst="rect">
            <a:avLst/>
          </a:prstGeom>
        </p:spPr>
      </p:pic>
      <p:pic>
        <p:nvPicPr>
          <p:cNvPr id="7" name="תמונה 6">
            <a:extLst>
              <a:ext uri="{FF2B5EF4-FFF2-40B4-BE49-F238E27FC236}">
                <a16:creationId xmlns="" xmlns:a16="http://schemas.microsoft.com/office/drawing/2014/main" id="{3BE72A16-A255-542E-9E67-9DD8C940617B}"/>
              </a:ext>
            </a:extLst>
          </p:cNvPr>
          <p:cNvPicPr>
            <a:picLocks noChangeAspect="1"/>
          </p:cNvPicPr>
          <p:nvPr/>
        </p:nvPicPr>
        <p:blipFill>
          <a:blip r:embed="rId8"/>
          <a:stretch>
            <a:fillRect/>
          </a:stretch>
        </p:blipFill>
        <p:spPr>
          <a:xfrm>
            <a:off x="7900308" y="129032"/>
            <a:ext cx="1243692" cy="859611"/>
          </a:xfrm>
          <a:prstGeom prst="rect">
            <a:avLst/>
          </a:prstGeom>
        </p:spPr>
      </p:pic>
    </p:spTree>
    <p:extLst>
      <p:ext uri="{BB962C8B-B14F-4D97-AF65-F5344CB8AC3E}">
        <p14:creationId xmlns:p14="http://schemas.microsoft.com/office/powerpoint/2010/main" val="2792340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 xmlns:a16="http://schemas.microsoft.com/office/drawing/2014/main" id="{F1BC894A-6355-B8F3-0724-E817D878D863}"/>
              </a:ext>
            </a:extLst>
          </p:cNvPr>
          <p:cNvSpPr txBox="1"/>
          <p:nvPr/>
        </p:nvSpPr>
        <p:spPr>
          <a:xfrm>
            <a:off x="3203116" y="1220857"/>
            <a:ext cx="2773516" cy="553998"/>
          </a:xfrm>
          <a:prstGeom prst="rect">
            <a:avLst/>
          </a:prstGeom>
          <a:noFill/>
        </p:spPr>
        <p:txBody>
          <a:bodyPr wrap="none" rtlCol="1">
            <a:spAutoFit/>
          </a:bodyPr>
          <a:lstStyle/>
          <a:p>
            <a:pPr>
              <a:defRPr/>
            </a:pPr>
            <a:r>
              <a:rPr lang="ar-SA" sz="3000" b="1" dirty="0">
                <a:solidFill>
                  <a:prstClr val="black"/>
                </a:solidFill>
              </a:rPr>
              <a:t>مَوْقِعُ بِنَظْرَةٍ مُحَوْسَبَةٍ</a:t>
            </a:r>
          </a:p>
        </p:txBody>
      </p:sp>
      <p:pic>
        <p:nvPicPr>
          <p:cNvPr id="4" name="תמונה 3">
            <a:hlinkClick r:id="rId3"/>
            <a:extLst>
              <a:ext uri="{FF2B5EF4-FFF2-40B4-BE49-F238E27FC236}">
                <a16:creationId xmlns="" xmlns:a16="http://schemas.microsoft.com/office/drawing/2014/main" id="{7E9FAA05-3D59-61D1-FC4D-F033CE3BAE7E}"/>
              </a:ext>
            </a:extLst>
          </p:cNvPr>
          <p:cNvPicPr>
            <a:picLocks noChangeAspect="1"/>
          </p:cNvPicPr>
          <p:nvPr/>
        </p:nvPicPr>
        <p:blipFill>
          <a:blip r:embed="rId4"/>
          <a:stretch>
            <a:fillRect/>
          </a:stretch>
        </p:blipFill>
        <p:spPr>
          <a:xfrm>
            <a:off x="1130377" y="2057317"/>
            <a:ext cx="6858000" cy="3795777"/>
          </a:xfrm>
          <a:prstGeom prst="rect">
            <a:avLst/>
          </a:prstGeom>
        </p:spPr>
      </p:pic>
      <p:pic>
        <p:nvPicPr>
          <p:cNvPr id="3" name="תמונה 2">
            <a:extLst>
              <a:ext uri="{FF2B5EF4-FFF2-40B4-BE49-F238E27FC236}">
                <a16:creationId xmlns="" xmlns:a16="http://schemas.microsoft.com/office/drawing/2014/main" id="{C5EE1735-ED58-1B65-F5F1-B24670373CB8}"/>
              </a:ext>
            </a:extLst>
          </p:cNvPr>
          <p:cNvPicPr>
            <a:picLocks noChangeAspect="1"/>
          </p:cNvPicPr>
          <p:nvPr/>
        </p:nvPicPr>
        <p:blipFill>
          <a:blip r:embed="rId5"/>
          <a:stretch>
            <a:fillRect/>
          </a:stretch>
        </p:blipFill>
        <p:spPr>
          <a:xfrm>
            <a:off x="7883166" y="850493"/>
            <a:ext cx="1260835" cy="740729"/>
          </a:xfrm>
          <a:prstGeom prst="rect">
            <a:avLst/>
          </a:prstGeom>
        </p:spPr>
      </p:pic>
    </p:spTree>
    <p:extLst>
      <p:ext uri="{BB962C8B-B14F-4D97-AF65-F5344CB8AC3E}">
        <p14:creationId xmlns:p14="http://schemas.microsoft.com/office/powerpoint/2010/main" val="4114066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 xmlns:a16="http://schemas.microsoft.com/office/drawing/2014/main" id="{C34463B0-0F45-AF5E-225C-EB2F09743EEA}"/>
              </a:ext>
            </a:extLst>
          </p:cNvPr>
          <p:cNvSpPr txBox="1"/>
          <p:nvPr/>
        </p:nvSpPr>
        <p:spPr>
          <a:xfrm>
            <a:off x="1911625" y="746298"/>
            <a:ext cx="4605130" cy="707886"/>
          </a:xfrm>
          <a:prstGeom prst="rect">
            <a:avLst/>
          </a:prstGeom>
          <a:noFill/>
        </p:spPr>
        <p:txBody>
          <a:bodyPr wrap="square">
            <a:spAutoFit/>
          </a:bodyPr>
          <a:lstStyle/>
          <a:p>
            <a:pPr algn="r" rtl="1"/>
            <a:r>
              <a:rPr lang="ar-SA" sz="4000" b="1" dirty="0">
                <a:effectLst/>
                <a:latin typeface="Calibri" panose="020F0502020204030204" pitchFamily="34" charset="0"/>
                <a:ea typeface="Calibri" panose="020F0502020204030204" pitchFamily="34" charset="0"/>
                <a:cs typeface="Arial" panose="020B0604020202020204" pitchFamily="34" charset="0"/>
              </a:rPr>
              <a:t>كُتُبٌ تَدْرِيْسِيَّةٌ مُحَوْسَبَةٌ</a:t>
            </a:r>
            <a:endParaRPr lang="he-IL" sz="4000" dirty="0"/>
          </a:p>
        </p:txBody>
      </p:sp>
      <p:pic>
        <p:nvPicPr>
          <p:cNvPr id="3" name="תמונה 2">
            <a:extLst>
              <a:ext uri="{FF2B5EF4-FFF2-40B4-BE49-F238E27FC236}">
                <a16:creationId xmlns="" xmlns:a16="http://schemas.microsoft.com/office/drawing/2014/main" id="{10A40385-085B-6975-2876-25C21FBFE570}"/>
              </a:ext>
            </a:extLst>
          </p:cNvPr>
          <p:cNvPicPr>
            <a:picLocks noChangeAspect="1"/>
          </p:cNvPicPr>
          <p:nvPr/>
        </p:nvPicPr>
        <p:blipFill>
          <a:blip r:embed="rId3"/>
          <a:stretch>
            <a:fillRect/>
          </a:stretch>
        </p:blipFill>
        <p:spPr>
          <a:xfrm>
            <a:off x="0" y="2381094"/>
            <a:ext cx="9144000" cy="2095811"/>
          </a:xfrm>
          <a:prstGeom prst="rect">
            <a:avLst/>
          </a:prstGeom>
        </p:spPr>
      </p:pic>
      <p:pic>
        <p:nvPicPr>
          <p:cNvPr id="6" name="תמונה 5">
            <a:extLst>
              <a:ext uri="{FF2B5EF4-FFF2-40B4-BE49-F238E27FC236}">
                <a16:creationId xmlns="" xmlns:a16="http://schemas.microsoft.com/office/drawing/2014/main" id="{23DE3E91-723D-1ACD-95AF-4EFFEC793689}"/>
              </a:ext>
            </a:extLst>
          </p:cNvPr>
          <p:cNvPicPr>
            <a:picLocks noChangeAspect="1"/>
          </p:cNvPicPr>
          <p:nvPr/>
        </p:nvPicPr>
        <p:blipFill>
          <a:blip r:embed="rId4"/>
          <a:stretch>
            <a:fillRect/>
          </a:stretch>
        </p:blipFill>
        <p:spPr>
          <a:xfrm>
            <a:off x="7788536" y="1"/>
            <a:ext cx="1355464" cy="868106"/>
          </a:xfrm>
          <a:prstGeom prst="rect">
            <a:avLst/>
          </a:prstGeom>
        </p:spPr>
      </p:pic>
    </p:spTree>
    <p:extLst>
      <p:ext uri="{BB962C8B-B14F-4D97-AF65-F5344CB8AC3E}">
        <p14:creationId xmlns:p14="http://schemas.microsoft.com/office/powerpoint/2010/main" val="4133084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 xmlns:a16="http://schemas.microsoft.com/office/drawing/2014/main" id="{FF5B9D6F-9490-394D-6593-FB9FA121A0B2}"/>
              </a:ext>
            </a:extLst>
          </p:cNvPr>
          <p:cNvSpPr txBox="1"/>
          <p:nvPr/>
        </p:nvSpPr>
        <p:spPr>
          <a:xfrm>
            <a:off x="1083365" y="529415"/>
            <a:ext cx="5708374" cy="916276"/>
          </a:xfrm>
          <a:prstGeom prst="rect">
            <a:avLst/>
          </a:prstGeom>
          <a:noFill/>
        </p:spPr>
        <p:txBody>
          <a:bodyPr wrap="square">
            <a:spAutoFit/>
          </a:bodyPr>
          <a:lstStyle/>
          <a:p>
            <a:pPr algn="just" rtl="1">
              <a:lnSpc>
                <a:spcPct val="150000"/>
              </a:lnSpc>
              <a:spcAft>
                <a:spcPts val="1000"/>
              </a:spcAft>
            </a:pPr>
            <a:r>
              <a:rPr lang="ar-SA" sz="4000" b="1" kern="0" dirty="0">
                <a:solidFill>
                  <a:srgbClr val="000000"/>
                </a:solidFill>
                <a:effectLst/>
                <a:latin typeface="Calibri" panose="020F0502020204030204" pitchFamily="34" charset="0"/>
                <a:ea typeface="Times New Roman" panose="02020603050405020304" pitchFamily="18" charset="0"/>
              </a:rPr>
              <a:t>وِحْدَاتٌ تَعلِيْمِيَّةٌ </a:t>
            </a:r>
            <a:r>
              <a:rPr lang="ar-SA" sz="4000" b="1" dirty="0">
                <a:effectLst/>
                <a:latin typeface="Calibri" panose="020F0502020204030204" pitchFamily="34" charset="0"/>
                <a:ea typeface="Calibri" panose="020F0502020204030204" pitchFamily="34" charset="0"/>
                <a:cs typeface="Arial" panose="020B0604020202020204" pitchFamily="34" charset="0"/>
              </a:rPr>
              <a:t>مُحَوْسَبَةٌ</a:t>
            </a:r>
            <a:endParaRPr lang="en-US" sz="4000" kern="100" dirty="0">
              <a:effectLst/>
              <a:latin typeface="Calibri" panose="020F0502020204030204" pitchFamily="34" charset="0"/>
              <a:ea typeface="Calibri" panose="020F0502020204030204" pitchFamily="34" charset="0"/>
            </a:endParaRPr>
          </a:p>
        </p:txBody>
      </p:sp>
      <p:sp>
        <p:nvSpPr>
          <p:cNvPr id="9" name="תיבת טקסט 8">
            <a:extLst>
              <a:ext uri="{FF2B5EF4-FFF2-40B4-BE49-F238E27FC236}">
                <a16:creationId xmlns="" xmlns:a16="http://schemas.microsoft.com/office/drawing/2014/main" id="{43667653-56BD-8D72-FC31-5AEACA4B936A}"/>
              </a:ext>
            </a:extLst>
          </p:cNvPr>
          <p:cNvSpPr txBox="1"/>
          <p:nvPr/>
        </p:nvSpPr>
        <p:spPr>
          <a:xfrm rot="18545295">
            <a:off x="499260" y="1159672"/>
            <a:ext cx="1534549" cy="400110"/>
          </a:xfrm>
          <a:prstGeom prst="rect">
            <a:avLst/>
          </a:prstGeom>
          <a:noFill/>
        </p:spPr>
        <p:txBody>
          <a:bodyPr wrap="square" rtlCol="1">
            <a:spAutoFit/>
          </a:bodyPr>
          <a:lstStyle/>
          <a:p>
            <a:r>
              <a:rPr lang="ar-SA" sz="2000" b="1" dirty="0">
                <a:solidFill>
                  <a:srgbClr val="FF0000"/>
                </a:solidFill>
              </a:rPr>
              <a:t>عِدَّةُ أَمْثِلَةٍ</a:t>
            </a:r>
            <a:endParaRPr lang="he-IL" sz="2000" b="1" dirty="0">
              <a:solidFill>
                <a:srgbClr val="FF0000"/>
              </a:solidFill>
            </a:endParaRPr>
          </a:p>
        </p:txBody>
      </p:sp>
      <p:pic>
        <p:nvPicPr>
          <p:cNvPr id="2" name="תמונה 1">
            <a:extLst>
              <a:ext uri="{FF2B5EF4-FFF2-40B4-BE49-F238E27FC236}">
                <a16:creationId xmlns="" xmlns:a16="http://schemas.microsoft.com/office/drawing/2014/main" id="{1BE5F58D-1DD4-618E-4D69-023655F1CC36}"/>
              </a:ext>
            </a:extLst>
          </p:cNvPr>
          <p:cNvPicPr>
            <a:picLocks noChangeAspect="1"/>
          </p:cNvPicPr>
          <p:nvPr/>
        </p:nvPicPr>
        <p:blipFill>
          <a:blip r:embed="rId3"/>
          <a:stretch>
            <a:fillRect/>
          </a:stretch>
        </p:blipFill>
        <p:spPr>
          <a:xfrm>
            <a:off x="338865" y="1953367"/>
            <a:ext cx="8466269" cy="4873214"/>
          </a:xfrm>
          <a:prstGeom prst="rect">
            <a:avLst/>
          </a:prstGeom>
        </p:spPr>
      </p:pic>
      <p:pic>
        <p:nvPicPr>
          <p:cNvPr id="4" name="תמונה 3">
            <a:extLst>
              <a:ext uri="{FF2B5EF4-FFF2-40B4-BE49-F238E27FC236}">
                <a16:creationId xmlns="" xmlns:a16="http://schemas.microsoft.com/office/drawing/2014/main" id="{7D3BEC31-64FB-D4C1-6E75-F76040ABE684}"/>
              </a:ext>
            </a:extLst>
          </p:cNvPr>
          <p:cNvPicPr>
            <a:picLocks noChangeAspect="1"/>
          </p:cNvPicPr>
          <p:nvPr/>
        </p:nvPicPr>
        <p:blipFill>
          <a:blip r:embed="rId4"/>
          <a:stretch>
            <a:fillRect/>
          </a:stretch>
        </p:blipFill>
        <p:spPr>
          <a:xfrm>
            <a:off x="7713323" y="-25369"/>
            <a:ext cx="1430677" cy="916276"/>
          </a:xfrm>
          <a:prstGeom prst="rect">
            <a:avLst/>
          </a:prstGeom>
        </p:spPr>
      </p:pic>
    </p:spTree>
    <p:extLst>
      <p:ext uri="{BB962C8B-B14F-4D97-AF65-F5344CB8AC3E}">
        <p14:creationId xmlns:p14="http://schemas.microsoft.com/office/powerpoint/2010/main" val="3554610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 xmlns:a16="http://schemas.microsoft.com/office/drawing/2014/main" id="{5EB48CB9-1A0F-3C3F-4DE1-B7F85712C1E4}"/>
              </a:ext>
            </a:extLst>
          </p:cNvPr>
          <p:cNvSpPr txBox="1"/>
          <p:nvPr/>
        </p:nvSpPr>
        <p:spPr>
          <a:xfrm>
            <a:off x="1626704" y="542667"/>
            <a:ext cx="4605130" cy="916276"/>
          </a:xfrm>
          <a:prstGeom prst="rect">
            <a:avLst/>
          </a:prstGeom>
          <a:noFill/>
        </p:spPr>
        <p:txBody>
          <a:bodyPr wrap="square">
            <a:spAutoFit/>
          </a:bodyPr>
          <a:lstStyle/>
          <a:p>
            <a:pPr algn="just" rtl="1">
              <a:lnSpc>
                <a:spcPct val="150000"/>
              </a:lnSpc>
              <a:spcAft>
                <a:spcPts val="1000"/>
              </a:spcAft>
            </a:pPr>
            <a:r>
              <a:rPr lang="ar-SA" sz="4000" b="1" kern="100" dirty="0">
                <a:effectLst/>
                <a:latin typeface="Calibri" panose="020F0502020204030204" pitchFamily="34" charset="0"/>
                <a:ea typeface="Calibri" panose="020F0502020204030204" pitchFamily="34" charset="0"/>
              </a:rPr>
              <a:t>تَمَّ وَلَمْ يَكْت</a:t>
            </a:r>
            <a:r>
              <a:rPr lang="ar-SA" sz="4000" b="1" kern="100" dirty="0">
                <a:latin typeface="Calibri" panose="020F0502020204030204" pitchFamily="34" charset="0"/>
                <a:ea typeface="Calibri" panose="020F0502020204030204" pitchFamily="34" charset="0"/>
              </a:rPr>
              <a:t>َ</a:t>
            </a:r>
            <a:r>
              <a:rPr lang="ar-SA" sz="4000" b="1" kern="100" dirty="0">
                <a:effectLst/>
                <a:latin typeface="Calibri" panose="020F0502020204030204" pitchFamily="34" charset="0"/>
                <a:ea typeface="Calibri" panose="020F0502020204030204" pitchFamily="34" charset="0"/>
              </a:rPr>
              <a:t>مِلْ</a:t>
            </a:r>
            <a:endParaRPr lang="en-US" sz="4000" b="1" kern="100" dirty="0">
              <a:effectLst/>
              <a:latin typeface="Calibri" panose="020F0502020204030204" pitchFamily="34" charset="0"/>
              <a:ea typeface="Calibri" panose="020F0502020204030204" pitchFamily="34" charset="0"/>
            </a:endParaRPr>
          </a:p>
        </p:txBody>
      </p:sp>
      <p:pic>
        <p:nvPicPr>
          <p:cNvPr id="6" name="תמונה 5">
            <a:extLst>
              <a:ext uri="{FF2B5EF4-FFF2-40B4-BE49-F238E27FC236}">
                <a16:creationId xmlns="" xmlns:a16="http://schemas.microsoft.com/office/drawing/2014/main" id="{AAF16F1D-1C3B-0B7B-C0FE-915ECEE3EFE9}"/>
              </a:ext>
            </a:extLst>
          </p:cNvPr>
          <p:cNvPicPr>
            <a:picLocks noChangeAspect="1"/>
          </p:cNvPicPr>
          <p:nvPr/>
        </p:nvPicPr>
        <p:blipFill>
          <a:blip r:embed="rId2"/>
          <a:stretch>
            <a:fillRect/>
          </a:stretch>
        </p:blipFill>
        <p:spPr>
          <a:xfrm>
            <a:off x="669234" y="2358889"/>
            <a:ext cx="7620001" cy="3153136"/>
          </a:xfrm>
          <a:prstGeom prst="rect">
            <a:avLst/>
          </a:prstGeom>
        </p:spPr>
      </p:pic>
      <p:sp>
        <p:nvSpPr>
          <p:cNvPr id="7" name="מלבן 6">
            <a:extLst>
              <a:ext uri="{FF2B5EF4-FFF2-40B4-BE49-F238E27FC236}">
                <a16:creationId xmlns="" xmlns:a16="http://schemas.microsoft.com/office/drawing/2014/main" id="{FF4FBD89-805A-5D5E-85DC-441165DC1749}"/>
              </a:ext>
            </a:extLst>
          </p:cNvPr>
          <p:cNvSpPr/>
          <p:nvPr/>
        </p:nvSpPr>
        <p:spPr>
          <a:xfrm>
            <a:off x="410817" y="1828800"/>
            <a:ext cx="8196470" cy="4207565"/>
          </a:xfrm>
          <a:prstGeom prst="rect">
            <a:avLst/>
          </a:prstGeom>
          <a:noFill/>
          <a:ln w="76200">
            <a:solidFill>
              <a:srgbClr val="D1E495"/>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 name="תמונה 3" descr="תמונה שמכילה כתב יד, טקסט, גופן, קליגרפיה&#10;&#10;התיאור נוצר באופן אוטומטי">
            <a:extLst>
              <a:ext uri="{FF2B5EF4-FFF2-40B4-BE49-F238E27FC236}">
                <a16:creationId xmlns="" xmlns:a16="http://schemas.microsoft.com/office/drawing/2014/main" id="{8632F0F1-2356-C7F4-B648-CF94C77C1F00}"/>
              </a:ext>
            </a:extLst>
          </p:cNvPr>
          <p:cNvPicPr>
            <a:picLocks noChangeAspect="1"/>
          </p:cNvPicPr>
          <p:nvPr/>
        </p:nvPicPr>
        <p:blipFill>
          <a:blip r:embed="rId3"/>
          <a:stretch>
            <a:fillRect/>
          </a:stretch>
        </p:blipFill>
        <p:spPr>
          <a:xfrm>
            <a:off x="1473798" y="119815"/>
            <a:ext cx="1438444" cy="779453"/>
          </a:xfrm>
          <a:prstGeom prst="rect">
            <a:avLst/>
          </a:prstGeom>
        </p:spPr>
      </p:pic>
      <p:pic>
        <p:nvPicPr>
          <p:cNvPr id="5" name="תמונה 4">
            <a:extLst>
              <a:ext uri="{FF2B5EF4-FFF2-40B4-BE49-F238E27FC236}">
                <a16:creationId xmlns="" xmlns:a16="http://schemas.microsoft.com/office/drawing/2014/main" id="{2E771808-364B-5BB9-9D16-C90E45A7B89E}"/>
              </a:ext>
            </a:extLst>
          </p:cNvPr>
          <p:cNvPicPr>
            <a:picLocks noChangeAspect="1"/>
          </p:cNvPicPr>
          <p:nvPr/>
        </p:nvPicPr>
        <p:blipFill>
          <a:blip r:embed="rId4"/>
          <a:stretch>
            <a:fillRect/>
          </a:stretch>
        </p:blipFill>
        <p:spPr>
          <a:xfrm>
            <a:off x="7860760" y="-36373"/>
            <a:ext cx="1154148" cy="935641"/>
          </a:xfrm>
          <a:prstGeom prst="rect">
            <a:avLst/>
          </a:prstGeom>
        </p:spPr>
      </p:pic>
    </p:spTree>
    <p:extLst>
      <p:ext uri="{BB962C8B-B14F-4D97-AF65-F5344CB8AC3E}">
        <p14:creationId xmlns:p14="http://schemas.microsoft.com/office/powerpoint/2010/main" val="1149865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 xmlns:a16="http://schemas.microsoft.com/office/drawing/2014/main" id="{99FFD617-CDF0-BD6D-0E5F-6679C64E86CA}"/>
              </a:ext>
            </a:extLst>
          </p:cNvPr>
          <p:cNvSpPr txBox="1"/>
          <p:nvPr/>
        </p:nvSpPr>
        <p:spPr>
          <a:xfrm>
            <a:off x="4147378" y="220784"/>
            <a:ext cx="1070112" cy="390363"/>
          </a:xfrm>
          <a:prstGeom prst="rect">
            <a:avLst/>
          </a:prstGeom>
          <a:noFill/>
        </p:spPr>
        <p:txBody>
          <a:bodyPr wrap="square">
            <a:spAutoFit/>
          </a:bodyPr>
          <a:lstStyle/>
          <a:p>
            <a:pPr algn="just" rtl="1">
              <a:lnSpc>
                <a:spcPct val="115000"/>
              </a:lnSpc>
              <a:spcAft>
                <a:spcPts val="1000"/>
              </a:spcAft>
            </a:pPr>
            <a:r>
              <a:rPr lang="ar-SA" sz="1800" b="1" kern="0" dirty="0">
                <a:solidFill>
                  <a:srgbClr val="FF0000"/>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فعاليّة</a:t>
            </a:r>
            <a:r>
              <a:rPr lang="he-IL"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1</a:t>
            </a:r>
            <a:endParaRPr lang="en-US" sz="1100"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תיבת טקסט 4">
            <a:extLst>
              <a:ext uri="{FF2B5EF4-FFF2-40B4-BE49-F238E27FC236}">
                <a16:creationId xmlns="" xmlns:a16="http://schemas.microsoft.com/office/drawing/2014/main" id="{68228D6F-8600-990B-EB8F-238F40A4518B}"/>
              </a:ext>
            </a:extLst>
          </p:cNvPr>
          <p:cNvSpPr txBox="1"/>
          <p:nvPr/>
        </p:nvSpPr>
        <p:spPr>
          <a:xfrm>
            <a:off x="1146314" y="1223851"/>
            <a:ext cx="7583556" cy="1595693"/>
          </a:xfrm>
          <a:prstGeom prst="rect">
            <a:avLst/>
          </a:prstGeom>
          <a:noFill/>
        </p:spPr>
        <p:txBody>
          <a:bodyPr wrap="square">
            <a:spAutoFit/>
          </a:bodyPr>
          <a:lstStyle/>
          <a:p>
            <a:pPr algn="just" rtl="1">
              <a:lnSpc>
                <a:spcPct val="115000"/>
              </a:lnSpc>
              <a:spcAft>
                <a:spcPts val="1000"/>
              </a:spcAft>
            </a:pPr>
            <a:r>
              <a:rPr lang="he-IL" sz="2400" b="1" kern="1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  </a:t>
            </a:r>
            <a:r>
              <a:rPr lang="ar-SA" sz="2400" b="1" kern="100" dirty="0">
                <a:effectLst/>
                <a:latin typeface="Calibri" panose="020F0502020204030204" pitchFamily="34" charset="0"/>
                <a:ea typeface="Times New Roman" panose="02020603050405020304" pitchFamily="18" charset="0"/>
                <a:cs typeface="Arial" panose="020B0604020202020204" pitchFamily="34" charset="0"/>
              </a:rPr>
              <a:t>تَجَوَّلَ طُلّابُ الصَّفِّ الْأَوَّلِ في الْحَقْلِ.</a:t>
            </a:r>
          </a:p>
          <a:p>
            <a:pPr algn="just" rtl="1">
              <a:lnSpc>
                <a:spcPct val="115000"/>
              </a:lnSpc>
              <a:spcAft>
                <a:spcPts val="1000"/>
              </a:spcAft>
            </a:pPr>
            <a:r>
              <a:rPr lang="ar-SA" sz="2400" b="1" kern="100" dirty="0">
                <a:effectLst/>
                <a:latin typeface="Calibri" panose="020F0502020204030204" pitchFamily="34" charset="0"/>
                <a:ea typeface="Times New Roman" panose="02020603050405020304" pitchFamily="18" charset="0"/>
                <a:cs typeface="Arial" panose="020B0604020202020204" pitchFamily="34" charset="0"/>
              </a:rPr>
              <a:t>قالَتْ سَلامُ: "مَاذَا أَرى هُناكَ؟"</a:t>
            </a:r>
          </a:p>
          <a:p>
            <a:pPr algn="just" rtl="1">
              <a:lnSpc>
                <a:spcPct val="115000"/>
              </a:lnSpc>
              <a:spcAft>
                <a:spcPts val="1000"/>
              </a:spcAft>
            </a:pPr>
            <a:r>
              <a:rPr lang="ar-SA" sz="2400" b="1" kern="100" dirty="0">
                <a:effectLst/>
                <a:latin typeface="Calibri" panose="020F0502020204030204" pitchFamily="34" charset="0"/>
                <a:ea typeface="Times New Roman" panose="02020603050405020304" pitchFamily="18" charset="0"/>
                <a:cs typeface="Arial" panose="020B0604020202020204" pitchFamily="34" charset="0"/>
              </a:rPr>
              <a:t>ماذا رَأَتْ سَلامُ؟</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תיבת טקסט 6">
            <a:extLst>
              <a:ext uri="{FF2B5EF4-FFF2-40B4-BE49-F238E27FC236}">
                <a16:creationId xmlns="" xmlns:a16="http://schemas.microsoft.com/office/drawing/2014/main" id="{83DC30A4-86E2-23D8-F9C1-1C999E5386FE}"/>
              </a:ext>
            </a:extLst>
          </p:cNvPr>
          <p:cNvSpPr txBox="1"/>
          <p:nvPr/>
        </p:nvSpPr>
        <p:spPr>
          <a:xfrm>
            <a:off x="771939" y="700800"/>
            <a:ext cx="4605130" cy="754694"/>
          </a:xfrm>
          <a:prstGeom prst="rect">
            <a:avLst/>
          </a:prstGeom>
          <a:noFill/>
        </p:spPr>
        <p:txBody>
          <a:bodyPr wrap="square">
            <a:spAutoFit/>
          </a:bodyPr>
          <a:lstStyle/>
          <a:p>
            <a:pPr algn="just" rtl="1">
              <a:lnSpc>
                <a:spcPct val="115000"/>
              </a:lnSpc>
              <a:spcAft>
                <a:spcPts val="1000"/>
              </a:spcAft>
            </a:pPr>
            <a:r>
              <a:rPr lang="ar-SA" sz="4000" b="1" kern="1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مَا هَذَا؟</a:t>
            </a:r>
            <a:endParaRPr lang="en-US"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תמונה 7">
            <a:extLst>
              <a:ext uri="{FF2B5EF4-FFF2-40B4-BE49-F238E27FC236}">
                <a16:creationId xmlns="" xmlns:a16="http://schemas.microsoft.com/office/drawing/2014/main" id="{DC9BECD5-150B-5156-CD41-D5C4BFE935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1486" y="2819544"/>
            <a:ext cx="6461028" cy="37940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תמונה 1">
            <a:extLst>
              <a:ext uri="{FF2B5EF4-FFF2-40B4-BE49-F238E27FC236}">
                <a16:creationId xmlns="" xmlns:a16="http://schemas.microsoft.com/office/drawing/2014/main" id="{23B57E82-9878-476A-93F3-1710283D8C86}"/>
              </a:ext>
            </a:extLst>
          </p:cNvPr>
          <p:cNvPicPr>
            <a:picLocks noChangeAspect="1"/>
          </p:cNvPicPr>
          <p:nvPr/>
        </p:nvPicPr>
        <p:blipFill>
          <a:blip r:embed="rId4"/>
          <a:stretch>
            <a:fillRect/>
          </a:stretch>
        </p:blipFill>
        <p:spPr>
          <a:xfrm>
            <a:off x="7900308" y="61856"/>
            <a:ext cx="1243692" cy="859611"/>
          </a:xfrm>
          <a:prstGeom prst="rect">
            <a:avLst/>
          </a:prstGeom>
        </p:spPr>
      </p:pic>
    </p:spTree>
    <p:extLst>
      <p:ext uri="{BB962C8B-B14F-4D97-AF65-F5344CB8AC3E}">
        <p14:creationId xmlns:p14="http://schemas.microsoft.com/office/powerpoint/2010/main" val="1219245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 xmlns:a16="http://schemas.microsoft.com/office/drawing/2014/main" id="{139E9664-AEB6-9550-81A8-C303F6FAE5E5}"/>
              </a:ext>
            </a:extLst>
          </p:cNvPr>
          <p:cNvSpPr txBox="1"/>
          <p:nvPr/>
        </p:nvSpPr>
        <p:spPr>
          <a:xfrm>
            <a:off x="1500808" y="1321194"/>
            <a:ext cx="4605130" cy="555986"/>
          </a:xfrm>
          <a:prstGeom prst="rect">
            <a:avLst/>
          </a:prstGeom>
          <a:noFill/>
        </p:spPr>
        <p:txBody>
          <a:bodyPr wrap="square">
            <a:spAutoFit/>
          </a:bodyPr>
          <a:lstStyle/>
          <a:p>
            <a:pPr algn="r" rtl="1">
              <a:lnSpc>
                <a:spcPct val="115000"/>
              </a:lnSpc>
              <a:spcAft>
                <a:spcPts val="1000"/>
              </a:spcAft>
            </a:pPr>
            <a:r>
              <a:rPr lang="ar-SA" sz="2800" b="1" kern="0" dirty="0">
                <a:effectLst/>
                <a:latin typeface="Calibri" panose="020F0502020204030204" pitchFamily="34" charset="0"/>
                <a:ea typeface="Times New Roman" panose="02020603050405020304" pitchFamily="18" charset="0"/>
                <a:cs typeface="Arial" panose="020B0604020202020204" pitchFamily="34" charset="0"/>
              </a:rPr>
              <a:t>ماذا رَأَتْ سَلامُ؟</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תמונה 4">
            <a:hlinkClick r:id="rId3"/>
            <a:extLst>
              <a:ext uri="{FF2B5EF4-FFF2-40B4-BE49-F238E27FC236}">
                <a16:creationId xmlns="" xmlns:a16="http://schemas.microsoft.com/office/drawing/2014/main" id="{1851982F-612C-AE5C-E4D4-BB693B51C047}"/>
              </a:ext>
            </a:extLst>
          </p:cNvPr>
          <p:cNvPicPr>
            <a:picLocks noChangeAspect="1"/>
          </p:cNvPicPr>
          <p:nvPr/>
        </p:nvPicPr>
        <p:blipFill>
          <a:blip r:embed="rId4"/>
          <a:stretch>
            <a:fillRect/>
          </a:stretch>
        </p:blipFill>
        <p:spPr>
          <a:xfrm>
            <a:off x="553278" y="1930114"/>
            <a:ext cx="8037443" cy="42908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תיבת טקסט 5">
            <a:extLst>
              <a:ext uri="{FF2B5EF4-FFF2-40B4-BE49-F238E27FC236}">
                <a16:creationId xmlns="" xmlns:a16="http://schemas.microsoft.com/office/drawing/2014/main" id="{A1DFBFA7-B47F-65AF-044F-F21ADA5A57FC}"/>
              </a:ext>
            </a:extLst>
          </p:cNvPr>
          <p:cNvSpPr txBox="1"/>
          <p:nvPr/>
        </p:nvSpPr>
        <p:spPr>
          <a:xfrm>
            <a:off x="-59636" y="582523"/>
            <a:ext cx="6520069" cy="820930"/>
          </a:xfrm>
          <a:prstGeom prst="rect">
            <a:avLst/>
          </a:prstGeom>
          <a:noFill/>
        </p:spPr>
        <p:txBody>
          <a:bodyPr wrap="square">
            <a:spAutoFit/>
          </a:bodyPr>
          <a:lstStyle/>
          <a:p>
            <a:pPr algn="just" rtl="1">
              <a:lnSpc>
                <a:spcPct val="115000"/>
              </a:lnSpc>
              <a:spcAft>
                <a:spcPts val="1000"/>
              </a:spcAft>
            </a:pPr>
            <a:r>
              <a:rPr lang="ar-SA" sz="4400" b="1" kern="0" dirty="0">
                <a:solidFill>
                  <a:srgbClr val="222222"/>
                </a:solidFill>
                <a:effectLst/>
                <a:latin typeface="Calibri" panose="020F0502020204030204" pitchFamily="34" charset="0"/>
                <a:ea typeface="Calibri" panose="020F0502020204030204" pitchFamily="34" charset="0"/>
                <a:cs typeface="Arial" panose="020B0604020202020204" pitchFamily="34" charset="0"/>
              </a:rPr>
              <a:t>شَاهِدُوا الْفيلْمَ الْقَصِيْرَ التَّالِي</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 name="תמונה 1">
            <a:extLst>
              <a:ext uri="{FF2B5EF4-FFF2-40B4-BE49-F238E27FC236}">
                <a16:creationId xmlns="" xmlns:a16="http://schemas.microsoft.com/office/drawing/2014/main" id="{F53DCB33-B1EF-A008-A3BE-AC64D9455103}"/>
              </a:ext>
            </a:extLst>
          </p:cNvPr>
          <p:cNvPicPr>
            <a:picLocks noChangeAspect="1"/>
          </p:cNvPicPr>
          <p:nvPr/>
        </p:nvPicPr>
        <p:blipFill>
          <a:blip r:embed="rId5"/>
          <a:stretch>
            <a:fillRect/>
          </a:stretch>
        </p:blipFill>
        <p:spPr>
          <a:xfrm>
            <a:off x="7900308" y="133377"/>
            <a:ext cx="1243692" cy="859611"/>
          </a:xfrm>
          <a:prstGeom prst="rect">
            <a:avLst/>
          </a:prstGeom>
        </p:spPr>
      </p:pic>
    </p:spTree>
    <p:extLst>
      <p:ext uri="{BB962C8B-B14F-4D97-AF65-F5344CB8AC3E}">
        <p14:creationId xmlns:p14="http://schemas.microsoft.com/office/powerpoint/2010/main" val="2925301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 xmlns:a16="http://schemas.microsoft.com/office/drawing/2014/main" id="{1169DAE1-3CF6-DDDB-FC92-C18144CE1D10}"/>
              </a:ext>
            </a:extLst>
          </p:cNvPr>
          <p:cNvSpPr txBox="1"/>
          <p:nvPr/>
        </p:nvSpPr>
        <p:spPr>
          <a:xfrm>
            <a:off x="1646582" y="547028"/>
            <a:ext cx="4605130" cy="916276"/>
          </a:xfrm>
          <a:prstGeom prst="rect">
            <a:avLst/>
          </a:prstGeom>
          <a:noFill/>
        </p:spPr>
        <p:txBody>
          <a:bodyPr wrap="square">
            <a:spAutoFit/>
          </a:bodyPr>
          <a:lstStyle/>
          <a:p>
            <a:pPr algn="r" rtl="1">
              <a:lnSpc>
                <a:spcPct val="150000"/>
              </a:lnSpc>
              <a:spcAft>
                <a:spcPts val="1000"/>
              </a:spcAft>
            </a:pPr>
            <a:r>
              <a:rPr lang="ar-SA" sz="4000" b="1"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مَاذَا رَأَى الْأَطْفَالُ؟</a:t>
            </a:r>
            <a:endParaRPr lang="en-US" sz="40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תיבת טקסט 4">
            <a:extLst>
              <a:ext uri="{FF2B5EF4-FFF2-40B4-BE49-F238E27FC236}">
                <a16:creationId xmlns="" xmlns:a16="http://schemas.microsoft.com/office/drawing/2014/main" id="{3E1574E0-6325-8720-EB29-EB4F0BBA49CB}"/>
              </a:ext>
            </a:extLst>
          </p:cNvPr>
          <p:cNvSpPr txBox="1"/>
          <p:nvPr/>
        </p:nvSpPr>
        <p:spPr>
          <a:xfrm>
            <a:off x="4152452" y="1802416"/>
            <a:ext cx="4912035" cy="4414798"/>
          </a:xfrm>
          <a:prstGeom prst="rect">
            <a:avLst/>
          </a:prstGeom>
          <a:noFill/>
        </p:spPr>
        <p:txBody>
          <a:bodyPr wrap="square">
            <a:spAutoFit/>
          </a:bodyPr>
          <a:lstStyle/>
          <a:p>
            <a:pPr algn="r" rtl="1">
              <a:lnSpc>
                <a:spcPct val="150000"/>
              </a:lnSpc>
              <a:spcAft>
                <a:spcPts val="1000"/>
              </a:spcAft>
            </a:pPr>
            <a:r>
              <a:rPr lang="ar-SA" sz="2400" b="1" kern="1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رَأَى الْأَطْفَالُ أَكْوَامًا صَغِيْرَةً مِنَ التُّرْبَةِ مُرَتَّبَةً فِي أَتْلَامٍ.</a:t>
            </a:r>
          </a:p>
          <a:p>
            <a:pPr algn="r" rtl="1">
              <a:lnSpc>
                <a:spcPct val="150000"/>
              </a:lnSpc>
              <a:spcAft>
                <a:spcPts val="1000"/>
              </a:spcAft>
            </a:pPr>
            <a:r>
              <a:rPr lang="ar-SA" sz="2400" b="1" kern="1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ذَهَبُوا إِلَى نِهَايَةِ التَّلْمِ وَوَقَفُوا بِصَمْتٍ بِجَانِبِ آخِرِ كَو</a:t>
            </a:r>
            <a:r>
              <a:rPr lang="ar-SA" sz="2400" b="1" kern="100" dirty="0">
                <a:solidFill>
                  <a:srgbClr val="222222"/>
                </a:solidFill>
                <a:latin typeface="Calibri" panose="020F0502020204030204" pitchFamily="34" charset="0"/>
                <a:ea typeface="Calibri" panose="020F0502020204030204" pitchFamily="34" charset="0"/>
                <a:cs typeface="Arial" panose="020B0604020202020204" pitchFamily="34" charset="0"/>
              </a:rPr>
              <a:t>ْ</a:t>
            </a:r>
            <a:r>
              <a:rPr lang="ar-SA" sz="2400" b="1" kern="1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مَةٍ مِنَ التُّرَابِ.</a:t>
            </a:r>
          </a:p>
          <a:p>
            <a:pPr algn="r" rtl="1">
              <a:lnSpc>
                <a:spcPct val="150000"/>
              </a:lnSpc>
              <a:spcAft>
                <a:spcPts val="1000"/>
              </a:spcAft>
            </a:pPr>
            <a:r>
              <a:rPr lang="ar-SA" sz="2400" b="1" kern="1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فَجْأَةً سَمِعُوا طَرْقًا. </a:t>
            </a:r>
          </a:p>
          <a:p>
            <a:pPr algn="r" rtl="1">
              <a:lnSpc>
                <a:spcPct val="150000"/>
              </a:lnSpc>
              <a:spcAft>
                <a:spcPts val="1000"/>
              </a:spcAft>
            </a:pPr>
            <a:r>
              <a:rPr lang="ar-SA" sz="2400" b="1" kern="1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سَأَلَ نَديمٌ: "هَل يُوْجَدُ أَحَدٌ؟ </a:t>
            </a:r>
          </a:p>
          <a:p>
            <a:pPr algn="r" rtl="1">
              <a:lnSpc>
                <a:spcPct val="150000"/>
              </a:lnSpc>
              <a:spcAft>
                <a:spcPts val="1000"/>
              </a:spcAft>
            </a:pPr>
            <a:r>
              <a:rPr lang="ar-SA" sz="2400" b="1" kern="100" dirty="0">
                <a:solidFill>
                  <a:srgbClr val="222222"/>
                </a:solidFill>
                <a:effectLst/>
                <a:latin typeface="Calibri" panose="020F0502020204030204" pitchFamily="34" charset="0"/>
                <a:ea typeface="Calibri" panose="020F0502020204030204" pitchFamily="34" charset="0"/>
                <a:cs typeface="Arial" panose="020B0604020202020204" pitchFamily="34" charset="0"/>
              </a:rPr>
              <a:t>سَأَلَ رائِدٌ: "مَنْ يَخْتَبِئُ هُنَاكَ؟</a:t>
            </a:r>
            <a:endParaRPr lang="he-IL" sz="2400" b="1" dirty="0"/>
          </a:p>
        </p:txBody>
      </p:sp>
      <p:pic>
        <p:nvPicPr>
          <p:cNvPr id="6" name="תמונה 5">
            <a:extLst>
              <a:ext uri="{FF2B5EF4-FFF2-40B4-BE49-F238E27FC236}">
                <a16:creationId xmlns="" xmlns:a16="http://schemas.microsoft.com/office/drawing/2014/main" id="{A3367C50-843F-5A81-E523-394907C4FB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487" y="2410690"/>
            <a:ext cx="3582991" cy="35490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תמונה 1">
            <a:extLst>
              <a:ext uri="{FF2B5EF4-FFF2-40B4-BE49-F238E27FC236}">
                <a16:creationId xmlns="" xmlns:a16="http://schemas.microsoft.com/office/drawing/2014/main" id="{36421E3A-88E7-F355-FED9-1753DD5DD366}"/>
              </a:ext>
            </a:extLst>
          </p:cNvPr>
          <p:cNvPicPr>
            <a:picLocks noChangeAspect="1"/>
          </p:cNvPicPr>
          <p:nvPr/>
        </p:nvPicPr>
        <p:blipFill>
          <a:blip r:embed="rId4"/>
          <a:stretch>
            <a:fillRect/>
          </a:stretch>
        </p:blipFill>
        <p:spPr>
          <a:xfrm>
            <a:off x="7820795" y="132108"/>
            <a:ext cx="1243692" cy="859611"/>
          </a:xfrm>
          <a:prstGeom prst="rect">
            <a:avLst/>
          </a:prstGeom>
        </p:spPr>
      </p:pic>
    </p:spTree>
    <p:extLst>
      <p:ext uri="{BB962C8B-B14F-4D97-AF65-F5344CB8AC3E}">
        <p14:creationId xmlns:p14="http://schemas.microsoft.com/office/powerpoint/2010/main" val="4022559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 xmlns:a16="http://schemas.microsoft.com/office/drawing/2014/main" id="{414215D8-B004-A5D5-0D97-427441F1B39C}"/>
              </a:ext>
            </a:extLst>
          </p:cNvPr>
          <p:cNvSpPr txBox="1"/>
          <p:nvPr/>
        </p:nvSpPr>
        <p:spPr>
          <a:xfrm>
            <a:off x="590918" y="1457497"/>
            <a:ext cx="7793178" cy="669094"/>
          </a:xfrm>
          <a:prstGeom prst="rect">
            <a:avLst/>
          </a:prstGeom>
          <a:noFill/>
        </p:spPr>
        <p:txBody>
          <a:bodyPr wrap="square">
            <a:spAutoFit/>
          </a:bodyPr>
          <a:lstStyle/>
          <a:p>
            <a:pPr algn="ctr" rtl="1">
              <a:lnSpc>
                <a:spcPct val="150000"/>
              </a:lnSpc>
              <a:spcAft>
                <a:spcPts val="1000"/>
              </a:spcAft>
            </a:pPr>
            <a:r>
              <a:rPr lang="ar-SA" sz="2800" b="1" kern="0" dirty="0">
                <a:latin typeface="Calibri" panose="020F0502020204030204" pitchFamily="34" charset="0"/>
                <a:cs typeface="Arial" panose="020B0604020202020204" pitchFamily="34" charset="0"/>
              </a:rPr>
              <a:t>هَيَّا بِنَا نَتَعَرَّفُ عَلَى</a:t>
            </a:r>
            <a:r>
              <a:rPr lang="he-IL" sz="2800" b="1" kern="0" dirty="0">
                <a:latin typeface="Calibri" panose="020F0502020204030204" pitchFamily="34" charset="0"/>
                <a:cs typeface="Arial" panose="020B0604020202020204" pitchFamily="34" charset="0"/>
              </a:rPr>
              <a:t>: </a:t>
            </a:r>
            <a:r>
              <a:rPr lang="ar-SA" sz="2800" b="1" kern="0" dirty="0">
                <a:latin typeface="Calibri" panose="020F0502020204030204" pitchFamily="34" charset="0"/>
                <a:cs typeface="Arial" panose="020B0604020202020204" pitchFamily="34" charset="0"/>
              </a:rPr>
              <a:t>الْجُرذِ </a:t>
            </a:r>
            <a:endParaRPr lang="en-US" sz="2800" b="1" kern="0" dirty="0">
              <a:latin typeface="Calibri" panose="020F0502020204030204" pitchFamily="34" charset="0"/>
              <a:cs typeface="Arial" panose="020B0604020202020204" pitchFamily="34" charset="0"/>
            </a:endParaRPr>
          </a:p>
        </p:txBody>
      </p:sp>
      <p:pic>
        <p:nvPicPr>
          <p:cNvPr id="7" name="תמונה 6">
            <a:hlinkClick r:id="rId3"/>
            <a:extLst>
              <a:ext uri="{FF2B5EF4-FFF2-40B4-BE49-F238E27FC236}">
                <a16:creationId xmlns="" xmlns:a16="http://schemas.microsoft.com/office/drawing/2014/main" id="{0C6E46C9-CD0F-ADF3-906C-2506C758A956}"/>
              </a:ext>
            </a:extLst>
          </p:cNvPr>
          <p:cNvPicPr>
            <a:picLocks noChangeAspect="1"/>
          </p:cNvPicPr>
          <p:nvPr/>
        </p:nvPicPr>
        <p:blipFill>
          <a:blip r:embed="rId4"/>
          <a:stretch>
            <a:fillRect/>
          </a:stretch>
        </p:blipFill>
        <p:spPr>
          <a:xfrm>
            <a:off x="892424" y="2126591"/>
            <a:ext cx="7491672" cy="41910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תיבת טקסט 8">
            <a:extLst>
              <a:ext uri="{FF2B5EF4-FFF2-40B4-BE49-F238E27FC236}">
                <a16:creationId xmlns="" xmlns:a16="http://schemas.microsoft.com/office/drawing/2014/main" id="{73C77AC9-48C5-D8F5-7EBD-1B26432462E7}"/>
              </a:ext>
            </a:extLst>
          </p:cNvPr>
          <p:cNvSpPr txBox="1"/>
          <p:nvPr/>
        </p:nvSpPr>
        <p:spPr>
          <a:xfrm>
            <a:off x="1366221" y="6317599"/>
            <a:ext cx="5442082" cy="464871"/>
          </a:xfrm>
          <a:prstGeom prst="rect">
            <a:avLst/>
          </a:prstGeom>
          <a:noFill/>
        </p:spPr>
        <p:txBody>
          <a:bodyPr wrap="square">
            <a:spAutoFit/>
          </a:bodyPr>
          <a:lstStyle/>
          <a:p>
            <a:pPr algn="r" rtl="1">
              <a:lnSpc>
                <a:spcPct val="150000"/>
              </a:lnSpc>
              <a:spcAft>
                <a:spcPts val="1000"/>
              </a:spcAft>
            </a:pPr>
            <a:r>
              <a:rPr lang="ar-SA" sz="1800" kern="100" dirty="0">
                <a:solidFill>
                  <a:srgbClr val="000000"/>
                </a:solidFill>
                <a:effectLst/>
                <a:latin typeface="Calibri" panose="020F0502020204030204" pitchFamily="34" charset="0"/>
                <a:ea typeface="Calibri" panose="020F0502020204030204" pitchFamily="34" charset="0"/>
                <a:cs typeface="Assistant" pitchFamily="2" charset="-79"/>
              </a:rPr>
              <a:t>الفيلم بإذن د. جلعاد </a:t>
            </a:r>
            <a:r>
              <a:rPr lang="ar-SA" sz="1800" kern="100" dirty="0" err="1">
                <a:solidFill>
                  <a:srgbClr val="000000"/>
                </a:solidFill>
                <a:effectLst/>
                <a:latin typeface="Calibri" panose="020F0502020204030204" pitchFamily="34" charset="0"/>
                <a:ea typeface="Calibri" panose="020F0502020204030204" pitchFamily="34" charset="0"/>
                <a:cs typeface="Assistant" pitchFamily="2" charset="-79"/>
              </a:rPr>
              <a:t>فيلوسوف</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תיבת טקסט 9">
            <a:extLst>
              <a:ext uri="{FF2B5EF4-FFF2-40B4-BE49-F238E27FC236}">
                <a16:creationId xmlns="" xmlns:a16="http://schemas.microsoft.com/office/drawing/2014/main" id="{B3009A86-4C81-5D69-BFDA-9AE876D6D4ED}"/>
              </a:ext>
            </a:extLst>
          </p:cNvPr>
          <p:cNvSpPr txBox="1"/>
          <p:nvPr/>
        </p:nvSpPr>
        <p:spPr>
          <a:xfrm>
            <a:off x="-165653" y="634019"/>
            <a:ext cx="6520069" cy="820930"/>
          </a:xfrm>
          <a:prstGeom prst="rect">
            <a:avLst/>
          </a:prstGeom>
          <a:noFill/>
        </p:spPr>
        <p:txBody>
          <a:bodyPr wrap="square">
            <a:spAutoFit/>
          </a:bodyPr>
          <a:lstStyle/>
          <a:p>
            <a:pPr algn="just" rtl="1">
              <a:lnSpc>
                <a:spcPct val="115000"/>
              </a:lnSpc>
              <a:spcAft>
                <a:spcPts val="1000"/>
              </a:spcAft>
            </a:pPr>
            <a:r>
              <a:rPr lang="ar-SA" sz="4400" b="1" kern="0" dirty="0">
                <a:solidFill>
                  <a:srgbClr val="222222"/>
                </a:solidFill>
                <a:effectLst/>
                <a:latin typeface="Calibri" panose="020F0502020204030204" pitchFamily="34" charset="0"/>
                <a:ea typeface="Calibri" panose="020F0502020204030204" pitchFamily="34" charset="0"/>
                <a:cs typeface="Arial" panose="020B0604020202020204" pitchFamily="34" charset="0"/>
              </a:rPr>
              <a:t>شَاهِدُوا الْفِيلْمَ الْقَصِيْرَ التَّالِي</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תמונה 3">
            <a:extLst>
              <a:ext uri="{FF2B5EF4-FFF2-40B4-BE49-F238E27FC236}">
                <a16:creationId xmlns="" xmlns:a16="http://schemas.microsoft.com/office/drawing/2014/main" id="{784B74F1-11FB-42DA-3D44-926909FBC1C4}"/>
              </a:ext>
            </a:extLst>
          </p:cNvPr>
          <p:cNvPicPr>
            <a:picLocks noChangeAspect="1"/>
          </p:cNvPicPr>
          <p:nvPr/>
        </p:nvPicPr>
        <p:blipFill>
          <a:blip r:embed="rId5"/>
          <a:stretch>
            <a:fillRect/>
          </a:stretch>
        </p:blipFill>
        <p:spPr>
          <a:xfrm>
            <a:off x="7900308" y="110595"/>
            <a:ext cx="1243692" cy="859611"/>
          </a:xfrm>
          <a:prstGeom prst="rect">
            <a:avLst/>
          </a:prstGeom>
        </p:spPr>
      </p:pic>
    </p:spTree>
    <p:extLst>
      <p:ext uri="{BB962C8B-B14F-4D97-AF65-F5344CB8AC3E}">
        <p14:creationId xmlns:p14="http://schemas.microsoft.com/office/powerpoint/2010/main" val="3254230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 xmlns:a16="http://schemas.microsoft.com/office/drawing/2014/main" id="{7654E083-9048-F0F4-EB48-AA60B69805E1}"/>
              </a:ext>
            </a:extLst>
          </p:cNvPr>
          <p:cNvSpPr txBox="1"/>
          <p:nvPr/>
        </p:nvSpPr>
        <p:spPr>
          <a:xfrm>
            <a:off x="1401417" y="709280"/>
            <a:ext cx="5668618" cy="754694"/>
          </a:xfrm>
          <a:prstGeom prst="rect">
            <a:avLst/>
          </a:prstGeom>
          <a:noFill/>
        </p:spPr>
        <p:txBody>
          <a:bodyPr wrap="square">
            <a:spAutoFit/>
          </a:bodyPr>
          <a:lstStyle/>
          <a:p>
            <a:pPr algn="r" rtl="1">
              <a:lnSpc>
                <a:spcPct val="115000"/>
              </a:lnSpc>
              <a:spcAft>
                <a:spcPts val="1000"/>
              </a:spcAft>
            </a:pPr>
            <a:r>
              <a:rPr lang="ar-SA" sz="4000" b="1" kern="0" dirty="0">
                <a:solidFill>
                  <a:srgbClr val="000000"/>
                </a:solidFill>
                <a:effectLst/>
                <a:latin typeface="Calibri" panose="020F0502020204030204" pitchFamily="34" charset="0"/>
                <a:ea typeface="Calibri" panose="020F0502020204030204" pitchFamily="34" charset="0"/>
                <a:cs typeface="Arial" panose="020B0604020202020204" pitchFamily="34" charset="0"/>
              </a:rPr>
              <a:t>مَا الذِي أَثَارَ دَهْشَتَكُم فِي الْفِيلمِ؟</a:t>
            </a:r>
            <a:endParaRPr lang="en-US" sz="40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תמונה 3" descr="תמונה שמכילה גרפיקה, עיצוב גרפי, צילום מסך, לוגו&#10;&#10;התיאור נוצר באופן אוטומטי">
            <a:extLst>
              <a:ext uri="{FF2B5EF4-FFF2-40B4-BE49-F238E27FC236}">
                <a16:creationId xmlns="" xmlns:a16="http://schemas.microsoft.com/office/drawing/2014/main" id="{64F73915-DAFF-7437-854E-A6F868A0D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634" y="2176509"/>
            <a:ext cx="4498573" cy="3833352"/>
          </a:xfrm>
          <a:prstGeom prst="rect">
            <a:avLst/>
          </a:prstGeom>
        </p:spPr>
      </p:pic>
      <p:grpSp>
        <p:nvGrpSpPr>
          <p:cNvPr id="15" name="קבוצה 14">
            <a:extLst>
              <a:ext uri="{FF2B5EF4-FFF2-40B4-BE49-F238E27FC236}">
                <a16:creationId xmlns="" xmlns:a16="http://schemas.microsoft.com/office/drawing/2014/main" id="{8DBB1A51-2BE0-88E6-3145-04463EFB476E}"/>
              </a:ext>
            </a:extLst>
          </p:cNvPr>
          <p:cNvGrpSpPr/>
          <p:nvPr/>
        </p:nvGrpSpPr>
        <p:grpSpPr>
          <a:xfrm>
            <a:off x="808951" y="1708930"/>
            <a:ext cx="1532891" cy="1439854"/>
            <a:chOff x="530087" y="740580"/>
            <a:chExt cx="1762539" cy="1655564"/>
          </a:xfrm>
          <a:noFill/>
        </p:grpSpPr>
        <p:sp>
          <p:nvSpPr>
            <p:cNvPr id="16" name="כוכב: 5 פינות 15">
              <a:extLst>
                <a:ext uri="{FF2B5EF4-FFF2-40B4-BE49-F238E27FC236}">
                  <a16:creationId xmlns="" xmlns:a16="http://schemas.microsoft.com/office/drawing/2014/main" id="{D471E039-74C3-D24B-70C4-F49985520820}"/>
                </a:ext>
              </a:extLst>
            </p:cNvPr>
            <p:cNvSpPr/>
            <p:nvPr/>
          </p:nvSpPr>
          <p:spPr>
            <a:xfrm>
              <a:off x="530087" y="740580"/>
              <a:ext cx="1762539" cy="1655564"/>
            </a:xfrm>
            <a:prstGeom prst="star5">
              <a:avLst>
                <a:gd name="adj" fmla="val 26481"/>
                <a:gd name="hf" fmla="val 105146"/>
                <a:gd name="vf" fmla="val 110557"/>
              </a:avLst>
            </a:prstGeom>
            <a:grpFill/>
            <a:ln w="1905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1600">
                <a:solidFill>
                  <a:schemeClr val="tx1"/>
                </a:solidFill>
              </a:endParaRPr>
            </a:p>
          </p:txBody>
        </p:sp>
        <p:sp>
          <p:nvSpPr>
            <p:cNvPr id="17" name="תיבת טקסט 16">
              <a:extLst>
                <a:ext uri="{FF2B5EF4-FFF2-40B4-BE49-F238E27FC236}">
                  <a16:creationId xmlns="" xmlns:a16="http://schemas.microsoft.com/office/drawing/2014/main" id="{E5CDB4CF-D69E-EFC4-8BF6-85A2B57380E2}"/>
                </a:ext>
              </a:extLst>
            </p:cNvPr>
            <p:cNvSpPr txBox="1"/>
            <p:nvPr/>
          </p:nvSpPr>
          <p:spPr>
            <a:xfrm>
              <a:off x="848219" y="1351190"/>
              <a:ext cx="1040296" cy="486962"/>
            </a:xfrm>
            <a:prstGeom prst="rect">
              <a:avLst/>
            </a:prstGeom>
            <a:grpFill/>
          </p:spPr>
          <p:txBody>
            <a:bodyPr wrap="square">
              <a:spAutoFit/>
            </a:bodyPr>
            <a:lstStyle/>
            <a:p>
              <a:pPr algn="r" rtl="1">
                <a:lnSpc>
                  <a:spcPct val="115000"/>
                </a:lnSpc>
                <a:spcAft>
                  <a:spcPts val="1000"/>
                </a:spcAft>
              </a:pPr>
              <a:r>
                <a:rPr lang="ar-SA" sz="2000" b="1" kern="100" dirty="0">
                  <a:effectLst/>
                  <a:latin typeface="Calibri" panose="020F0502020204030204" pitchFamily="34" charset="0"/>
                  <a:ea typeface="Calibri" panose="020F0502020204030204" pitchFamily="34" charset="0"/>
                  <a:cs typeface="Arial" panose="020B0604020202020204" pitchFamily="34" charset="0"/>
                </a:rPr>
                <a:t>مُدهِش</a:t>
              </a: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27" name="קבוצה 26">
            <a:extLst>
              <a:ext uri="{FF2B5EF4-FFF2-40B4-BE49-F238E27FC236}">
                <a16:creationId xmlns="" xmlns:a16="http://schemas.microsoft.com/office/drawing/2014/main" id="{2CD76D76-3A12-73D7-C3AD-247DA2E78019}"/>
              </a:ext>
            </a:extLst>
          </p:cNvPr>
          <p:cNvGrpSpPr/>
          <p:nvPr/>
        </p:nvGrpSpPr>
        <p:grpSpPr>
          <a:xfrm>
            <a:off x="6883250" y="1637751"/>
            <a:ext cx="1553818" cy="1459511"/>
            <a:chOff x="6459180" y="962901"/>
            <a:chExt cx="1553818" cy="1459511"/>
          </a:xfrm>
        </p:grpSpPr>
        <p:sp>
          <p:nvSpPr>
            <p:cNvPr id="18" name="כוכב: 5 פינות 17">
              <a:extLst>
                <a:ext uri="{FF2B5EF4-FFF2-40B4-BE49-F238E27FC236}">
                  <a16:creationId xmlns="" xmlns:a16="http://schemas.microsoft.com/office/drawing/2014/main" id="{606D49B1-DE91-9A8C-159B-74E957DC7E7B}"/>
                </a:ext>
              </a:extLst>
            </p:cNvPr>
            <p:cNvSpPr/>
            <p:nvPr/>
          </p:nvSpPr>
          <p:spPr>
            <a:xfrm>
              <a:off x="6459180" y="962901"/>
              <a:ext cx="1553818" cy="1459511"/>
            </a:xfrm>
            <a:prstGeom prst="star5">
              <a:avLst>
                <a:gd name="adj" fmla="val 23204"/>
                <a:gd name="hf" fmla="val 105146"/>
                <a:gd name="vf" fmla="val 110557"/>
              </a:avLst>
            </a:prstGeom>
            <a:noFill/>
            <a:ln w="1905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0" name="תיבת טקסט 19">
              <a:extLst>
                <a:ext uri="{FF2B5EF4-FFF2-40B4-BE49-F238E27FC236}">
                  <a16:creationId xmlns="" xmlns:a16="http://schemas.microsoft.com/office/drawing/2014/main" id="{D9EEBA98-9F8A-8BDF-E870-E24EF198BEFA}"/>
                </a:ext>
              </a:extLst>
            </p:cNvPr>
            <p:cNvSpPr txBox="1"/>
            <p:nvPr/>
          </p:nvSpPr>
          <p:spPr>
            <a:xfrm>
              <a:off x="6692044" y="1494326"/>
              <a:ext cx="892368" cy="390363"/>
            </a:xfrm>
            <a:prstGeom prst="rect">
              <a:avLst/>
            </a:prstGeom>
            <a:noFill/>
          </p:spPr>
          <p:txBody>
            <a:bodyPr wrap="square">
              <a:spAutoFit/>
            </a:bodyPr>
            <a:lstStyle/>
            <a:p>
              <a:pPr algn="r" rtl="1">
                <a:lnSpc>
                  <a:spcPct val="115000"/>
                </a:lnSpc>
                <a:spcAft>
                  <a:spcPts val="1000"/>
                </a:spcAft>
              </a:pPr>
              <a:r>
                <a:rPr lang="ar-SA" sz="1800" b="1" kern="100" dirty="0">
                  <a:effectLst/>
                  <a:latin typeface="Calibri" panose="020F0502020204030204" pitchFamily="34" charset="0"/>
                  <a:ea typeface="Calibri" panose="020F0502020204030204" pitchFamily="34" charset="0"/>
                  <a:cs typeface="Arial" panose="020B0604020202020204" pitchFamily="34" charset="0"/>
                </a:rPr>
                <a:t>مُثير</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21" name="קבוצה 20">
            <a:extLst>
              <a:ext uri="{FF2B5EF4-FFF2-40B4-BE49-F238E27FC236}">
                <a16:creationId xmlns="" xmlns:a16="http://schemas.microsoft.com/office/drawing/2014/main" id="{62856234-B6AB-9D60-5739-5297C0BDE5F7}"/>
              </a:ext>
            </a:extLst>
          </p:cNvPr>
          <p:cNvGrpSpPr/>
          <p:nvPr/>
        </p:nvGrpSpPr>
        <p:grpSpPr>
          <a:xfrm>
            <a:off x="799012" y="4244954"/>
            <a:ext cx="1522178" cy="1429791"/>
            <a:chOff x="849962" y="4309873"/>
            <a:chExt cx="1522178" cy="1429791"/>
          </a:xfrm>
          <a:noFill/>
        </p:grpSpPr>
        <p:sp>
          <p:nvSpPr>
            <p:cNvPr id="22" name="כוכב: 5 פינות 21">
              <a:extLst>
                <a:ext uri="{FF2B5EF4-FFF2-40B4-BE49-F238E27FC236}">
                  <a16:creationId xmlns="" xmlns:a16="http://schemas.microsoft.com/office/drawing/2014/main" id="{195AF182-5E0D-CCC6-3556-9EDD445D6F69}"/>
                </a:ext>
              </a:extLst>
            </p:cNvPr>
            <p:cNvSpPr/>
            <p:nvPr/>
          </p:nvSpPr>
          <p:spPr>
            <a:xfrm>
              <a:off x="849962" y="4309873"/>
              <a:ext cx="1522178" cy="1429791"/>
            </a:xfrm>
            <a:prstGeom prst="star5">
              <a:avLst>
                <a:gd name="adj" fmla="val 23271"/>
                <a:gd name="hf" fmla="val 105146"/>
                <a:gd name="vf" fmla="val 110557"/>
              </a:avLst>
            </a:prstGeom>
            <a:grpFill/>
            <a:ln w="1905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3" name="תיבת טקסט 22">
              <a:extLst>
                <a:ext uri="{FF2B5EF4-FFF2-40B4-BE49-F238E27FC236}">
                  <a16:creationId xmlns="" xmlns:a16="http://schemas.microsoft.com/office/drawing/2014/main" id="{7881A562-3859-8A01-E961-82A0127C6294}"/>
                </a:ext>
              </a:extLst>
            </p:cNvPr>
            <p:cNvSpPr txBox="1"/>
            <p:nvPr/>
          </p:nvSpPr>
          <p:spPr>
            <a:xfrm>
              <a:off x="1029102" y="4829586"/>
              <a:ext cx="972717" cy="390363"/>
            </a:xfrm>
            <a:prstGeom prst="rect">
              <a:avLst/>
            </a:prstGeom>
            <a:grpFill/>
          </p:spPr>
          <p:txBody>
            <a:bodyPr wrap="square">
              <a:spAutoFit/>
            </a:bodyPr>
            <a:lstStyle/>
            <a:p>
              <a:pPr algn="r" rtl="1">
                <a:lnSpc>
                  <a:spcPct val="115000"/>
                </a:lnSpc>
                <a:spcAft>
                  <a:spcPts val="1000"/>
                </a:spcAft>
              </a:pPr>
              <a:r>
                <a:rPr lang="ar-SA" b="1" kern="100" dirty="0">
                  <a:latin typeface="Calibri" panose="020F0502020204030204" pitchFamily="34" charset="0"/>
                  <a:ea typeface="Calibri" panose="020F0502020204030204" pitchFamily="34" charset="0"/>
                  <a:cs typeface="Arial" panose="020B0604020202020204" pitchFamily="34" charset="0"/>
                </a:rPr>
                <a:t>جَميل</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28" name="קבוצה 27">
            <a:extLst>
              <a:ext uri="{FF2B5EF4-FFF2-40B4-BE49-F238E27FC236}">
                <a16:creationId xmlns="" xmlns:a16="http://schemas.microsoft.com/office/drawing/2014/main" id="{9843AD59-0883-7340-2B50-10B2E92064F0}"/>
              </a:ext>
            </a:extLst>
          </p:cNvPr>
          <p:cNvGrpSpPr/>
          <p:nvPr/>
        </p:nvGrpSpPr>
        <p:grpSpPr>
          <a:xfrm>
            <a:off x="7277007" y="3700958"/>
            <a:ext cx="1573881" cy="1478356"/>
            <a:chOff x="7277007" y="3700958"/>
            <a:chExt cx="1573881" cy="1478356"/>
          </a:xfrm>
        </p:grpSpPr>
        <p:sp>
          <p:nvSpPr>
            <p:cNvPr id="19" name="כוכב: 5 פינות 18">
              <a:extLst>
                <a:ext uri="{FF2B5EF4-FFF2-40B4-BE49-F238E27FC236}">
                  <a16:creationId xmlns="" xmlns:a16="http://schemas.microsoft.com/office/drawing/2014/main" id="{69702FF9-A708-67BA-74E5-7198442004CB}"/>
                </a:ext>
              </a:extLst>
            </p:cNvPr>
            <p:cNvSpPr/>
            <p:nvPr/>
          </p:nvSpPr>
          <p:spPr>
            <a:xfrm>
              <a:off x="7277007" y="3700958"/>
              <a:ext cx="1573881" cy="1478356"/>
            </a:xfrm>
            <a:prstGeom prst="star5">
              <a:avLst>
                <a:gd name="adj" fmla="val 25990"/>
                <a:gd name="hf" fmla="val 105146"/>
                <a:gd name="vf" fmla="val 110557"/>
              </a:avLst>
            </a:prstGeom>
            <a:noFill/>
            <a:ln w="1905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4" name="תיבת טקסט 23">
              <a:extLst>
                <a:ext uri="{FF2B5EF4-FFF2-40B4-BE49-F238E27FC236}">
                  <a16:creationId xmlns="" xmlns:a16="http://schemas.microsoft.com/office/drawing/2014/main" id="{06B0D622-5418-24EF-967F-AF50FDA492BB}"/>
                </a:ext>
              </a:extLst>
            </p:cNvPr>
            <p:cNvSpPr txBox="1"/>
            <p:nvPr/>
          </p:nvSpPr>
          <p:spPr>
            <a:xfrm>
              <a:off x="7277007" y="4244954"/>
              <a:ext cx="1106556" cy="390363"/>
            </a:xfrm>
            <a:prstGeom prst="rect">
              <a:avLst/>
            </a:prstGeom>
            <a:noFill/>
          </p:spPr>
          <p:txBody>
            <a:bodyPr wrap="square">
              <a:spAutoFit/>
            </a:bodyPr>
            <a:lstStyle/>
            <a:p>
              <a:pPr algn="r" rtl="1">
                <a:lnSpc>
                  <a:spcPct val="115000"/>
                </a:lnSpc>
                <a:spcAft>
                  <a:spcPts val="1000"/>
                </a:spcAft>
              </a:pPr>
              <a:r>
                <a:rPr lang="ar-SA" sz="1800" b="1" kern="100" dirty="0">
                  <a:effectLst/>
                  <a:latin typeface="Calibri" panose="020F0502020204030204" pitchFamily="34" charset="0"/>
                  <a:ea typeface="Calibri" panose="020F0502020204030204" pitchFamily="34" charset="0"/>
                  <a:cs typeface="Arial" panose="020B0604020202020204" pitchFamily="34" charset="0"/>
                </a:rPr>
                <a:t>رائِع</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25" name="כוכב: 5 פינות 24">
            <a:extLst>
              <a:ext uri="{FF2B5EF4-FFF2-40B4-BE49-F238E27FC236}">
                <a16:creationId xmlns="" xmlns:a16="http://schemas.microsoft.com/office/drawing/2014/main" id="{653DF322-4899-5F6E-0972-09D6A0117C07}"/>
              </a:ext>
            </a:extLst>
          </p:cNvPr>
          <p:cNvSpPr/>
          <p:nvPr/>
        </p:nvSpPr>
        <p:spPr>
          <a:xfrm>
            <a:off x="4885299" y="5198807"/>
            <a:ext cx="1573881" cy="1478356"/>
          </a:xfrm>
          <a:prstGeom prst="star5">
            <a:avLst>
              <a:gd name="adj" fmla="val 25990"/>
              <a:gd name="hf" fmla="val 105146"/>
              <a:gd name="vf" fmla="val 110557"/>
            </a:avLst>
          </a:prstGeom>
          <a:noFill/>
          <a:ln w="19050"/>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6" name="תיבת טקסט 25">
            <a:extLst>
              <a:ext uri="{FF2B5EF4-FFF2-40B4-BE49-F238E27FC236}">
                <a16:creationId xmlns="" xmlns:a16="http://schemas.microsoft.com/office/drawing/2014/main" id="{BB5A218E-4FC1-BD40-4ED8-8CA49A111466}"/>
              </a:ext>
            </a:extLst>
          </p:cNvPr>
          <p:cNvSpPr txBox="1"/>
          <p:nvPr/>
        </p:nvSpPr>
        <p:spPr>
          <a:xfrm>
            <a:off x="4919860" y="5814679"/>
            <a:ext cx="1106556" cy="324128"/>
          </a:xfrm>
          <a:prstGeom prst="rect">
            <a:avLst/>
          </a:prstGeom>
          <a:noFill/>
        </p:spPr>
        <p:txBody>
          <a:bodyPr wrap="square">
            <a:spAutoFit/>
          </a:bodyPr>
          <a:lstStyle/>
          <a:p>
            <a:pPr algn="r" rtl="1">
              <a:lnSpc>
                <a:spcPct val="115000"/>
              </a:lnSpc>
              <a:spcAft>
                <a:spcPts val="1000"/>
              </a:spcAft>
            </a:pPr>
            <a:r>
              <a:rPr lang="ar-SA" sz="1400" b="1" kern="100" dirty="0">
                <a:effectLst/>
                <a:latin typeface="Calibri" panose="020F0502020204030204" pitchFamily="34" charset="0"/>
                <a:ea typeface="Calibri" panose="020F0502020204030204" pitchFamily="34" charset="0"/>
                <a:cs typeface="Arial" panose="020B0604020202020204" pitchFamily="34" charset="0"/>
              </a:rPr>
              <a:t>مُشوق</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 name="תמונה 1">
            <a:extLst>
              <a:ext uri="{FF2B5EF4-FFF2-40B4-BE49-F238E27FC236}">
                <a16:creationId xmlns="" xmlns:a16="http://schemas.microsoft.com/office/drawing/2014/main" id="{524D47E3-8A27-BA7E-E82C-7A45B83414AB}"/>
              </a:ext>
            </a:extLst>
          </p:cNvPr>
          <p:cNvPicPr>
            <a:picLocks noChangeAspect="1"/>
          </p:cNvPicPr>
          <p:nvPr/>
        </p:nvPicPr>
        <p:blipFill>
          <a:blip r:embed="rId4"/>
          <a:stretch>
            <a:fillRect/>
          </a:stretch>
        </p:blipFill>
        <p:spPr>
          <a:xfrm>
            <a:off x="7761717" y="46487"/>
            <a:ext cx="1243692" cy="859611"/>
          </a:xfrm>
          <a:prstGeom prst="rect">
            <a:avLst/>
          </a:prstGeom>
        </p:spPr>
      </p:pic>
    </p:spTree>
    <p:extLst>
      <p:ext uri="{BB962C8B-B14F-4D97-AF65-F5344CB8AC3E}">
        <p14:creationId xmlns:p14="http://schemas.microsoft.com/office/powerpoint/2010/main" val="1335941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 xmlns:a16="http://schemas.microsoft.com/office/drawing/2014/main" id="{4A8D602D-A014-B1F3-C818-31CF5F3C31FE}"/>
              </a:ext>
            </a:extLst>
          </p:cNvPr>
          <p:cNvSpPr txBox="1"/>
          <p:nvPr/>
        </p:nvSpPr>
        <p:spPr>
          <a:xfrm>
            <a:off x="4096578" y="344846"/>
            <a:ext cx="1070112" cy="390363"/>
          </a:xfrm>
          <a:prstGeom prst="rect">
            <a:avLst/>
          </a:prstGeom>
          <a:noFill/>
        </p:spPr>
        <p:txBody>
          <a:bodyPr wrap="square">
            <a:spAutoFit/>
          </a:bodyPr>
          <a:lstStyle/>
          <a:p>
            <a:pPr algn="just" rtl="1">
              <a:lnSpc>
                <a:spcPct val="115000"/>
              </a:lnSpc>
              <a:spcAft>
                <a:spcPts val="1000"/>
              </a:spcAft>
            </a:pPr>
            <a:r>
              <a:rPr lang="ar-SA" b="1" kern="0" dirty="0">
                <a:solidFill>
                  <a:srgbClr val="FF0000"/>
                </a:solidFill>
                <a:highlight>
                  <a:srgbClr val="FFFFFF"/>
                </a:highlight>
                <a:latin typeface="Calibri" panose="020F0502020204030204" pitchFamily="34" charset="0"/>
                <a:ea typeface="Times New Roman" panose="02020603050405020304" pitchFamily="18" charset="0"/>
                <a:cs typeface="Arial" panose="020B0604020202020204" pitchFamily="34" charset="0"/>
              </a:rPr>
              <a:t>فعاليّة</a:t>
            </a:r>
            <a:r>
              <a:rPr lang="he-IL" sz="1800" b="1" kern="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2</a:t>
            </a:r>
            <a:endParaRPr lang="en-US" sz="1100"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תיבת טקסט 3">
            <a:extLst>
              <a:ext uri="{FF2B5EF4-FFF2-40B4-BE49-F238E27FC236}">
                <a16:creationId xmlns="" xmlns:a16="http://schemas.microsoft.com/office/drawing/2014/main" id="{085494FF-436A-2E5F-5EBF-250603BED597}"/>
              </a:ext>
            </a:extLst>
          </p:cNvPr>
          <p:cNvSpPr txBox="1"/>
          <p:nvPr/>
        </p:nvSpPr>
        <p:spPr>
          <a:xfrm>
            <a:off x="1679713" y="735209"/>
            <a:ext cx="4605130" cy="754694"/>
          </a:xfrm>
          <a:prstGeom prst="rect">
            <a:avLst/>
          </a:prstGeom>
          <a:noFill/>
        </p:spPr>
        <p:txBody>
          <a:bodyPr wrap="square">
            <a:spAutoFit/>
          </a:bodyPr>
          <a:lstStyle/>
          <a:p>
            <a:pPr indent="76200" algn="r" rtl="1">
              <a:lnSpc>
                <a:spcPct val="115000"/>
              </a:lnSpc>
              <a:spcAft>
                <a:spcPts val="1000"/>
              </a:spcAft>
            </a:pPr>
            <a:r>
              <a:rPr lang="ar-SA" sz="4000" b="1" kern="100" dirty="0">
                <a:latin typeface="Calibri" panose="020F0502020204030204" pitchFamily="34" charset="0"/>
                <a:ea typeface="Calibri" panose="020F0502020204030204" pitchFamily="34" charset="0"/>
                <a:cs typeface="Arial" panose="020B0604020202020204" pitchFamily="34" charset="0"/>
              </a:rPr>
              <a:t>نَسْتَكْشِفُ </a:t>
            </a:r>
            <a:r>
              <a:rPr lang="ar-SA" sz="4000" b="1" kern="100" dirty="0" err="1">
                <a:latin typeface="Calibri" panose="020F0502020204030204" pitchFamily="34" charset="0"/>
                <a:ea typeface="Calibri" panose="020F0502020204030204" pitchFamily="34" charset="0"/>
                <a:cs typeface="Arial" panose="020B0604020202020204" pitchFamily="34" charset="0"/>
              </a:rPr>
              <a:t>الْمَارْشمِيلُّو</a:t>
            </a:r>
            <a:endParaRPr lang="en-US" sz="40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תמונה 5" descr="תמונה שמכילה טקסט, פני אדם, אדם, ילדה&#10;&#10;התיאור נוצר באופן אוטומטי">
            <a:extLst>
              <a:ext uri="{FF2B5EF4-FFF2-40B4-BE49-F238E27FC236}">
                <a16:creationId xmlns="" xmlns:a16="http://schemas.microsoft.com/office/drawing/2014/main" id="{5BE80245-21E8-F2BD-774C-08B97BD75147}"/>
              </a:ext>
            </a:extLst>
          </p:cNvPr>
          <p:cNvPicPr>
            <a:picLocks noChangeAspect="1"/>
          </p:cNvPicPr>
          <p:nvPr/>
        </p:nvPicPr>
        <p:blipFill>
          <a:blip r:embed="rId3"/>
          <a:stretch>
            <a:fillRect/>
          </a:stretch>
        </p:blipFill>
        <p:spPr>
          <a:xfrm>
            <a:off x="1386349" y="1430450"/>
            <a:ext cx="6220693" cy="5420481"/>
          </a:xfrm>
          <a:prstGeom prst="rect">
            <a:avLst/>
          </a:prstGeom>
        </p:spPr>
      </p:pic>
      <p:pic>
        <p:nvPicPr>
          <p:cNvPr id="3" name="תמונה 2">
            <a:extLst>
              <a:ext uri="{FF2B5EF4-FFF2-40B4-BE49-F238E27FC236}">
                <a16:creationId xmlns="" xmlns:a16="http://schemas.microsoft.com/office/drawing/2014/main" id="{57506595-3ADC-F540-E004-C04C3DCE1250}"/>
              </a:ext>
            </a:extLst>
          </p:cNvPr>
          <p:cNvPicPr>
            <a:picLocks noChangeAspect="1"/>
          </p:cNvPicPr>
          <p:nvPr/>
        </p:nvPicPr>
        <p:blipFill>
          <a:blip r:embed="rId4"/>
          <a:stretch>
            <a:fillRect/>
          </a:stretch>
        </p:blipFill>
        <p:spPr>
          <a:xfrm>
            <a:off x="7812150" y="110221"/>
            <a:ext cx="1243692" cy="859611"/>
          </a:xfrm>
          <a:prstGeom prst="rect">
            <a:avLst/>
          </a:prstGeom>
        </p:spPr>
      </p:pic>
    </p:spTree>
    <p:extLst>
      <p:ext uri="{BB962C8B-B14F-4D97-AF65-F5344CB8AC3E}">
        <p14:creationId xmlns:p14="http://schemas.microsoft.com/office/powerpoint/2010/main" val="2004238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 xmlns:a16="http://schemas.microsoft.com/office/drawing/2014/main" id="{F5F64092-074C-EB4E-176E-961E08B6C147}"/>
              </a:ext>
            </a:extLst>
          </p:cNvPr>
          <p:cNvSpPr txBox="1"/>
          <p:nvPr/>
        </p:nvSpPr>
        <p:spPr>
          <a:xfrm>
            <a:off x="1308652" y="689402"/>
            <a:ext cx="4605130" cy="754694"/>
          </a:xfrm>
          <a:prstGeom prst="rect">
            <a:avLst/>
          </a:prstGeom>
          <a:noFill/>
        </p:spPr>
        <p:txBody>
          <a:bodyPr wrap="square">
            <a:spAutoFit/>
          </a:bodyPr>
          <a:lstStyle/>
          <a:p>
            <a:pPr indent="76200" algn="r" rtl="1">
              <a:lnSpc>
                <a:spcPct val="115000"/>
              </a:lnSpc>
              <a:spcAft>
                <a:spcPts val="1000"/>
              </a:spcAft>
            </a:pPr>
            <a:r>
              <a:rPr lang="ar-SA" sz="4000" b="1" kern="100" dirty="0">
                <a:latin typeface="Calibri" panose="020F0502020204030204" pitchFamily="34" charset="0"/>
                <a:ea typeface="Calibri" panose="020F0502020204030204" pitchFamily="34" charset="0"/>
                <a:cs typeface="Arial" panose="020B0604020202020204" pitchFamily="34" charset="0"/>
              </a:rPr>
              <a:t>الأَعْضَاءُ الْحِسِّيَّةِ</a:t>
            </a:r>
            <a:endParaRPr lang="en-US" sz="40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2" name="גרפיקה 21">
            <a:extLst>
              <a:ext uri="{FF2B5EF4-FFF2-40B4-BE49-F238E27FC236}">
                <a16:creationId xmlns="" xmlns:a16="http://schemas.microsoft.com/office/drawing/2014/main" id="{A0C7C0CB-441F-01C4-E2EF-04B38EC9DFC3}"/>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775606" y="2897178"/>
            <a:ext cx="1368001" cy="1368000"/>
          </a:xfrm>
          <a:prstGeom prst="rect">
            <a:avLst/>
          </a:prstGeom>
          <a:effectLst>
            <a:outerShdw blurRad="50800" dist="38100" dir="2700000" algn="tl" rotWithShape="0">
              <a:prstClr val="black">
                <a:alpha val="40000"/>
              </a:prstClr>
            </a:outerShdw>
          </a:effectLst>
        </p:spPr>
      </p:pic>
      <p:pic>
        <p:nvPicPr>
          <p:cNvPr id="4" name="גרפיקה 3">
            <a:extLst>
              <a:ext uri="{FF2B5EF4-FFF2-40B4-BE49-F238E27FC236}">
                <a16:creationId xmlns="" xmlns:a16="http://schemas.microsoft.com/office/drawing/2014/main" id="{4081A31A-717B-1861-55A3-B83B98810A24}"/>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7492590" y="2897178"/>
            <a:ext cx="1368002" cy="1368000"/>
          </a:xfrm>
          <a:prstGeom prst="rect">
            <a:avLst/>
          </a:prstGeom>
          <a:effectLst>
            <a:outerShdw blurRad="50800" dist="38100" dir="2700000" algn="tl" rotWithShape="0">
              <a:prstClr val="black">
                <a:alpha val="40000"/>
              </a:prstClr>
            </a:outerShdw>
          </a:effectLst>
        </p:spPr>
      </p:pic>
      <p:pic>
        <p:nvPicPr>
          <p:cNvPr id="35" name="גרפיקה 34">
            <a:extLst>
              <a:ext uri="{FF2B5EF4-FFF2-40B4-BE49-F238E27FC236}">
                <a16:creationId xmlns="" xmlns:a16="http://schemas.microsoft.com/office/drawing/2014/main" id="{46044ECC-0C8C-721F-51FB-0A90E28F4645}"/>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4058621" y="2897178"/>
            <a:ext cx="1368001" cy="1368000"/>
          </a:xfrm>
          <a:prstGeom prst="rect">
            <a:avLst/>
          </a:prstGeom>
          <a:effectLst>
            <a:outerShdw blurRad="50800" dist="38100" dir="2700000" algn="tl" rotWithShape="0">
              <a:prstClr val="black">
                <a:alpha val="40000"/>
              </a:prstClr>
            </a:outerShdw>
          </a:effectLst>
        </p:spPr>
      </p:pic>
      <p:pic>
        <p:nvPicPr>
          <p:cNvPr id="36" name="גרפיקה 35">
            <a:extLst>
              <a:ext uri="{FF2B5EF4-FFF2-40B4-BE49-F238E27FC236}">
                <a16:creationId xmlns="" xmlns:a16="http://schemas.microsoft.com/office/drawing/2014/main" id="{D7EA26D2-13A0-33AB-E59F-AFACDD96BC0D}"/>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2341636" y="2897178"/>
            <a:ext cx="1368001" cy="1368000"/>
          </a:xfrm>
          <a:prstGeom prst="rect">
            <a:avLst/>
          </a:prstGeom>
          <a:effectLst>
            <a:outerShdw blurRad="50800" dist="38100" dir="2700000" algn="tl" rotWithShape="0">
              <a:prstClr val="black">
                <a:alpha val="40000"/>
              </a:prstClr>
            </a:outerShdw>
          </a:effectLst>
        </p:spPr>
      </p:pic>
      <p:grpSp>
        <p:nvGrpSpPr>
          <p:cNvPr id="38" name="קבוצה 37">
            <a:extLst>
              <a:ext uri="{FF2B5EF4-FFF2-40B4-BE49-F238E27FC236}">
                <a16:creationId xmlns="" xmlns:a16="http://schemas.microsoft.com/office/drawing/2014/main" id="{64FE8415-FE87-B63B-790F-8A5B5FF09A54}"/>
              </a:ext>
            </a:extLst>
          </p:cNvPr>
          <p:cNvGrpSpPr/>
          <p:nvPr/>
        </p:nvGrpSpPr>
        <p:grpSpPr>
          <a:xfrm>
            <a:off x="624652" y="2897178"/>
            <a:ext cx="1368000" cy="1368000"/>
            <a:chOff x="583002" y="4238407"/>
            <a:chExt cx="1416704" cy="1296000"/>
          </a:xfrm>
        </p:grpSpPr>
        <p:sp>
          <p:nvSpPr>
            <p:cNvPr id="39" name="מלבן: פינות מעוגלות 38">
              <a:extLst>
                <a:ext uri="{FF2B5EF4-FFF2-40B4-BE49-F238E27FC236}">
                  <a16:creationId xmlns="" xmlns:a16="http://schemas.microsoft.com/office/drawing/2014/main" id="{D3F05831-41D3-2FA2-39E3-5B9F2ADE1F43}"/>
                </a:ext>
              </a:extLst>
            </p:cNvPr>
            <p:cNvSpPr/>
            <p:nvPr/>
          </p:nvSpPr>
          <p:spPr>
            <a:xfrm>
              <a:off x="583002" y="4238407"/>
              <a:ext cx="1416704" cy="1296000"/>
            </a:xfrm>
            <a:prstGeom prst="roundRect">
              <a:avLst>
                <a:gd name="adj" fmla="val 10576"/>
              </a:avLst>
            </a:prstGeom>
            <a:solidFill>
              <a:srgbClr val="5A5EAE"/>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1" tIns="149353" rIns="149352" bIns="495276" numCol="1" spcCol="1270" rtlCol="0" anchor="ctr" anchorCtr="0">
              <a:noAutofit/>
            </a:bodyPr>
            <a:lstStyle/>
            <a:p>
              <a:pPr marL="0" indent="0" algn="ctr" defTabSz="933450" rtl="1">
                <a:lnSpc>
                  <a:spcPct val="90000"/>
                </a:lnSpc>
                <a:spcBef>
                  <a:spcPct val="0"/>
                </a:spcBef>
                <a:spcAft>
                  <a:spcPct val="35000"/>
                </a:spcAft>
                <a:buNone/>
              </a:pPr>
              <a:endParaRPr lang="x-none" sz="2100" b="1" kern="1200"/>
            </a:p>
          </p:txBody>
        </p:sp>
        <p:sp>
          <p:nvSpPr>
            <p:cNvPr id="40" name="צורה חופשית: צורה 39">
              <a:extLst>
                <a:ext uri="{FF2B5EF4-FFF2-40B4-BE49-F238E27FC236}">
                  <a16:creationId xmlns="" xmlns:a16="http://schemas.microsoft.com/office/drawing/2014/main" id="{E6D04D3E-C790-829B-9670-BD3BB9ED13AC}"/>
                </a:ext>
              </a:extLst>
            </p:cNvPr>
            <p:cNvSpPr/>
            <p:nvPr/>
          </p:nvSpPr>
          <p:spPr>
            <a:xfrm>
              <a:off x="1160516" y="4372309"/>
              <a:ext cx="261676" cy="186743"/>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F6CCB4"/>
            </a:solidFill>
            <a:ln w="9525" cap="flat">
              <a:solidFill>
                <a:schemeClr val="tx1"/>
              </a:solidFill>
              <a:prstDash val="solid"/>
              <a:miter/>
            </a:ln>
          </p:spPr>
          <p:txBody>
            <a:bodyPr rtlCol="0" anchor="ctr"/>
            <a:lstStyle/>
            <a:p>
              <a:endParaRPr lang="x-none"/>
            </a:p>
          </p:txBody>
        </p:sp>
        <p:sp>
          <p:nvSpPr>
            <p:cNvPr id="41" name="צורה חופשית: צורה 40">
              <a:extLst>
                <a:ext uri="{FF2B5EF4-FFF2-40B4-BE49-F238E27FC236}">
                  <a16:creationId xmlns="" xmlns:a16="http://schemas.microsoft.com/office/drawing/2014/main" id="{4C7FED0F-B268-A11B-DE4C-43BD7420C993}"/>
                </a:ext>
              </a:extLst>
            </p:cNvPr>
            <p:cNvSpPr/>
            <p:nvPr/>
          </p:nvSpPr>
          <p:spPr>
            <a:xfrm>
              <a:off x="948846" y="4559052"/>
              <a:ext cx="719612" cy="840342"/>
            </a:xfrm>
            <a:custGeom>
              <a:avLst/>
              <a:gdLst>
                <a:gd name="connsiteX0" fmla="*/ 417195 w 419100"/>
                <a:gd name="connsiteY0" fmla="*/ 297180 h 685800"/>
                <a:gd name="connsiteX1" fmla="*/ 363855 w 419100"/>
                <a:gd name="connsiteY1" fmla="*/ 70485 h 685800"/>
                <a:gd name="connsiteX2" fmla="*/ 352425 w 419100"/>
                <a:gd name="connsiteY2" fmla="*/ 49530 h 685800"/>
                <a:gd name="connsiteX3" fmla="*/ 272415 w 419100"/>
                <a:gd name="connsiteY3" fmla="*/ 7620 h 685800"/>
                <a:gd name="connsiteX4" fmla="*/ 209550 w 419100"/>
                <a:gd name="connsiteY4" fmla="*/ 0 h 685800"/>
                <a:gd name="connsiteX5" fmla="*/ 146685 w 419100"/>
                <a:gd name="connsiteY5" fmla="*/ 9525 h 685800"/>
                <a:gd name="connsiteX6" fmla="*/ 66675 w 419100"/>
                <a:gd name="connsiteY6" fmla="*/ 51435 h 685800"/>
                <a:gd name="connsiteX7" fmla="*/ 55245 w 419100"/>
                <a:gd name="connsiteY7" fmla="*/ 72390 h 685800"/>
                <a:gd name="connsiteX8" fmla="*/ 1905 w 419100"/>
                <a:gd name="connsiteY8" fmla="*/ 299085 h 685800"/>
                <a:gd name="connsiteX9" fmla="*/ 0 w 419100"/>
                <a:gd name="connsiteY9" fmla="*/ 308610 h 685800"/>
                <a:gd name="connsiteX10" fmla="*/ 38100 w 419100"/>
                <a:gd name="connsiteY10" fmla="*/ 346710 h 685800"/>
                <a:gd name="connsiteX11" fmla="*/ 74295 w 419100"/>
                <a:gd name="connsiteY11" fmla="*/ 318135 h 685800"/>
                <a:gd name="connsiteX12" fmla="*/ 114300 w 419100"/>
                <a:gd name="connsiteY12" fmla="*/ 152400 h 685800"/>
                <a:gd name="connsiteX13" fmla="*/ 114300 w 419100"/>
                <a:gd name="connsiteY13" fmla="*/ 685800 h 685800"/>
                <a:gd name="connsiteX14" fmla="*/ 190500 w 419100"/>
                <a:gd name="connsiteY14" fmla="*/ 685800 h 685800"/>
                <a:gd name="connsiteX15" fmla="*/ 190500 w 419100"/>
                <a:gd name="connsiteY15" fmla="*/ 342900 h 685800"/>
                <a:gd name="connsiteX16" fmla="*/ 228600 w 419100"/>
                <a:gd name="connsiteY16" fmla="*/ 342900 h 685800"/>
                <a:gd name="connsiteX17" fmla="*/ 228600 w 419100"/>
                <a:gd name="connsiteY17" fmla="*/ 685800 h 685800"/>
                <a:gd name="connsiteX18" fmla="*/ 304800 w 419100"/>
                <a:gd name="connsiteY18" fmla="*/ 685800 h 685800"/>
                <a:gd name="connsiteX19" fmla="*/ 304800 w 419100"/>
                <a:gd name="connsiteY19" fmla="*/ 150495 h 685800"/>
                <a:gd name="connsiteX20" fmla="*/ 344805 w 419100"/>
                <a:gd name="connsiteY20" fmla="*/ 316230 h 685800"/>
                <a:gd name="connsiteX21" fmla="*/ 381000 w 419100"/>
                <a:gd name="connsiteY21" fmla="*/ 344805 h 685800"/>
                <a:gd name="connsiteX22" fmla="*/ 419100 w 419100"/>
                <a:gd name="connsiteY22" fmla="*/ 306705 h 685800"/>
                <a:gd name="connsiteX23" fmla="*/ 417195 w 419100"/>
                <a:gd name="connsiteY23" fmla="*/ 29718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solidFill>
              <a:srgbClr val="F5C8AD"/>
            </a:solidFill>
            <a:ln w="12700" cap="flat">
              <a:solidFill>
                <a:schemeClr val="tx1"/>
              </a:solidFill>
              <a:prstDash val="solid"/>
              <a:miter/>
            </a:ln>
          </p:spPr>
          <p:txBody>
            <a:bodyPr rtlCol="0" anchor="ctr"/>
            <a:lstStyle/>
            <a:p>
              <a:endParaRPr lang="x-none" dirty="0"/>
            </a:p>
          </p:txBody>
        </p:sp>
      </p:grpSp>
      <p:sp>
        <p:nvSpPr>
          <p:cNvPr id="43" name="תיבת טקסט 42">
            <a:extLst>
              <a:ext uri="{FF2B5EF4-FFF2-40B4-BE49-F238E27FC236}">
                <a16:creationId xmlns="" xmlns:a16="http://schemas.microsoft.com/office/drawing/2014/main" id="{A1DCCD38-C4C8-7DFA-1F3F-CF513154339B}"/>
              </a:ext>
            </a:extLst>
          </p:cNvPr>
          <p:cNvSpPr txBox="1"/>
          <p:nvPr/>
        </p:nvSpPr>
        <p:spPr>
          <a:xfrm>
            <a:off x="0" y="4513510"/>
            <a:ext cx="8574156" cy="555986"/>
          </a:xfrm>
          <a:prstGeom prst="rect">
            <a:avLst/>
          </a:prstGeom>
          <a:noFill/>
        </p:spPr>
        <p:txBody>
          <a:bodyPr wrap="square">
            <a:spAutoFit/>
          </a:bodyPr>
          <a:lstStyle/>
          <a:p>
            <a:pPr indent="76200" algn="r" rtl="1">
              <a:lnSpc>
                <a:spcPct val="115000"/>
              </a:lnSpc>
              <a:spcAft>
                <a:spcPts val="1000"/>
              </a:spcAft>
            </a:pPr>
            <a:r>
              <a:rPr lang="ar-SA" sz="2800" b="1" kern="100" dirty="0">
                <a:latin typeface="Calibri" panose="020F0502020204030204" pitchFamily="34" charset="0"/>
                <a:ea typeface="Calibri" panose="020F0502020204030204" pitchFamily="34" charset="0"/>
                <a:cs typeface="Arial" panose="020B0604020202020204" pitchFamily="34" charset="0"/>
              </a:rPr>
              <a:t>أَنف</a:t>
            </a:r>
            <a:r>
              <a:rPr lang="he-IL" sz="2800" b="1" kern="100" dirty="0">
                <a:effectLst/>
                <a:latin typeface="Calibri" panose="020F0502020204030204" pitchFamily="34" charset="0"/>
                <a:ea typeface="Calibri" panose="020F0502020204030204" pitchFamily="34" charset="0"/>
                <a:cs typeface="Arial" panose="020B0604020202020204" pitchFamily="34" charset="0"/>
              </a:rPr>
              <a:t>              </a:t>
            </a:r>
            <a:r>
              <a:rPr lang="ar-SA" sz="2800" b="1" kern="100" dirty="0">
                <a:effectLst/>
                <a:latin typeface="Calibri" panose="020F0502020204030204" pitchFamily="34" charset="0"/>
                <a:ea typeface="Calibri" panose="020F0502020204030204" pitchFamily="34" charset="0"/>
                <a:cs typeface="Arial" panose="020B0604020202020204" pitchFamily="34" charset="0"/>
              </a:rPr>
              <a:t>أذُن  </a:t>
            </a:r>
            <a:r>
              <a:rPr lang="he-IL" sz="2800" b="1" kern="100" dirty="0">
                <a:latin typeface="Calibri" panose="020F0502020204030204" pitchFamily="34" charset="0"/>
                <a:ea typeface="Calibri" panose="020F0502020204030204" pitchFamily="34" charset="0"/>
              </a:rPr>
              <a:t>        </a:t>
            </a:r>
            <a:r>
              <a:rPr lang="ar-SA" sz="2800" b="1" kern="100" dirty="0">
                <a:latin typeface="Calibri" panose="020F0502020204030204" pitchFamily="34" charset="0"/>
                <a:ea typeface="Calibri" panose="020F0502020204030204" pitchFamily="34" charset="0"/>
              </a:rPr>
              <a:t>عَيْن</a:t>
            </a:r>
            <a:r>
              <a:rPr lang="he-IL" sz="2800" b="1" kern="100" dirty="0">
                <a:latin typeface="Calibri" panose="020F0502020204030204" pitchFamily="34" charset="0"/>
                <a:ea typeface="Calibri" panose="020F0502020204030204" pitchFamily="34" charset="0"/>
              </a:rPr>
              <a:t>              </a:t>
            </a:r>
            <a:r>
              <a:rPr lang="ar-SA" sz="2800" b="1" kern="100" dirty="0">
                <a:latin typeface="Calibri" panose="020F0502020204030204" pitchFamily="34" charset="0"/>
                <a:ea typeface="Calibri" panose="020F0502020204030204" pitchFamily="34" charset="0"/>
              </a:rPr>
              <a:t>لِسَان</a:t>
            </a:r>
            <a:r>
              <a:rPr lang="he-IL" sz="2800" b="1" kern="100" dirty="0">
                <a:effectLst/>
                <a:latin typeface="Calibri" panose="020F0502020204030204" pitchFamily="34" charset="0"/>
                <a:ea typeface="Calibri" panose="020F0502020204030204" pitchFamily="34" charset="0"/>
                <a:cs typeface="Arial" panose="020B0604020202020204" pitchFamily="34" charset="0"/>
              </a:rPr>
              <a:t>           </a:t>
            </a:r>
            <a:r>
              <a:rPr lang="ar-SA" sz="2800" b="1" kern="100" dirty="0">
                <a:effectLst/>
                <a:latin typeface="Calibri" panose="020F0502020204030204" pitchFamily="34" charset="0"/>
                <a:ea typeface="Calibri" panose="020F0502020204030204" pitchFamily="34" charset="0"/>
                <a:cs typeface="Arial" panose="020B0604020202020204" pitchFamily="34" charset="0"/>
              </a:rPr>
              <a:t>جِلْد</a:t>
            </a:r>
            <a:endParaRPr lang="en-US"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 name="תמונה 1">
            <a:extLst>
              <a:ext uri="{FF2B5EF4-FFF2-40B4-BE49-F238E27FC236}">
                <a16:creationId xmlns="" xmlns:a16="http://schemas.microsoft.com/office/drawing/2014/main" id="{26A3127B-FD8F-3E09-64EB-23AD66B2CFAC}"/>
              </a:ext>
            </a:extLst>
          </p:cNvPr>
          <p:cNvPicPr>
            <a:picLocks noChangeAspect="1"/>
          </p:cNvPicPr>
          <p:nvPr/>
        </p:nvPicPr>
        <p:blipFill>
          <a:blip r:embed="rId11"/>
          <a:stretch>
            <a:fillRect/>
          </a:stretch>
        </p:blipFill>
        <p:spPr>
          <a:xfrm>
            <a:off x="7835348" y="73055"/>
            <a:ext cx="1243692" cy="859611"/>
          </a:xfrm>
          <a:prstGeom prst="rect">
            <a:avLst/>
          </a:prstGeom>
        </p:spPr>
      </p:pic>
    </p:spTree>
    <p:extLst>
      <p:ext uri="{BB962C8B-B14F-4D97-AF65-F5344CB8AC3E}">
        <p14:creationId xmlns:p14="http://schemas.microsoft.com/office/powerpoint/2010/main" val="2231412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 xmlns:a16="http://schemas.microsoft.com/office/drawing/2014/main" id="{56AB9F0C-1435-2C63-486F-A2AE9B3DB4C2}"/>
              </a:ext>
            </a:extLst>
          </p:cNvPr>
          <p:cNvSpPr txBox="1"/>
          <p:nvPr/>
        </p:nvSpPr>
        <p:spPr>
          <a:xfrm>
            <a:off x="1560442" y="709280"/>
            <a:ext cx="6172201" cy="754694"/>
          </a:xfrm>
          <a:prstGeom prst="rect">
            <a:avLst/>
          </a:prstGeom>
          <a:noFill/>
        </p:spPr>
        <p:txBody>
          <a:bodyPr wrap="square">
            <a:spAutoFit/>
          </a:bodyPr>
          <a:lstStyle/>
          <a:p>
            <a:pPr indent="76200" algn="r" rtl="1">
              <a:lnSpc>
                <a:spcPct val="115000"/>
              </a:lnSpc>
              <a:spcAft>
                <a:spcPts val="1000"/>
              </a:spcAft>
            </a:pPr>
            <a:r>
              <a:rPr lang="ar-SA" sz="4000" b="1" kern="100" dirty="0">
                <a:effectLst/>
                <a:latin typeface="Calibri" panose="020F0502020204030204" pitchFamily="34" charset="0"/>
                <a:ea typeface="Calibri" panose="020F0502020204030204" pitchFamily="34" charset="0"/>
                <a:cs typeface="Arial" panose="020B0604020202020204" pitchFamily="34" charset="0"/>
              </a:rPr>
              <a:t>مُهِمَّة</a:t>
            </a:r>
            <a:r>
              <a:rPr lang="ar-SA" sz="4000" b="1" kern="100" dirty="0">
                <a:latin typeface="Calibri" panose="020F0502020204030204" pitchFamily="34" charset="0"/>
                <a:ea typeface="Calibri" panose="020F0502020204030204" pitchFamily="34" charset="0"/>
                <a:cs typeface="Arial" panose="020B0604020202020204" pitchFamily="34" charset="0"/>
              </a:rPr>
              <a:t>ٌ</a:t>
            </a:r>
            <a:r>
              <a:rPr lang="he-IL" sz="4000" b="1" kern="100" dirty="0">
                <a:effectLst/>
                <a:latin typeface="Calibri" panose="020F0502020204030204" pitchFamily="34" charset="0"/>
                <a:ea typeface="Calibri" panose="020F0502020204030204" pitchFamily="34" charset="0"/>
                <a:cs typeface="Arial" panose="020B0604020202020204" pitchFamily="34" charset="0"/>
              </a:rPr>
              <a:t>: </a:t>
            </a:r>
            <a:r>
              <a:rPr lang="ar-SA" sz="4000" b="1" kern="100" dirty="0">
                <a:effectLst/>
                <a:latin typeface="Calibri" panose="020F0502020204030204" pitchFamily="34" charset="0"/>
                <a:ea typeface="Calibri" panose="020F0502020204030204" pitchFamily="34" charset="0"/>
                <a:cs typeface="Arial" panose="020B0604020202020204" pitchFamily="34" charset="0"/>
              </a:rPr>
              <a:t> الْحَواسُّ وَأَعْضاءُ الحِسِّ</a:t>
            </a:r>
            <a:endParaRPr lang="en-US" sz="40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 name="תמונה 1">
            <a:extLst>
              <a:ext uri="{FF2B5EF4-FFF2-40B4-BE49-F238E27FC236}">
                <a16:creationId xmlns="" xmlns:a16="http://schemas.microsoft.com/office/drawing/2014/main" id="{589E991D-F5CB-2051-C141-B5356C8AD76A}"/>
              </a:ext>
            </a:extLst>
          </p:cNvPr>
          <p:cNvPicPr>
            <a:picLocks noChangeAspect="1"/>
          </p:cNvPicPr>
          <p:nvPr/>
        </p:nvPicPr>
        <p:blipFill>
          <a:blip r:embed="rId3"/>
          <a:stretch>
            <a:fillRect/>
          </a:stretch>
        </p:blipFill>
        <p:spPr>
          <a:xfrm>
            <a:off x="1637660" y="1463974"/>
            <a:ext cx="6172201" cy="5123272"/>
          </a:xfrm>
          <a:prstGeom prst="rect">
            <a:avLst/>
          </a:prstGeom>
        </p:spPr>
      </p:pic>
      <p:pic>
        <p:nvPicPr>
          <p:cNvPr id="4" name="תמונה 3">
            <a:extLst>
              <a:ext uri="{FF2B5EF4-FFF2-40B4-BE49-F238E27FC236}">
                <a16:creationId xmlns="" xmlns:a16="http://schemas.microsoft.com/office/drawing/2014/main" id="{9947D7D9-B0B2-E78A-935A-75EA1BD631EE}"/>
              </a:ext>
            </a:extLst>
          </p:cNvPr>
          <p:cNvPicPr>
            <a:picLocks noChangeAspect="1"/>
          </p:cNvPicPr>
          <p:nvPr/>
        </p:nvPicPr>
        <p:blipFill>
          <a:blip r:embed="rId4"/>
          <a:stretch>
            <a:fillRect/>
          </a:stretch>
        </p:blipFill>
        <p:spPr>
          <a:xfrm>
            <a:off x="7809861" y="94629"/>
            <a:ext cx="1243692" cy="859611"/>
          </a:xfrm>
          <a:prstGeom prst="rect">
            <a:avLst/>
          </a:prstGeom>
        </p:spPr>
      </p:pic>
    </p:spTree>
    <p:extLst>
      <p:ext uri="{BB962C8B-B14F-4D97-AF65-F5344CB8AC3E}">
        <p14:creationId xmlns:p14="http://schemas.microsoft.com/office/powerpoint/2010/main" val="2464713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2_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806</Words>
  <Application>Microsoft Office PowerPoint</Application>
  <PresentationFormat>‫הצגה על המסך (4:3)</PresentationFormat>
  <Paragraphs>80</Paragraphs>
  <Slides>17</Slides>
  <Notes>16</Notes>
  <HiddenSlides>0</HiddenSlides>
  <MMClips>0</MMClips>
  <ScaleCrop>false</ScaleCrop>
  <HeadingPairs>
    <vt:vector size="6" baseType="variant">
      <vt:variant>
        <vt:lpstr>גופנים בשימוש</vt:lpstr>
      </vt:variant>
      <vt:variant>
        <vt:i4>6</vt:i4>
      </vt:variant>
      <vt:variant>
        <vt:lpstr>ערכת נושא</vt:lpstr>
      </vt:variant>
      <vt:variant>
        <vt:i4>3</vt:i4>
      </vt:variant>
      <vt:variant>
        <vt:lpstr>כותרות שקופיות</vt:lpstr>
      </vt:variant>
      <vt:variant>
        <vt:i4>17</vt:i4>
      </vt:variant>
    </vt:vector>
  </HeadingPairs>
  <TitlesOfParts>
    <vt:vector size="26" baseType="lpstr">
      <vt:lpstr>Assistant</vt:lpstr>
      <vt:lpstr>Arial</vt:lpstr>
      <vt:lpstr>Calibri</vt:lpstr>
      <vt:lpstr>Calibri Light</vt:lpstr>
      <vt:lpstr>David</vt:lpstr>
      <vt:lpstr>Times New Roman</vt:lpstr>
      <vt:lpstr>ערכת נושא Office</vt:lpstr>
      <vt:lpstr>1_ערכת נושא Office</vt:lpstr>
      <vt:lpstr>2_ערכת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Miri</dc:creator>
  <cp:lastModifiedBy>lamda.dr@gmail.com</cp:lastModifiedBy>
  <cp:revision>65</cp:revision>
  <dcterms:modified xsi:type="dcterms:W3CDTF">2023-08-15T03:47:08Z</dcterms:modified>
</cp:coreProperties>
</file>