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72" r:id="rId2"/>
  </p:sldMasterIdLst>
  <p:notesMasterIdLst>
    <p:notesMasterId r:id="rId21"/>
  </p:notesMasterIdLst>
  <p:sldIdLst>
    <p:sldId id="256" r:id="rId3"/>
    <p:sldId id="274" r:id="rId4"/>
    <p:sldId id="275" r:id="rId5"/>
    <p:sldId id="276" r:id="rId6"/>
    <p:sldId id="282" r:id="rId7"/>
    <p:sldId id="297" r:id="rId8"/>
    <p:sldId id="299" r:id="rId9"/>
    <p:sldId id="300" r:id="rId10"/>
    <p:sldId id="301" r:id="rId11"/>
    <p:sldId id="303" r:id="rId12"/>
    <p:sldId id="304" r:id="rId13"/>
    <p:sldId id="305" r:id="rId14"/>
    <p:sldId id="294" r:id="rId15"/>
    <p:sldId id="295" r:id="rId16"/>
    <p:sldId id="269" r:id="rId17"/>
    <p:sldId id="296" r:id="rId18"/>
    <p:sldId id="271" r:id="rId19"/>
    <p:sldId id="273"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DBAA44-C366-5413-259E-0AA50CC457FD}" name="Tamar" initials="T" userId="0e43bf805848a3ac" providerId="Windows Live"/>
  <p188:author id="{B0F979AD-1844-EBB7-379D-EDEBF76CFF52}" name="noga mishan" initials="nm" userId="802d01ca9850f5a0"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oga mishan" initials="nm" lastIdx="6" clrIdx="0">
    <p:extLst>
      <p:ext uri="{19B8F6BF-5375-455C-9EA6-DF929625EA0E}">
        <p15:presenceInfo xmlns:p15="http://schemas.microsoft.com/office/powerpoint/2012/main" userId="802d01ca9850f5a0" providerId="Windows Live"/>
      </p:ext>
    </p:extLst>
  </p:cmAuthor>
  <p:cmAuthor id="2" name="Tamar" initials="T" lastIdx="3" clrIdx="1">
    <p:extLst>
      <p:ext uri="{19B8F6BF-5375-455C-9EA6-DF929625EA0E}">
        <p15:presenceInfo xmlns:p15="http://schemas.microsoft.com/office/powerpoint/2012/main" userId="0e43bf805848a3a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865B"/>
    <a:srgbClr val="45572D"/>
    <a:srgbClr val="00AFEA"/>
    <a:srgbClr val="678A9E"/>
    <a:srgbClr val="5D81AD"/>
    <a:srgbClr val="E28A61"/>
    <a:srgbClr val="D1E495"/>
    <a:srgbClr val="24992F"/>
    <a:srgbClr val="7F62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000" autoAdjust="0"/>
    <p:restoredTop sz="94660"/>
  </p:normalViewPr>
  <p:slideViewPr>
    <p:cSldViewPr snapToGrid="0" showGuides="1">
      <p:cViewPr varScale="1">
        <p:scale>
          <a:sx n="52" d="100"/>
          <a:sy n="52" d="100"/>
        </p:scale>
        <p:origin x="1542" y="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AE344AF6-D970-48F1-BC99-472F21043EAC}" type="datetimeFigureOut">
              <a:rPr lang="he-IL" smtClean="0"/>
              <a:t>כ"ה/אב/תשפ"ג</a:t>
            </a:fld>
            <a:endParaRPr lang="he-IL"/>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57D31EBF-9BBB-45FF-AF5A-5DF822414047}" type="slidenum">
              <a:rPr lang="he-IL" smtClean="0"/>
              <a:t>‹#›</a:t>
            </a:fld>
            <a:endParaRPr lang="he-IL"/>
          </a:p>
        </p:txBody>
      </p:sp>
    </p:spTree>
    <p:extLst>
      <p:ext uri="{BB962C8B-B14F-4D97-AF65-F5344CB8AC3E}">
        <p14:creationId xmlns:p14="http://schemas.microsoft.com/office/powerpoint/2010/main" val="117464368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e.wikipedia.org/wiki/%D7%AA%D7%95%D7%A6%D7%90_%D7%9C%D7%95%D7%98%D7%95%D7%A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50000"/>
              </a:lnSpc>
              <a:spcAft>
                <a:spcPts val="1000"/>
              </a:spcAft>
            </a:pPr>
            <a:r>
              <a:rPr lang="he-IL" sz="1800" b="1"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הערה למורה: </a:t>
            </a:r>
            <a:r>
              <a:rPr lang="he-IL" sz="1800" kern="0" dirty="0">
                <a:effectLst/>
                <a:latin typeface="Calibri" panose="020F0502020204030204" pitchFamily="34" charset="0"/>
                <a:ea typeface="Calibri" panose="020F0502020204030204" pitchFamily="34" charset="0"/>
                <a:cs typeface="Arial" panose="020B0604020202020204" pitchFamily="34" charset="0"/>
              </a:rPr>
              <a:t>מטרת פעילות הפתיחה היא לעורר עניין וסקרנות ללמוד מדע וטכנולוגיה  ולהפגיש את התלמידים עם נושאי הלימוד שילמדו בכיתה ו. מוצגות שתי פעילויות. הפעילות הראשונה עוסקת בהתבוננות בתופעות טבע בהשראתן לפתרון בעיות טכנולוגיות (ביו-</a:t>
            </a:r>
            <a:r>
              <a:rPr lang="he-IL" sz="1800" kern="0" dirty="0" err="1">
                <a:effectLst/>
                <a:latin typeface="Calibri" panose="020F0502020204030204" pitchFamily="34" charset="0"/>
                <a:ea typeface="Calibri" panose="020F0502020204030204" pitchFamily="34" charset="0"/>
                <a:cs typeface="Arial" panose="020B0604020202020204" pitchFamily="34" charset="0"/>
              </a:rPr>
              <a:t>מימיקרי</a:t>
            </a:r>
            <a:r>
              <a:rPr lang="he-IL" sz="1800" kern="0" dirty="0">
                <a:effectLst/>
                <a:latin typeface="Calibri" panose="020F0502020204030204" pitchFamily="34" charset="0"/>
                <a:ea typeface="Calibri" panose="020F0502020204030204" pitchFamily="34" charset="0"/>
                <a:cs typeface="Arial" panose="020B0604020202020204" pitchFamily="34" charset="0"/>
              </a:rPr>
              <a:t>). הפעילות השנייה עוסקת בהכרת נושאי הלימוד שבספר.</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spcAft>
                <a:spcPts val="1000"/>
              </a:spcAft>
            </a:pPr>
            <a:r>
              <a:rPr lang="he-IL" sz="1800" kern="0" dirty="0">
                <a:effectLst/>
                <a:latin typeface="Calibri" panose="020F0502020204030204" pitchFamily="34" charset="0"/>
                <a:ea typeface="Calibri" panose="020F0502020204030204" pitchFamily="34" charset="0"/>
                <a:cs typeface="David" panose="020E0502060401010101" pitchFamily="34" charset="-79"/>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a:t>
            </a:fld>
            <a:endParaRPr lang="he-IL"/>
          </a:p>
        </p:txBody>
      </p:sp>
    </p:spTree>
    <p:extLst>
      <p:ext uri="{BB962C8B-B14F-4D97-AF65-F5344CB8AC3E}">
        <p14:creationId xmlns:p14="http://schemas.microsoft.com/office/powerpoint/2010/main" val="328874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8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effectLst/>
                <a:latin typeface="Calibri" panose="020F0502020204030204" pitchFamily="34" charset="0"/>
                <a:ea typeface="Calibri" panose="020F0502020204030204" pitchFamily="34" charset="0"/>
                <a:cs typeface="Arial" panose="020B0604020202020204" pitchFamily="34" charset="0"/>
              </a:rPr>
              <a:t>: מקרינים לתלמידים דוגמה נוספת של </a:t>
            </a:r>
            <a:r>
              <a:rPr lang="he-IL" sz="1800" kern="100" dirty="0" err="1">
                <a:effectLst/>
                <a:latin typeface="Calibri" panose="020F0502020204030204" pitchFamily="34" charset="0"/>
                <a:ea typeface="Calibri" panose="020F0502020204030204" pitchFamily="34" charset="0"/>
                <a:cs typeface="Arial" panose="020B0604020202020204" pitchFamily="34" charset="0"/>
              </a:rPr>
              <a:t>ביומימיקרי</a:t>
            </a:r>
            <a:r>
              <a:rPr lang="he-IL" sz="1800" kern="100" dirty="0">
                <a:effectLst/>
                <a:latin typeface="Calibri" panose="020F0502020204030204" pitchFamily="34" charset="0"/>
                <a:ea typeface="Calibri" panose="020F0502020204030204" pitchFamily="34" charset="0"/>
                <a:cs typeface="Arial" panose="020B0604020202020204" pitchFamily="34" charset="0"/>
              </a:rPr>
              <a:t> – רובוט נחש שנבנה בהשראת תנועת הנחש ויכולתו להשתחל מבעד למקומות צרים. שואלים את התלמידים: מהו הקשר בין התמונות? במה דומות שתי התמונות זו לזו? במה דומה תנועת הרובוט לתנועת הנחש?</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800" kern="100" dirty="0">
                <a:effectLst/>
                <a:latin typeface="Calibri" panose="020F0502020204030204" pitchFamily="34" charset="0"/>
                <a:ea typeface="Calibri" panose="020F0502020204030204" pitchFamily="34" charset="0"/>
                <a:cs typeface="Arial" panose="020B0604020202020204" pitchFamily="34" charset="0"/>
              </a:rPr>
              <a:t>להרחבה בנושא זה מזמינים את התלמידים לקרוא את קטע המידע שמופיע בספר הלימוד בעמוד 290 ולהשיב על השאלות. השאלות מופיעות בשקופית הבאה.</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10</a:t>
            </a:fld>
            <a:endParaRPr lang="he-IL"/>
          </a:p>
        </p:txBody>
      </p:sp>
    </p:spTree>
    <p:extLst>
      <p:ext uri="{BB962C8B-B14F-4D97-AF65-F5344CB8AC3E}">
        <p14:creationId xmlns:p14="http://schemas.microsoft.com/office/powerpoint/2010/main" val="1571466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הרובוט נחש נבנה למטרות חילוץ והצלה. הרובוט מסוגל להשתחל למקומות צרים ולטפס על מדרגות. בדומה לחוליות הנחש, הרובוט בנוי מיחידות שמחוברות זו לזו. לרובוט מחוברים חיישנים ומצלמה.</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11</a:t>
            </a:fld>
            <a:endParaRPr lang="he-IL"/>
          </a:p>
        </p:txBody>
      </p:sp>
    </p:spTree>
    <p:extLst>
      <p:ext uri="{BB962C8B-B14F-4D97-AF65-F5344CB8AC3E}">
        <p14:creationId xmlns:p14="http://schemas.microsoft.com/office/powerpoint/2010/main" val="1736427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בחלק זה, עורכים חשיבה מטה-קוגניטיבית</a:t>
            </a:r>
            <a:r>
              <a:rPr lang="he-IL" sz="1200" kern="100" baseline="0" dirty="0">
                <a:effectLst/>
                <a:latin typeface="Calibri" panose="020F0502020204030204" pitchFamily="34" charset="0"/>
                <a:ea typeface="Calibri" panose="020F0502020204030204" pitchFamily="34" charset="0"/>
                <a:cs typeface="Arial" panose="020B0604020202020204" pitchFamily="34" charset="0"/>
              </a:rPr>
              <a:t> (חשיבה על החשיבה) באמצעות השאלות שמופיעות בשקופית. אפשר להוסיף שאלות כגון: מדוע זה היה מסקרן? מדוע זה היה מעניין? למה התופעה הייתה מפתיעה, האם יש לכם הסבר לתופעה?</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12</a:t>
            </a:fld>
            <a:endParaRPr lang="he-IL"/>
          </a:p>
        </p:txBody>
      </p:sp>
    </p:spTree>
    <p:extLst>
      <p:ext uri="{BB962C8B-B14F-4D97-AF65-F5344CB8AC3E}">
        <p14:creationId xmlns:p14="http://schemas.microsoft.com/office/powerpoint/2010/main" val="2794648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8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מציגים לתלמידים את נושאי הלימוד המרכזים (מופיעים בכריכת הספר)</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13</a:t>
            </a:fld>
            <a:endParaRPr lang="he-IL"/>
          </a:p>
        </p:txBody>
      </p:sp>
    </p:spTree>
    <p:extLst>
      <p:ext uri="{BB962C8B-B14F-4D97-AF65-F5344CB8AC3E}">
        <p14:creationId xmlns:p14="http://schemas.microsoft.com/office/powerpoint/2010/main" val="2251962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8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spcAft>
                <a:spcPts val="1000"/>
              </a:spcAft>
            </a:pPr>
            <a:r>
              <a:rPr lang="he-IL" sz="18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מבקשים מהתלמידים לדפדף ולעיין בספר ולגלות בהן דברים מעניינים ומסקרנים. אפשר גם לכוון לנושאים חדשים שאינם מוכרים להם. אפשר לחלק את הכיתה לארבע קבוצות. כל קבוצה תתמקד באחד השערים. לאחר מכן, משתפים במליאה.</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14</a:t>
            </a:fld>
            <a:endParaRPr lang="he-IL"/>
          </a:p>
        </p:txBody>
      </p:sp>
    </p:spTree>
    <p:extLst>
      <p:ext uri="{BB962C8B-B14F-4D97-AF65-F5344CB8AC3E}">
        <p14:creationId xmlns:p14="http://schemas.microsoft.com/office/powerpoint/2010/main" val="1025531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200" b="1" kern="120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למורה</a:t>
            </a:r>
            <a:r>
              <a:rPr lang="he-IL" sz="1200" kern="120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 </a:t>
            </a:r>
            <a:r>
              <a:rPr lang="he-IL" sz="1200" b="1" kern="120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במבט מקוון</a:t>
            </a:r>
            <a:r>
              <a:rPr lang="he-IL" sz="1200" kern="120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 הוא מרחב למידה היברידי, חדשני ועשיר להוראת מדע וטכנולוגיה בכיתות א-ו.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kern="120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במרחב הלמידה </a:t>
            </a:r>
            <a:r>
              <a:rPr lang="he-IL" sz="1200" b="1" kern="120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ספרים דיגיטליים</a:t>
            </a:r>
            <a:r>
              <a:rPr lang="he-IL" sz="1200" kern="120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 בתקן מתקדם של סדרת הלימוד "במבט חדש"  ויחידות תוכן דיגיטליות.</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spcAft>
                <a:spcPts val="1000"/>
              </a:spcAft>
            </a:pPr>
            <a:r>
              <a:rPr lang="he-IL" sz="1200" b="1" kern="0" dirty="0">
                <a:effectLst/>
                <a:latin typeface="Calibri" panose="020F0502020204030204" pitchFamily="34" charset="0"/>
                <a:ea typeface="Times New Roman" panose="02020603050405020304" pitchFamily="18" charset="0"/>
                <a:cs typeface="David" panose="020E0502060401010101" pitchFamily="34" charset="-79"/>
              </a:rPr>
              <a:t>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15</a:t>
            </a:fld>
            <a:endParaRPr lang="he-IL"/>
          </a:p>
        </p:txBody>
      </p:sp>
    </p:spTree>
    <p:extLst>
      <p:ext uri="{BB962C8B-B14F-4D97-AF65-F5344CB8AC3E}">
        <p14:creationId xmlns:p14="http://schemas.microsoft.com/office/powerpoint/2010/main" val="248170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0" dirty="0">
                <a:effectLst/>
                <a:latin typeface="Calibri" panose="020F0502020204030204" pitchFamily="34" charset="0"/>
                <a:ea typeface="Times New Roman" panose="02020603050405020304" pitchFamily="18" charset="0"/>
                <a:cs typeface="David" panose="020E0502060401010101" pitchFamily="34" charset="-79"/>
              </a:rPr>
              <a:t>למורה:</a:t>
            </a:r>
            <a:r>
              <a:rPr lang="he-IL" sz="1200" kern="0" dirty="0">
                <a:effectLst/>
                <a:latin typeface="Calibri" panose="020F0502020204030204" pitchFamily="34" charset="0"/>
                <a:ea typeface="Times New Roman" panose="02020603050405020304" pitchFamily="18" charset="0"/>
                <a:cs typeface="David" panose="020E0502060401010101" pitchFamily="34" charset="-79"/>
              </a:rPr>
              <a:t> </a:t>
            </a:r>
            <a:r>
              <a:rPr lang="he-IL" sz="1200" kern="100" dirty="0">
                <a:effectLst/>
                <a:latin typeface="Calibri" panose="020F0502020204030204" pitchFamily="34" charset="0"/>
                <a:ea typeface="Calibri" panose="020F0502020204030204" pitchFamily="34" charset="0"/>
                <a:cs typeface="Arial" panose="020B0604020202020204" pitchFamily="34" charset="0"/>
              </a:rPr>
              <a:t>הספרים הדיגיטליים כוללים שכבות מידע לתמיכה בתוכן המופיע בספרים וכן מערכת לניהול הלמידה.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16</a:t>
            </a:fld>
            <a:endParaRPr lang="he-IL"/>
          </a:p>
        </p:txBody>
      </p:sp>
    </p:spTree>
    <p:extLst>
      <p:ext uri="{BB962C8B-B14F-4D97-AF65-F5344CB8AC3E}">
        <p14:creationId xmlns:p14="http://schemas.microsoft.com/office/powerpoint/2010/main" val="721189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b="1" kern="1200" dirty="0">
                <a:solidFill>
                  <a:srgbClr val="000000"/>
                </a:solidFill>
                <a:effectLst/>
                <a:latin typeface="Calibri" panose="020F0502020204030204" pitchFamily="34" charset="0"/>
                <a:ea typeface="+mn-ea"/>
                <a:cs typeface="Arial" panose="020B0604020202020204" pitchFamily="34" charset="0"/>
              </a:rPr>
              <a:t>למורה</a:t>
            </a:r>
            <a:r>
              <a:rPr lang="he-IL" sz="1200" kern="1200" dirty="0">
                <a:solidFill>
                  <a:srgbClr val="000000"/>
                </a:solidFill>
                <a:effectLst/>
                <a:latin typeface="Calibri" panose="020F0502020204030204" pitchFamily="34" charset="0"/>
                <a:ea typeface="+mn-ea"/>
                <a:cs typeface="Arial" panose="020B0604020202020204" pitchFamily="34" charset="0"/>
              </a:rPr>
              <a:t>: כוללות משימות לימודיות אינטראקטיביות, והמיועדות להבניית תשתית מושגית מעמיקה במדע ובטכנולוגיה, מיומנויות חשיבה מסדר גבוה, תהליכי חקר ופתרון בעיות וערכים. למשימות נלווית מערכת לניהול הלמידה.</a:t>
            </a:r>
            <a:endParaRPr lang="en-US" sz="1200" dirty="0">
              <a:effectLst/>
              <a:latin typeface="Times New Roman" panose="02020603050405020304" pitchFamily="18" charset="0"/>
              <a:ea typeface="Times New Roman" panose="02020603050405020304" pitchFamily="18"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17</a:t>
            </a:fld>
            <a:endParaRPr lang="he-IL"/>
          </a:p>
        </p:txBody>
      </p:sp>
    </p:spTree>
    <p:extLst>
      <p:ext uri="{BB962C8B-B14F-4D97-AF65-F5344CB8AC3E}">
        <p14:creationId xmlns:p14="http://schemas.microsoft.com/office/powerpoint/2010/main" val="2185983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200" b="1"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למורה: </a:t>
            </a:r>
            <a:r>
              <a:rPr lang="he-IL" sz="120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מקרינים את הסרטון ומציגים לתלמידים מטלת צפייה: התבוננו בתופעה שרואים בסרטון. בסרטון רואים </a:t>
            </a:r>
            <a:r>
              <a:rPr lang="he-IL" sz="12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אורות מהבהבים הנפלטים מהחלק התחתון של בטן</a:t>
            </a:r>
            <a:r>
              <a:rPr lang="he-IL" sz="1200" kern="1200" dirty="0">
                <a:effectLst/>
                <a:latin typeface="Calibri" panose="020F0502020204030204" pitchFamily="34" charset="0"/>
                <a:ea typeface="MS Mincho" panose="02020609040205080304" pitchFamily="49" charset="-128"/>
                <a:cs typeface="Arial" panose="020B0604020202020204" pitchFamily="34" charset="0"/>
              </a:rPr>
              <a:t> הגחלילית. זוהי דוגמה לתופעה מלהיבה ומפתיעה שמעוררת </a:t>
            </a:r>
            <a:r>
              <a:rPr lang="he-IL" sz="1200" kern="1200" dirty="0">
                <a:solidFill>
                  <a:schemeClr val="bg1"/>
                </a:solidFill>
                <a:effectLst/>
                <a:latin typeface="Calibri" panose="020F0502020204030204" pitchFamily="34" charset="0"/>
                <a:ea typeface="MS Mincho" panose="02020609040205080304" pitchFamily="49" charset="-128"/>
                <a:cs typeface="Arial" panose="020B0604020202020204" pitchFamily="34" charset="0"/>
              </a:rPr>
              <a:t>תחושות של </a:t>
            </a:r>
            <a:r>
              <a:rPr lang="he-IL" dirty="0"/>
              <a:t>השתאות </a:t>
            </a:r>
            <a:r>
              <a:rPr lang="he-IL" sz="1200" kern="1200" dirty="0">
                <a:solidFill>
                  <a:schemeClr val="bg1"/>
                </a:solidFill>
                <a:effectLst/>
                <a:latin typeface="Calibri" panose="020F0502020204030204" pitchFamily="34" charset="0"/>
                <a:ea typeface="MS Mincho" panose="02020609040205080304" pitchFamily="49" charset="-128"/>
                <a:cs typeface="Arial" panose="020B0604020202020204" pitchFamily="34" charset="0"/>
              </a:rPr>
              <a:t>והשתוממות </a:t>
            </a:r>
            <a:r>
              <a:rPr lang="he-IL" sz="1200" kern="1200" dirty="0">
                <a:effectLst/>
                <a:latin typeface="Calibri" panose="020F0502020204030204" pitchFamily="34" charset="0"/>
                <a:ea typeface="MS Mincho" panose="02020609040205080304" pitchFamily="49" charset="-128"/>
                <a:cs typeface="Arial" panose="020B0604020202020204" pitchFamily="34" charset="0"/>
              </a:rPr>
              <a:t>(פליאה).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kern="1200" dirty="0">
                <a:effectLst/>
                <a:latin typeface="Calibri" panose="020F0502020204030204" pitchFamily="34" charset="0"/>
                <a:ea typeface="MS Mincho" panose="02020609040205080304" pitchFamily="49" charset="-128"/>
                <a:cs typeface="Arial" panose="020B0604020202020204" pitchFamily="34" charset="0"/>
              </a:rPr>
              <a:t>שימו לב: משימה זו מעובדת מתוך המשימה "הבהובים של אור" שנמצאת ביחידת התוכן הדיגיטלית עולם היצורים החיים, כיתה ו שבאתר במבט מקוון. בסיום פעילות הפתיחה מומלץ לתת לתלמידים להתנסות במשימה כולה.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2</a:t>
            </a:fld>
            <a:endParaRPr lang="he-IL"/>
          </a:p>
        </p:txBody>
      </p:sp>
    </p:spTree>
    <p:extLst>
      <p:ext uri="{BB962C8B-B14F-4D97-AF65-F5344CB8AC3E}">
        <p14:creationId xmlns:p14="http://schemas.microsoft.com/office/powerpoint/2010/main" val="1578229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a:t>
            </a:r>
            <a:r>
              <a:rPr lang="he-IL" sz="1200" kern="100" dirty="0">
                <a:effectLst/>
                <a:latin typeface="Calibri" panose="020F0502020204030204" pitchFamily="34" charset="0"/>
                <a:ea typeface="Calibri" panose="020F0502020204030204" pitchFamily="34" charset="0"/>
                <a:cs typeface="Arial" panose="020B0604020202020204" pitchFamily="34" charset="0"/>
              </a:rPr>
              <a:t>: מבקשים מהתלמידים לדון בקבוצות על שלוש השאלות שמופיעות בשקופית (במה התבוננתם?, מה ראיתם?, על מה חשבתם?).</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1000"/>
              </a:spcAft>
            </a:pPr>
            <a:r>
              <a:rPr lang="he-IL" sz="1200" b="1" dirty="0">
                <a:effectLst/>
                <a:latin typeface="Times New Roman" panose="02020603050405020304" pitchFamily="18" charset="0"/>
                <a:ea typeface="Times New Roman" panose="02020603050405020304" pitchFamily="18" charset="0"/>
                <a:cs typeface="Arial" panose="020B0604020202020204" pitchFamily="34" charset="0"/>
              </a:rPr>
              <a:t>שימו לב</a:t>
            </a:r>
            <a:r>
              <a:rPr lang="he-IL" sz="1200" dirty="0">
                <a:effectLst/>
                <a:latin typeface="Times New Roman" panose="02020603050405020304" pitchFamily="18" charset="0"/>
                <a:ea typeface="Times New Roman" panose="02020603050405020304" pitchFamily="18" charset="0"/>
                <a:cs typeface="Arial" panose="020B0604020202020204" pitchFamily="34" charset="0"/>
              </a:rPr>
              <a:t>: ייתכן ותלמידים יאמרו שהם ראו גחליליות, אך למעשה הם ראו כתמי אור בתנועה בין עצי היער בלילה. ולכן בשלב זה זוהי השערה. מומלץ לערוך אזכור למושג תופעת טבע. </a:t>
            </a:r>
            <a:r>
              <a:rPr lang="he-IL" sz="12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זוהי עובדה בטבע. לפעמים יש התרחשות (למשל, נשירה של עלים) ולפעמים אין (למשל, מצוק סלעים, מרבץ של מינרלים).  מומלץ לבקש מהתלמידים להביא דוגמאות לתופעות נוספות שהם מכירים: נביטה, פריחה, נדידה, התנהגות של בעלי חיים, כוכבי הלכת, ירידת משקעים, מופעי ירח, סופה, התייבשות מעיין ועוד.</a:t>
            </a:r>
            <a:endParaRPr lang="en-US" sz="1200" dirty="0">
              <a:effectLst/>
              <a:latin typeface="Times New Roman" panose="02020603050405020304" pitchFamily="18" charset="0"/>
              <a:ea typeface="Times New Roman" panose="02020603050405020304" pitchFamily="18"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3</a:t>
            </a:fld>
            <a:endParaRPr lang="he-IL"/>
          </a:p>
        </p:txBody>
      </p:sp>
    </p:spTree>
    <p:extLst>
      <p:ext uri="{BB962C8B-B14F-4D97-AF65-F5344CB8AC3E}">
        <p14:creationId xmlns:p14="http://schemas.microsoft.com/office/powerpoint/2010/main" val="2078348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200" b="1" kern="0" dirty="0">
                <a:effectLst/>
                <a:latin typeface="Calibri" panose="020F0502020204030204" pitchFamily="34" charset="0"/>
                <a:ea typeface="Times New Roman" panose="02020603050405020304" pitchFamily="18" charset="0"/>
                <a:cs typeface="Arial" panose="020B0604020202020204" pitchFamily="34" charset="0"/>
              </a:rPr>
              <a:t>למורה</a:t>
            </a:r>
            <a:r>
              <a:rPr lang="he-IL" sz="1200" kern="0" dirty="0">
                <a:effectLst/>
                <a:latin typeface="Calibri" panose="020F0502020204030204" pitchFamily="34" charset="0"/>
                <a:ea typeface="Times New Roman" panose="02020603050405020304" pitchFamily="18" charset="0"/>
                <a:cs typeface="Arial" panose="020B0604020202020204" pitchFamily="34" charset="0"/>
              </a:rPr>
              <a:t>: מקרינים את הסרטון, מבקשים מהם להתבונן בגחליליות ולהסביר שוב מה הם ראו בסרטון הקודם. נקודות האור שנעו היו הבהובים של גחליליות.</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kern="0" dirty="0">
                <a:effectLst/>
                <a:latin typeface="Calibri" panose="020F0502020204030204" pitchFamily="34" charset="0"/>
                <a:ea typeface="Times New Roman" panose="02020603050405020304" pitchFamily="18" charset="0"/>
                <a:cs typeface="Arial" panose="020B0604020202020204" pitchFamily="34" charset="0"/>
              </a:rPr>
              <a:t>הבהוב: הדלקה וכבוי  אור לסירוגין.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a:t>
            </a:r>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4</a:t>
            </a:fld>
            <a:endParaRPr lang="he-IL"/>
          </a:p>
        </p:txBody>
      </p:sp>
    </p:spTree>
    <p:extLst>
      <p:ext uri="{BB962C8B-B14F-4D97-AF65-F5344CB8AC3E}">
        <p14:creationId xmlns:p14="http://schemas.microsoft.com/office/powerpoint/2010/main" val="2693145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8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למורה</a:t>
            </a:r>
            <a:r>
              <a:rPr lang="he-IL" sz="18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מקרינים את השקופית ומבקשים מהתלמידים לערוך תצפית על הגחלילית על פי הסעיפים שמופיעות בשקופית. הפעילות מבוססת על ידע מוקדם אודות המאפיינים של מחלקת החרקים.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800" b="1"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מידע</a:t>
            </a:r>
            <a:r>
              <a:rPr lang="he-IL" sz="1800"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הגחלילית היא חרק (חיפושית). כמו כל החרקים גופה בנוי משלושה חלקים: ראש חזה ובטן. בראש יש איברים כמו עיניים, פה ומחושים, מהחזה יוצאות שש רגלים והכנפיים). האיבר המהבהב נמצא בחלק התחתון של הבטן. יכולת ההבהוב מאפשרת תקשורת בין זכרים לנקבות בשלב החיים הבוגר. לעיתים הבהובי האור מופיעים גם בזחלים ובביצים, כנראה, לצורך הרתעת טורפים.</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5</a:t>
            </a:fld>
            <a:endParaRPr lang="he-IL"/>
          </a:p>
        </p:txBody>
      </p:sp>
    </p:spTree>
    <p:extLst>
      <p:ext uri="{BB962C8B-B14F-4D97-AF65-F5344CB8AC3E}">
        <p14:creationId xmlns:p14="http://schemas.microsoft.com/office/powerpoint/2010/main" val="3258533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למורה:</a:t>
            </a:r>
            <a:r>
              <a:rPr lang="he-IL" sz="1200" kern="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מקרינים את השקופית ושואלים את התלמידים: מה רואים בכל תמונה? מהו הקשר בין שתי התמונות?  - התשובה מוגשת בשקופית הבאה.</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6</a:t>
            </a:fld>
            <a:endParaRPr lang="he-IL"/>
          </a:p>
        </p:txBody>
      </p:sp>
    </p:spTree>
    <p:extLst>
      <p:ext uri="{BB962C8B-B14F-4D97-AF65-F5344CB8AC3E}">
        <p14:creationId xmlns:p14="http://schemas.microsoft.com/office/powerpoint/2010/main" val="746632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למורה</a:t>
            </a:r>
            <a:r>
              <a:rPr lang="he-IL" sz="1200" kern="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מציגים לתלמידים את הקשר בין הגחלילית לנורת הלד. הצורך שהיה למהנדסים הוא לפתח נורה חסכונית באנרגיה. הם חקרו את מבנה האיבר המהבהב כדי ללמוד מדוע איבר זה מאוד יעיל בצריכת אנרגיה. אנו משתמשים במקורות אנרגיה מחצביים (פחם, נפט וגז טבעי) אשר פולטים את גז החממה פחמן דו-חמצני כתוצאה של בעירתם. לפיכך, ככול שנחסוך בחשמל, נקטין את פליטת הפחמן הדו-חמצני לאטמוספרה.</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7</a:t>
            </a:fld>
            <a:endParaRPr lang="he-IL"/>
          </a:p>
        </p:txBody>
      </p:sp>
    </p:spTree>
    <p:extLst>
      <p:ext uri="{BB962C8B-B14F-4D97-AF65-F5344CB8AC3E}">
        <p14:creationId xmlns:p14="http://schemas.microsoft.com/office/powerpoint/2010/main" val="481611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800" kern="100" dirty="0">
                <a:effectLst/>
                <a:latin typeface="Calibri" panose="020F0502020204030204" pitchFamily="34" charset="0"/>
                <a:ea typeface="Calibri" panose="020F0502020204030204" pitchFamily="34" charset="0"/>
                <a:cs typeface="Arial" panose="020B0604020202020204" pitchFamily="34" charset="0"/>
              </a:rPr>
              <a:t>ל</a:t>
            </a:r>
            <a:r>
              <a:rPr lang="he-IL" sz="1800" b="1" kern="100" dirty="0">
                <a:effectLst/>
                <a:latin typeface="Calibri" panose="020F0502020204030204" pitchFamily="34" charset="0"/>
                <a:ea typeface="Calibri" panose="020F0502020204030204" pitchFamily="34" charset="0"/>
                <a:cs typeface="Arial" panose="020B0604020202020204" pitchFamily="34" charset="0"/>
              </a:rPr>
              <a:t>מורה</a:t>
            </a:r>
            <a:r>
              <a:rPr lang="he-IL" sz="1800" kern="100" dirty="0">
                <a:effectLst/>
                <a:latin typeface="Calibri" panose="020F0502020204030204" pitchFamily="34" charset="0"/>
                <a:ea typeface="Calibri" panose="020F0502020204030204" pitchFamily="34" charset="0"/>
                <a:cs typeface="Arial" panose="020B0604020202020204" pitchFamily="34" charset="0"/>
              </a:rPr>
              <a:t>: מקרינים לתלמידים דוגמה נוספת של </a:t>
            </a:r>
            <a:r>
              <a:rPr lang="he-IL" sz="1800" kern="100" dirty="0" err="1">
                <a:effectLst/>
                <a:latin typeface="Calibri" panose="020F0502020204030204" pitchFamily="34" charset="0"/>
                <a:ea typeface="Calibri" panose="020F0502020204030204" pitchFamily="34" charset="0"/>
                <a:cs typeface="Arial" panose="020B0604020202020204" pitchFamily="34" charset="0"/>
              </a:rPr>
              <a:t>ביומימיקרי</a:t>
            </a:r>
            <a:r>
              <a:rPr lang="he-IL" sz="1800" kern="100" dirty="0">
                <a:effectLst/>
                <a:latin typeface="Calibri" panose="020F0502020204030204" pitchFamily="34" charset="0"/>
                <a:ea typeface="Calibri" panose="020F0502020204030204" pitchFamily="34" charset="0"/>
                <a:cs typeface="Arial" panose="020B0604020202020204" pitchFamily="34" charset="0"/>
              </a:rPr>
              <a:t> – רכבת קליע שנבנתה בהשראת המקור של השלדג הגמדי. רכבת הקליע (</a:t>
            </a:r>
            <a:r>
              <a:rPr lang="en-US" sz="1800" kern="100" dirty="0">
                <a:effectLst/>
                <a:latin typeface="Calibri" panose="020F0502020204030204" pitchFamily="34" charset="0"/>
                <a:ea typeface="Calibri" panose="020F0502020204030204" pitchFamily="34" charset="0"/>
                <a:cs typeface="Arial" panose="020B0604020202020204" pitchFamily="34" charset="0"/>
              </a:rPr>
              <a:t>Bullet Train</a:t>
            </a:r>
            <a:r>
              <a:rPr lang="he-IL" sz="1800" kern="100" dirty="0">
                <a:effectLst/>
                <a:latin typeface="Calibri" panose="020F0502020204030204" pitchFamily="34" charset="0"/>
                <a:ea typeface="Calibri" panose="020F0502020204030204" pitchFamily="34" charset="0"/>
                <a:cs typeface="Arial" panose="020B0604020202020204" pitchFamily="34" charset="0"/>
              </a:rPr>
              <a:t>) היא רכבת מהירה מאד שנוסעת כבר שנים רבות ביפן. רכבות הקליע הגיעו למהירויות של 320 קילומטרים לשעה ויותר. אחד ממהנדסי הרכבות גילה במקרה שכניסת השלדג לתוך המים, היא חלקה לגמרי וכמעט ואינה מייצרת גל רעש בגלל מבנה המקור המחודש. המבנה המחודד של רכבת הקליע מקטינה את החיכוך עם האוויר וגם את הרעש.</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800" kern="100" dirty="0">
                <a:effectLst/>
                <a:latin typeface="Calibri" panose="020F0502020204030204" pitchFamily="34" charset="0"/>
                <a:ea typeface="Calibri" panose="020F0502020204030204" pitchFamily="34" charset="0"/>
                <a:cs typeface="Arial" panose="020B0604020202020204" pitchFamily="34" charset="0"/>
              </a:rPr>
              <a:t> שואלים את התלמידים: מהו הקשר בין התמונות? במה דומות שתי התמונות זו לזו?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800" b="1" kern="100" dirty="0">
                <a:effectLst/>
                <a:latin typeface="Calibri" panose="020F0502020204030204" pitchFamily="34" charset="0"/>
                <a:ea typeface="Calibri" panose="020F0502020204030204" pitchFamily="34" charset="0"/>
                <a:cs typeface="Arial" panose="020B0604020202020204" pitchFamily="34" charset="0"/>
              </a:rPr>
              <a:t>מידע</a:t>
            </a:r>
            <a:r>
              <a:rPr lang="he-IL" sz="1800" kern="100" dirty="0">
                <a:effectLst/>
                <a:latin typeface="Calibri" panose="020F0502020204030204" pitchFamily="34" charset="0"/>
                <a:ea typeface="Calibri" panose="020F0502020204030204" pitchFamily="34" charset="0"/>
                <a:cs typeface="Arial" panose="020B0604020202020204" pitchFamily="34" charset="0"/>
              </a:rPr>
              <a:t>: באתר במבט מקוון, ביחידות התוכן של כיתה ד, בספריה "עולם היצורים החיים", מופיעה משימה דיגיטלית בנושא "רכבת הקליע היפנית".</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8</a:t>
            </a:fld>
            <a:endParaRPr lang="he-IL"/>
          </a:p>
        </p:txBody>
      </p:sp>
    </p:spTree>
    <p:extLst>
      <p:ext uri="{BB962C8B-B14F-4D97-AF65-F5344CB8AC3E}">
        <p14:creationId xmlns:p14="http://schemas.microsoft.com/office/powerpoint/2010/main" val="2165013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lnSpc>
                <a:spcPct val="115000"/>
              </a:lnSpc>
              <a:spcAft>
                <a:spcPts val="1000"/>
              </a:spcAft>
            </a:pPr>
            <a:r>
              <a:rPr lang="he-IL" sz="1200" b="1" kern="100" dirty="0">
                <a:effectLst/>
                <a:latin typeface="Calibri" panose="020F0502020204030204" pitchFamily="34" charset="0"/>
                <a:ea typeface="Calibri" panose="020F0502020204030204" pitchFamily="34" charset="0"/>
                <a:cs typeface="Arial" panose="020B0604020202020204" pitchFamily="34" charset="0"/>
              </a:rPr>
              <a:t>למורה: </a:t>
            </a:r>
            <a:r>
              <a:rPr lang="he-IL" sz="1200" kern="100" dirty="0">
                <a:effectLst/>
                <a:latin typeface="Calibri" panose="020F0502020204030204" pitchFamily="34" charset="0"/>
                <a:ea typeface="Calibri" panose="020F0502020204030204" pitchFamily="34" charset="0"/>
                <a:cs typeface="Arial" panose="020B0604020202020204" pitchFamily="34" charset="0"/>
              </a:rPr>
              <a:t> בשקופית רואים פרח ועלים של צמח הלוטוס. שואלים: איזו תופעה מיוחדת רואים בתמונה? (טיפות מים עגולות על גבי העלים – הטיפות אינן נשפכות וזורמות).  עלי צמח הלוטוס כמעט שאינם נרטבים במגע עם מים (תופעה של דחיית מים). הטָרָף עלי הלוטוס מצופה בשעווה דוחה מים המכוסה בבליטות זעירות מאוד שמקטינות למינימום את שטח המגע עם טיפות המים.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kern="100" dirty="0">
                <a:effectLst/>
                <a:latin typeface="Calibri" panose="020F0502020204030204" pitchFamily="34" charset="0"/>
                <a:ea typeface="Calibri" panose="020F0502020204030204" pitchFamily="34" charset="0"/>
                <a:cs typeface="Arial" panose="020B0604020202020204" pitchFamily="34" charset="0"/>
              </a:rPr>
              <a:t>שואלים: איזו השראה לדעתכם קבלו המהנדסים מתופעה זו?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kern="100" dirty="0">
                <a:effectLst/>
                <a:latin typeface="Calibri" panose="020F0502020204030204" pitchFamily="34" charset="0"/>
                <a:ea typeface="Calibri" panose="020F0502020204030204" pitchFamily="34" charset="0"/>
                <a:cs typeface="Arial" panose="020B0604020202020204" pitchFamily="34" charset="0"/>
              </a:rPr>
              <a:t>התשובה: עלי פרח הלוטוס שימשו השראה לפיתוח של בדים ומשטחים אשר "מתנקים מעצמם".  </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200" kern="100" dirty="0">
                <a:effectLst/>
                <a:latin typeface="Calibri" panose="020F0502020204030204" pitchFamily="34" charset="0"/>
                <a:ea typeface="Calibri" panose="020F0502020204030204" pitchFamily="34" charset="0"/>
                <a:cs typeface="Arial" panose="020B0604020202020204" pitchFamily="34" charset="0"/>
              </a:rPr>
              <a:t>בקישור הבא מופיע סרטון שמציג את התופעה </a:t>
            </a:r>
            <a:r>
              <a:rPr lang="he-IL" sz="1200" strike="sngStrike"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he-IL" sz="1200" kern="100" dirty="0">
                <a:effectLst/>
                <a:latin typeface="Calibri" panose="020F0502020204030204" pitchFamily="34" charset="0"/>
                <a:ea typeface="Calibri" panose="020F0502020204030204" pitchFamily="34" charset="0"/>
                <a:cs typeface="Arial" panose="020B0604020202020204" pitchFamily="34" charset="0"/>
              </a:rPr>
              <a:t>הקליקו </a:t>
            </a:r>
            <a:r>
              <a:rPr lang="he-IL" sz="1200" u="sng" kern="100"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3"/>
              </a:rPr>
              <a:t>כאן</a:t>
            </a:r>
            <a:r>
              <a:rPr lang="he-IL" sz="1200" kern="100" dirty="0">
                <a:effectLst/>
                <a:latin typeface="Calibri" panose="020F0502020204030204" pitchFamily="34" charset="0"/>
                <a:ea typeface="Calibri" panose="020F0502020204030204" pitchFamily="34" charset="0"/>
                <a:cs typeface="Arial" panose="020B0604020202020204" pitchFamily="34" charset="0"/>
              </a:rPr>
              <a:t>.</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endParaRPr lang="he-IL" sz="1200" dirty="0"/>
          </a:p>
        </p:txBody>
      </p:sp>
      <p:sp>
        <p:nvSpPr>
          <p:cNvPr id="4" name="מציין מיקום של מספר שקופית 3"/>
          <p:cNvSpPr>
            <a:spLocks noGrp="1"/>
          </p:cNvSpPr>
          <p:nvPr>
            <p:ph type="sldNum" sz="quarter" idx="5"/>
          </p:nvPr>
        </p:nvSpPr>
        <p:spPr/>
        <p:txBody>
          <a:bodyPr/>
          <a:lstStyle/>
          <a:p>
            <a:fld id="{57D31EBF-9BBB-45FF-AF5A-5DF822414047}" type="slidenum">
              <a:rPr lang="he-IL" smtClean="0"/>
              <a:t>9</a:t>
            </a:fld>
            <a:endParaRPr lang="he-IL"/>
          </a:p>
        </p:txBody>
      </p:sp>
    </p:spTree>
    <p:extLst>
      <p:ext uri="{BB962C8B-B14F-4D97-AF65-F5344CB8AC3E}">
        <p14:creationId xmlns:p14="http://schemas.microsoft.com/office/powerpoint/2010/main" val="1735085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6888224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873337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000570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7974236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999635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כותרת מקטע עליונה">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286763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488967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765920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614048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098087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416661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354470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439568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808881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513535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כותרת מקטע עליונה">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278378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271598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856463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344718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1521336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50180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6B81C424-02A5-48AA-8B93-6A7DDF80B50C}" type="datetimeFigureOut">
              <a:rPr lang="he-IL" smtClean="0"/>
              <a:t>כ"ה/אב/תשפ"ג</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1292A653-04A9-4B71-A573-0FF5C28634E0}" type="slidenum">
              <a:rPr lang="he-IL" smtClean="0"/>
              <a:t>‹#›</a:t>
            </a:fld>
            <a:endParaRPr lang="he-IL"/>
          </a:p>
        </p:txBody>
      </p:sp>
    </p:spTree>
    <p:extLst>
      <p:ext uri="{BB962C8B-B14F-4D97-AF65-F5344CB8AC3E}">
        <p14:creationId xmlns:p14="http://schemas.microsoft.com/office/powerpoint/2010/main" val="2969956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81C424-02A5-48AA-8B93-6A7DDF80B50C}" type="datetimeFigureOut">
              <a:rPr lang="he-IL" smtClean="0"/>
              <a:t>כ"ה/אב/תשפ"ג</a:t>
            </a:fld>
            <a:endParaRPr lang="he-I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92A653-04A9-4B71-A573-0FF5C28634E0}" type="slidenum">
              <a:rPr lang="he-IL" smtClean="0"/>
              <a:t>‹#›</a:t>
            </a:fld>
            <a:endParaRPr lang="he-IL"/>
          </a:p>
        </p:txBody>
      </p:sp>
      <p:pic>
        <p:nvPicPr>
          <p:cNvPr id="7" name="תמונה 6">
            <a:extLst>
              <a:ext uri="{FF2B5EF4-FFF2-40B4-BE49-F238E27FC236}">
                <a16:creationId xmlns:a16="http://schemas.microsoft.com/office/drawing/2014/main" xmlns="" id="{470D8178-15B9-A722-9D1E-755A0C3D6108}"/>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22696" y="98268"/>
            <a:ext cx="732719" cy="765175"/>
          </a:xfrm>
          <a:prstGeom prst="rect">
            <a:avLst/>
          </a:prstGeom>
          <a:noFill/>
          <a:ln>
            <a:noFill/>
          </a:ln>
        </p:spPr>
      </p:pic>
      <p:sp>
        <p:nvSpPr>
          <p:cNvPr id="8" name="משולש ישר-זווית 7">
            <a:extLst>
              <a:ext uri="{FF2B5EF4-FFF2-40B4-BE49-F238E27FC236}">
                <a16:creationId xmlns:a16="http://schemas.microsoft.com/office/drawing/2014/main" xmlns="" id="{471A3AD6-D1B1-BA84-A769-3F43E1B03E83}"/>
              </a:ext>
            </a:extLst>
          </p:cNvPr>
          <p:cNvSpPr/>
          <p:nvPr userDrawn="1"/>
        </p:nvSpPr>
        <p:spPr>
          <a:xfrm rot="10800000">
            <a:off x="6632530" y="0"/>
            <a:ext cx="2511469" cy="1941534"/>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צורה חופשית: צורה 8">
            <a:extLst>
              <a:ext uri="{FF2B5EF4-FFF2-40B4-BE49-F238E27FC236}">
                <a16:creationId xmlns:a16="http://schemas.microsoft.com/office/drawing/2014/main" xmlns="" id="{571EBB70-286A-0B6F-62A4-C8AEE8CDFDC0}"/>
              </a:ext>
            </a:extLst>
          </p:cNvPr>
          <p:cNvSpPr/>
          <p:nvPr userDrawn="1"/>
        </p:nvSpPr>
        <p:spPr>
          <a:xfrm>
            <a:off x="0" y="6432115"/>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he-IL"/>
          </a:p>
        </p:txBody>
      </p:sp>
      <p:pic>
        <p:nvPicPr>
          <p:cNvPr id="10" name="תמונה 9">
            <a:extLst>
              <a:ext uri="{FF2B5EF4-FFF2-40B4-BE49-F238E27FC236}">
                <a16:creationId xmlns:a16="http://schemas.microsoft.com/office/drawing/2014/main" xmlns="" id="{A2987C2A-D8D0-C83C-8CD7-63034309472D}"/>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979614" y="230190"/>
            <a:ext cx="962501" cy="688340"/>
          </a:xfrm>
          <a:prstGeom prst="rect">
            <a:avLst/>
          </a:prstGeom>
          <a:noFill/>
          <a:ln>
            <a:noFill/>
          </a:ln>
        </p:spPr>
      </p:pic>
    </p:spTree>
    <p:extLst>
      <p:ext uri="{BB962C8B-B14F-4D97-AF65-F5344CB8AC3E}">
        <p14:creationId xmlns:p14="http://schemas.microsoft.com/office/powerpoint/2010/main" val="19909895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81C424-02A5-48AA-8B93-6A7DDF80B50C}" type="datetimeFigureOut">
              <a:rPr lang="he-IL" smtClean="0"/>
              <a:t>כ"ה/אב/תשפ"ג</a:t>
            </a:fld>
            <a:endParaRPr lang="he-I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92A653-04A9-4B71-A573-0FF5C28634E0}" type="slidenum">
              <a:rPr lang="he-IL" smtClean="0"/>
              <a:t>‹#›</a:t>
            </a:fld>
            <a:endParaRPr lang="he-IL"/>
          </a:p>
        </p:txBody>
      </p:sp>
      <p:pic>
        <p:nvPicPr>
          <p:cNvPr id="7" name="תמונה 6">
            <a:extLst>
              <a:ext uri="{FF2B5EF4-FFF2-40B4-BE49-F238E27FC236}">
                <a16:creationId xmlns:a16="http://schemas.microsoft.com/office/drawing/2014/main" xmlns="" id="{470D8178-15B9-A722-9D1E-755A0C3D6108}"/>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22696" y="98268"/>
            <a:ext cx="732719" cy="765175"/>
          </a:xfrm>
          <a:prstGeom prst="rect">
            <a:avLst/>
          </a:prstGeom>
          <a:noFill/>
          <a:ln>
            <a:noFill/>
          </a:ln>
        </p:spPr>
      </p:pic>
      <p:sp>
        <p:nvSpPr>
          <p:cNvPr id="8" name="משולש ישר-זווית 7">
            <a:extLst>
              <a:ext uri="{FF2B5EF4-FFF2-40B4-BE49-F238E27FC236}">
                <a16:creationId xmlns:a16="http://schemas.microsoft.com/office/drawing/2014/main" xmlns="" id="{471A3AD6-D1B1-BA84-A769-3F43E1B03E83}"/>
              </a:ext>
            </a:extLst>
          </p:cNvPr>
          <p:cNvSpPr/>
          <p:nvPr userDrawn="1"/>
        </p:nvSpPr>
        <p:spPr>
          <a:xfrm rot="10800000">
            <a:off x="6632530" y="0"/>
            <a:ext cx="2511469" cy="1941534"/>
          </a:xfrm>
          <a:prstGeom prst="r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צורה חופשית: צורה 8">
            <a:extLst>
              <a:ext uri="{FF2B5EF4-FFF2-40B4-BE49-F238E27FC236}">
                <a16:creationId xmlns:a16="http://schemas.microsoft.com/office/drawing/2014/main" xmlns="" id="{571EBB70-286A-0B6F-62A4-C8AEE8CDFDC0}"/>
              </a:ext>
            </a:extLst>
          </p:cNvPr>
          <p:cNvSpPr/>
          <p:nvPr userDrawn="1"/>
        </p:nvSpPr>
        <p:spPr>
          <a:xfrm>
            <a:off x="0" y="6432115"/>
            <a:ext cx="2379945" cy="425885"/>
          </a:xfrm>
          <a:custGeom>
            <a:avLst/>
            <a:gdLst>
              <a:gd name="connsiteX0" fmla="*/ 1672225 w 1672225"/>
              <a:gd name="connsiteY0" fmla="*/ 573089 h 588724"/>
              <a:gd name="connsiteX1" fmla="*/ 1672225 w 1672225"/>
              <a:gd name="connsiteY1" fmla="*/ 588724 h 588724"/>
              <a:gd name="connsiteX2" fmla="*/ 1657349 w 1672225"/>
              <a:gd name="connsiteY2" fmla="*/ 588724 h 588724"/>
              <a:gd name="connsiteX3" fmla="*/ 0 w 1672225"/>
              <a:gd name="connsiteY3" fmla="*/ 0 h 588724"/>
              <a:gd name="connsiteX4" fmla="*/ 1097201 w 1672225"/>
              <a:gd name="connsiteY4" fmla="*/ 0 h 588724"/>
              <a:gd name="connsiteX5" fmla="*/ 1657349 w 1672225"/>
              <a:gd name="connsiteY5" fmla="*/ 588724 h 588724"/>
              <a:gd name="connsiteX6" fmla="*/ 0 w 1672225"/>
              <a:gd name="connsiteY6" fmla="*/ 588724 h 58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2225" h="588724">
                <a:moveTo>
                  <a:pt x="1672225" y="573089"/>
                </a:moveTo>
                <a:lnTo>
                  <a:pt x="1672225" y="588724"/>
                </a:lnTo>
                <a:lnTo>
                  <a:pt x="1657349" y="588724"/>
                </a:lnTo>
                <a:close/>
                <a:moveTo>
                  <a:pt x="0" y="0"/>
                </a:moveTo>
                <a:lnTo>
                  <a:pt x="1097201" y="0"/>
                </a:lnTo>
                <a:lnTo>
                  <a:pt x="1657349" y="588724"/>
                </a:lnTo>
                <a:lnTo>
                  <a:pt x="0" y="588724"/>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ctr"/>
            <a:endParaRPr lang="he-IL"/>
          </a:p>
        </p:txBody>
      </p:sp>
      <p:pic>
        <p:nvPicPr>
          <p:cNvPr id="11" name="תמונה 10" descr="תמונה שמכילה גופן, טקסט, גרפיקה, עיצוב גרפי&#10;&#10;התיאור נוצר באופן אוטומטי">
            <a:extLst>
              <a:ext uri="{FF2B5EF4-FFF2-40B4-BE49-F238E27FC236}">
                <a16:creationId xmlns:a16="http://schemas.microsoft.com/office/drawing/2014/main" xmlns="" id="{9C04E164-0DD7-834C-76D8-45A28A5D790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03714" y="70307"/>
            <a:ext cx="1271391" cy="809889"/>
          </a:xfrm>
          <a:prstGeom prst="rect">
            <a:avLst/>
          </a:prstGeom>
        </p:spPr>
      </p:pic>
    </p:spTree>
    <p:extLst>
      <p:ext uri="{BB962C8B-B14F-4D97-AF65-F5344CB8AC3E}">
        <p14:creationId xmlns:p14="http://schemas.microsoft.com/office/powerpoint/2010/main" val="38253154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hyperlink" Target="https://mabatmekuvan.ramot.org/ramot-heb"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vimeo.com/492995733"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vimeo.com/492998178"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xmlns="" id="{62E16C3D-0789-2D63-0E17-F4ABE3A6051E}"/>
              </a:ext>
            </a:extLst>
          </p:cNvPr>
          <p:cNvSpPr txBox="1"/>
          <p:nvPr/>
        </p:nvSpPr>
        <p:spPr>
          <a:xfrm>
            <a:off x="1043608" y="1336745"/>
            <a:ext cx="6964017" cy="1250535"/>
          </a:xfrm>
          <a:prstGeom prst="rect">
            <a:avLst/>
          </a:prstGeom>
          <a:noFill/>
        </p:spPr>
        <p:txBody>
          <a:bodyPr wrap="square">
            <a:spAutoFit/>
          </a:bodyPr>
          <a:lstStyle/>
          <a:p>
            <a:pPr algn="ctr" rtl="1">
              <a:lnSpc>
                <a:spcPct val="115000"/>
              </a:lnSpc>
              <a:spcAft>
                <a:spcPts val="1000"/>
              </a:spcAft>
            </a:pPr>
            <a:r>
              <a:rPr lang="he-IL" sz="3200" b="1" kern="0" dirty="0">
                <a:solidFill>
                  <a:srgbClr val="222222"/>
                </a:solidFill>
                <a:effectLst/>
                <a:latin typeface="Calibri" panose="020F0502020204030204" pitchFamily="34" charset="0"/>
                <a:ea typeface="Calibri" panose="020F0502020204030204" pitchFamily="34" charset="0"/>
              </a:rPr>
              <a:t>כיתה ו</a:t>
            </a:r>
            <a:endParaRPr lang="en-US" sz="3200" b="1" kern="100" dirty="0">
              <a:effectLst/>
              <a:latin typeface="Calibri" panose="020F0502020204030204" pitchFamily="34" charset="0"/>
              <a:ea typeface="Calibri" panose="020F0502020204030204" pitchFamily="34" charset="0"/>
            </a:endParaRPr>
          </a:p>
          <a:p>
            <a:pPr algn="r" rtl="1">
              <a:lnSpc>
                <a:spcPct val="115000"/>
              </a:lnSpc>
              <a:spcAft>
                <a:spcPts val="1000"/>
              </a:spcAft>
            </a:pPr>
            <a:r>
              <a:rPr lang="he-IL" sz="2800" b="1" kern="0" smtClean="0">
                <a:solidFill>
                  <a:srgbClr val="222222"/>
                </a:solidFill>
                <a:effectLst/>
                <a:latin typeface="Calibri" panose="020F0502020204030204" pitchFamily="34" charset="0"/>
                <a:ea typeface="Calibri" panose="020F0502020204030204" pitchFamily="34" charset="0"/>
              </a:rPr>
              <a:t>  פעילות </a:t>
            </a:r>
            <a:r>
              <a:rPr lang="he-IL" sz="2800" b="1" kern="0" dirty="0">
                <a:solidFill>
                  <a:srgbClr val="222222"/>
                </a:solidFill>
                <a:effectLst/>
                <a:latin typeface="Calibri" panose="020F0502020204030204" pitchFamily="34" charset="0"/>
                <a:ea typeface="Calibri" panose="020F0502020204030204" pitchFamily="34" charset="0"/>
              </a:rPr>
              <a:t>פתיחה לשנת </a:t>
            </a:r>
            <a:r>
              <a:rPr lang="he-IL" sz="2800" b="1" kern="0" dirty="0" smtClean="0">
                <a:solidFill>
                  <a:srgbClr val="222222"/>
                </a:solidFill>
                <a:effectLst/>
                <a:latin typeface="Calibri" panose="020F0502020204030204" pitchFamily="34" charset="0"/>
                <a:ea typeface="Calibri" panose="020F0502020204030204" pitchFamily="34" charset="0"/>
              </a:rPr>
              <a:t>הלימודים תשפ"ד</a:t>
            </a:r>
            <a:endParaRPr lang="en-US" sz="3200" b="1" kern="100" dirty="0">
              <a:effectLst/>
              <a:latin typeface="Calibri" panose="020F0502020204030204" pitchFamily="34" charset="0"/>
              <a:ea typeface="Calibri" panose="020F0502020204030204" pitchFamily="34" charset="0"/>
            </a:endParaRPr>
          </a:p>
        </p:txBody>
      </p:sp>
      <p:sp>
        <p:nvSpPr>
          <p:cNvPr id="3" name="תיבת טקסט 2">
            <a:extLst>
              <a:ext uri="{FF2B5EF4-FFF2-40B4-BE49-F238E27FC236}">
                <a16:creationId xmlns:a16="http://schemas.microsoft.com/office/drawing/2014/main" xmlns="" id="{9A4071C4-4D6D-C94B-1A14-6D88BB1207B8}"/>
              </a:ext>
            </a:extLst>
          </p:cNvPr>
          <p:cNvSpPr txBox="1"/>
          <p:nvPr/>
        </p:nvSpPr>
        <p:spPr>
          <a:xfrm>
            <a:off x="1629153" y="706289"/>
            <a:ext cx="5367130" cy="754694"/>
          </a:xfrm>
          <a:prstGeom prst="rect">
            <a:avLst/>
          </a:prstGeom>
          <a:noFill/>
        </p:spPr>
        <p:txBody>
          <a:bodyPr wrap="square">
            <a:spAutoFit/>
          </a:bodyPr>
          <a:lstStyle/>
          <a:p>
            <a:pPr algn="r" rtl="1">
              <a:lnSpc>
                <a:spcPct val="115000"/>
              </a:lnSpc>
              <a:spcAft>
                <a:spcPts val="1000"/>
              </a:spcAft>
            </a:pPr>
            <a:r>
              <a:rPr lang="he-IL" sz="4000" b="1" kern="0" dirty="0">
                <a:solidFill>
                  <a:srgbClr val="222222"/>
                </a:solidFill>
                <a:effectLst/>
                <a:latin typeface="Calibri" panose="020F0502020204030204" pitchFamily="34" charset="0"/>
                <a:ea typeface="Times New Roman" panose="02020603050405020304" pitchFamily="18" charset="0"/>
              </a:rPr>
              <a:t>לומדים מדע וטכנולוגיה</a:t>
            </a:r>
            <a:endParaRPr lang="en-US" sz="4000" kern="100" dirty="0">
              <a:effectLst/>
              <a:latin typeface="Calibri" panose="020F0502020204030204" pitchFamily="34" charset="0"/>
              <a:ea typeface="Calibri" panose="020F0502020204030204" pitchFamily="34" charset="0"/>
            </a:endParaRPr>
          </a:p>
        </p:txBody>
      </p:sp>
      <p:pic>
        <p:nvPicPr>
          <p:cNvPr id="2" name="תמונה 1">
            <a:extLst>
              <a:ext uri="{FF2B5EF4-FFF2-40B4-BE49-F238E27FC236}">
                <a16:creationId xmlns:a16="http://schemas.microsoft.com/office/drawing/2014/main" xmlns="" id="{5D8555FD-645A-F00C-5B0E-F279BD6908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8461" y="3014068"/>
            <a:ext cx="5274310" cy="32550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6307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xmlns="" id="{ED4B63AD-7ADD-B606-D245-868D577D4C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399" y="1815766"/>
            <a:ext cx="3727045" cy="3600000"/>
          </a:xfrm>
          <a:prstGeom prst="rect">
            <a:avLst/>
          </a:prstGeom>
          <a:solidFill>
            <a:srgbClr val="FFFFFF">
              <a:shade val="85000"/>
            </a:srgbClr>
          </a:solidFill>
          <a:ln w="88900" cap="sq">
            <a:no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8" name="תמונה 7">
            <a:extLst>
              <a:ext uri="{FF2B5EF4-FFF2-40B4-BE49-F238E27FC236}">
                <a16:creationId xmlns:a16="http://schemas.microsoft.com/office/drawing/2014/main" xmlns="" id="{6753D303-61B5-DE37-689F-3A93839F671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4036" y="1815766"/>
            <a:ext cx="3888565" cy="3600000"/>
          </a:xfrm>
          <a:prstGeom prst="rect">
            <a:avLst/>
          </a:prstGeom>
          <a:solidFill>
            <a:srgbClr val="FFFFFF">
              <a:shade val="85000"/>
            </a:srgbClr>
          </a:solidFill>
          <a:ln w="88900" cap="sq">
            <a:no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0" name="תיבת טקסט 9">
            <a:extLst>
              <a:ext uri="{FF2B5EF4-FFF2-40B4-BE49-F238E27FC236}">
                <a16:creationId xmlns:a16="http://schemas.microsoft.com/office/drawing/2014/main" xmlns="" id="{DABDA0A3-D924-A80F-2897-9BED1A436B6D}"/>
              </a:ext>
            </a:extLst>
          </p:cNvPr>
          <p:cNvSpPr txBox="1"/>
          <p:nvPr/>
        </p:nvSpPr>
        <p:spPr>
          <a:xfrm>
            <a:off x="969065" y="729158"/>
            <a:ext cx="4615068" cy="688458"/>
          </a:xfrm>
          <a:prstGeom prst="rect">
            <a:avLst/>
          </a:prstGeom>
          <a:noFill/>
        </p:spPr>
        <p:txBody>
          <a:bodyPr wrap="square">
            <a:spAutoFit/>
          </a:bodyPr>
          <a:lstStyle/>
          <a:p>
            <a:pPr algn="r" rtl="1">
              <a:lnSpc>
                <a:spcPct val="115000"/>
              </a:lnSpc>
              <a:spcAft>
                <a:spcPts val="1000"/>
              </a:spcAft>
            </a:pPr>
            <a:r>
              <a:rPr lang="he-IL" sz="3600" b="1" kern="100" dirty="0">
                <a:effectLst/>
                <a:latin typeface="Calibri" panose="020F0502020204030204" pitchFamily="34" charset="0"/>
                <a:ea typeface="Calibri" panose="020F0502020204030204" pitchFamily="34" charset="0"/>
                <a:cs typeface="Arial" panose="020B0604020202020204" pitchFamily="34" charset="0"/>
              </a:rPr>
              <a:t>מה הקשר?</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56234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D09221AC-06F5-DA62-40C2-8316E6953F23}"/>
              </a:ext>
            </a:extLst>
          </p:cNvPr>
          <p:cNvSpPr txBox="1"/>
          <p:nvPr/>
        </p:nvSpPr>
        <p:spPr>
          <a:xfrm>
            <a:off x="531744" y="755663"/>
            <a:ext cx="7644848" cy="688458"/>
          </a:xfrm>
          <a:prstGeom prst="rect">
            <a:avLst/>
          </a:prstGeom>
          <a:noFill/>
        </p:spPr>
        <p:txBody>
          <a:bodyPr wrap="square">
            <a:spAutoFit/>
          </a:bodyPr>
          <a:lstStyle/>
          <a:p>
            <a:pPr algn="r" rtl="1">
              <a:lnSpc>
                <a:spcPct val="115000"/>
              </a:lnSpc>
              <a:spcAft>
                <a:spcPts val="1000"/>
              </a:spcAft>
            </a:pPr>
            <a:r>
              <a:rPr lang="he-IL" sz="3600" b="1" kern="100" dirty="0">
                <a:effectLst/>
                <a:latin typeface="Calibri" panose="020F0502020204030204" pitchFamily="34" charset="0"/>
                <a:ea typeface="Calibri" panose="020F0502020204030204" pitchFamily="34" charset="0"/>
                <a:cs typeface="Arial" panose="020B0604020202020204" pitchFamily="34" charset="0"/>
              </a:rPr>
              <a:t>משימה: רובוט נחש לסיוע כוחות ההצלה</a:t>
            </a:r>
            <a:endParaRPr lang="en-US" sz="36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xmlns="" id="{D3432A05-CCBA-3FAD-4C26-59EE247455EE}"/>
              </a:ext>
            </a:extLst>
          </p:cNvPr>
          <p:cNvSpPr txBox="1"/>
          <p:nvPr/>
        </p:nvSpPr>
        <p:spPr>
          <a:xfrm>
            <a:off x="3988904" y="1832128"/>
            <a:ext cx="4888394" cy="5445593"/>
          </a:xfrm>
          <a:prstGeom prst="rect">
            <a:avLst/>
          </a:prstGeom>
          <a:noFill/>
        </p:spPr>
        <p:txBody>
          <a:bodyPr wrap="square">
            <a:spAutoFit/>
          </a:bodyPr>
          <a:lstStyle/>
          <a:p>
            <a:pPr marL="342900" indent="-342900" algn="r" rtl="1">
              <a:lnSpc>
                <a:spcPct val="115000"/>
              </a:lnSpc>
              <a:spcAft>
                <a:spcPts val="1000"/>
              </a:spcAft>
              <a:buFont typeface="Arial" panose="020B0604020202020204" pitchFamily="34" charset="0"/>
              <a:buChar char="•"/>
            </a:pPr>
            <a:r>
              <a:rPr lang="he-IL" sz="2400" b="1" kern="100" dirty="0">
                <a:effectLst/>
                <a:latin typeface="Calibri" panose="020F0502020204030204" pitchFamily="34" charset="0"/>
                <a:ea typeface="Calibri" panose="020F0502020204030204" pitchFamily="34" charset="0"/>
                <a:cs typeface="Arial" panose="020B0604020202020204" pitchFamily="34" charset="0"/>
              </a:rPr>
              <a:t>קראו את קטע המידע אודות </a:t>
            </a:r>
            <a:r>
              <a:rPr lang="he-IL" sz="2400" b="1" kern="100" dirty="0">
                <a:solidFill>
                  <a:srgbClr val="00AFEA"/>
                </a:solidFill>
                <a:effectLst/>
                <a:latin typeface="Calibri" panose="020F0502020204030204" pitchFamily="34" charset="0"/>
                <a:ea typeface="Calibri" panose="020F0502020204030204" pitchFamily="34" charset="0"/>
                <a:cs typeface="Arial" panose="020B0604020202020204" pitchFamily="34" charset="0"/>
              </a:rPr>
              <a:t>רובוט הנחש,</a:t>
            </a:r>
            <a:r>
              <a:rPr lang="he-IL" sz="2400" b="1" kern="100" dirty="0">
                <a:effectLst/>
                <a:latin typeface="Calibri" panose="020F0502020204030204" pitchFamily="34" charset="0"/>
                <a:ea typeface="Calibri" panose="020F0502020204030204" pitchFamily="34" charset="0"/>
                <a:cs typeface="Arial" panose="020B0604020202020204" pitchFamily="34" charset="0"/>
              </a:rPr>
              <a:t> עמוד 290, בספר הלימוד (כיתה ו).</a:t>
            </a:r>
            <a:r>
              <a:rPr lang="en-US" sz="2400" b="1" kern="100" dirty="0">
                <a:effectLst/>
                <a:latin typeface="Calibri" panose="020F0502020204030204" pitchFamily="34" charset="0"/>
                <a:ea typeface="Calibri" panose="020F0502020204030204" pitchFamily="34" charset="0"/>
                <a:cs typeface="Arial" panose="020B0604020202020204" pitchFamily="34" charset="0"/>
              </a:rPr>
              <a:t/>
            </a:r>
            <a:br>
              <a:rPr lang="en-US" sz="2400" b="1" kern="100" dirty="0">
                <a:effectLst/>
                <a:latin typeface="Calibri" panose="020F0502020204030204" pitchFamily="34" charset="0"/>
                <a:ea typeface="Calibri" panose="020F0502020204030204" pitchFamily="34" charset="0"/>
                <a:cs typeface="Arial" panose="020B0604020202020204" pitchFamily="34" charset="0"/>
              </a:rPr>
            </a:b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2400" b="1" kern="100" dirty="0">
                <a:effectLst/>
                <a:latin typeface="Calibri" panose="020F0502020204030204" pitchFamily="34" charset="0"/>
                <a:ea typeface="Calibri" panose="020F0502020204030204" pitchFamily="34" charset="0"/>
                <a:cs typeface="Arial" panose="020B0604020202020204" pitchFamily="34" charset="0"/>
              </a:rPr>
              <a:t>    </a:t>
            </a:r>
            <a:r>
              <a:rPr lang="he-IL" sz="2400" b="1" u="sng" kern="100" dirty="0">
                <a:effectLst/>
                <a:latin typeface="Calibri" panose="020F0502020204030204" pitchFamily="34" charset="0"/>
                <a:ea typeface="Calibri" panose="020F0502020204030204" pitchFamily="34" charset="0"/>
                <a:cs typeface="Arial" panose="020B0604020202020204" pitchFamily="34" charset="0"/>
              </a:rPr>
              <a:t>השיבו על השאלות הבאות:</a:t>
            </a:r>
            <a:endParaRPr lang="en-US" sz="2400" b="1" u="sng"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buFont typeface="Symbol" panose="05050102010706020507" pitchFamily="18" charset="2"/>
              <a:buChar char=""/>
            </a:pPr>
            <a:r>
              <a:rPr lang="he-IL" sz="2400" b="1" kern="100" dirty="0">
                <a:effectLst/>
                <a:latin typeface="Calibri" panose="020F0502020204030204" pitchFamily="34" charset="0"/>
                <a:ea typeface="Calibri" panose="020F0502020204030204" pitchFamily="34" charset="0"/>
                <a:cs typeface="Arial" panose="020B0604020202020204" pitchFamily="34" charset="0"/>
              </a:rPr>
              <a:t>לאיזו מטרה בנו את הרובוט נחש?</a:t>
            </a:r>
          </a:p>
          <a:p>
            <a:pPr marL="342900" indent="-342900" algn="r" rtl="1">
              <a:lnSpc>
                <a:spcPct val="115000"/>
              </a:lnSpc>
              <a:buFont typeface="Symbol" panose="05050102010706020507" pitchFamily="18" charset="2"/>
              <a:buChar char=""/>
            </a:pPr>
            <a:r>
              <a:rPr lang="he-IL" sz="2400" b="1" kern="100">
                <a:latin typeface="Calibri" panose="020F0502020204030204" pitchFamily="34" charset="0"/>
                <a:ea typeface="Calibri" panose="020F0502020204030204" pitchFamily="34" charset="0"/>
              </a:rPr>
              <a:t>אילו </a:t>
            </a:r>
            <a:r>
              <a:rPr lang="he-IL" sz="2400" b="1" kern="100" dirty="0">
                <a:latin typeface="Calibri" panose="020F0502020204030204" pitchFamily="34" charset="0"/>
                <a:ea typeface="Calibri" panose="020F0502020204030204" pitchFamily="34" charset="0"/>
              </a:rPr>
              <a:t>פעולות מסוגל לעשות הרובוט נחש? </a:t>
            </a:r>
          </a:p>
          <a:p>
            <a:pPr marL="342900" indent="-342900" algn="r" rtl="1">
              <a:lnSpc>
                <a:spcPct val="115000"/>
              </a:lnSpc>
              <a:buFont typeface="Symbol" panose="05050102010706020507" pitchFamily="18" charset="2"/>
              <a:buChar char=""/>
            </a:pPr>
            <a:r>
              <a:rPr lang="he-IL" sz="2400" b="1" kern="100" dirty="0">
                <a:latin typeface="Calibri" panose="020F0502020204030204" pitchFamily="34" charset="0"/>
                <a:ea typeface="Calibri" panose="020F0502020204030204" pitchFamily="34" charset="0"/>
              </a:rPr>
              <a:t>במה דומה הרובוט נחש לנחש? </a:t>
            </a:r>
          </a:p>
          <a:p>
            <a:pPr marL="342900" indent="-342900" algn="r" rtl="1">
              <a:lnSpc>
                <a:spcPct val="115000"/>
              </a:lnSpc>
              <a:buFont typeface="Symbol" panose="05050102010706020507" pitchFamily="18" charset="2"/>
              <a:buChar char=""/>
            </a:pPr>
            <a:endParaRPr lang="en-US" sz="2400" b="1" kern="100" dirty="0">
              <a:latin typeface="Calibri" panose="020F0502020204030204" pitchFamily="34" charset="0"/>
              <a:ea typeface="Calibri" panose="020F0502020204030204" pitchFamily="34" charset="0"/>
              <a:cs typeface="Arial" panose="020B0604020202020204" pitchFamily="34" charset="0"/>
            </a:endParaRPr>
          </a:p>
          <a:p>
            <a:pPr lvl="0" algn="r" rtl="1">
              <a:lnSpc>
                <a:spcPct val="115000"/>
              </a:lnSpc>
            </a:pPr>
            <a:r>
              <a:rPr lang="en-US" sz="2400" b="1" kern="100" dirty="0">
                <a:effectLst/>
                <a:latin typeface="Calibri" panose="020F0502020204030204" pitchFamily="34" charset="0"/>
                <a:ea typeface="Calibri" panose="020F0502020204030204" pitchFamily="34" charset="0"/>
                <a:cs typeface="Arial" panose="020B0604020202020204" pitchFamily="34" charset="0"/>
              </a:rPr>
              <a:t/>
            </a:r>
            <a:br>
              <a:rPr lang="en-US" sz="2400" b="1" kern="100" dirty="0">
                <a:effectLst/>
                <a:latin typeface="Calibri" panose="020F0502020204030204" pitchFamily="34" charset="0"/>
                <a:ea typeface="Calibri" panose="020F0502020204030204" pitchFamily="34" charset="0"/>
                <a:cs typeface="Arial" panose="020B0604020202020204" pitchFamily="34" charset="0"/>
              </a:rPr>
            </a:br>
            <a:endParaRPr lang="en-US" sz="2400" b="1"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6" name="תמונה 5">
            <a:extLst>
              <a:ext uri="{FF2B5EF4-FFF2-40B4-BE49-F238E27FC236}">
                <a16:creationId xmlns:a16="http://schemas.microsoft.com/office/drawing/2014/main" xmlns="" id="{5B2A0131-4E46-BA6C-5313-81D0DE8E2C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103" y="1915381"/>
            <a:ext cx="3674992" cy="4119294"/>
          </a:xfrm>
          <a:prstGeom prst="rect">
            <a:avLst/>
          </a:prstGeom>
          <a:solidFill>
            <a:srgbClr val="FFFFFF">
              <a:shade val="85000"/>
            </a:srgbClr>
          </a:solidFill>
          <a:ln w="88900" cap="sq">
            <a:no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9949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71A82639-2F8D-15D0-E31E-62256C8291CA}"/>
              </a:ext>
            </a:extLst>
          </p:cNvPr>
          <p:cNvSpPr txBox="1"/>
          <p:nvPr/>
        </p:nvSpPr>
        <p:spPr>
          <a:xfrm>
            <a:off x="2126972" y="722532"/>
            <a:ext cx="4631636" cy="688458"/>
          </a:xfrm>
          <a:prstGeom prst="rect">
            <a:avLst/>
          </a:prstGeom>
          <a:noFill/>
        </p:spPr>
        <p:txBody>
          <a:bodyPr wrap="square">
            <a:spAutoFit/>
          </a:bodyPr>
          <a:lstStyle/>
          <a:p>
            <a:pPr algn="r" rtl="1">
              <a:lnSpc>
                <a:spcPct val="115000"/>
              </a:lnSpc>
              <a:spcAft>
                <a:spcPts val="1000"/>
              </a:spcAft>
            </a:pPr>
            <a:r>
              <a:rPr lang="he-IL" sz="3600" b="1" kern="100" dirty="0">
                <a:effectLst/>
                <a:latin typeface="Calibri" panose="020F0502020204030204" pitchFamily="34" charset="0"/>
                <a:ea typeface="Calibri" panose="020F0502020204030204" pitchFamily="34" charset="0"/>
                <a:cs typeface="Arial" panose="020B0604020202020204" pitchFamily="34" charset="0"/>
              </a:rPr>
              <a:t>מתבוננים על החשיבה</a:t>
            </a:r>
            <a:endParaRPr lang="en-US" sz="3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תמונה 3">
            <a:extLst>
              <a:ext uri="{FF2B5EF4-FFF2-40B4-BE49-F238E27FC236}">
                <a16:creationId xmlns:a16="http://schemas.microsoft.com/office/drawing/2014/main" xmlns="" id="{A09F0478-3702-5275-6929-B742A507D4CE}"/>
              </a:ext>
            </a:extLst>
          </p:cNvPr>
          <p:cNvPicPr>
            <a:picLocks noChangeAspect="1"/>
          </p:cNvPicPr>
          <p:nvPr/>
        </p:nvPicPr>
        <p:blipFill>
          <a:blip r:embed="rId3"/>
          <a:stretch>
            <a:fillRect/>
          </a:stretch>
        </p:blipFill>
        <p:spPr>
          <a:xfrm>
            <a:off x="205773" y="1679355"/>
            <a:ext cx="3842397" cy="3031189"/>
          </a:xfrm>
          <a:prstGeom prst="rect">
            <a:avLst/>
          </a:prstGeom>
          <a:effectLst>
            <a:outerShdw blurRad="63500" sx="102000" sy="102000" algn="ctr" rotWithShape="0">
              <a:prstClr val="black">
                <a:alpha val="40000"/>
              </a:prstClr>
            </a:outerShdw>
          </a:effectLst>
        </p:spPr>
      </p:pic>
      <p:sp>
        <p:nvSpPr>
          <p:cNvPr id="6" name="תיבת טקסט 5">
            <a:extLst>
              <a:ext uri="{FF2B5EF4-FFF2-40B4-BE49-F238E27FC236}">
                <a16:creationId xmlns:a16="http://schemas.microsoft.com/office/drawing/2014/main" xmlns="" id="{FE553495-C50C-B70A-D086-76B1EE961019}"/>
              </a:ext>
            </a:extLst>
          </p:cNvPr>
          <p:cNvSpPr txBox="1"/>
          <p:nvPr/>
        </p:nvSpPr>
        <p:spPr>
          <a:xfrm>
            <a:off x="4225467" y="2159647"/>
            <a:ext cx="4760750" cy="2074414"/>
          </a:xfrm>
          <a:prstGeom prst="rect">
            <a:avLst/>
          </a:prstGeom>
          <a:noFill/>
        </p:spPr>
        <p:txBody>
          <a:bodyPr wrap="square">
            <a:spAutoFit/>
          </a:bodyPr>
          <a:lstStyle/>
          <a:p>
            <a:pPr marL="342900" lvl="0" indent="-342900" algn="r" rtl="1">
              <a:lnSpc>
                <a:spcPct val="115000"/>
              </a:lnSpc>
              <a:buFont typeface="Symbol" panose="05050102010706020507" pitchFamily="18" charset="2"/>
              <a:buChar char=""/>
            </a:pPr>
            <a:r>
              <a:rPr lang="he-IL" sz="2800" b="1" kern="100" dirty="0">
                <a:effectLst/>
                <a:latin typeface="Calibri" panose="020F0502020204030204" pitchFamily="34" charset="0"/>
                <a:ea typeface="Calibri" panose="020F0502020204030204" pitchFamily="34" charset="0"/>
                <a:cs typeface="Arial" panose="020B0604020202020204" pitchFamily="34" charset="0"/>
              </a:rPr>
              <a:t>מה היה מסקרן ומעורר התפעלות ממה שלמדתם?</a:t>
            </a:r>
          </a:p>
          <a:p>
            <a:pPr marL="342900" lvl="0" indent="-342900" algn="r" rtl="1">
              <a:lnSpc>
                <a:spcPct val="115000"/>
              </a:lnSpc>
              <a:spcAft>
                <a:spcPts val="1000"/>
              </a:spcAft>
              <a:buFont typeface="Symbol" panose="05050102010706020507" pitchFamily="18" charset="2"/>
              <a:buChar char=""/>
            </a:pPr>
            <a:r>
              <a:rPr lang="he-IL" sz="2800" b="1" kern="100" dirty="0">
                <a:effectLst/>
                <a:latin typeface="Calibri" panose="020F0502020204030204" pitchFamily="34" charset="0"/>
                <a:ea typeface="Calibri" panose="020F0502020204030204" pitchFamily="34" charset="0"/>
                <a:cs typeface="Arial" panose="020B0604020202020204" pitchFamily="34" charset="0"/>
              </a:rPr>
              <a:t>מה הייתם רוצים עוד ללמוד על המצאות בהשראת הטבע?</a:t>
            </a:r>
            <a:endParaRPr lang="en-US" sz="28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תיבת טקסט 7">
            <a:extLst>
              <a:ext uri="{FF2B5EF4-FFF2-40B4-BE49-F238E27FC236}">
                <a16:creationId xmlns:a16="http://schemas.microsoft.com/office/drawing/2014/main" xmlns="" id="{505CB4F9-337B-43A4-CB48-51B553242B7A}"/>
              </a:ext>
            </a:extLst>
          </p:cNvPr>
          <p:cNvSpPr txBox="1"/>
          <p:nvPr/>
        </p:nvSpPr>
        <p:spPr>
          <a:xfrm>
            <a:off x="383691" y="5234992"/>
            <a:ext cx="8376617" cy="1494768"/>
          </a:xfrm>
          <a:prstGeom prst="rect">
            <a:avLst/>
          </a:prstGeom>
          <a:noFill/>
        </p:spPr>
        <p:txBody>
          <a:bodyPr wrap="square">
            <a:spAutoFit/>
          </a:bodyPr>
          <a:lstStyle/>
          <a:p>
            <a:pPr algn="r" rtl="1">
              <a:lnSpc>
                <a:spcPct val="115000"/>
              </a:lnSpc>
              <a:spcAft>
                <a:spcPts val="1000"/>
              </a:spcAft>
            </a:pPr>
            <a:r>
              <a:rPr lang="he-IL" sz="2400" b="1"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כיצד אפשר לפתור בעיות בהשראת הטבע (ביו-</a:t>
            </a:r>
            <a:r>
              <a:rPr lang="he-IL" sz="2400" b="1" kern="100" dirty="0" err="1">
                <a:solidFill>
                  <a:srgbClr val="0070C0"/>
                </a:solidFill>
                <a:effectLst/>
                <a:latin typeface="Calibri" panose="020F0502020204030204" pitchFamily="34" charset="0"/>
                <a:ea typeface="Calibri" panose="020F0502020204030204" pitchFamily="34" charset="0"/>
                <a:cs typeface="Arial" panose="020B0604020202020204" pitchFamily="34" charset="0"/>
              </a:rPr>
              <a:t>מימיקרי</a:t>
            </a:r>
            <a:r>
              <a:rPr lang="he-IL" sz="2400" b="1"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a:t>
            </a:r>
          </a:p>
          <a:p>
            <a:pPr algn="r" rtl="1">
              <a:lnSpc>
                <a:spcPct val="115000"/>
              </a:lnSpc>
              <a:spcAft>
                <a:spcPts val="1000"/>
              </a:spcAft>
            </a:pPr>
            <a:r>
              <a:rPr lang="he-IL" sz="24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 מזהים בעיה/צורך, מתבוננים בטבע, שואלים שאלות, חוקרים,  מעלים רעיונות ומפתחים מוצר.</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59903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xmlns="" id="{0D9CD2C5-944B-AE31-E1A7-1B49D4DA7F9C}"/>
              </a:ext>
            </a:extLst>
          </p:cNvPr>
          <p:cNvSpPr txBox="1"/>
          <p:nvPr/>
        </p:nvSpPr>
        <p:spPr>
          <a:xfrm>
            <a:off x="1974574" y="198783"/>
            <a:ext cx="4368399" cy="1241430"/>
          </a:xfrm>
          <a:prstGeom prst="rect">
            <a:avLst/>
          </a:prstGeom>
          <a:noFill/>
        </p:spPr>
        <p:txBody>
          <a:bodyPr wrap="square">
            <a:spAutoFit/>
          </a:bodyPr>
          <a:lstStyle/>
          <a:p>
            <a:pPr algn="r" rtl="1">
              <a:lnSpc>
                <a:spcPct val="115000"/>
              </a:lnSpc>
              <a:spcAft>
                <a:spcPts val="1000"/>
              </a:spcAft>
            </a:pPr>
            <a:r>
              <a:rPr lang="he-IL" sz="2400" b="1" kern="100" dirty="0">
                <a:solidFill>
                  <a:srgbClr val="FF0000"/>
                </a:solidFill>
                <a:latin typeface="Calibri" panose="020F0502020204030204" pitchFamily="34" charset="0"/>
                <a:ea typeface="Calibri" panose="020F0502020204030204" pitchFamily="34" charset="0"/>
              </a:rPr>
              <a:t>           פעילות 3</a:t>
            </a:r>
            <a:endParaRPr lang="en-US" sz="2400" kern="100"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3600" b="1" kern="100" dirty="0">
                <a:effectLst/>
                <a:latin typeface="Calibri" panose="020F0502020204030204" pitchFamily="34" charset="0"/>
                <a:ea typeface="Calibri" panose="020F0502020204030204" pitchFamily="34" charset="0"/>
                <a:cs typeface="Arial" panose="020B0604020202020204" pitchFamily="34" charset="0"/>
              </a:rPr>
              <a:t>מה נלמד השנה?</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תמונה 3">
            <a:extLst>
              <a:ext uri="{FF2B5EF4-FFF2-40B4-BE49-F238E27FC236}">
                <a16:creationId xmlns:a16="http://schemas.microsoft.com/office/drawing/2014/main" xmlns="" id="{B1D69035-FCFC-96AD-CF49-E86C9C1F0C3F}"/>
              </a:ext>
            </a:extLst>
          </p:cNvPr>
          <p:cNvPicPr>
            <a:picLocks noChangeAspect="1"/>
          </p:cNvPicPr>
          <p:nvPr/>
        </p:nvPicPr>
        <p:blipFill>
          <a:blip r:embed="rId3"/>
          <a:stretch>
            <a:fillRect/>
          </a:stretch>
        </p:blipFill>
        <p:spPr>
          <a:xfrm>
            <a:off x="685445" y="2429966"/>
            <a:ext cx="8031727" cy="325963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25964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DAF86E9F-CAE8-BE8A-C309-D1C91FF99EBF}"/>
              </a:ext>
            </a:extLst>
          </p:cNvPr>
          <p:cNvSpPr txBox="1"/>
          <p:nvPr/>
        </p:nvSpPr>
        <p:spPr>
          <a:xfrm>
            <a:off x="366091" y="613285"/>
            <a:ext cx="4615068" cy="833883"/>
          </a:xfrm>
          <a:prstGeom prst="rect">
            <a:avLst/>
          </a:prstGeom>
          <a:noFill/>
        </p:spPr>
        <p:txBody>
          <a:bodyPr wrap="square">
            <a:spAutoFit/>
          </a:bodyPr>
          <a:lstStyle/>
          <a:p>
            <a:pPr algn="just" rtl="1">
              <a:lnSpc>
                <a:spcPct val="150000"/>
              </a:lnSpc>
              <a:spcAft>
                <a:spcPts val="1000"/>
              </a:spcAft>
            </a:pPr>
            <a:r>
              <a:rPr lang="he-IL" sz="3600" b="1" kern="0" dirty="0">
                <a:solidFill>
                  <a:srgbClr val="000000"/>
                </a:solidFill>
                <a:effectLst/>
                <a:latin typeface="Calibri" panose="020F0502020204030204" pitchFamily="34" charset="0"/>
                <a:ea typeface="Times New Roman" panose="02020603050405020304" pitchFamily="18" charset="0"/>
              </a:rPr>
              <a:t>מה בספר?</a:t>
            </a:r>
            <a:endParaRPr lang="en-US" sz="3600" kern="100" dirty="0">
              <a:effectLst/>
              <a:latin typeface="Calibri" panose="020F0502020204030204" pitchFamily="34" charset="0"/>
              <a:ea typeface="Calibri" panose="020F0502020204030204" pitchFamily="34" charset="0"/>
            </a:endParaRPr>
          </a:p>
        </p:txBody>
      </p:sp>
      <p:pic>
        <p:nvPicPr>
          <p:cNvPr id="2" name="תמונה 1">
            <a:extLst>
              <a:ext uri="{FF2B5EF4-FFF2-40B4-BE49-F238E27FC236}">
                <a16:creationId xmlns:a16="http://schemas.microsoft.com/office/drawing/2014/main" xmlns="" id="{8CD0A50B-8012-26B3-B28D-EEAD01D8ADA4}"/>
              </a:ext>
            </a:extLst>
          </p:cNvPr>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0062" y="3172722"/>
            <a:ext cx="1944000" cy="2880000"/>
          </a:xfrm>
          <a:prstGeom prst="rect">
            <a:avLst/>
          </a:prstGeom>
          <a:noFill/>
          <a:effectLst>
            <a:outerShdw blurRad="63500" sx="102000" sy="102000" algn="ctr" rotWithShape="0">
              <a:prstClr val="black">
                <a:alpha val="40000"/>
              </a:prstClr>
            </a:outerShdw>
          </a:effectLst>
        </p:spPr>
      </p:pic>
      <p:pic>
        <p:nvPicPr>
          <p:cNvPr id="4" name="תמונה 3">
            <a:extLst>
              <a:ext uri="{FF2B5EF4-FFF2-40B4-BE49-F238E27FC236}">
                <a16:creationId xmlns:a16="http://schemas.microsoft.com/office/drawing/2014/main" xmlns="" id="{B419E3B9-C7FC-C926-A571-07C29C6257BB}"/>
              </a:ext>
            </a:extLst>
          </p:cNvPr>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8406" y="3172722"/>
            <a:ext cx="1944000" cy="2880000"/>
          </a:xfrm>
          <a:prstGeom prst="rect">
            <a:avLst/>
          </a:prstGeom>
          <a:noFill/>
          <a:effectLst>
            <a:outerShdw blurRad="63500" sx="102000" sy="102000" algn="ctr" rotWithShape="0">
              <a:prstClr val="black">
                <a:alpha val="40000"/>
              </a:prstClr>
            </a:outerShdw>
          </a:effectLst>
        </p:spPr>
      </p:pic>
      <p:pic>
        <p:nvPicPr>
          <p:cNvPr id="5" name="תמונה 4">
            <a:extLst>
              <a:ext uri="{FF2B5EF4-FFF2-40B4-BE49-F238E27FC236}">
                <a16:creationId xmlns:a16="http://schemas.microsoft.com/office/drawing/2014/main" xmlns="" id="{3D6FC344-552A-1299-695C-2222D3F1BC48}"/>
              </a:ext>
            </a:extLst>
          </p:cNvPr>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6749" y="3172722"/>
            <a:ext cx="1944000" cy="2880000"/>
          </a:xfrm>
          <a:prstGeom prst="rect">
            <a:avLst/>
          </a:prstGeom>
          <a:noFill/>
          <a:effectLst>
            <a:outerShdw blurRad="63500" sx="102000" sy="102000" algn="ctr" rotWithShape="0">
              <a:prstClr val="black">
                <a:alpha val="40000"/>
              </a:prstClr>
            </a:outerShdw>
          </a:effectLst>
        </p:spPr>
      </p:pic>
      <p:pic>
        <p:nvPicPr>
          <p:cNvPr id="6" name="תמונה 5">
            <a:extLst>
              <a:ext uri="{FF2B5EF4-FFF2-40B4-BE49-F238E27FC236}">
                <a16:creationId xmlns:a16="http://schemas.microsoft.com/office/drawing/2014/main" xmlns="" id="{1AF09FCE-51DD-8C59-6DBC-D09301BF2F86}"/>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275092" y="3172722"/>
            <a:ext cx="1944000" cy="2880000"/>
          </a:xfrm>
          <a:prstGeom prst="rect">
            <a:avLst/>
          </a:prstGeom>
          <a:noFill/>
          <a:effectLst>
            <a:outerShdw blurRad="63500" sx="102000" sy="102000" algn="ctr" rotWithShape="0">
              <a:prstClr val="black">
                <a:alpha val="40000"/>
              </a:prstClr>
            </a:outerShdw>
          </a:effectLst>
        </p:spPr>
      </p:pic>
      <p:pic>
        <p:nvPicPr>
          <p:cNvPr id="7" name="תמונה 6">
            <a:extLst>
              <a:ext uri="{FF2B5EF4-FFF2-40B4-BE49-F238E27FC236}">
                <a16:creationId xmlns:a16="http://schemas.microsoft.com/office/drawing/2014/main" xmlns="" id="{4E791B14-B493-CC01-D1FA-165C64CE37AD}"/>
              </a:ext>
            </a:extLst>
          </p:cNvPr>
          <p:cNvPicPr>
            <a:picLocks noChangeAspect="1"/>
          </p:cNvPicPr>
          <p:nvPr/>
        </p:nvPicPr>
        <p:blipFill>
          <a:blip r:embed="rId7"/>
          <a:stretch>
            <a:fillRect/>
          </a:stretch>
        </p:blipFill>
        <p:spPr>
          <a:xfrm>
            <a:off x="5550406" y="307471"/>
            <a:ext cx="1944000" cy="2664674"/>
          </a:xfrm>
          <a:prstGeom prst="rect">
            <a:avLst/>
          </a:prstGeom>
        </p:spPr>
      </p:pic>
    </p:spTree>
    <p:extLst>
      <p:ext uri="{BB962C8B-B14F-4D97-AF65-F5344CB8AC3E}">
        <p14:creationId xmlns:p14="http://schemas.microsoft.com/office/powerpoint/2010/main" val="472380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hlinkClick r:id="rId3"/>
            <a:extLst>
              <a:ext uri="{FF2B5EF4-FFF2-40B4-BE49-F238E27FC236}">
                <a16:creationId xmlns:a16="http://schemas.microsoft.com/office/drawing/2014/main" xmlns="" id="{BEEAEED5-D883-F386-AADB-CFE67CE7D81C}"/>
              </a:ext>
            </a:extLst>
          </p:cNvPr>
          <p:cNvPicPr>
            <a:picLocks noChangeAspect="1"/>
          </p:cNvPicPr>
          <p:nvPr/>
        </p:nvPicPr>
        <p:blipFill>
          <a:blip r:embed="rId4"/>
          <a:stretch>
            <a:fillRect/>
          </a:stretch>
        </p:blipFill>
        <p:spPr>
          <a:xfrm>
            <a:off x="781878" y="1258957"/>
            <a:ext cx="7580243" cy="5314121"/>
          </a:xfrm>
          <a:prstGeom prst="rect">
            <a:avLst/>
          </a:prstGeom>
          <a:solidFill>
            <a:srgbClr val="FFFFFF">
              <a:shade val="85000"/>
            </a:srgbClr>
          </a:solidFill>
          <a:ln w="88900" cap="sq">
            <a:no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 name="תיבת טקסט 1">
            <a:extLst>
              <a:ext uri="{FF2B5EF4-FFF2-40B4-BE49-F238E27FC236}">
                <a16:creationId xmlns:a16="http://schemas.microsoft.com/office/drawing/2014/main" xmlns="" id="{F1BC894A-6355-B8F3-0724-E817D878D863}"/>
              </a:ext>
            </a:extLst>
          </p:cNvPr>
          <p:cNvSpPr txBox="1"/>
          <p:nvPr/>
        </p:nvSpPr>
        <p:spPr>
          <a:xfrm>
            <a:off x="2675486" y="551071"/>
            <a:ext cx="3793026" cy="707886"/>
          </a:xfrm>
          <a:prstGeom prst="rect">
            <a:avLst/>
          </a:prstGeom>
          <a:noFill/>
        </p:spPr>
        <p:txBody>
          <a:bodyPr wrap="none" rtlCol="1">
            <a:spAutoFit/>
          </a:bodyPr>
          <a:lstStyle/>
          <a:p>
            <a:r>
              <a:rPr lang="he-IL" sz="4000" b="1" dirty="0"/>
              <a:t>אתר במבט מקוון </a:t>
            </a:r>
          </a:p>
        </p:txBody>
      </p:sp>
    </p:spTree>
    <p:extLst>
      <p:ext uri="{BB962C8B-B14F-4D97-AF65-F5344CB8AC3E}">
        <p14:creationId xmlns:p14="http://schemas.microsoft.com/office/powerpoint/2010/main" val="3793270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4A1CE685-6E52-5977-F9CF-E0FACF88EE27}"/>
              </a:ext>
            </a:extLst>
          </p:cNvPr>
          <p:cNvSpPr txBox="1"/>
          <p:nvPr/>
        </p:nvSpPr>
        <p:spPr>
          <a:xfrm>
            <a:off x="1170093" y="607381"/>
            <a:ext cx="4616026" cy="833883"/>
          </a:xfrm>
          <a:prstGeom prst="rect">
            <a:avLst/>
          </a:prstGeom>
          <a:noFill/>
        </p:spPr>
        <p:txBody>
          <a:bodyPr wrap="square">
            <a:spAutoFit/>
          </a:bodyPr>
          <a:lstStyle/>
          <a:p>
            <a:pPr algn="just" rtl="1">
              <a:lnSpc>
                <a:spcPct val="150000"/>
              </a:lnSpc>
              <a:spcAft>
                <a:spcPts val="1000"/>
              </a:spcAft>
            </a:pPr>
            <a:r>
              <a:rPr lang="he-IL" sz="3600" b="1" kern="0" dirty="0">
                <a:solidFill>
                  <a:srgbClr val="000000"/>
                </a:solidFill>
                <a:effectLst/>
                <a:latin typeface="Calibri" panose="020F0502020204030204" pitchFamily="34" charset="0"/>
                <a:ea typeface="Times New Roman" panose="02020603050405020304" pitchFamily="18" charset="0"/>
              </a:rPr>
              <a:t>ספר דיגיטלי</a:t>
            </a:r>
            <a:endParaRPr lang="en-US" sz="1600" kern="100" dirty="0">
              <a:effectLst/>
              <a:latin typeface="Calibri" panose="020F0502020204030204" pitchFamily="34" charset="0"/>
              <a:ea typeface="Calibri" panose="020F0502020204030204" pitchFamily="34" charset="0"/>
            </a:endParaRPr>
          </a:p>
        </p:txBody>
      </p:sp>
      <p:pic>
        <p:nvPicPr>
          <p:cNvPr id="2" name="תמונה 1">
            <a:extLst>
              <a:ext uri="{FF2B5EF4-FFF2-40B4-BE49-F238E27FC236}">
                <a16:creationId xmlns:a16="http://schemas.microsoft.com/office/drawing/2014/main" xmlns="" id="{5AF0FF28-F832-C78D-EA0E-0B8F4846A476}"/>
              </a:ext>
            </a:extLst>
          </p:cNvPr>
          <p:cNvPicPr>
            <a:picLocks noChangeAspect="1"/>
          </p:cNvPicPr>
          <p:nvPr/>
        </p:nvPicPr>
        <p:blipFill>
          <a:blip r:embed="rId3"/>
          <a:stretch>
            <a:fillRect/>
          </a:stretch>
        </p:blipFill>
        <p:spPr>
          <a:xfrm>
            <a:off x="663831" y="2182224"/>
            <a:ext cx="7552517" cy="1713915"/>
          </a:xfrm>
          <a:prstGeom prst="rect">
            <a:avLst/>
          </a:prstGeom>
        </p:spPr>
      </p:pic>
      <p:pic>
        <p:nvPicPr>
          <p:cNvPr id="5" name="תמונה 4">
            <a:extLst>
              <a:ext uri="{FF2B5EF4-FFF2-40B4-BE49-F238E27FC236}">
                <a16:creationId xmlns:a16="http://schemas.microsoft.com/office/drawing/2014/main" xmlns="" id="{03EF990E-B3D0-DFD0-701C-7488806FE1D9}"/>
              </a:ext>
            </a:extLst>
          </p:cNvPr>
          <p:cNvPicPr>
            <a:picLocks noChangeAspect="1"/>
          </p:cNvPicPr>
          <p:nvPr/>
        </p:nvPicPr>
        <p:blipFill>
          <a:blip r:embed="rId4"/>
          <a:stretch>
            <a:fillRect/>
          </a:stretch>
        </p:blipFill>
        <p:spPr>
          <a:xfrm>
            <a:off x="663831" y="4021077"/>
            <a:ext cx="7552517" cy="1931744"/>
          </a:xfrm>
          <a:prstGeom prst="rect">
            <a:avLst/>
          </a:prstGeom>
        </p:spPr>
      </p:pic>
      <p:sp>
        <p:nvSpPr>
          <p:cNvPr id="7" name="מלבן 6">
            <a:extLst>
              <a:ext uri="{FF2B5EF4-FFF2-40B4-BE49-F238E27FC236}">
                <a16:creationId xmlns:a16="http://schemas.microsoft.com/office/drawing/2014/main" xmlns="" id="{072E0000-D919-96C8-6D6B-4E35964D630D}"/>
              </a:ext>
            </a:extLst>
          </p:cNvPr>
          <p:cNvSpPr/>
          <p:nvPr/>
        </p:nvSpPr>
        <p:spPr>
          <a:xfrm>
            <a:off x="457200" y="2052173"/>
            <a:ext cx="8090452" cy="3937809"/>
          </a:xfrm>
          <a:prstGeom prst="rect">
            <a:avLst/>
          </a:prstGeom>
          <a:noFill/>
          <a:ln w="762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494797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xmlns="" id="{3F2F6C60-86DD-652B-AC0B-DA3AF54F69C0}"/>
              </a:ext>
            </a:extLst>
          </p:cNvPr>
          <p:cNvSpPr txBox="1"/>
          <p:nvPr/>
        </p:nvSpPr>
        <p:spPr>
          <a:xfrm>
            <a:off x="2073966" y="500646"/>
            <a:ext cx="4572000" cy="833883"/>
          </a:xfrm>
          <a:prstGeom prst="rect">
            <a:avLst/>
          </a:prstGeom>
          <a:noFill/>
        </p:spPr>
        <p:txBody>
          <a:bodyPr wrap="square">
            <a:spAutoFit/>
          </a:bodyPr>
          <a:lstStyle/>
          <a:p>
            <a:pPr algn="r" rtl="1">
              <a:lnSpc>
                <a:spcPct val="150000"/>
              </a:lnSpc>
              <a:spcAft>
                <a:spcPts val="1000"/>
              </a:spcAft>
            </a:pPr>
            <a:r>
              <a:rPr lang="he-IL" sz="3600" b="1" kern="100" dirty="0">
                <a:effectLst/>
                <a:latin typeface="Calibri" panose="020F0502020204030204" pitchFamily="34" charset="0"/>
                <a:ea typeface="Calibri" panose="020F0502020204030204" pitchFamily="34" charset="0"/>
                <a:cs typeface="Arial" panose="020B0604020202020204" pitchFamily="34" charset="0"/>
              </a:rPr>
              <a:t>יחידת תוכן דיגיטלית</a:t>
            </a:r>
            <a:r>
              <a:rPr lang="he-IL" sz="3600" kern="100" dirty="0">
                <a:effectLst/>
                <a:latin typeface="Calibri" panose="020F0502020204030204" pitchFamily="34" charset="0"/>
                <a:ea typeface="Calibri" panose="020F0502020204030204" pitchFamily="34" charset="0"/>
                <a:cs typeface="Arial" panose="020B0604020202020204" pitchFamily="34" charset="0"/>
              </a:rPr>
              <a:t>  </a:t>
            </a:r>
            <a:endParaRPr lang="en-US" sz="3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תמונה 2">
            <a:extLst>
              <a:ext uri="{FF2B5EF4-FFF2-40B4-BE49-F238E27FC236}">
                <a16:creationId xmlns:a16="http://schemas.microsoft.com/office/drawing/2014/main" xmlns="" id="{26E7C89A-CDDD-A312-2B89-566E54FB637F}"/>
              </a:ext>
            </a:extLst>
          </p:cNvPr>
          <p:cNvPicPr>
            <a:picLocks noChangeAspect="1"/>
          </p:cNvPicPr>
          <p:nvPr/>
        </p:nvPicPr>
        <p:blipFill>
          <a:blip r:embed="rId3"/>
          <a:stretch>
            <a:fillRect/>
          </a:stretch>
        </p:blipFill>
        <p:spPr>
          <a:xfrm>
            <a:off x="811695" y="1692564"/>
            <a:ext cx="7520609" cy="4555212"/>
          </a:xfrm>
          <a:prstGeom prst="rect">
            <a:avLst/>
          </a:prstGeom>
          <a:effectLst>
            <a:outerShdw blurRad="63500" sx="102000" sy="102000" algn="ctr" rotWithShape="0">
              <a:prstClr val="black">
                <a:alpha val="40000"/>
              </a:prstClr>
            </a:outerShdw>
          </a:effectLst>
        </p:spPr>
      </p:pic>
      <p:sp>
        <p:nvSpPr>
          <p:cNvPr id="8" name="תיבת טקסט 7">
            <a:extLst>
              <a:ext uri="{FF2B5EF4-FFF2-40B4-BE49-F238E27FC236}">
                <a16:creationId xmlns:a16="http://schemas.microsoft.com/office/drawing/2014/main" xmlns="" id="{029B486A-E558-8B1F-8B4C-6DF251C06127}"/>
              </a:ext>
            </a:extLst>
          </p:cNvPr>
          <p:cNvSpPr txBox="1"/>
          <p:nvPr/>
        </p:nvSpPr>
        <p:spPr>
          <a:xfrm rot="18525295">
            <a:off x="430695" y="1650421"/>
            <a:ext cx="987287" cy="369332"/>
          </a:xfrm>
          <a:prstGeom prst="rect">
            <a:avLst/>
          </a:prstGeom>
          <a:noFill/>
        </p:spPr>
        <p:txBody>
          <a:bodyPr wrap="square">
            <a:spAutoFit/>
          </a:bodyPr>
          <a:lstStyle/>
          <a:p>
            <a:r>
              <a:rPr lang="he-IL" dirty="0">
                <a:solidFill>
                  <a:srgbClr val="FF0000"/>
                </a:solidFill>
              </a:rPr>
              <a:t>דוגמאות</a:t>
            </a:r>
            <a:endParaRPr lang="he-IL" dirty="0"/>
          </a:p>
        </p:txBody>
      </p:sp>
    </p:spTree>
    <p:extLst>
      <p:ext uri="{BB962C8B-B14F-4D97-AF65-F5344CB8AC3E}">
        <p14:creationId xmlns:p14="http://schemas.microsoft.com/office/powerpoint/2010/main" val="4133084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5EB48CB9-1A0F-3C3F-4DE1-B7F85712C1E4}"/>
              </a:ext>
            </a:extLst>
          </p:cNvPr>
          <p:cNvSpPr txBox="1"/>
          <p:nvPr/>
        </p:nvSpPr>
        <p:spPr>
          <a:xfrm>
            <a:off x="1454426" y="542569"/>
            <a:ext cx="4605130" cy="916276"/>
          </a:xfrm>
          <a:prstGeom prst="rect">
            <a:avLst/>
          </a:prstGeom>
          <a:noFill/>
        </p:spPr>
        <p:txBody>
          <a:bodyPr wrap="square">
            <a:spAutoFit/>
          </a:bodyPr>
          <a:lstStyle/>
          <a:p>
            <a:pPr algn="just" rtl="1">
              <a:lnSpc>
                <a:spcPct val="150000"/>
              </a:lnSpc>
              <a:spcAft>
                <a:spcPts val="1000"/>
              </a:spcAft>
            </a:pPr>
            <a:r>
              <a:rPr lang="he-IL" sz="4000" b="1" kern="0" dirty="0">
                <a:solidFill>
                  <a:srgbClr val="000000"/>
                </a:solidFill>
                <a:latin typeface="Calibri" panose="020F0502020204030204" pitchFamily="34" charset="0"/>
                <a:ea typeface="Calibri" panose="020F0502020204030204" pitchFamily="34" charset="0"/>
              </a:rPr>
              <a:t>תם ולא נשלם</a:t>
            </a:r>
            <a:endParaRPr lang="en-US" kern="100" dirty="0">
              <a:effectLst/>
              <a:latin typeface="Calibri" panose="020F0502020204030204" pitchFamily="34" charset="0"/>
              <a:ea typeface="Calibri" panose="020F0502020204030204" pitchFamily="34" charset="0"/>
            </a:endParaRPr>
          </a:p>
        </p:txBody>
      </p:sp>
      <p:pic>
        <p:nvPicPr>
          <p:cNvPr id="5" name="תמונה 4" descr="תמונה שמכילה גופן, טקסט, גרפיקה, עיצוב גרפי&#10;&#10;התיאור נוצר באופן אוטומטי">
            <a:extLst>
              <a:ext uri="{FF2B5EF4-FFF2-40B4-BE49-F238E27FC236}">
                <a16:creationId xmlns:a16="http://schemas.microsoft.com/office/drawing/2014/main" xmlns="" id="{7988DABE-2813-7732-D53E-B72978B9B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338" y="171242"/>
            <a:ext cx="1391272" cy="886255"/>
          </a:xfrm>
          <a:prstGeom prst="rect">
            <a:avLst/>
          </a:prstGeom>
        </p:spPr>
      </p:pic>
      <p:sp>
        <p:nvSpPr>
          <p:cNvPr id="7" name="מלבן 6">
            <a:extLst>
              <a:ext uri="{FF2B5EF4-FFF2-40B4-BE49-F238E27FC236}">
                <a16:creationId xmlns:a16="http://schemas.microsoft.com/office/drawing/2014/main" xmlns="" id="{FF4FBD89-805A-5D5E-85DC-441165DC1749}"/>
              </a:ext>
            </a:extLst>
          </p:cNvPr>
          <p:cNvSpPr/>
          <p:nvPr/>
        </p:nvSpPr>
        <p:spPr>
          <a:xfrm>
            <a:off x="410817" y="1828800"/>
            <a:ext cx="8196470" cy="4207565"/>
          </a:xfrm>
          <a:prstGeom prst="rect">
            <a:avLst/>
          </a:prstGeom>
          <a:noFill/>
          <a:ln w="76200">
            <a:solidFill>
              <a:srgbClr val="5A865B"/>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 name="תמונה 3">
            <a:extLst>
              <a:ext uri="{FF2B5EF4-FFF2-40B4-BE49-F238E27FC236}">
                <a16:creationId xmlns:a16="http://schemas.microsoft.com/office/drawing/2014/main" xmlns="" id="{E54D1C6B-4A4B-5CF7-7F77-AD6ABC0DFFC0}"/>
              </a:ext>
            </a:extLst>
          </p:cNvPr>
          <p:cNvPicPr>
            <a:picLocks noChangeAspect="1"/>
          </p:cNvPicPr>
          <p:nvPr/>
        </p:nvPicPr>
        <p:blipFill>
          <a:blip r:embed="rId3"/>
          <a:stretch>
            <a:fillRect/>
          </a:stretch>
        </p:blipFill>
        <p:spPr>
          <a:xfrm>
            <a:off x="681605" y="2466008"/>
            <a:ext cx="7654894" cy="2933147"/>
          </a:xfrm>
          <a:prstGeom prst="rect">
            <a:avLst/>
          </a:prstGeom>
        </p:spPr>
      </p:pic>
    </p:spTree>
    <p:extLst>
      <p:ext uri="{BB962C8B-B14F-4D97-AF65-F5344CB8AC3E}">
        <p14:creationId xmlns:p14="http://schemas.microsoft.com/office/powerpoint/2010/main" val="1149865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xmlns="" id="{97D2F938-B268-274D-96B5-ED123CFEDDDE}"/>
              </a:ext>
            </a:extLst>
          </p:cNvPr>
          <p:cNvSpPr txBox="1"/>
          <p:nvPr/>
        </p:nvSpPr>
        <p:spPr>
          <a:xfrm>
            <a:off x="3163066" y="158841"/>
            <a:ext cx="2225963" cy="480901"/>
          </a:xfrm>
          <a:prstGeom prst="rect">
            <a:avLst/>
          </a:prstGeom>
          <a:noFill/>
        </p:spPr>
        <p:txBody>
          <a:bodyPr wrap="square">
            <a:spAutoFit/>
          </a:bodyPr>
          <a:lstStyle/>
          <a:p>
            <a:pPr algn="just" rtl="1">
              <a:lnSpc>
                <a:spcPct val="115000"/>
              </a:lnSpc>
              <a:spcAft>
                <a:spcPts val="1000"/>
              </a:spcAft>
            </a:pPr>
            <a:r>
              <a:rPr lang="he-IL" sz="2400" b="1" kern="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פעילות 1</a:t>
            </a:r>
            <a:endParaRPr lang="en-US" sz="2400" kern="1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xmlns="" id="{A156F754-27CA-0DC0-E48D-51FB68AC033A}"/>
              </a:ext>
            </a:extLst>
          </p:cNvPr>
          <p:cNvSpPr txBox="1"/>
          <p:nvPr/>
        </p:nvSpPr>
        <p:spPr>
          <a:xfrm>
            <a:off x="3163066" y="763366"/>
            <a:ext cx="2686954" cy="646331"/>
          </a:xfrm>
          <a:prstGeom prst="rect">
            <a:avLst/>
          </a:prstGeom>
          <a:noFill/>
        </p:spPr>
        <p:txBody>
          <a:bodyPr wrap="none" rtlCol="1">
            <a:spAutoFit/>
          </a:bodyPr>
          <a:lstStyle/>
          <a:p>
            <a:r>
              <a:rPr lang="he-IL" sz="3600" b="1" dirty="0"/>
              <a:t>צופים בסרטון</a:t>
            </a:r>
          </a:p>
        </p:txBody>
      </p:sp>
      <p:sp>
        <p:nvSpPr>
          <p:cNvPr id="11" name="תיבת טקסט 10">
            <a:extLst>
              <a:ext uri="{FF2B5EF4-FFF2-40B4-BE49-F238E27FC236}">
                <a16:creationId xmlns:a16="http://schemas.microsoft.com/office/drawing/2014/main" xmlns="" id="{E992AE30-47BB-9975-0AF4-36B1A21B5E07}"/>
              </a:ext>
            </a:extLst>
          </p:cNvPr>
          <p:cNvSpPr txBox="1"/>
          <p:nvPr/>
        </p:nvSpPr>
        <p:spPr>
          <a:xfrm>
            <a:off x="2927902" y="1440475"/>
            <a:ext cx="3983107" cy="584775"/>
          </a:xfrm>
          <a:prstGeom prst="rect">
            <a:avLst/>
          </a:prstGeom>
          <a:noFill/>
        </p:spPr>
        <p:txBody>
          <a:bodyPr wrap="square">
            <a:spAutoFit/>
          </a:bodyPr>
          <a:lstStyle/>
          <a:p>
            <a:r>
              <a:rPr lang="he-IL" sz="3200" b="1" kern="0" dirty="0">
                <a:solidFill>
                  <a:srgbClr val="222222"/>
                </a:solidFill>
                <a:effectLst/>
                <a:latin typeface="Calibri" panose="020F0502020204030204" pitchFamily="34" charset="0"/>
                <a:ea typeface="Times New Roman" panose="02020603050405020304" pitchFamily="18" charset="0"/>
              </a:rPr>
              <a:t>מתבוננים בתופעה</a:t>
            </a:r>
            <a:endParaRPr lang="he-IL" sz="3200" dirty="0"/>
          </a:p>
        </p:txBody>
      </p:sp>
      <p:pic>
        <p:nvPicPr>
          <p:cNvPr id="3" name="תמונה 2">
            <a:hlinkClick r:id="rId3"/>
            <a:extLst>
              <a:ext uri="{FF2B5EF4-FFF2-40B4-BE49-F238E27FC236}">
                <a16:creationId xmlns:a16="http://schemas.microsoft.com/office/drawing/2014/main" xmlns="" id="{2165B869-B1E4-DCA0-6469-723CBBE845B4}"/>
              </a:ext>
            </a:extLst>
          </p:cNvPr>
          <p:cNvPicPr>
            <a:picLocks noChangeAspect="1"/>
          </p:cNvPicPr>
          <p:nvPr/>
        </p:nvPicPr>
        <p:blipFill>
          <a:blip r:embed="rId4"/>
          <a:stretch>
            <a:fillRect/>
          </a:stretch>
        </p:blipFill>
        <p:spPr>
          <a:xfrm>
            <a:off x="785191" y="2336673"/>
            <a:ext cx="7573617" cy="3926452"/>
          </a:xfrm>
          <a:prstGeom prst="rect">
            <a:avLst/>
          </a:prstGeom>
          <a:solidFill>
            <a:srgbClr val="FFFFFF">
              <a:shade val="85000"/>
            </a:srgbClr>
          </a:solidFill>
          <a:ln w="88900" cap="sq">
            <a:no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38553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xmlns="" id="{44FD289B-5646-2A34-5B8B-19A3C9D45508}"/>
              </a:ext>
            </a:extLst>
          </p:cNvPr>
          <p:cNvSpPr txBox="1"/>
          <p:nvPr/>
        </p:nvSpPr>
        <p:spPr>
          <a:xfrm>
            <a:off x="4047608" y="4385561"/>
            <a:ext cx="4791594" cy="729430"/>
          </a:xfrm>
          <a:prstGeom prst="rect">
            <a:avLst/>
          </a:prstGeom>
          <a:noFill/>
        </p:spPr>
        <p:txBody>
          <a:bodyPr wrap="square">
            <a:spAutoFit/>
          </a:bodyPr>
          <a:lstStyle/>
          <a:p>
            <a:pPr algn="r" rtl="1">
              <a:lnSpc>
                <a:spcPct val="115000"/>
              </a:lnSpc>
              <a:spcAft>
                <a:spcPts val="1000"/>
              </a:spcAft>
            </a:pPr>
            <a:r>
              <a:rPr lang="he-IL" sz="3200" b="1" kern="100" dirty="0">
                <a:effectLst/>
                <a:latin typeface="Calibri" panose="020F0502020204030204" pitchFamily="34" charset="0"/>
                <a:ea typeface="Calibri" panose="020F0502020204030204" pitchFamily="34" charset="0"/>
              </a:rPr>
              <a:t>על </a:t>
            </a:r>
            <a:r>
              <a:rPr lang="he-IL" sz="3600" b="1" dirty="0">
                <a:solidFill>
                  <a:schemeClr val="dk1"/>
                </a:solidFill>
                <a:latin typeface="David" panose="020E0502060401010101" pitchFamily="34" charset="-79"/>
              </a:rPr>
              <a:t>מה חשבתם?</a:t>
            </a:r>
            <a:endParaRPr lang="en-US" sz="3600" b="1" dirty="0">
              <a:solidFill>
                <a:schemeClr val="dk1"/>
              </a:solidFill>
              <a:latin typeface="David" panose="020E0502060401010101" pitchFamily="34" charset="-79"/>
            </a:endParaRPr>
          </a:p>
        </p:txBody>
      </p:sp>
      <p:sp>
        <p:nvSpPr>
          <p:cNvPr id="3" name="תיבת טקסט 2">
            <a:extLst>
              <a:ext uri="{FF2B5EF4-FFF2-40B4-BE49-F238E27FC236}">
                <a16:creationId xmlns:a16="http://schemas.microsoft.com/office/drawing/2014/main" xmlns="" id="{7CDC274B-78B1-AA67-BD97-92F1FFDBB00D}"/>
              </a:ext>
            </a:extLst>
          </p:cNvPr>
          <p:cNvSpPr txBox="1"/>
          <p:nvPr/>
        </p:nvSpPr>
        <p:spPr>
          <a:xfrm>
            <a:off x="4331857" y="1734483"/>
            <a:ext cx="4507345" cy="729430"/>
          </a:xfrm>
          <a:prstGeom prst="rect">
            <a:avLst/>
          </a:prstGeom>
          <a:noFill/>
        </p:spPr>
        <p:txBody>
          <a:bodyPr wrap="square">
            <a:spAutoFit/>
          </a:bodyPr>
          <a:lstStyle/>
          <a:p>
            <a:pPr algn="r" rtl="1">
              <a:lnSpc>
                <a:spcPct val="115000"/>
              </a:lnSpc>
              <a:spcAft>
                <a:spcPts val="1000"/>
              </a:spcAft>
            </a:pPr>
            <a:r>
              <a:rPr lang="he-IL" sz="3600" b="1" dirty="0">
                <a:solidFill>
                  <a:schemeClr val="dk1"/>
                </a:solidFill>
                <a:latin typeface="David" panose="020E0502060401010101" pitchFamily="34" charset="-79"/>
              </a:rPr>
              <a:t>במה התבוננתם?</a:t>
            </a:r>
            <a:endParaRPr lang="en-US" sz="3600" kern="100" dirty="0">
              <a:effectLst/>
              <a:latin typeface="David" panose="020E0502060401010101" pitchFamily="34" charset="-79"/>
              <a:ea typeface="Calibri" panose="020F0502020204030204" pitchFamily="34" charset="0"/>
            </a:endParaRPr>
          </a:p>
        </p:txBody>
      </p:sp>
      <p:sp>
        <p:nvSpPr>
          <p:cNvPr id="5" name="תיבת טקסט 4">
            <a:extLst>
              <a:ext uri="{FF2B5EF4-FFF2-40B4-BE49-F238E27FC236}">
                <a16:creationId xmlns:a16="http://schemas.microsoft.com/office/drawing/2014/main" xmlns="" id="{E6D9ED43-9175-BF4F-D654-C120D6FE89BC}"/>
              </a:ext>
            </a:extLst>
          </p:cNvPr>
          <p:cNvSpPr txBox="1"/>
          <p:nvPr/>
        </p:nvSpPr>
        <p:spPr>
          <a:xfrm>
            <a:off x="4424221" y="3064285"/>
            <a:ext cx="4507345" cy="729430"/>
          </a:xfrm>
          <a:prstGeom prst="rect">
            <a:avLst/>
          </a:prstGeom>
          <a:noFill/>
        </p:spPr>
        <p:txBody>
          <a:bodyPr wrap="square">
            <a:spAutoFit/>
          </a:bodyPr>
          <a:lstStyle/>
          <a:p>
            <a:pPr algn="r" rtl="1">
              <a:lnSpc>
                <a:spcPct val="115000"/>
              </a:lnSpc>
              <a:spcAft>
                <a:spcPts val="1000"/>
              </a:spcAft>
            </a:pPr>
            <a:r>
              <a:rPr lang="he-IL" sz="3600" b="1" dirty="0">
                <a:solidFill>
                  <a:schemeClr val="dk1"/>
                </a:solidFill>
                <a:latin typeface="David" panose="020E0502060401010101" pitchFamily="34" charset="-79"/>
              </a:rPr>
              <a:t>מה ראיתם?</a:t>
            </a:r>
            <a:endParaRPr lang="en-US" sz="3600" kern="100" dirty="0">
              <a:effectLst/>
              <a:latin typeface="David" panose="020E0502060401010101" pitchFamily="34" charset="-79"/>
              <a:ea typeface="Calibri" panose="020F0502020204030204" pitchFamily="34" charset="0"/>
            </a:endParaRPr>
          </a:p>
        </p:txBody>
      </p:sp>
      <p:pic>
        <p:nvPicPr>
          <p:cNvPr id="6" name="תמונה 5" descr="Mädchen, Leuchtkäfer, Märchen">
            <a:extLst>
              <a:ext uri="{FF2B5EF4-FFF2-40B4-BE49-F238E27FC236}">
                <a16:creationId xmlns:a16="http://schemas.microsoft.com/office/drawing/2014/main" xmlns="" id="{4FFC018E-0D53-B6C5-EE18-14269B4675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6254" y="1836833"/>
            <a:ext cx="5421746" cy="4231458"/>
          </a:xfrm>
          <a:prstGeom prst="rect">
            <a:avLst/>
          </a:prstGeom>
          <a:solidFill>
            <a:srgbClr val="FFFFFF">
              <a:shade val="85000"/>
            </a:srgbClr>
          </a:solidFill>
          <a:ln w="88900" cap="sq">
            <a:no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79587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9E59B929-9796-B678-F13F-5FE9BDB33D2F}"/>
              </a:ext>
            </a:extLst>
          </p:cNvPr>
          <p:cNvSpPr txBox="1"/>
          <p:nvPr/>
        </p:nvSpPr>
        <p:spPr>
          <a:xfrm>
            <a:off x="2247053" y="776912"/>
            <a:ext cx="5025735" cy="646331"/>
          </a:xfrm>
          <a:prstGeom prst="rect">
            <a:avLst/>
          </a:prstGeom>
          <a:noFill/>
        </p:spPr>
        <p:txBody>
          <a:bodyPr wrap="none" rtlCol="1">
            <a:spAutoFit/>
          </a:bodyPr>
          <a:lstStyle/>
          <a:p>
            <a:r>
              <a:rPr lang="he-IL" sz="3600" b="1" dirty="0"/>
              <a:t>מתבוננים  מקרוב בתופעה</a:t>
            </a:r>
          </a:p>
        </p:txBody>
      </p:sp>
      <p:pic>
        <p:nvPicPr>
          <p:cNvPr id="8" name="תמונה 7">
            <a:hlinkClick r:id="rId3"/>
            <a:extLst>
              <a:ext uri="{FF2B5EF4-FFF2-40B4-BE49-F238E27FC236}">
                <a16:creationId xmlns:a16="http://schemas.microsoft.com/office/drawing/2014/main" xmlns="" id="{D4199F4F-C615-4617-D06F-FC159569105F}"/>
              </a:ext>
            </a:extLst>
          </p:cNvPr>
          <p:cNvPicPr>
            <a:picLocks noChangeAspect="1"/>
          </p:cNvPicPr>
          <p:nvPr/>
        </p:nvPicPr>
        <p:blipFill>
          <a:blip r:embed="rId4"/>
          <a:stretch>
            <a:fillRect/>
          </a:stretch>
        </p:blipFill>
        <p:spPr>
          <a:xfrm>
            <a:off x="785706" y="2087667"/>
            <a:ext cx="7572587" cy="3993421"/>
          </a:xfrm>
          <a:prstGeom prst="rect">
            <a:avLst/>
          </a:prstGeom>
          <a:solidFill>
            <a:srgbClr val="FFFFFF">
              <a:shade val="85000"/>
            </a:srgbClr>
          </a:solidFill>
          <a:ln w="88900" cap="sq">
            <a:no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8574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xmlns="" id="{8130CC3F-16F2-D03C-FA36-311254ACBD1C}"/>
              </a:ext>
            </a:extLst>
          </p:cNvPr>
          <p:cNvSpPr txBox="1"/>
          <p:nvPr/>
        </p:nvSpPr>
        <p:spPr>
          <a:xfrm>
            <a:off x="2023533" y="756597"/>
            <a:ext cx="4616026" cy="688458"/>
          </a:xfrm>
          <a:prstGeom prst="rect">
            <a:avLst/>
          </a:prstGeom>
          <a:noFill/>
        </p:spPr>
        <p:txBody>
          <a:bodyPr wrap="square">
            <a:spAutoFit/>
          </a:bodyPr>
          <a:lstStyle/>
          <a:p>
            <a:pPr algn="r" rtl="1">
              <a:lnSpc>
                <a:spcPct val="115000"/>
              </a:lnSpc>
              <a:spcAft>
                <a:spcPts val="1000"/>
              </a:spcAft>
            </a:pPr>
            <a:r>
              <a:rPr lang="he-IL" sz="3600" b="1" dirty="0">
                <a:effectLst/>
                <a:ea typeface="Calibri" panose="020F0502020204030204" pitchFamily="34" charset="0"/>
                <a:cs typeface="Arial" panose="020B0604020202020204" pitchFamily="34" charset="0"/>
              </a:rPr>
              <a:t>חוקרים את התופעה</a:t>
            </a:r>
            <a:r>
              <a:rPr lang="he-IL" sz="3600" b="1" dirty="0">
                <a:effectLst/>
                <a:latin typeface="Calibri" panose="020F0502020204030204" pitchFamily="34" charset="0"/>
                <a:ea typeface="Calibri" panose="020F0502020204030204" pitchFamily="34" charset="0"/>
                <a:cs typeface="Arial" panose="020B0604020202020204" pitchFamily="34" charset="0"/>
              </a:rPr>
              <a:t> </a:t>
            </a:r>
            <a:endParaRPr lang="en-US" sz="6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תיבת טקסט 8">
            <a:extLst>
              <a:ext uri="{FF2B5EF4-FFF2-40B4-BE49-F238E27FC236}">
                <a16:creationId xmlns:a16="http://schemas.microsoft.com/office/drawing/2014/main" xmlns="" id="{C0B53FAE-8B29-2417-A06F-05D915A3737A}"/>
              </a:ext>
            </a:extLst>
          </p:cNvPr>
          <p:cNvSpPr txBox="1"/>
          <p:nvPr/>
        </p:nvSpPr>
        <p:spPr>
          <a:xfrm>
            <a:off x="3752021" y="1416099"/>
            <a:ext cx="4615068" cy="4567917"/>
          </a:xfrm>
          <a:prstGeom prst="rect">
            <a:avLst/>
          </a:prstGeom>
          <a:noFill/>
        </p:spPr>
        <p:txBody>
          <a:bodyPr wrap="square">
            <a:spAutoFit/>
          </a:bodyPr>
          <a:lstStyle/>
          <a:p>
            <a:pPr marL="342900" lvl="0" indent="-342900" algn="r" rtl="1">
              <a:lnSpc>
                <a:spcPct val="200000"/>
              </a:lnSpc>
              <a:buFont typeface="Symbol" panose="05050102010706020507" pitchFamily="18" charset="2"/>
              <a:buChar char=""/>
            </a:pPr>
            <a:r>
              <a:rPr lang="he-IL" sz="3200" b="1" kern="100" dirty="0">
                <a:effectLst/>
                <a:latin typeface="Calibri" panose="020F0502020204030204" pitchFamily="34" charset="0"/>
                <a:ea typeface="Calibri" panose="020F0502020204030204" pitchFamily="34" charset="0"/>
                <a:cs typeface="Arial" panose="020B0604020202020204" pitchFamily="34" charset="0"/>
              </a:rPr>
              <a:t>חלקי גוף עיקריים </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250000"/>
              </a:lnSpc>
              <a:buFont typeface="Symbol" panose="05050102010706020507" pitchFamily="18" charset="2"/>
              <a:buChar char=""/>
            </a:pPr>
            <a:r>
              <a:rPr lang="he-IL" sz="3200" b="1" kern="100" dirty="0">
                <a:effectLst/>
                <a:latin typeface="Calibri" panose="020F0502020204030204" pitchFamily="34" charset="0"/>
                <a:ea typeface="Calibri" panose="020F0502020204030204" pitchFamily="34" charset="0"/>
                <a:cs typeface="Arial" panose="020B0604020202020204" pitchFamily="34" charset="0"/>
              </a:rPr>
              <a:t>אברי גוף</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250000"/>
              </a:lnSpc>
              <a:buFont typeface="Symbol" panose="05050102010706020507" pitchFamily="18" charset="2"/>
              <a:buChar char=""/>
            </a:pPr>
            <a:r>
              <a:rPr lang="he-IL" sz="3200" b="1" kern="100" dirty="0">
                <a:effectLst/>
                <a:latin typeface="Calibri" panose="020F0502020204030204" pitchFamily="34" charset="0"/>
                <a:ea typeface="Calibri" panose="020F0502020204030204" pitchFamily="34" charset="0"/>
                <a:cs typeface="Arial" panose="020B0604020202020204" pitchFamily="34" charset="0"/>
              </a:rPr>
              <a:t>מיקום החלק המהבהב</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250000"/>
              </a:lnSpc>
              <a:spcAft>
                <a:spcPts val="1000"/>
              </a:spcAft>
              <a:buFont typeface="Symbol" panose="05050102010706020507" pitchFamily="18" charset="2"/>
              <a:buChar char=""/>
            </a:pPr>
            <a:r>
              <a:rPr lang="he-IL" sz="3200" b="1" kern="100" dirty="0">
                <a:effectLst/>
                <a:latin typeface="Calibri" panose="020F0502020204030204" pitchFamily="34" charset="0"/>
                <a:ea typeface="Calibri" panose="020F0502020204030204" pitchFamily="34" charset="0"/>
                <a:cs typeface="Arial" panose="020B0604020202020204" pitchFamily="34" charset="0"/>
              </a:rPr>
              <a:t>מחלקה</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0" name="תמונה 9" descr="Fire Fly, Käfer, Insekt, Insekt, Glühen">
            <a:extLst>
              <a:ext uri="{FF2B5EF4-FFF2-40B4-BE49-F238E27FC236}">
                <a16:creationId xmlns:a16="http://schemas.microsoft.com/office/drawing/2014/main" xmlns="" id="{5449D40E-B804-75D8-2CD3-F5B0E249C3D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362" y="2166731"/>
            <a:ext cx="3647505" cy="3470933"/>
          </a:xfrm>
          <a:prstGeom prst="rect">
            <a:avLst/>
          </a:prstGeom>
          <a:noFill/>
          <a:ln>
            <a:noFill/>
          </a:ln>
        </p:spPr>
      </p:pic>
    </p:spTree>
    <p:extLst>
      <p:ext uri="{BB962C8B-B14F-4D97-AF65-F5344CB8AC3E}">
        <p14:creationId xmlns:p14="http://schemas.microsoft.com/office/powerpoint/2010/main" val="1195494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xmlns="" id="{E78427FE-7B26-389B-F127-2F9A9C66F5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30102" y="1407505"/>
            <a:ext cx="2847904" cy="4423433"/>
          </a:xfrm>
          <a:prstGeom prst="rect">
            <a:avLst/>
          </a:prstGeom>
          <a:solidFill>
            <a:srgbClr val="FFFFFF">
              <a:shade val="85000"/>
            </a:srgbClr>
          </a:solidFill>
          <a:ln w="88900" cap="sq">
            <a:no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5" name="תמונה 4">
            <a:extLst>
              <a:ext uri="{FF2B5EF4-FFF2-40B4-BE49-F238E27FC236}">
                <a16:creationId xmlns:a16="http://schemas.microsoft.com/office/drawing/2014/main" xmlns="" id="{F6FD6244-5D30-24F4-37C2-E0832EB549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994" y="2281830"/>
            <a:ext cx="4644327" cy="3092529"/>
          </a:xfrm>
          <a:prstGeom prst="rect">
            <a:avLst/>
          </a:prstGeom>
          <a:solidFill>
            <a:srgbClr val="FFFFFF">
              <a:shade val="85000"/>
            </a:srgbClr>
          </a:solidFill>
          <a:ln w="88900" cap="sq">
            <a:no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6803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xmlns="" id="{37ECD35E-4FD0-92A7-98BD-C0F94A28E14E}"/>
              </a:ext>
            </a:extLst>
          </p:cNvPr>
          <p:cNvSpPr txBox="1"/>
          <p:nvPr/>
        </p:nvSpPr>
        <p:spPr>
          <a:xfrm>
            <a:off x="1755913" y="749324"/>
            <a:ext cx="5994950" cy="688458"/>
          </a:xfrm>
          <a:prstGeom prst="rect">
            <a:avLst/>
          </a:prstGeom>
          <a:noFill/>
        </p:spPr>
        <p:txBody>
          <a:bodyPr wrap="square">
            <a:spAutoFit/>
          </a:bodyPr>
          <a:lstStyle/>
          <a:p>
            <a:pPr algn="ctr" rtl="1">
              <a:lnSpc>
                <a:spcPct val="115000"/>
              </a:lnSpc>
              <a:spcAft>
                <a:spcPts val="1000"/>
              </a:spcAft>
            </a:pPr>
            <a:r>
              <a:rPr lang="he-IL" sz="3600" b="1" kern="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לומדים מושג: </a:t>
            </a:r>
            <a:r>
              <a:rPr lang="he-IL" sz="3600" b="1" kern="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ביומימיקרי</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תיבת טקסט 5">
            <a:extLst>
              <a:ext uri="{FF2B5EF4-FFF2-40B4-BE49-F238E27FC236}">
                <a16:creationId xmlns:a16="http://schemas.microsoft.com/office/drawing/2014/main" xmlns="" id="{3C4AD05E-E3F8-A6A4-CEEF-A67BF6D96D62}"/>
              </a:ext>
            </a:extLst>
          </p:cNvPr>
          <p:cNvSpPr txBox="1"/>
          <p:nvPr/>
        </p:nvSpPr>
        <p:spPr>
          <a:xfrm>
            <a:off x="4161184" y="1699183"/>
            <a:ext cx="4823790" cy="3395801"/>
          </a:xfrm>
          <a:prstGeom prst="rect">
            <a:avLst/>
          </a:prstGeom>
          <a:noFill/>
        </p:spPr>
        <p:txBody>
          <a:bodyPr wrap="square">
            <a:spAutoFit/>
          </a:bodyPr>
          <a:lstStyle/>
          <a:p>
            <a:pPr marL="342900" indent="-342900" algn="r" rtl="1">
              <a:spcAft>
                <a:spcPts val="1000"/>
              </a:spcAft>
              <a:buFont typeface="Arial" panose="020B0604020202020204" pitchFamily="34" charset="0"/>
              <a:buChar char="•"/>
            </a:pPr>
            <a:r>
              <a:rPr lang="he-IL" sz="2200" b="1"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חוקרים מקוריאה (מזרח אסיה) חקרו את האיבר המהבהב של הגחליליות  בהשראתו פיתחו </a:t>
            </a:r>
            <a:r>
              <a:rPr lang="he-IL" sz="2200" b="1" kern="1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נורת לד</a:t>
            </a:r>
            <a:r>
              <a:rPr lang="he-IL" sz="2200" b="1"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r>
              <a:rPr lang="en-US" sz="2200" b="1"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r>
            <a:br>
              <a:rPr lang="en-US" sz="2200" b="1"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br>
            <a:endParaRPr lang="en-US" sz="2200" b="1" kern="1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lgn="r" rtl="1">
              <a:spcAft>
                <a:spcPts val="1000"/>
              </a:spcAft>
              <a:buFont typeface="Arial" panose="020B0604020202020204" pitchFamily="34" charset="0"/>
              <a:buChar char="•"/>
            </a:pPr>
            <a:r>
              <a:rPr lang="he-IL" sz="2200" b="1"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נורות הלד הן חסכוניות יותר באנרגיה </a:t>
            </a:r>
            <a:r>
              <a:rPr lang="en-US" sz="2200" b="1"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r>
            <a:br>
              <a:rPr lang="en-US" sz="2200" b="1"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br>
            <a:r>
              <a:rPr lang="he-IL" sz="2200" b="1"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בהשוואה לנורות הליבון. </a:t>
            </a:r>
            <a:r>
              <a:rPr lang="en-US" sz="2200" b="1"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r>
            <a:br>
              <a:rPr lang="en-US" sz="2200" b="1"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br>
            <a:endParaRPr lang="en-US" sz="2200" b="1" kern="1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lgn="r" rtl="1">
              <a:spcAft>
                <a:spcPts val="1000"/>
              </a:spcAft>
              <a:buFont typeface="Arial" panose="020B0604020202020204" pitchFamily="34" charset="0"/>
              <a:buChar char="•"/>
            </a:pPr>
            <a:r>
              <a:rPr lang="he-IL" sz="2200" b="1" kern="1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חיסכון באנרגיה חשוב כדי לשמור על כדור הארץ מפני התחממות.</a:t>
            </a:r>
            <a:endParaRPr lang="en-US" sz="22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תיבת טקסט 7">
            <a:extLst>
              <a:ext uri="{FF2B5EF4-FFF2-40B4-BE49-F238E27FC236}">
                <a16:creationId xmlns:a16="http://schemas.microsoft.com/office/drawing/2014/main" xmlns="" id="{90D3807B-70B0-1C94-5018-BC3717DD0542}"/>
              </a:ext>
            </a:extLst>
          </p:cNvPr>
          <p:cNvSpPr txBox="1"/>
          <p:nvPr/>
        </p:nvSpPr>
        <p:spPr>
          <a:xfrm>
            <a:off x="-331305" y="5420217"/>
            <a:ext cx="9223513" cy="980718"/>
          </a:xfrm>
          <a:prstGeom prst="rect">
            <a:avLst/>
          </a:prstGeom>
          <a:noFill/>
        </p:spPr>
        <p:txBody>
          <a:bodyPr wrap="square">
            <a:spAutoFit/>
          </a:bodyPr>
          <a:lstStyle/>
          <a:p>
            <a:pPr algn="r" rtl="1">
              <a:lnSpc>
                <a:spcPct val="115000"/>
              </a:lnSpc>
              <a:spcAft>
                <a:spcPts val="1000"/>
              </a:spcAft>
            </a:pPr>
            <a:r>
              <a:rPr lang="he-IL" sz="2400" b="1" kern="100" dirty="0">
                <a:solidFill>
                  <a:srgbClr val="00AFEA"/>
                </a:solidFill>
                <a:effectLst/>
                <a:latin typeface="Calibri" panose="020F0502020204030204" pitchFamily="34" charset="0"/>
                <a:ea typeface="Times New Roman" panose="02020603050405020304" pitchFamily="18" charset="0"/>
                <a:cs typeface="Arial" panose="020B0604020202020204" pitchFamily="34" charset="0"/>
              </a:rPr>
              <a:t>להשראה שיש לבני האדם מתופעות טבע לתכנון פתרונות טכנולוגיים קוראים: </a:t>
            </a:r>
            <a:r>
              <a:rPr lang="he-IL" sz="2800" b="1" kern="1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ביו-</a:t>
            </a:r>
            <a:r>
              <a:rPr lang="he-IL" sz="2800" b="1" kern="100" dirty="0" err="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מימיקרי</a:t>
            </a:r>
            <a:r>
              <a:rPr lang="he-IL" sz="2800" b="1" kern="1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9" name="תמונה 8">
            <a:extLst>
              <a:ext uri="{FF2B5EF4-FFF2-40B4-BE49-F238E27FC236}">
                <a16:creationId xmlns:a16="http://schemas.microsoft.com/office/drawing/2014/main" xmlns="" id="{7258DB79-0340-D2FF-5377-414A8D438C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178" y="1971260"/>
            <a:ext cx="3863006" cy="2915479"/>
          </a:xfrm>
          <a:prstGeom prst="rect">
            <a:avLst/>
          </a:prstGeom>
          <a:solidFill>
            <a:srgbClr val="FFFFFF">
              <a:shade val="85000"/>
            </a:srgbClr>
          </a:solidFill>
          <a:ln w="88900" cap="sq">
            <a:no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6399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36BD06BB-37E5-0E5D-936C-20AACFC77F76}"/>
              </a:ext>
            </a:extLst>
          </p:cNvPr>
          <p:cNvSpPr txBox="1"/>
          <p:nvPr/>
        </p:nvSpPr>
        <p:spPr>
          <a:xfrm>
            <a:off x="969065" y="729158"/>
            <a:ext cx="4615068" cy="688458"/>
          </a:xfrm>
          <a:prstGeom prst="rect">
            <a:avLst/>
          </a:prstGeom>
          <a:noFill/>
        </p:spPr>
        <p:txBody>
          <a:bodyPr wrap="square">
            <a:spAutoFit/>
          </a:bodyPr>
          <a:lstStyle/>
          <a:p>
            <a:pPr algn="r" rtl="1">
              <a:lnSpc>
                <a:spcPct val="115000"/>
              </a:lnSpc>
              <a:spcAft>
                <a:spcPts val="1000"/>
              </a:spcAft>
            </a:pPr>
            <a:r>
              <a:rPr lang="he-IL" sz="3600" b="1" kern="100" dirty="0">
                <a:effectLst/>
                <a:latin typeface="Calibri" panose="020F0502020204030204" pitchFamily="34" charset="0"/>
                <a:ea typeface="Calibri" panose="020F0502020204030204" pitchFamily="34" charset="0"/>
                <a:cs typeface="Arial" panose="020B0604020202020204" pitchFamily="34" charset="0"/>
              </a:rPr>
              <a:t>מה הקשר?</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תמונה 3">
            <a:extLst>
              <a:ext uri="{FF2B5EF4-FFF2-40B4-BE49-F238E27FC236}">
                <a16:creationId xmlns:a16="http://schemas.microsoft.com/office/drawing/2014/main" xmlns="" id="{3A38DCF9-EB51-B500-AB7C-35B274F47391}"/>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944995" y="2748468"/>
            <a:ext cx="3600000" cy="2426400"/>
          </a:xfrm>
          <a:prstGeom prst="rect">
            <a:avLst/>
          </a:prstGeom>
          <a:solidFill>
            <a:srgbClr val="FFFFFF">
              <a:shade val="85000"/>
            </a:srgbClr>
          </a:solidFill>
          <a:ln w="88900" cap="sq">
            <a:no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5" name="תמונה 4">
            <a:extLst>
              <a:ext uri="{FF2B5EF4-FFF2-40B4-BE49-F238E27FC236}">
                <a16:creationId xmlns:a16="http://schemas.microsoft.com/office/drawing/2014/main" xmlns="" id="{4D033293-0A70-5168-0482-DCAF1AD1ACC7}"/>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94788" y="2749196"/>
            <a:ext cx="3600000" cy="2425672"/>
          </a:xfrm>
          <a:prstGeom prst="rect">
            <a:avLst/>
          </a:prstGeom>
          <a:solidFill>
            <a:srgbClr val="FFFFFF">
              <a:shade val="85000"/>
            </a:srgbClr>
          </a:solidFill>
          <a:ln w="88900" cap="sq">
            <a:no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7" name="תיבת טקסט 6">
            <a:extLst>
              <a:ext uri="{FF2B5EF4-FFF2-40B4-BE49-F238E27FC236}">
                <a16:creationId xmlns:a16="http://schemas.microsoft.com/office/drawing/2014/main" xmlns="" id="{9C3EB4BC-D070-722A-7360-A19CC51D0BA4}"/>
              </a:ext>
            </a:extLst>
          </p:cNvPr>
          <p:cNvSpPr txBox="1"/>
          <p:nvPr/>
        </p:nvSpPr>
        <p:spPr>
          <a:xfrm>
            <a:off x="5791668" y="1585279"/>
            <a:ext cx="1906655" cy="555986"/>
          </a:xfrm>
          <a:prstGeom prst="rect">
            <a:avLst/>
          </a:prstGeom>
          <a:noFill/>
        </p:spPr>
        <p:txBody>
          <a:bodyPr wrap="square">
            <a:spAutoFit/>
          </a:bodyPr>
          <a:lstStyle/>
          <a:p>
            <a:pPr algn="r" rtl="1">
              <a:lnSpc>
                <a:spcPct val="115000"/>
              </a:lnSpc>
              <a:spcAft>
                <a:spcPts val="1000"/>
              </a:spcAft>
            </a:pPr>
            <a:r>
              <a:rPr lang="he-IL" sz="2800" b="1" kern="100" dirty="0">
                <a:effectLst/>
                <a:latin typeface="Calibri" panose="020F0502020204030204" pitchFamily="34" charset="0"/>
                <a:ea typeface="Calibri" panose="020F0502020204030204" pitchFamily="34" charset="0"/>
                <a:cs typeface="Arial" panose="020B0604020202020204" pitchFamily="34" charset="0"/>
              </a:rPr>
              <a:t>שלדג גמדי</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תיבת טקסט 8">
            <a:extLst>
              <a:ext uri="{FF2B5EF4-FFF2-40B4-BE49-F238E27FC236}">
                <a16:creationId xmlns:a16="http://schemas.microsoft.com/office/drawing/2014/main" xmlns="" id="{55249D1B-4834-71A9-C2C4-4F6186812D59}"/>
              </a:ext>
            </a:extLst>
          </p:cNvPr>
          <p:cNvSpPr txBox="1"/>
          <p:nvPr/>
        </p:nvSpPr>
        <p:spPr>
          <a:xfrm>
            <a:off x="1041869" y="1585279"/>
            <a:ext cx="2705839" cy="555986"/>
          </a:xfrm>
          <a:prstGeom prst="rect">
            <a:avLst/>
          </a:prstGeom>
          <a:noFill/>
        </p:spPr>
        <p:txBody>
          <a:bodyPr wrap="square">
            <a:spAutoFit/>
          </a:bodyPr>
          <a:lstStyle/>
          <a:p>
            <a:pPr algn="r" rtl="1">
              <a:lnSpc>
                <a:spcPct val="115000"/>
              </a:lnSpc>
              <a:spcAft>
                <a:spcPts val="1000"/>
              </a:spcAft>
            </a:pPr>
            <a:r>
              <a:rPr lang="he-IL" sz="2800" b="1" kern="100" dirty="0">
                <a:latin typeface="Calibri" panose="020F0502020204030204" pitchFamily="34" charset="0"/>
                <a:cs typeface="Arial" panose="020B0604020202020204" pitchFamily="34" charset="0"/>
              </a:rPr>
              <a:t>רכבת קליע (יפן)</a:t>
            </a:r>
            <a:endParaRPr lang="en-US" sz="2800" b="1" kern="1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91672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xmlns="" id="{569E517E-9564-62B9-FED2-9DBFA3E36D66}"/>
              </a:ext>
            </a:extLst>
          </p:cNvPr>
          <p:cNvSpPr txBox="1"/>
          <p:nvPr/>
        </p:nvSpPr>
        <p:spPr>
          <a:xfrm>
            <a:off x="2776329" y="755662"/>
            <a:ext cx="3359427" cy="688458"/>
          </a:xfrm>
          <a:prstGeom prst="rect">
            <a:avLst/>
          </a:prstGeom>
          <a:noFill/>
        </p:spPr>
        <p:txBody>
          <a:bodyPr wrap="square">
            <a:spAutoFit/>
          </a:bodyPr>
          <a:lstStyle/>
          <a:p>
            <a:pPr algn="r" rtl="1">
              <a:lnSpc>
                <a:spcPct val="115000"/>
              </a:lnSpc>
              <a:spcAft>
                <a:spcPts val="1000"/>
              </a:spcAft>
            </a:pPr>
            <a:r>
              <a:rPr lang="he-IL" sz="3600" b="1" kern="100" dirty="0">
                <a:effectLst/>
                <a:latin typeface="Calibri" panose="020F0502020204030204" pitchFamily="34" charset="0"/>
                <a:ea typeface="Calibri" panose="020F0502020204030204" pitchFamily="34" charset="0"/>
                <a:cs typeface="Arial" panose="020B0604020202020204" pitchFamily="34" charset="0"/>
              </a:rPr>
              <a:t>מה רואים כאן?</a:t>
            </a:r>
            <a:endParaRPr lang="en-US" sz="3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תמונה 3">
            <a:extLst>
              <a:ext uri="{FF2B5EF4-FFF2-40B4-BE49-F238E27FC236}">
                <a16:creationId xmlns:a16="http://schemas.microsoft.com/office/drawing/2014/main" xmlns="" id="{C4E0F8FA-EE18-8EE0-D77A-5EA5B55C0E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3930" y="1754293"/>
            <a:ext cx="6704224" cy="4463627"/>
          </a:xfrm>
          <a:prstGeom prst="rect">
            <a:avLst/>
          </a:prstGeom>
          <a:noFill/>
          <a:effectLst>
            <a:outerShdw blurRad="63500" sx="102000" sy="102000" algn="ctr" rotWithShape="0">
              <a:prstClr val="black">
                <a:alpha val="40000"/>
              </a:prstClr>
            </a:outerShdw>
          </a:effectLst>
        </p:spPr>
      </p:pic>
      <p:pic>
        <p:nvPicPr>
          <p:cNvPr id="5" name="תמונה 4">
            <a:extLst>
              <a:ext uri="{FF2B5EF4-FFF2-40B4-BE49-F238E27FC236}">
                <a16:creationId xmlns:a16="http://schemas.microsoft.com/office/drawing/2014/main" xmlns="" id="{01B0F84C-58E9-DB9B-7C53-82CA96FEEA7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6094" y="1754293"/>
            <a:ext cx="2512060" cy="1884045"/>
          </a:xfrm>
          <a:prstGeom prst="rect">
            <a:avLst/>
          </a:prstGeom>
          <a:noFill/>
        </p:spPr>
      </p:pic>
    </p:spTree>
    <p:extLst>
      <p:ext uri="{BB962C8B-B14F-4D97-AF65-F5344CB8AC3E}">
        <p14:creationId xmlns:p14="http://schemas.microsoft.com/office/powerpoint/2010/main" val="2761496920"/>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1106</TotalTime>
  <Words>1143</Words>
  <Application>Microsoft Office PowerPoint</Application>
  <PresentationFormat>‫הצגה על המסך (4:3)</PresentationFormat>
  <Paragraphs>95</Paragraphs>
  <Slides>18</Slides>
  <Notes>17</Notes>
  <HiddenSlides>0</HiddenSlides>
  <MMClips>0</MMClips>
  <ScaleCrop>false</ScaleCrop>
  <HeadingPairs>
    <vt:vector size="6" baseType="variant">
      <vt:variant>
        <vt:lpstr>גופנים בשימוש</vt:lpstr>
      </vt:variant>
      <vt:variant>
        <vt:i4>7</vt:i4>
      </vt:variant>
      <vt:variant>
        <vt:lpstr>ערכת נושא</vt:lpstr>
      </vt:variant>
      <vt:variant>
        <vt:i4>2</vt:i4>
      </vt:variant>
      <vt:variant>
        <vt:lpstr>כותרות שקופיות</vt:lpstr>
      </vt:variant>
      <vt:variant>
        <vt:i4>18</vt:i4>
      </vt:variant>
    </vt:vector>
  </HeadingPairs>
  <TitlesOfParts>
    <vt:vector size="27" baseType="lpstr">
      <vt:lpstr>MS Mincho</vt:lpstr>
      <vt:lpstr>Arial</vt:lpstr>
      <vt:lpstr>Calibri</vt:lpstr>
      <vt:lpstr>Calibri Light</vt:lpstr>
      <vt:lpstr>David</vt:lpstr>
      <vt:lpstr>Symbol</vt:lpstr>
      <vt:lpstr>Times New Roman</vt:lpstr>
      <vt:lpstr>ערכת נושא Office</vt:lpstr>
      <vt:lpstr>1_ערכת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Tamar</dc:creator>
  <cp:lastModifiedBy>lamda.dr@gmail.com</cp:lastModifiedBy>
  <cp:revision>132</cp:revision>
  <dcterms:created xsi:type="dcterms:W3CDTF">2023-07-23T13:22:15Z</dcterms:created>
  <dcterms:modified xsi:type="dcterms:W3CDTF">2023-08-12T17:23:57Z</dcterms:modified>
</cp:coreProperties>
</file>