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7"/>
  </p:notesMasterIdLst>
  <p:sldIdLst>
    <p:sldId id="256" r:id="rId2"/>
    <p:sldId id="257" r:id="rId3"/>
    <p:sldId id="259" r:id="rId4"/>
    <p:sldId id="260" r:id="rId5"/>
    <p:sldId id="281" r:id="rId6"/>
    <p:sldId id="261" r:id="rId7"/>
    <p:sldId id="262" r:id="rId8"/>
    <p:sldId id="283" r:id="rId9"/>
    <p:sldId id="263" r:id="rId10"/>
    <p:sldId id="264" r:id="rId11"/>
    <p:sldId id="265" r:id="rId12"/>
    <p:sldId id="267" r:id="rId13"/>
    <p:sldId id="268" r:id="rId14"/>
    <p:sldId id="282" r:id="rId15"/>
    <p:sldId id="270" r:id="rId16"/>
    <p:sldId id="271" r:id="rId17"/>
    <p:sldId id="272" r:id="rId18"/>
    <p:sldId id="273" r:id="rId19"/>
    <p:sldId id="274" r:id="rId20"/>
    <p:sldId id="275" r:id="rId21"/>
    <p:sldId id="276" r:id="rId22"/>
    <p:sldId id="278" r:id="rId23"/>
    <p:sldId id="277" r:id="rId24"/>
    <p:sldId id="279" r:id="rId25"/>
    <p:sldId id="28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7" clrIdx="0">
    <p:extLst>
      <p:ext uri="{19B8F6BF-5375-455C-9EA6-DF929625EA0E}">
        <p15:presenceInfo xmlns:p15="http://schemas.microsoft.com/office/powerpoint/2012/main" userId="802d01ca9850f5a0" providerId="Windows Live"/>
      </p:ext>
    </p:extLst>
  </p:cmAuthor>
  <p:cmAuthor id="2" name="lamda.dr@gmail.com" initials="l" lastIdx="2" clrIdx="1">
    <p:extLst>
      <p:ext uri="{19B8F6BF-5375-455C-9EA6-DF929625EA0E}">
        <p15:presenceInfo xmlns:p15="http://schemas.microsoft.com/office/powerpoint/2012/main" userId="7b4dfc31e3fc87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7456"/>
    <a:srgbClr val="80805E"/>
    <a:srgbClr val="0070C0"/>
    <a:srgbClr val="068484"/>
    <a:srgbClr val="00B4C2"/>
    <a:srgbClr val="E4EAF6"/>
    <a:srgbClr val="0649FF"/>
    <a:srgbClr val="378CC3"/>
    <a:srgbClr val="778DA5"/>
    <a:srgbClr val="8C43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00" autoAdjust="0"/>
    <p:restoredTop sz="94660"/>
  </p:normalViewPr>
  <p:slideViewPr>
    <p:cSldViewPr snapToGrid="0" showGuides="1">
      <p:cViewPr varScale="1">
        <p:scale>
          <a:sx n="52" d="100"/>
          <a:sy n="52" d="100"/>
        </p:scale>
        <p:origin x="154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22T05:25:31.748" idx="1">
    <p:pos x="5750" y="10"/>
    <p:text>למחוק את המילה המיותרת בשאלות</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964B546-1922-44A7-B955-5C0E4826501E}" type="datetimeFigureOut">
              <a:rPr lang="he-IL" smtClean="0"/>
              <a:t>כ"ה/אב/תשפ"ג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0DFF85B-BA3A-4A52-81D3-766DBF08F077}" type="slidenum">
              <a:rPr lang="he-IL" smtClean="0"/>
              <a:t>‹#›</a:t>
            </a:fld>
            <a:endParaRPr lang="he-IL"/>
          </a:p>
        </p:txBody>
      </p:sp>
    </p:spTree>
    <p:extLst>
      <p:ext uri="{BB962C8B-B14F-4D97-AF65-F5344CB8AC3E}">
        <p14:creationId xmlns:p14="http://schemas.microsoft.com/office/powerpoint/2010/main" val="74096036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t>
            </a: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he-IL" sz="18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אותם עם נושאי הלימוד שילמדו בכיתה ד. שתי הפעילויות הראשונות (לבחירה) עוסקות בהתבוננות ופליאה (האחת בתחום תכונות בעלי חיים והשנייה בשינוי אקלים – מצבי צבירה) והפעילות השלישית עוסקת בהכרת נושאי הלימוד שבספר.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a:t>
            </a:fld>
            <a:endParaRPr lang="he-IL"/>
          </a:p>
        </p:txBody>
      </p:sp>
    </p:spTree>
    <p:extLst>
      <p:ext uri="{BB962C8B-B14F-4D97-AF65-F5344CB8AC3E}">
        <p14:creationId xmlns:p14="http://schemas.microsoft.com/office/powerpoint/2010/main" val="234102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סרטון בנושא הפשרת קרחונים (אחת התופעות של שינוי האקלים).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10</a:t>
            </a:fld>
            <a:endParaRPr lang="he-IL"/>
          </a:p>
        </p:txBody>
      </p:sp>
    </p:spTree>
    <p:extLst>
      <p:ext uri="{BB962C8B-B14F-4D97-AF65-F5344CB8AC3E}">
        <p14:creationId xmlns:p14="http://schemas.microsoft.com/office/powerpoint/2010/main" val="184544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בשאלות על שלוש השאלות שמופיעות בשקופית (במה התבוננתם?, מה ראיתם?, על מה חשבתם?). שאלות תיווך נוספות: מה רואים בסרטון? מה מפתיע בסרטון?, מה עורר אצלכם את תחושת הפליאה </a:t>
            </a:r>
            <a:r>
              <a:rPr lang="en-US" sz="1200" kern="100" dirty="0">
                <a:effectLst/>
                <a:latin typeface="Arial" panose="020B0604020202020204" pitchFamily="34" charset="0"/>
                <a:ea typeface="Calibri" panose="020F0502020204030204" pitchFamily="34" charset="0"/>
                <a:cs typeface="Arial" panose="020B0604020202020204" pitchFamily="34" charset="0"/>
              </a:rPr>
              <a:t>(WOW)</a:t>
            </a:r>
            <a:r>
              <a:rPr lang="he-IL" sz="1200" kern="100" dirty="0">
                <a:effectLst/>
                <a:latin typeface="Calibri" panose="020F0502020204030204" pitchFamily="34" charset="0"/>
                <a:ea typeface="Calibri" panose="020F0502020204030204" pitchFamily="34" charset="0"/>
                <a:cs typeface="Arial" panose="020B0604020202020204" pitchFamily="34" charset="0"/>
              </a:rPr>
              <a:t>? על  מה חשבתם? בעזרת אילו מילים אנו מבטאים את רגש הפליאה? </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11</a:t>
            </a:fld>
            <a:endParaRPr lang="he-IL"/>
          </a:p>
        </p:txBody>
      </p:sp>
    </p:spTree>
    <p:extLst>
      <p:ext uri="{BB962C8B-B14F-4D97-AF65-F5344CB8AC3E}">
        <p14:creationId xmlns:p14="http://schemas.microsoft.com/office/powerpoint/2010/main" val="151013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t>למורה</a:t>
            </a:r>
            <a:r>
              <a:rPr lang="he-IL" sz="1200" dirty="0"/>
              <a:t>:</a:t>
            </a:r>
            <a:r>
              <a:rPr lang="he-IL" sz="1200" baseline="0" dirty="0"/>
              <a:t> מזמינים שוב את התלמידים להתבונן בסרטון ולשים לב לתופעה שמוצגת בו ולשאול שאלות (הפעילות מוצגת בשקופית הבאה).</a:t>
            </a:r>
            <a:endParaRPr lang="en-US" sz="1200"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12</a:t>
            </a:fld>
            <a:endParaRPr lang="he-IL"/>
          </a:p>
        </p:txBody>
      </p:sp>
    </p:spTree>
    <p:extLst>
      <p:ext uri="{BB962C8B-B14F-4D97-AF65-F5344CB8AC3E}">
        <p14:creationId xmlns:p14="http://schemas.microsoft.com/office/powerpoint/2010/main" val="490649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לצפות שוב בתופעה. שואלים: מהי התופעה שאנו רואים? היכן זה קורה? למה זה קורה? מבקשים מהתלמידים לנסח שאלות נוספות בעקבות הצפייה בסרטון. מומלץ, להכין מראש פתקים של מילות שאלה (מילת שאלה בכל פתק) ולבקש מכל תלמיד/ה לנסח שתי שאלות. מבקשים</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מכל קבוצת תלמידים לאחד את השאלות המשותפות ולהציג אותן במליאה. שימו לב: אין חובה להשיב על כל השאלות ברגע זה, אלא להשאירן כשאלות לחשיבה. אפשר להציע לתלמידים לחפש לבד את התשובות בבית ולהביא את המידע לכיתה (כיתה חוקרת ומשתפת).  </a:t>
            </a:r>
            <a:r>
              <a:rPr lang="he-IL" sz="1200" kern="100" dirty="0">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13</a:t>
            </a:fld>
            <a:endParaRPr lang="he-IL"/>
          </a:p>
        </p:txBody>
      </p:sp>
    </p:spTree>
    <p:extLst>
      <p:ext uri="{BB962C8B-B14F-4D97-AF65-F5344CB8AC3E}">
        <p14:creationId xmlns:p14="http://schemas.microsoft.com/office/powerpoint/2010/main" val="221797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mn-cs"/>
              </a:rPr>
              <a:t>ל</a:t>
            </a:r>
            <a:r>
              <a:rPr lang="he-IL" sz="1200" b="1" kern="100" dirty="0">
                <a:effectLst/>
                <a:latin typeface="Calibri" panose="020F0502020204030204" pitchFamily="34" charset="0"/>
                <a:ea typeface="Calibri" panose="020F0502020204030204" pitchFamily="34" charset="0"/>
                <a:cs typeface="+mn-cs"/>
              </a:rPr>
              <a:t>מורה</a:t>
            </a:r>
            <a:r>
              <a:rPr lang="he-IL" sz="1200" kern="100" dirty="0">
                <a:effectLst/>
                <a:latin typeface="Calibri" panose="020F0502020204030204" pitchFamily="34" charset="0"/>
                <a:ea typeface="Calibri" panose="020F0502020204030204" pitchFamily="34" charset="0"/>
                <a:cs typeface="+mn-cs"/>
              </a:rPr>
              <a:t>: בחלק זה, עורכים חשיבה מטה-קוגניטיבית (חשיבה על החשיבה) באמצעות השאלות שמופיעות בשקופית. אפשר להוסיף שאלות כגון: מדוע זה היה מסקרן? מדוע זה היה מעניין? למה התופעה הייתה מפתיעה, האם יש לכם הסבר על התופעה?</a:t>
            </a:r>
          </a:p>
          <a:p>
            <a:pPr algn="r" rtl="1">
              <a:lnSpc>
                <a:spcPct val="115000"/>
              </a:lnSpc>
              <a:spcAft>
                <a:spcPts val="1000"/>
              </a:spcAft>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solidFill>
                  <a:prstClr val="black"/>
                </a:solidFill>
              </a:rPr>
              <a:pPr/>
              <a:t>14</a:t>
            </a:fld>
            <a:endParaRPr lang="he-IL">
              <a:solidFill>
                <a:prstClr val="black"/>
              </a:solidFill>
            </a:endParaRPr>
          </a:p>
        </p:txBody>
      </p:sp>
    </p:spTree>
    <p:extLst>
      <p:ext uri="{BB962C8B-B14F-4D97-AF65-F5344CB8AC3E}">
        <p14:creationId xmlns:p14="http://schemas.microsoft.com/office/powerpoint/2010/main" val="168142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0" dirty="0">
                <a:effectLst/>
                <a:latin typeface="Calibri" panose="020F0502020204030204" pitchFamily="34" charset="0"/>
                <a:ea typeface="Calibri" panose="020F0502020204030204" pitchFamily="34" charset="0"/>
                <a:cs typeface="Arial" panose="020B0604020202020204" pitchFamily="34" charset="0"/>
              </a:rPr>
              <a:t> ניסוי זה מדגים מה שקורה בטבע לקרחונים. התחממות כדור הארץ בגלל פעילות האדם גורמת להפשרת קרחונים וזרימת המים לאוקיינוסים. המים שמתווספים לאוקיינוסים גורמים לעלייה בנפח המים באוקיינוסים, לעליית פני המים באוקיינוסים ולהצפת ערי החוף. הצפה זו פוגעת בצמחים בעלי חיים ובני אדם.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b="1" kern="0" dirty="0">
                <a:effectLst/>
                <a:latin typeface="Calibri" panose="020F0502020204030204" pitchFamily="34" charset="0"/>
                <a:ea typeface="Calibri" panose="020F0502020204030204" pitchFamily="34" charset="0"/>
                <a:cs typeface="Arial" panose="020B0604020202020204" pitchFamily="34" charset="0"/>
              </a:rPr>
              <a:t>ציוד וחומרים</a:t>
            </a:r>
            <a:r>
              <a:rPr lang="he-IL" sz="1200" kern="0" dirty="0">
                <a:effectLst/>
                <a:latin typeface="Calibri" panose="020F0502020204030204" pitchFamily="34" charset="0"/>
                <a:ea typeface="Calibri" panose="020F0502020204030204" pitchFamily="34" charset="0"/>
                <a:cs typeface="Arial" panose="020B0604020202020204" pitchFamily="34" charset="0"/>
              </a:rPr>
              <a:t>: כוס למדידת נפח נוזלים (כוס מדידה), כוס ריקה, 2 קוביות קרח, מים (נוזל)</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15</a:t>
            </a:fld>
            <a:endParaRPr lang="he-IL"/>
          </a:p>
        </p:txBody>
      </p:sp>
    </p:spTree>
    <p:extLst>
      <p:ext uri="{BB962C8B-B14F-4D97-AF65-F5344CB8AC3E}">
        <p14:creationId xmlns:p14="http://schemas.microsoft.com/office/powerpoint/2010/main" val="365868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לתאר מה קרה – נפח המים עלה.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הסבר: הנפח עלה בגלל תוספת המים.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16</a:t>
            </a:fld>
            <a:endParaRPr lang="he-IL"/>
          </a:p>
        </p:txBody>
      </p:sp>
    </p:spTree>
    <p:extLst>
      <p:ext uri="{BB962C8B-B14F-4D97-AF65-F5344CB8AC3E}">
        <p14:creationId xmlns:p14="http://schemas.microsoft.com/office/powerpoint/2010/main" val="18097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0" dirty="0">
                <a:effectLst/>
                <a:latin typeface="Calibri" panose="020F0502020204030204" pitchFamily="34" charset="0"/>
                <a:ea typeface="Calibri" panose="020F0502020204030204" pitchFamily="34" charset="0"/>
                <a:cs typeface="Arial" panose="020B0604020202020204" pitchFamily="34" charset="0"/>
              </a:rPr>
              <a:t> בעקבות הוספת המים שהתקבלו מהקרח שהפשיר לכוס המדידה, נפח המים בכוס המדידה גדל). עורכים העברה מן הניסוי אל המציאות באמצעות השאלות שמופיעות בניסוי. מומלץ להשיב על השאלות במסגרת של עבודה קבוצתית.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0" dirty="0">
                <a:effectLst/>
                <a:latin typeface="Calibri" panose="020F0502020204030204" pitchFamily="34" charset="0"/>
                <a:ea typeface="Calibri" panose="020F0502020204030204" pitchFamily="34" charset="0"/>
                <a:cs typeface="Arial" panose="020B0604020202020204" pitchFamily="34" charset="0"/>
              </a:rPr>
              <a:t>המים שבכוס המדידה מסמלים את אוקיינוסים. הפשרת הקרח מסמלת את הפשרת הקרחונים. קוביות הקרח מסמלות את הקרחונים. העברת המים שהפשירו לכוס המדידה מסמלת את זרימת מים (קרח שהפשיר) לאוקיינוס. התוצאה של הניסוי של הניסוי מסמלת את  עליית בנפח המים באוקיינוסים ועליית פני הים.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17</a:t>
            </a:fld>
            <a:endParaRPr lang="he-IL"/>
          </a:p>
        </p:txBody>
      </p:sp>
    </p:spTree>
    <p:extLst>
      <p:ext uri="{BB962C8B-B14F-4D97-AF65-F5344CB8AC3E}">
        <p14:creationId xmlns:p14="http://schemas.microsoft.com/office/powerpoint/2010/main" val="116635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בניסוי נצפו שתי תופעות: הפשרת קוביות הקרח והעלייה בנפח המים שבכוס. הניסוי נועד להמחיש את ההשלכות הצפויות מהפשרת הקרחונים היבשתיים. עליית מפלס פני הים עלולה לגרום להצפת ערי החוף ולפגוע בבני האדם וברכושם. כמו כן, עלולה להיות פגיעה בבעלי החיים והצמחים שסביבת החוף היא בית גידולם. סכנה נוספת היא היעלמות של איים שמאוכלסים על ידי בני האדם.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18</a:t>
            </a:fld>
            <a:endParaRPr lang="he-IL"/>
          </a:p>
        </p:txBody>
      </p:sp>
    </p:spTree>
    <p:extLst>
      <p:ext uri="{BB962C8B-B14F-4D97-AF65-F5344CB8AC3E}">
        <p14:creationId xmlns:p14="http://schemas.microsoft.com/office/powerpoint/2010/main" val="296064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השאלה שמוצגת בשקופית. בניגוד לקרחונים היבשתיים, הפשרה של קרחונים ימיים כמעט ואינה גורמת לעלייה במפלס פני הים. את התשובה הילדים יוכלו לגלוח באמצעות ביצוע המשימה "הפשרת קרחונים" שנמצאת ביחידת התוכן קיימות ושינוי אקלים, כיתה ד, באתר במבט מקוון (למינויים).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19</a:t>
            </a:fld>
            <a:endParaRPr lang="he-IL"/>
          </a:p>
        </p:txBody>
      </p:sp>
    </p:spTree>
    <p:extLst>
      <p:ext uri="{BB962C8B-B14F-4D97-AF65-F5344CB8AC3E}">
        <p14:creationId xmlns:p14="http://schemas.microsoft.com/office/powerpoint/2010/main" val="79195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מטלת הצפייה: מה רואים, מה מרגישים ומה חושבים?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בולטת בסרטון היא תנועת </a:t>
            </a:r>
            <a:r>
              <a:rPr lang="he-IL" sz="1200" kern="100" dirty="0">
                <a:effectLst/>
                <a:latin typeface="Calibri" panose="020F0502020204030204" pitchFamily="34" charset="0"/>
                <a:ea typeface="Calibri" panose="020F0502020204030204" pitchFamily="34" charset="0"/>
                <a:cs typeface="Arial" panose="020B0604020202020204" pitchFamily="34" charset="0"/>
              </a:rPr>
              <a:t>"הריקוד" ברגלים. באמצעות תנועה זו, הפלמינגו מדשדש בקרקעית האגם וכך מעשיר את המים שסביבו בחומרי מזון. הפלמינגו מסנן מזון מהמים.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2</a:t>
            </a:fld>
            <a:endParaRPr lang="he-IL"/>
          </a:p>
        </p:txBody>
      </p:sp>
    </p:spTree>
    <p:extLst>
      <p:ext uri="{BB962C8B-B14F-4D97-AF65-F5344CB8AC3E}">
        <p14:creationId xmlns:p14="http://schemas.microsoft.com/office/powerpoint/2010/main" val="218381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נושאי הלימוד המרכזים (מופיעים בכריכת הספר).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20</a:t>
            </a:fld>
            <a:endParaRPr lang="he-IL"/>
          </a:p>
        </p:txBody>
      </p:sp>
    </p:spTree>
    <p:extLst>
      <p:ext uri="{BB962C8B-B14F-4D97-AF65-F5344CB8AC3E}">
        <p14:creationId xmlns:p14="http://schemas.microsoft.com/office/powerpoint/2010/main" val="2876961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21</a:t>
            </a:fld>
            <a:endParaRPr lang="he-IL"/>
          </a:p>
        </p:txBody>
      </p:sp>
    </p:spTree>
    <p:extLst>
      <p:ext uri="{BB962C8B-B14F-4D97-AF65-F5344CB8AC3E}">
        <p14:creationId xmlns:p14="http://schemas.microsoft.com/office/powerpoint/2010/main" val="180603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b="1" dirty="0"/>
              <a:t>למורה</a:t>
            </a:r>
            <a:r>
              <a:rPr lang="he-IL" dirty="0"/>
              <a:t>:</a:t>
            </a:r>
            <a:r>
              <a:rPr lang="he-IL" baseline="0" dirty="0"/>
              <a:t> </a:t>
            </a:r>
            <a:r>
              <a:rPr lang="he-IL" sz="1200" b="1" kern="1200" dirty="0">
                <a:solidFill>
                  <a:schemeClr val="tx1"/>
                </a:solidFill>
                <a:effectLst/>
                <a:latin typeface="+mn-lt"/>
                <a:ea typeface="+mn-ea"/>
                <a:cs typeface="+mn-cs"/>
              </a:rPr>
              <a:t>במבט מקוון</a:t>
            </a:r>
            <a:r>
              <a:rPr lang="he-IL" sz="1200" kern="1200" dirty="0">
                <a:solidFill>
                  <a:schemeClr val="tx1"/>
                </a:solidFill>
                <a:effectLst/>
                <a:latin typeface="+mn-lt"/>
                <a:ea typeface="+mn-ea"/>
                <a:cs typeface="+mn-cs"/>
              </a:rPr>
              <a:t> הוא מרחב למידה היברידי, חדשני ועשיר להוראת מדע וטכנולוגיה בכיתות א-ו.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במרחב הלמידה </a:t>
            </a:r>
            <a:r>
              <a:rPr lang="he-IL" sz="1200" b="1" kern="1200" dirty="0">
                <a:solidFill>
                  <a:schemeClr val="tx1"/>
                </a:solidFill>
                <a:effectLst/>
                <a:latin typeface="+mn-lt"/>
                <a:ea typeface="+mn-ea"/>
                <a:cs typeface="+mn-cs"/>
              </a:rPr>
              <a:t>ספרים דיגיטליים</a:t>
            </a:r>
            <a:r>
              <a:rPr lang="he-IL" sz="1200" kern="1200" dirty="0">
                <a:solidFill>
                  <a:schemeClr val="tx1"/>
                </a:solidFill>
                <a:effectLst/>
                <a:latin typeface="+mn-lt"/>
                <a:ea typeface="+mn-ea"/>
                <a:cs typeface="+mn-cs"/>
              </a:rPr>
              <a:t> בתקן מתקדם של סדרת הלימוד "במבט חדש"  ויחידות תוכן דיגיטליות.</a:t>
            </a:r>
            <a:endParaRPr lang="en-US" sz="1200" kern="1200" dirty="0">
              <a:solidFill>
                <a:schemeClr val="tx1"/>
              </a:solidFill>
              <a:effectLst/>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22</a:t>
            </a:fld>
            <a:endParaRPr lang="he-IL"/>
          </a:p>
        </p:txBody>
      </p:sp>
    </p:spTree>
    <p:extLst>
      <p:ext uri="{BB962C8B-B14F-4D97-AF65-F5344CB8AC3E}">
        <p14:creationId xmlns:p14="http://schemas.microsoft.com/office/powerpoint/2010/main" val="20905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t>למורה</a:t>
            </a:r>
            <a:r>
              <a:rPr lang="he-IL" sz="1200" dirty="0"/>
              <a:t>: הספרים הדיגיטליים כוללים שכבות מידע ופעילויות  לתמיכה בתוכן המופיע בספרים וכן מערכת לניהול הלמידה. שכבות המידע במשימות בספרים הדיגיטליים מאפשרות לתלמידים לבצע את המשימות בסביבה מקוונת אינטראקטיבית (במקום נייר ועיפרון), והן גם מספקות כלים להמחשה של תופעות ותהליכים (תמונות, סרטונים, הדמיות) שמוצגים בספרי הלימוד.</a:t>
            </a:r>
            <a:endParaRPr lang="en-US" sz="1200"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23</a:t>
            </a:fld>
            <a:endParaRPr lang="he-IL"/>
          </a:p>
        </p:txBody>
      </p:sp>
    </p:spTree>
    <p:extLst>
      <p:ext uri="{BB962C8B-B14F-4D97-AF65-F5344CB8AC3E}">
        <p14:creationId xmlns:p14="http://schemas.microsoft.com/office/powerpoint/2010/main" val="778453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למורה</a:t>
            </a:r>
            <a:r>
              <a:rPr lang="he-IL" dirty="0"/>
              <a:t>: </a:t>
            </a:r>
            <a:r>
              <a:rPr lang="he-IL" sz="1200" kern="1200" dirty="0">
                <a:solidFill>
                  <a:schemeClr val="tx1"/>
                </a:solidFill>
                <a:effectLst/>
                <a:latin typeface="+mn-lt"/>
                <a:ea typeface="+mn-ea"/>
                <a:cs typeface="+mn-cs"/>
              </a:rPr>
              <a:t>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 המשימות ביחידות התוכן מיועדות להבנה של ידע ומיומנות ברמות הביסוס, ההרחבה וההעמקה, וכן ליישום הנלמד בהקשרים חדשים.  במשימות משולבות אסטרטגיות הוראה-למידה חדשניות, המיושמות ברמה האישית וברמה השיתופית.</a:t>
            </a:r>
            <a:endParaRPr lang="en-US" sz="1200" kern="1200" dirty="0">
              <a:solidFill>
                <a:schemeClr val="tx1"/>
              </a:solidFill>
              <a:effectLst/>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24</a:t>
            </a:fld>
            <a:endParaRPr lang="he-IL"/>
          </a:p>
        </p:txBody>
      </p:sp>
    </p:spTree>
    <p:extLst>
      <p:ext uri="{BB962C8B-B14F-4D97-AF65-F5344CB8AC3E}">
        <p14:creationId xmlns:p14="http://schemas.microsoft.com/office/powerpoint/2010/main" val="349705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בשאלות על שלוש השאלות שמופיעות בשקופית (מה ראיתם?, מה הרגשתם?, מה חשבתם?). שאלות תיווך נוספות: מה רואים בסרטון? מה מפתיע בסרטון?, מה עורר אצלכם את תחושת הפליאה </a:t>
            </a:r>
            <a:r>
              <a:rPr lang="en-US" sz="1200" kern="100" dirty="0">
                <a:effectLst/>
                <a:latin typeface="Arial" panose="020B0604020202020204" pitchFamily="34" charset="0"/>
                <a:ea typeface="Calibri" panose="020F0502020204030204" pitchFamily="34" charset="0"/>
                <a:cs typeface="Arial" panose="020B0604020202020204" pitchFamily="34" charset="0"/>
              </a:rPr>
              <a:t>(WOW)</a:t>
            </a:r>
            <a:r>
              <a:rPr lang="he-IL" sz="1200" kern="100" dirty="0">
                <a:effectLst/>
                <a:latin typeface="Calibri" panose="020F0502020204030204" pitchFamily="34" charset="0"/>
                <a:ea typeface="Calibri" panose="020F0502020204030204" pitchFamily="34" charset="0"/>
                <a:cs typeface="Arial" panose="020B0604020202020204" pitchFamily="34" charset="0"/>
              </a:rPr>
              <a:t>? על  מה חשבתם? בעזרת אילו מילים אנו מבטאים את רגש הפליאה? </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3</a:t>
            </a:fld>
            <a:endParaRPr lang="he-IL"/>
          </a:p>
        </p:txBody>
      </p:sp>
    </p:spTree>
    <p:extLst>
      <p:ext uri="{BB962C8B-B14F-4D97-AF65-F5344CB8AC3E}">
        <p14:creationId xmlns:p14="http://schemas.microsoft.com/office/powerpoint/2010/main" val="122143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המושג:</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תופעת טבע.</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תופעה</a:t>
            </a:r>
            <a:r>
              <a:rPr lang="he-IL" sz="1200" kern="100" dirty="0">
                <a:effectLst/>
                <a:latin typeface="Calibri" panose="020F0502020204030204" pitchFamily="34" charset="0"/>
                <a:ea typeface="Calibri" panose="020F0502020204030204" pitchFamily="34" charset="0"/>
                <a:cs typeface="Arial" panose="020B0604020202020204" pitchFamily="34" charset="0"/>
              </a:rPr>
              <a:t>: היא עובדה בטבע. לפעמים יש התרחשות (למשל, נשירה של עלים) ולפעמים אין (למשל, מצוק סלעים, מרבץ של מינרלים). התופעה בסרטון: "ריקוד" הפלמינגו במים.</a:t>
            </a:r>
            <a:r>
              <a:rPr lang="en-GB" sz="1200" kern="100" dirty="0">
                <a:effectLst/>
                <a:latin typeface="Calibri" panose="020F0502020204030204" pitchFamily="34" charset="0"/>
                <a:ea typeface="Calibri" panose="020F0502020204030204" pitchFamily="34" charset="0"/>
                <a:cs typeface="Arial" panose="020B0604020202020204" pitchFamily="34" charset="0"/>
              </a:rPr>
              <a:t> </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בשקופית רואים שתי תופעות: את אטמוספרת כדור הארץ כפי שנראית ממעבורת חלל ועלי שלכת. ממומלץ לבקש מהתלמידים להביא דוגמאות שהם מכירים: נביטה, פריחה, נדידה, התנהגות של בעלי חיים, כוכבי הלכת, ירידת משקעים, התייבשות מעיין ועוד.</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4</a:t>
            </a:fld>
            <a:endParaRPr lang="he-IL"/>
          </a:p>
        </p:txBody>
      </p:sp>
    </p:spTree>
    <p:extLst>
      <p:ext uri="{BB962C8B-B14F-4D97-AF65-F5344CB8AC3E}">
        <p14:creationId xmlns:p14="http://schemas.microsoft.com/office/powerpoint/2010/main" val="182991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המושג </a:t>
            </a:r>
            <a:r>
              <a:rPr lang="he-IL" sz="1200" b="1" kern="100" dirty="0">
                <a:effectLst/>
                <a:latin typeface="Calibri" panose="020F0502020204030204" pitchFamily="34" charset="0"/>
                <a:ea typeface="Calibri" panose="020F0502020204030204" pitchFamily="34" charset="0"/>
                <a:cs typeface="Arial" panose="020B0604020202020204" pitchFamily="34" charset="0"/>
              </a:rPr>
              <a:t>התבוננות</a:t>
            </a:r>
            <a:r>
              <a:rPr lang="he-IL" sz="1200" kern="100" dirty="0">
                <a:effectLst/>
                <a:latin typeface="Calibri" panose="020F0502020204030204" pitchFamily="34" charset="0"/>
                <a:ea typeface="Calibri" panose="020F0502020204030204" pitchFamily="34" charset="0"/>
                <a:cs typeface="Arial" panose="020B0604020202020204" pitchFamily="34" charset="0"/>
              </a:rPr>
              <a:t>:</a:t>
            </a:r>
            <a:r>
              <a:rPr lang="he-IL" sz="1200" kern="100" dirty="0">
                <a:effectLst/>
                <a:latin typeface="Calibri" panose="020F0502020204030204" pitchFamily="34" charset="0"/>
                <a:ea typeface="Calibri" panose="020F0502020204030204" pitchFamily="34" charset="0"/>
                <a:cs typeface="+mn-cs"/>
              </a:rPr>
              <a:t> להביט ולהסתכל באופן חוקר ומעמיק. המילה התבוננות מתייחסת לממד</a:t>
            </a:r>
            <a:r>
              <a:rPr lang="he-IL" sz="1200" kern="100" baseline="0" dirty="0">
                <a:effectLst/>
                <a:latin typeface="Calibri" panose="020F0502020204030204" pitchFamily="34" charset="0"/>
                <a:ea typeface="Calibri" panose="020F0502020204030204" pitchFamily="34" charset="0"/>
                <a:cs typeface="+mn-cs"/>
              </a:rPr>
              <a:t> הבינה.</a:t>
            </a:r>
            <a:r>
              <a:rPr lang="en-GB" sz="1200" kern="100" baseline="0" dirty="0">
                <a:effectLst/>
                <a:latin typeface="Calibri" panose="020F0502020204030204" pitchFamily="34" charset="0"/>
                <a:ea typeface="Calibri" panose="020F0502020204030204" pitchFamily="34" charset="0"/>
                <a:cs typeface="+mn-cs"/>
              </a:rPr>
              <a:t> </a:t>
            </a:r>
            <a:r>
              <a:rPr lang="he-IL" sz="1200" kern="100" baseline="0" dirty="0">
                <a:effectLst/>
                <a:latin typeface="Calibri" panose="020F0502020204030204" pitchFamily="34" charset="0"/>
                <a:ea typeface="Calibri" panose="020F0502020204030204" pitchFamily="34" charset="0"/>
                <a:cs typeface="+mn-cs"/>
              </a:rPr>
              <a:t>תהליך ההתבוננות כולל קליטת מידע על ידי חוש הראיה וכן עיבוד מידע. אדם שמתבונן, שואל שאלות, מהרהר, מטיל ספק וכדומה.</a:t>
            </a:r>
            <a:r>
              <a:rPr lang="he-IL" sz="1200" kern="100" dirty="0">
                <a:effectLst/>
                <a:latin typeface="Calibri" panose="020F0502020204030204" pitchFamily="34" charset="0"/>
                <a:ea typeface="Calibri" panose="020F0502020204030204" pitchFamily="34" charset="0"/>
                <a:cs typeface="+mn-cs"/>
              </a:rPr>
              <a:t/>
            </a:r>
            <a:br>
              <a:rPr lang="he-IL" sz="1200" kern="100" dirty="0">
                <a:effectLst/>
                <a:latin typeface="Calibri" panose="020F0502020204030204" pitchFamily="34" charset="0"/>
                <a:ea typeface="Calibri" panose="020F0502020204030204" pitchFamily="34" charset="0"/>
                <a:cs typeface="+mn-cs"/>
              </a:rPr>
            </a:br>
            <a:endParaRPr lang="he-IL" sz="1200" kern="100" dirty="0">
              <a:effectLst/>
              <a:latin typeface="Calibri" panose="020F0502020204030204" pitchFamily="34" charset="0"/>
              <a:ea typeface="Calibri" panose="020F0502020204030204" pitchFamily="34" charset="0"/>
              <a:cs typeface="+mn-cs"/>
            </a:endParaRPr>
          </a:p>
          <a:p>
            <a:pPr algn="r" rtl="1">
              <a:lnSpc>
                <a:spcPct val="150000"/>
              </a:lnSpc>
              <a:spcAft>
                <a:spcPts val="1000"/>
              </a:spcAft>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solidFill>
                  <a:prstClr val="black"/>
                </a:solidFill>
              </a:rPr>
              <a:pPr/>
              <a:t>5</a:t>
            </a:fld>
            <a:endParaRPr lang="he-IL">
              <a:solidFill>
                <a:prstClr val="black"/>
              </a:solidFill>
            </a:endParaRPr>
          </a:p>
        </p:txBody>
      </p:sp>
    </p:spTree>
    <p:extLst>
      <p:ext uri="{BB962C8B-B14F-4D97-AF65-F5344CB8AC3E}">
        <p14:creationId xmlns:p14="http://schemas.microsoft.com/office/powerpoint/2010/main" val="37063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מידע 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מקרינים שוב את הסרטון ומבקשים מהתלמידים להתבונן היטב ולנסות לגלות פרטים נוספים שלא שמו לב אליהם בצפייה הראשונה. מבקשים מהתלמידים  לתאר את התופעה בעזרת הסעיפים שמופיעים בשקופית הבאה.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6</a:t>
            </a:fld>
            <a:endParaRPr lang="he-IL"/>
          </a:p>
        </p:txBody>
      </p:sp>
    </p:spTree>
    <p:extLst>
      <p:ext uri="{BB962C8B-B14F-4D97-AF65-F5344CB8AC3E}">
        <p14:creationId xmlns:p14="http://schemas.microsoft.com/office/powerpoint/2010/main" val="67359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מומלץ לבצע את הפעילות בקבוצות. לאחר מכן, התלמידים משתפים את העמיתים במליאה.</a:t>
            </a: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b="0" kern="100" dirty="0">
                <a:effectLst/>
                <a:latin typeface="Calibri" panose="020F0502020204030204" pitchFamily="34" charset="0"/>
                <a:ea typeface="Calibri" panose="020F0502020204030204" pitchFamily="34" charset="0"/>
                <a:cs typeface="Arial" panose="020B0604020202020204" pitchFamily="34" charset="0"/>
              </a:rPr>
              <a:t>לפלמינגו קוראים</a:t>
            </a:r>
            <a:r>
              <a:rPr lang="he-IL" sz="1800" b="0" kern="100" baseline="0" dirty="0">
                <a:effectLst/>
                <a:latin typeface="Calibri" panose="020F0502020204030204" pitchFamily="34" charset="0"/>
                <a:ea typeface="Calibri" panose="020F0502020204030204" pitchFamily="34" charset="0"/>
                <a:cs typeface="Arial" panose="020B0604020202020204" pitchFamily="34" charset="0"/>
              </a:rPr>
              <a:t> בעברית </a:t>
            </a:r>
            <a:r>
              <a:rPr lang="he-IL" sz="1800" b="1" kern="100" baseline="0" dirty="0">
                <a:effectLst/>
                <a:latin typeface="Calibri" panose="020F0502020204030204" pitchFamily="34" charset="0"/>
                <a:ea typeface="Calibri" panose="020F0502020204030204" pitchFamily="34" charset="0"/>
                <a:cs typeface="Arial" panose="020B0604020202020204" pitchFamily="34" charset="0"/>
              </a:rPr>
              <a:t>שקיטן.  </a:t>
            </a:r>
            <a:r>
              <a:rPr lang="he-IL" sz="1800" b="0" kern="100" baseline="0" dirty="0">
                <a:effectLst/>
                <a:latin typeface="Calibri" panose="020F0502020204030204" pitchFamily="34" charset="0"/>
                <a:ea typeface="Calibri" panose="020F0502020204030204" pitchFamily="34" charset="0"/>
                <a:cs typeface="Arial" panose="020B0604020202020204" pitchFamily="34" charset="0"/>
              </a:rPr>
              <a:t>אפשר לשאול שאלות שמכוונות להבנת העיקרון של התאמת מבנה לתפקוד. דוגמאות: מהו הקשר בין מבנה הגוף לסביבת החיים שבה חי </a:t>
            </a:r>
            <a:r>
              <a:rPr lang="he-IL" sz="1800" b="0" kern="100" baseline="0" dirty="0">
                <a:effectLst/>
                <a:latin typeface="Calibri" panose="020F0502020204030204" pitchFamily="34" charset="0"/>
                <a:ea typeface="Calibri" panose="020F0502020204030204" pitchFamily="34" charset="0"/>
                <a:cs typeface="+mn-cs"/>
              </a:rPr>
              <a:t>הפלמינגו (המקור של הפלמינגו מכופף כלפי מטה ובנוי כמסננת, המאפשרת לו לסנן את מזונו מתוך המים., </a:t>
            </a:r>
            <a:r>
              <a:rPr lang="he-IL" sz="1800" b="0" kern="100" baseline="0" dirty="0">
                <a:effectLst/>
                <a:latin typeface="Calibri" panose="020F0502020204030204" pitchFamily="34" charset="0"/>
                <a:ea typeface="Calibri" panose="020F0502020204030204" pitchFamily="34" charset="0"/>
                <a:cs typeface="Arial" panose="020B0604020202020204" pitchFamily="34" charset="0"/>
              </a:rPr>
              <a:t>הצוואר הארוך מאפשר לו להגיע אל המים ולחפש מזון, מבנה כף הרגל מאפשר הליכה בקרקעית האגם מבלי לשקוט. בשקופית הבאה מוצגים כף הרגל והמקור בתקריב.</a:t>
            </a:r>
            <a:endParaRPr lang="he-IL" dirty="0"/>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7</a:t>
            </a:fld>
            <a:endParaRPr lang="he-IL"/>
          </a:p>
        </p:txBody>
      </p:sp>
    </p:spTree>
    <p:extLst>
      <p:ext uri="{BB962C8B-B14F-4D97-AF65-F5344CB8AC3E}">
        <p14:creationId xmlns:p14="http://schemas.microsoft.com/office/powerpoint/2010/main" val="63285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dirty="0"/>
              <a:t>למורה</a:t>
            </a:r>
            <a:r>
              <a:rPr lang="he-IL" sz="1200" dirty="0"/>
              <a:t>: המבנה של כף הרגל (אצבעות פרושות וביניהן קרום) מאפשר עמידה בקרקע בוצית</a:t>
            </a:r>
            <a:r>
              <a:rPr lang="he-IL" sz="1200" baseline="0" dirty="0"/>
              <a:t> מבלי לשקוע. המבנה המאונקל של המקור מאפשר איסוף של מים ומזון מהמים. </a:t>
            </a:r>
            <a:r>
              <a:rPr lang="he-IL" sz="1200" b="0" i="0" dirty="0">
                <a:solidFill>
                  <a:srgbClr val="000000"/>
                </a:solidFill>
                <a:effectLst/>
                <a:latin typeface="Assistant"/>
              </a:rPr>
              <a:t>שני חלקי המקור משוננים בבליטות זעירות - מבנה זה חיוני במערכת הסינון שבאמצעותה הפלמינגו משיג את מזונו.</a:t>
            </a:r>
            <a:endParaRPr lang="en-US" sz="1200" dirty="0"/>
          </a:p>
        </p:txBody>
      </p:sp>
      <p:sp>
        <p:nvSpPr>
          <p:cNvPr id="4" name="מציין מיקום של מספר שקופית 3"/>
          <p:cNvSpPr>
            <a:spLocks noGrp="1"/>
          </p:cNvSpPr>
          <p:nvPr>
            <p:ph type="sldNum" sz="quarter" idx="10"/>
          </p:nvPr>
        </p:nvSpPr>
        <p:spPr/>
        <p:txBody>
          <a:bodyPr/>
          <a:lstStyle/>
          <a:p>
            <a:fld id="{10DFF85B-BA3A-4A52-81D3-766DBF08F077}" type="slidenum">
              <a:rPr lang="he-IL" smtClean="0"/>
              <a:t>8</a:t>
            </a:fld>
            <a:endParaRPr lang="he-IL"/>
          </a:p>
        </p:txBody>
      </p:sp>
    </p:spTree>
    <p:extLst>
      <p:ext uri="{BB962C8B-B14F-4D97-AF65-F5344CB8AC3E}">
        <p14:creationId xmlns:p14="http://schemas.microsoft.com/office/powerpoint/2010/main" val="103165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בחלק זה, עורכים חשיבה מטה-קוגניטיבית</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(חשיבה על החשיבה) באמצעות השאלות שמופיעות בשקופית. אפשר להוסיף שאלות כגון: מדוע זה היה מסקרן? מדוע זה היה מעניין? למה התופעה הייתה מפתיעה, האם יש לכם הסבר על התופעה?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10DFF85B-BA3A-4A52-81D3-766DBF08F077}" type="slidenum">
              <a:rPr lang="he-IL" smtClean="0"/>
              <a:t>9</a:t>
            </a:fld>
            <a:endParaRPr lang="he-IL"/>
          </a:p>
        </p:txBody>
      </p:sp>
    </p:spTree>
    <p:extLst>
      <p:ext uri="{BB962C8B-B14F-4D97-AF65-F5344CB8AC3E}">
        <p14:creationId xmlns:p14="http://schemas.microsoft.com/office/powerpoint/2010/main" val="327369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3343552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254901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75909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134177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167814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79893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336117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61402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359263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45380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9A25473-1910-45C0-A0B9-06C9C564E41B}"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DF16969-BFFE-45E3-B13B-440EAF07AA5F}" type="slidenum">
              <a:rPr lang="he-IL" smtClean="0"/>
              <a:t>‹#›</a:t>
            </a:fld>
            <a:endParaRPr lang="he-IL"/>
          </a:p>
        </p:txBody>
      </p:sp>
    </p:spTree>
    <p:extLst>
      <p:ext uri="{BB962C8B-B14F-4D97-AF65-F5344CB8AC3E}">
        <p14:creationId xmlns:p14="http://schemas.microsoft.com/office/powerpoint/2010/main" val="416806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25473-1910-45C0-A0B9-06C9C564E41B}"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16969-BFFE-45E3-B13B-440EAF07AA5F}" type="slidenum">
              <a:rPr lang="he-IL" smtClean="0"/>
              <a:t>‹#›</a:t>
            </a:fld>
            <a:endParaRPr lang="he-IL"/>
          </a:p>
        </p:txBody>
      </p:sp>
      <p:pic>
        <p:nvPicPr>
          <p:cNvPr id="7" name="תמונה 6">
            <a:extLst>
              <a:ext uri="{FF2B5EF4-FFF2-40B4-BE49-F238E27FC236}">
                <a16:creationId xmlns:a16="http://schemas.microsoft.com/office/drawing/2014/main" xmlns="" id="{382116CB-D4C3-0067-87A2-4CCFE9C9C53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F6597181-E15E-FADD-2B24-6B3F4B11A4C5}"/>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01FA738D-47E8-8839-4706-005DBFD2FC3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0" name="תמונה 9">
            <a:extLst>
              <a:ext uri="{FF2B5EF4-FFF2-40B4-BE49-F238E27FC236}">
                <a16:creationId xmlns:a16="http://schemas.microsoft.com/office/drawing/2014/main" xmlns="" id="{8DDF7C42-23FE-7205-6F26-ABD4CC7DFF2F}"/>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3483961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83941297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839412973"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55555620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mabatmekuvan.ramot.org/ramot-heb"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55555620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daf-yomi.com/DYItemDetails.aspx?itemId=4251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11A33A8B-08A1-3BD7-54E4-64F8070B3DAD}"/>
              </a:ext>
            </a:extLst>
          </p:cNvPr>
          <p:cNvSpPr txBox="1"/>
          <p:nvPr/>
        </p:nvSpPr>
        <p:spPr>
          <a:xfrm>
            <a:off x="-281835" y="1864482"/>
            <a:ext cx="10111635" cy="842218"/>
          </a:xfrm>
          <a:prstGeom prst="rect">
            <a:avLst/>
          </a:prstGeom>
          <a:noFill/>
        </p:spPr>
        <p:txBody>
          <a:bodyPr wrap="square">
            <a:spAutoFit/>
          </a:bodyPr>
          <a:lstStyle/>
          <a:p>
            <a:pPr algn="r" rtl="1">
              <a:lnSpc>
                <a:spcPct val="115000"/>
              </a:lnSpc>
              <a:spcAft>
                <a:spcPts val="1000"/>
              </a:spcAft>
            </a:pPr>
            <a:r>
              <a:rPr lang="he-IL" sz="1100" b="1" kern="0" dirty="0">
                <a:solidFill>
                  <a:srgbClr val="222222"/>
                </a:solidFill>
                <a:effectLst/>
                <a:latin typeface="Calibri" panose="020F0502020204030204" pitchFamily="34" charset="0"/>
                <a:ea typeface="Times New Roman" panose="02020603050405020304" pitchFamily="18" charset="0"/>
                <a:cs typeface="David" panose="020E0502060401010101" pitchFamily="34" charset="-79"/>
              </a:rPr>
              <a:t>           </a:t>
            </a:r>
            <a:r>
              <a:rPr lang="he-IL" sz="4400" b="1" kern="0" dirty="0">
                <a:solidFill>
                  <a:srgbClr val="222222"/>
                </a:solidFill>
                <a:effectLst/>
                <a:latin typeface="Calibri" panose="020F0502020204030204" pitchFamily="34" charset="0"/>
                <a:ea typeface="Times New Roman" panose="02020603050405020304" pitchFamily="18" charset="0"/>
                <a:cs typeface="David" panose="020E0502060401010101" pitchFamily="34" charset="-79"/>
              </a:rPr>
              <a:t>                           </a:t>
            </a:r>
            <a:endParaRPr lang="en-US" sz="4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AA69FE32-3278-C9CD-84A5-8CF9BC7BAABE}"/>
              </a:ext>
            </a:extLst>
          </p:cNvPr>
          <p:cNvSpPr txBox="1"/>
          <p:nvPr/>
        </p:nvSpPr>
        <p:spPr>
          <a:xfrm>
            <a:off x="1499128" y="540848"/>
            <a:ext cx="6145743" cy="887102"/>
          </a:xfrm>
          <a:prstGeom prst="rect">
            <a:avLst/>
          </a:prstGeom>
          <a:noFill/>
        </p:spPr>
        <p:txBody>
          <a:bodyPr wrap="square">
            <a:spAutoFit/>
          </a:bodyPr>
          <a:lstStyle/>
          <a:p>
            <a:pPr algn="r" rtl="1">
              <a:lnSpc>
                <a:spcPct val="115000"/>
              </a:lnSpc>
              <a:spcAft>
                <a:spcPts val="1000"/>
              </a:spcAft>
            </a:pPr>
            <a:r>
              <a:rPr lang="he-IL" sz="4800" b="1" kern="0" dirty="0">
                <a:solidFill>
                  <a:srgbClr val="222222"/>
                </a:solidFill>
                <a:effectLst/>
                <a:latin typeface="Calibri" panose="020F0502020204030204" pitchFamily="34" charset="0"/>
                <a:ea typeface="Times New Roman" panose="02020603050405020304" pitchFamily="18" charset="0"/>
              </a:rPr>
              <a:t>לומדים מדע וטכנולוגיה</a:t>
            </a:r>
            <a:endParaRPr lang="en-US" sz="2800" kern="100" dirty="0">
              <a:effectLst/>
              <a:latin typeface="Calibri" panose="020F0502020204030204" pitchFamily="34" charset="0"/>
              <a:ea typeface="Calibri" panose="020F0502020204030204" pitchFamily="34" charset="0"/>
            </a:endParaRPr>
          </a:p>
        </p:txBody>
      </p:sp>
      <p:sp>
        <p:nvSpPr>
          <p:cNvPr id="9" name="תיבת טקסט 8">
            <a:extLst>
              <a:ext uri="{FF2B5EF4-FFF2-40B4-BE49-F238E27FC236}">
                <a16:creationId xmlns:a16="http://schemas.microsoft.com/office/drawing/2014/main" xmlns="" id="{8767C596-B6AD-3AF9-D8B8-329646DC0CD6}"/>
              </a:ext>
            </a:extLst>
          </p:cNvPr>
          <p:cNvSpPr txBox="1"/>
          <p:nvPr/>
        </p:nvSpPr>
        <p:spPr>
          <a:xfrm>
            <a:off x="782876" y="1427950"/>
            <a:ext cx="4572000" cy="637739"/>
          </a:xfrm>
          <a:prstGeom prst="rect">
            <a:avLst/>
          </a:prstGeom>
          <a:noFill/>
        </p:spPr>
        <p:txBody>
          <a:bodyPr wrap="square">
            <a:spAutoFit/>
          </a:bodyPr>
          <a:lstStyle/>
          <a:p>
            <a:pPr algn="r" rtl="1">
              <a:lnSpc>
                <a:spcPct val="115000"/>
              </a:lnSpc>
              <a:spcAft>
                <a:spcPts val="1000"/>
              </a:spcAft>
            </a:pPr>
            <a:r>
              <a:rPr lang="he-IL" sz="3200" b="1" kern="0" dirty="0">
                <a:solidFill>
                  <a:srgbClr val="222222"/>
                </a:solidFill>
                <a:effectLst/>
                <a:latin typeface="Calibri" panose="020F0502020204030204" pitchFamily="34" charset="0"/>
                <a:ea typeface="Times New Roman" panose="02020603050405020304" pitchFamily="18" charset="0"/>
              </a:rPr>
              <a:t>כיתה ד</a:t>
            </a:r>
            <a:endParaRPr lang="en-US" sz="1400" kern="100" dirty="0">
              <a:effectLst/>
              <a:latin typeface="Calibri" panose="020F0502020204030204" pitchFamily="34" charset="0"/>
              <a:ea typeface="Calibri" panose="020F0502020204030204" pitchFamily="34" charset="0"/>
            </a:endParaRPr>
          </a:p>
        </p:txBody>
      </p:sp>
      <p:sp>
        <p:nvSpPr>
          <p:cNvPr id="11" name="תיבת טקסט 10">
            <a:extLst>
              <a:ext uri="{FF2B5EF4-FFF2-40B4-BE49-F238E27FC236}">
                <a16:creationId xmlns:a16="http://schemas.microsoft.com/office/drawing/2014/main" xmlns="" id="{ED9A8B21-D8ED-A9F0-C294-B79ADB8E90F9}"/>
              </a:ext>
            </a:extLst>
          </p:cNvPr>
          <p:cNvSpPr txBox="1"/>
          <p:nvPr/>
        </p:nvSpPr>
        <p:spPr>
          <a:xfrm>
            <a:off x="545570" y="2038841"/>
            <a:ext cx="7841047" cy="646331"/>
          </a:xfrm>
          <a:prstGeom prst="rect">
            <a:avLst/>
          </a:prstGeom>
          <a:noFill/>
        </p:spPr>
        <p:txBody>
          <a:bodyPr wrap="square">
            <a:spAutoFit/>
          </a:bodyPr>
          <a:lstStyle/>
          <a:p>
            <a:pPr algn="r"/>
            <a:r>
              <a:rPr lang="he-IL" sz="3600" b="1" kern="0" dirty="0">
                <a:solidFill>
                  <a:srgbClr val="222222"/>
                </a:solidFill>
                <a:effectLst/>
                <a:latin typeface="Calibri" panose="020F0502020204030204" pitchFamily="34" charset="0"/>
                <a:ea typeface="Times New Roman" panose="02020603050405020304" pitchFamily="18" charset="0"/>
              </a:rPr>
              <a:t>פעילות פתיחה לשנת </a:t>
            </a:r>
            <a:r>
              <a:rPr lang="he-IL" sz="3600" b="1" kern="0" dirty="0" smtClean="0">
                <a:solidFill>
                  <a:srgbClr val="222222"/>
                </a:solidFill>
                <a:effectLst/>
                <a:latin typeface="Calibri" panose="020F0502020204030204" pitchFamily="34" charset="0"/>
                <a:ea typeface="Times New Roman" panose="02020603050405020304" pitchFamily="18" charset="0"/>
              </a:rPr>
              <a:t>הלימודים תשפ"ד </a:t>
            </a:r>
            <a:endParaRPr lang="he-IL" sz="3600" dirty="0"/>
          </a:p>
        </p:txBody>
      </p:sp>
      <p:pic>
        <p:nvPicPr>
          <p:cNvPr id="12" name="תמונה 11">
            <a:extLst>
              <a:ext uri="{FF2B5EF4-FFF2-40B4-BE49-F238E27FC236}">
                <a16:creationId xmlns:a16="http://schemas.microsoft.com/office/drawing/2014/main" xmlns="" id="{5CDCA262-D4E6-C1E9-4E39-DA88D61D63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4845" y="2902587"/>
            <a:ext cx="5274310" cy="3255010"/>
          </a:xfrm>
          <a:prstGeom prst="rect">
            <a:avLst/>
          </a:prstGeom>
          <a:solidFill>
            <a:srgbClr val="FFFFFF">
              <a:shade val="85000"/>
            </a:srgbClr>
          </a:solidFill>
          <a:ln w="88900" cap="sq">
            <a:solidFill>
              <a:srgbClr val="FFCD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972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75939161-9556-F31C-04F5-5B0707DA7058}"/>
              </a:ext>
            </a:extLst>
          </p:cNvPr>
          <p:cNvSpPr txBox="1"/>
          <p:nvPr/>
        </p:nvSpPr>
        <p:spPr>
          <a:xfrm>
            <a:off x="2822713" y="391228"/>
            <a:ext cx="4572000" cy="688458"/>
          </a:xfrm>
          <a:prstGeom prst="rect">
            <a:avLst/>
          </a:prstGeom>
          <a:noFill/>
        </p:spPr>
        <p:txBody>
          <a:bodyPr wrap="square">
            <a:spAutoFit/>
          </a:bodyPr>
          <a:lstStyle/>
          <a:p>
            <a:pPr algn="ctr" rtl="1">
              <a:lnSpc>
                <a:spcPct val="115000"/>
              </a:lnSpc>
              <a:spcAft>
                <a:spcPts val="1000"/>
              </a:spcAft>
            </a:pPr>
            <a:r>
              <a:rPr lang="he-IL"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פעילות 2</a:t>
            </a:r>
            <a:endParaRPr lang="en-US" sz="36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4B8B175-8016-2C06-5092-02124FCBDD9D}"/>
              </a:ext>
            </a:extLst>
          </p:cNvPr>
          <p:cNvSpPr txBox="1"/>
          <p:nvPr/>
        </p:nvSpPr>
        <p:spPr>
          <a:xfrm>
            <a:off x="1484445" y="1004716"/>
            <a:ext cx="5605670" cy="707886"/>
          </a:xfrm>
          <a:prstGeom prst="rect">
            <a:avLst/>
          </a:prstGeom>
          <a:noFill/>
        </p:spPr>
        <p:txBody>
          <a:bodyPr wrap="square">
            <a:spAutoFit/>
          </a:bodyPr>
          <a:lstStyle/>
          <a:p>
            <a:pPr algn="r" rtl="1"/>
            <a:r>
              <a:rPr lang="he-IL" sz="3600" b="1" kern="0" dirty="0">
                <a:solidFill>
                  <a:srgbClr val="222222"/>
                </a:solidFill>
                <a:effectLst/>
                <a:ea typeface="Times New Roman" panose="02020603050405020304" pitchFamily="18" charset="0"/>
              </a:rPr>
              <a:t>  </a:t>
            </a:r>
            <a:r>
              <a:rPr lang="he-IL" sz="4000" b="1" kern="0" dirty="0">
                <a:solidFill>
                  <a:srgbClr val="222222"/>
                </a:solidFill>
                <a:effectLst/>
                <a:ea typeface="Times New Roman" panose="02020603050405020304" pitchFamily="18" charset="0"/>
              </a:rPr>
              <a:t>מתבוננים בתופעה</a:t>
            </a:r>
            <a:endParaRPr lang="he-IL" sz="4000" dirty="0"/>
          </a:p>
        </p:txBody>
      </p:sp>
      <p:pic>
        <p:nvPicPr>
          <p:cNvPr id="7" name="תמונה 6">
            <a:hlinkClick r:id="rId3"/>
            <a:extLst>
              <a:ext uri="{FF2B5EF4-FFF2-40B4-BE49-F238E27FC236}">
                <a16:creationId xmlns:a16="http://schemas.microsoft.com/office/drawing/2014/main" xmlns="" id="{016E9EB8-38D4-6590-A987-3A882ED8DAD9}"/>
              </a:ext>
            </a:extLst>
          </p:cNvPr>
          <p:cNvPicPr>
            <a:picLocks noChangeAspect="1"/>
          </p:cNvPicPr>
          <p:nvPr/>
        </p:nvPicPr>
        <p:blipFill>
          <a:blip r:embed="rId4"/>
          <a:stretch>
            <a:fillRect/>
          </a:stretch>
        </p:blipFill>
        <p:spPr>
          <a:xfrm>
            <a:off x="616490" y="1907136"/>
            <a:ext cx="7911019" cy="3791297"/>
          </a:xfrm>
          <a:prstGeom prst="rect">
            <a:avLst/>
          </a:prstGeom>
          <a:solidFill>
            <a:srgbClr val="FFFFFF">
              <a:shade val="85000"/>
            </a:srgbClr>
          </a:solidFill>
          <a:ln w="88900" cap="sq">
            <a:solidFill>
              <a:srgbClr val="378CC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886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B2F43078-C243-DCE2-CA57-7CCAA29EAA0C}"/>
              </a:ext>
            </a:extLst>
          </p:cNvPr>
          <p:cNvSpPr txBox="1"/>
          <p:nvPr/>
        </p:nvSpPr>
        <p:spPr>
          <a:xfrm>
            <a:off x="5785997" y="2900392"/>
            <a:ext cx="2711126" cy="658642"/>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dirty="0">
                <a:solidFill>
                  <a:schemeClr val="dk1"/>
                </a:solidFill>
                <a:latin typeface="David" panose="020E0502060401010101" pitchFamily="34" charset="-79"/>
              </a:rPr>
              <a:t>מה ראיתם?</a:t>
            </a:r>
            <a:endParaRPr lang="en-US" sz="5400" b="1" dirty="0">
              <a:solidFill>
                <a:schemeClr val="dk1"/>
              </a:solidFill>
              <a:latin typeface="David" panose="020E0502060401010101" pitchFamily="34" charset="-79"/>
            </a:endParaRPr>
          </a:p>
        </p:txBody>
      </p:sp>
      <p:pic>
        <p:nvPicPr>
          <p:cNvPr id="2" name="תמונה 1">
            <a:extLst>
              <a:ext uri="{FF2B5EF4-FFF2-40B4-BE49-F238E27FC236}">
                <a16:creationId xmlns:a16="http://schemas.microsoft.com/office/drawing/2014/main" xmlns="" id="{897BC130-EDDD-0418-DE75-22582EADFD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34505" y="610936"/>
            <a:ext cx="3776040" cy="5896195"/>
          </a:xfrm>
          <a:prstGeom prst="rect">
            <a:avLst/>
          </a:prstGeom>
        </p:spPr>
      </p:pic>
      <p:sp>
        <p:nvSpPr>
          <p:cNvPr id="4" name="תיבת טקסט 3">
            <a:extLst>
              <a:ext uri="{FF2B5EF4-FFF2-40B4-BE49-F238E27FC236}">
                <a16:creationId xmlns:a16="http://schemas.microsoft.com/office/drawing/2014/main" xmlns="" id="{5082C338-5810-7E93-D998-B37BBE963915}"/>
              </a:ext>
            </a:extLst>
          </p:cNvPr>
          <p:cNvSpPr txBox="1"/>
          <p:nvPr/>
        </p:nvSpPr>
        <p:spPr>
          <a:xfrm>
            <a:off x="3900574" y="3872487"/>
            <a:ext cx="4704522"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kern="100" dirty="0">
                <a:effectLst/>
                <a:latin typeface="Calibri" panose="020F0502020204030204" pitchFamily="34" charset="0"/>
                <a:ea typeface="Calibri" panose="020F0502020204030204" pitchFamily="34" charset="0"/>
              </a:rPr>
              <a:t>על </a:t>
            </a:r>
            <a:r>
              <a:rPr lang="he-IL" sz="3200" b="1" dirty="0">
                <a:solidFill>
                  <a:schemeClr val="dk1"/>
                </a:solidFill>
                <a:latin typeface="David" panose="020E0502060401010101" pitchFamily="34" charset="-79"/>
              </a:rPr>
              <a:t>מה חשבתם?</a:t>
            </a:r>
            <a:endParaRPr lang="en-US" sz="3200" b="1" dirty="0">
              <a:solidFill>
                <a:schemeClr val="dk1"/>
              </a:solidFill>
              <a:latin typeface="David" panose="020E0502060401010101" pitchFamily="34" charset="-79"/>
            </a:endParaRPr>
          </a:p>
        </p:txBody>
      </p:sp>
      <p:sp>
        <p:nvSpPr>
          <p:cNvPr id="5" name="תיבת טקסט 4">
            <a:extLst>
              <a:ext uri="{FF2B5EF4-FFF2-40B4-BE49-F238E27FC236}">
                <a16:creationId xmlns:a16="http://schemas.microsoft.com/office/drawing/2014/main" xmlns="" id="{0816F7FD-D1E2-DD05-8825-6C7E21B70736}"/>
              </a:ext>
            </a:extLst>
          </p:cNvPr>
          <p:cNvSpPr txBox="1"/>
          <p:nvPr/>
        </p:nvSpPr>
        <p:spPr>
          <a:xfrm>
            <a:off x="4432847" y="1834798"/>
            <a:ext cx="4064276"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dirty="0">
                <a:solidFill>
                  <a:schemeClr val="dk1"/>
                </a:solidFill>
                <a:latin typeface="David" panose="020E0502060401010101" pitchFamily="34" charset="-79"/>
              </a:rPr>
              <a:t>במה התבוננתם?</a:t>
            </a:r>
            <a:endParaRPr lang="en-US" sz="500" kern="100" dirty="0">
              <a:effectLst/>
              <a:latin typeface="David" panose="020E0502060401010101" pitchFamily="34" charset="-79"/>
              <a:ea typeface="Calibri" panose="020F0502020204030204" pitchFamily="34" charset="0"/>
            </a:endParaRPr>
          </a:p>
        </p:txBody>
      </p:sp>
    </p:spTree>
    <p:extLst>
      <p:ext uri="{BB962C8B-B14F-4D97-AF65-F5344CB8AC3E}">
        <p14:creationId xmlns:p14="http://schemas.microsoft.com/office/powerpoint/2010/main" val="1656120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CCC7718C-E919-2BAB-5D35-4175F6D64190}"/>
              </a:ext>
            </a:extLst>
          </p:cNvPr>
          <p:cNvSpPr txBox="1"/>
          <p:nvPr/>
        </p:nvSpPr>
        <p:spPr>
          <a:xfrm>
            <a:off x="2286000" y="649645"/>
            <a:ext cx="4572000"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מה התרחש בסרטון?</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hlinkClick r:id="rId3"/>
            <a:extLst>
              <a:ext uri="{FF2B5EF4-FFF2-40B4-BE49-F238E27FC236}">
                <a16:creationId xmlns:a16="http://schemas.microsoft.com/office/drawing/2014/main" xmlns="" id="{919F8054-5B42-825C-7068-5707E6320466}"/>
              </a:ext>
            </a:extLst>
          </p:cNvPr>
          <p:cNvPicPr>
            <a:picLocks noChangeAspect="1"/>
          </p:cNvPicPr>
          <p:nvPr/>
        </p:nvPicPr>
        <p:blipFill>
          <a:blip r:embed="rId4"/>
          <a:stretch>
            <a:fillRect/>
          </a:stretch>
        </p:blipFill>
        <p:spPr>
          <a:xfrm>
            <a:off x="616490" y="1907136"/>
            <a:ext cx="7911019" cy="3791297"/>
          </a:xfrm>
          <a:prstGeom prst="rect">
            <a:avLst/>
          </a:prstGeom>
          <a:solidFill>
            <a:srgbClr val="FFFFFF">
              <a:shade val="85000"/>
            </a:srgbClr>
          </a:solidFill>
          <a:ln w="88900" cap="sq">
            <a:solidFill>
              <a:srgbClr val="378CC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4923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1714D813-4141-A4ED-968E-854DAB4AEF1C}"/>
              </a:ext>
            </a:extLst>
          </p:cNvPr>
          <p:cNvSpPr txBox="1"/>
          <p:nvPr/>
        </p:nvSpPr>
        <p:spPr>
          <a:xfrm>
            <a:off x="2902226" y="686665"/>
            <a:ext cx="3021496" cy="646331"/>
          </a:xfrm>
          <a:prstGeom prst="rect">
            <a:avLst/>
          </a:prstGeom>
          <a:noFill/>
        </p:spPr>
        <p:txBody>
          <a:bodyPr wrap="square">
            <a:spAutoFit/>
          </a:bodyPr>
          <a:lstStyle/>
          <a:p>
            <a:pPr algn="r" rtl="1"/>
            <a:r>
              <a:rPr lang="he-IL" sz="3600" b="1" dirty="0">
                <a:effectLst/>
                <a:latin typeface="Calibri" panose="020F0502020204030204" pitchFamily="34" charset="0"/>
                <a:ea typeface="Calibri" panose="020F0502020204030204" pitchFamily="34" charset="0"/>
                <a:cs typeface="Arial" panose="020B0604020202020204" pitchFamily="34" charset="0"/>
              </a:rPr>
              <a:t>מנסחים שאלות </a:t>
            </a:r>
            <a:endParaRPr lang="he-IL" sz="3600" dirty="0"/>
          </a:p>
        </p:txBody>
      </p:sp>
      <p:pic>
        <p:nvPicPr>
          <p:cNvPr id="5" name="תמונה 4" descr="תמונה שמכילה סרט מצויר, אומנות קליפיפם, איור, ציור&#10;&#10;התיאור נוצר באופן אוטומטי">
            <a:extLst>
              <a:ext uri="{FF2B5EF4-FFF2-40B4-BE49-F238E27FC236}">
                <a16:creationId xmlns:a16="http://schemas.microsoft.com/office/drawing/2014/main" xmlns="" id="{4468D4DD-A1CC-F6B4-DD44-9DED6CE9B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691" y="1897283"/>
            <a:ext cx="3449586" cy="3449586"/>
          </a:xfrm>
          <a:prstGeom prst="rect">
            <a:avLst/>
          </a:prstGeom>
        </p:spPr>
      </p:pic>
      <p:sp>
        <p:nvSpPr>
          <p:cNvPr id="6" name="תיבת טקסט 5">
            <a:extLst>
              <a:ext uri="{FF2B5EF4-FFF2-40B4-BE49-F238E27FC236}">
                <a16:creationId xmlns:a16="http://schemas.microsoft.com/office/drawing/2014/main" xmlns="" id="{A77898B6-030D-442C-14BC-7F43FB1D51A3}"/>
              </a:ext>
            </a:extLst>
          </p:cNvPr>
          <p:cNvSpPr txBox="1"/>
          <p:nvPr/>
        </p:nvSpPr>
        <p:spPr>
          <a:xfrm>
            <a:off x="7155345" y="2188218"/>
            <a:ext cx="1066806" cy="917079"/>
          </a:xfrm>
          <a:prstGeom prst="lef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p>
            <a:pPr algn="ctr"/>
            <a:r>
              <a:rPr lang="he-IL" sz="2400" b="1" dirty="0">
                <a:cs typeface="Arial" panose="020B0604020202020204" pitchFamily="34" charset="0"/>
              </a:rPr>
              <a:t>מה?</a:t>
            </a:r>
          </a:p>
        </p:txBody>
      </p:sp>
      <p:sp>
        <p:nvSpPr>
          <p:cNvPr id="7" name="תיבת טקסט 6">
            <a:extLst>
              <a:ext uri="{FF2B5EF4-FFF2-40B4-BE49-F238E27FC236}">
                <a16:creationId xmlns:a16="http://schemas.microsoft.com/office/drawing/2014/main" xmlns="" id="{37C89FFD-7F5A-9D20-0043-B1F4D6D8847C}"/>
              </a:ext>
            </a:extLst>
          </p:cNvPr>
          <p:cNvSpPr txBox="1"/>
          <p:nvPr/>
        </p:nvSpPr>
        <p:spPr>
          <a:xfrm>
            <a:off x="7214149" y="3767416"/>
            <a:ext cx="1169509" cy="917079"/>
          </a:xfrm>
          <a:prstGeom prst="lef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effectLst/>
                <a:ea typeface="Calibri" panose="020F0502020204030204" pitchFamily="34" charset="0"/>
                <a:cs typeface="Arial" panose="020B0604020202020204" pitchFamily="34" charset="0"/>
              </a:defRPr>
            </a:lvl1pPr>
          </a:lstStyle>
          <a:p>
            <a:r>
              <a:rPr lang="he-IL" dirty="0"/>
              <a:t>מי?</a:t>
            </a:r>
          </a:p>
        </p:txBody>
      </p:sp>
      <p:sp>
        <p:nvSpPr>
          <p:cNvPr id="8" name="תיבת טקסט 7">
            <a:extLst>
              <a:ext uri="{FF2B5EF4-FFF2-40B4-BE49-F238E27FC236}">
                <a16:creationId xmlns:a16="http://schemas.microsoft.com/office/drawing/2014/main" xmlns="" id="{58040C14-3FE0-E839-6019-07FA18FE5E7A}"/>
              </a:ext>
            </a:extLst>
          </p:cNvPr>
          <p:cNvSpPr txBox="1"/>
          <p:nvPr/>
        </p:nvSpPr>
        <p:spPr>
          <a:xfrm>
            <a:off x="5168348" y="5283006"/>
            <a:ext cx="1815548" cy="1104245"/>
          </a:xfrm>
          <a:prstGeom prst="up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he-IL" dirty="0"/>
              <a:t>מתי? </a:t>
            </a:r>
            <a:endParaRPr lang="en-US" dirty="0"/>
          </a:p>
        </p:txBody>
      </p:sp>
      <p:sp>
        <p:nvSpPr>
          <p:cNvPr id="9" name="תיבת טקסט 8">
            <a:extLst>
              <a:ext uri="{FF2B5EF4-FFF2-40B4-BE49-F238E27FC236}">
                <a16:creationId xmlns:a16="http://schemas.microsoft.com/office/drawing/2014/main" xmlns="" id="{89DDA840-7D72-78BB-9036-B0CD15DCAB41}"/>
              </a:ext>
            </a:extLst>
          </p:cNvPr>
          <p:cNvSpPr txBox="1"/>
          <p:nvPr/>
        </p:nvSpPr>
        <p:spPr>
          <a:xfrm>
            <a:off x="1290433" y="2454545"/>
            <a:ext cx="1570386" cy="917079"/>
          </a:xfrm>
          <a:prstGeom prst="righ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he-IL" dirty="0"/>
              <a:t>למה?</a:t>
            </a:r>
          </a:p>
        </p:txBody>
      </p:sp>
      <p:sp>
        <p:nvSpPr>
          <p:cNvPr id="10" name="תיבת טקסט 9">
            <a:extLst>
              <a:ext uri="{FF2B5EF4-FFF2-40B4-BE49-F238E27FC236}">
                <a16:creationId xmlns:a16="http://schemas.microsoft.com/office/drawing/2014/main" xmlns="" id="{782818A1-FD73-9D78-98DC-0902B69FD41B}"/>
              </a:ext>
            </a:extLst>
          </p:cNvPr>
          <p:cNvSpPr txBox="1"/>
          <p:nvPr/>
        </p:nvSpPr>
        <p:spPr>
          <a:xfrm>
            <a:off x="1290433" y="3767416"/>
            <a:ext cx="1570386" cy="917079"/>
          </a:xfrm>
          <a:prstGeom prst="right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he-IL" dirty="0"/>
              <a:t>איךְ?</a:t>
            </a:r>
          </a:p>
        </p:txBody>
      </p:sp>
      <p:sp>
        <p:nvSpPr>
          <p:cNvPr id="12" name="תיבת טקסט 11">
            <a:extLst>
              <a:ext uri="{FF2B5EF4-FFF2-40B4-BE49-F238E27FC236}">
                <a16:creationId xmlns:a16="http://schemas.microsoft.com/office/drawing/2014/main" xmlns="" id="{78D89A2B-7F89-4757-5A70-C7472FACD9F9}"/>
              </a:ext>
            </a:extLst>
          </p:cNvPr>
          <p:cNvSpPr txBox="1"/>
          <p:nvPr/>
        </p:nvSpPr>
        <p:spPr>
          <a:xfrm>
            <a:off x="3091072" y="5283005"/>
            <a:ext cx="1815548" cy="1104245"/>
          </a:xfrm>
          <a:prstGeom prst="upArrow">
            <a:avLst/>
          </a:prstGeom>
          <a:noFill/>
          <a:ln w="3175">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lgn="ctr">
              <a:defRPr sz="2400" b="1">
                <a:cs typeface="Arial" panose="020B0604020202020204" pitchFamily="34" charset="0"/>
              </a:defRPr>
            </a:lvl1pPr>
          </a:lstStyle>
          <a:p>
            <a:r>
              <a:rPr lang="he-IL" dirty="0"/>
              <a:t>היכן?</a:t>
            </a:r>
          </a:p>
          <a:p>
            <a:endParaRPr lang="en-US" dirty="0"/>
          </a:p>
        </p:txBody>
      </p:sp>
    </p:spTree>
    <p:extLst>
      <p:ext uri="{BB962C8B-B14F-4D97-AF65-F5344CB8AC3E}">
        <p14:creationId xmlns:p14="http://schemas.microsoft.com/office/powerpoint/2010/main" val="2784013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B50D8301-4647-EF66-C7A5-F32E09ECAA4F}"/>
              </a:ext>
            </a:extLst>
          </p:cNvPr>
          <p:cNvSpPr txBox="1"/>
          <p:nvPr/>
        </p:nvSpPr>
        <p:spPr>
          <a:xfrm>
            <a:off x="1459346" y="1607127"/>
            <a:ext cx="7447358" cy="3335272"/>
          </a:xfrm>
          <a:prstGeom prst="rect">
            <a:avLst/>
          </a:prstGeom>
          <a:noFill/>
        </p:spPr>
        <p:txBody>
          <a:bodyPr wrap="square">
            <a:spAutoFit/>
          </a:bodyPr>
          <a:lstStyle/>
          <a:p>
            <a:pPr marL="342900" indent="-342900" algn="r" rtl="1">
              <a:lnSpc>
                <a:spcPct val="115000"/>
              </a:lnSpc>
              <a:buFont typeface="Symbol" panose="05050102010706020507" pitchFamily="18" charset="2"/>
              <a:buChar char=""/>
            </a:pPr>
            <a:r>
              <a:rPr lang="he-IL" sz="3200" b="1" kern="100" dirty="0">
                <a:solidFill>
                  <a:prstClr val="black"/>
                </a:solidFill>
                <a:ea typeface="Calibri" panose="020F0502020204030204" pitchFamily="34" charset="0"/>
              </a:rPr>
              <a:t>מה היה מסקרן? </a:t>
            </a:r>
          </a:p>
          <a:p>
            <a:pPr marL="342900" indent="-342900" algn="r" rtl="1">
              <a:lnSpc>
                <a:spcPct val="115000"/>
              </a:lnSpc>
              <a:buFont typeface="Symbol" panose="05050102010706020507" pitchFamily="18" charset="2"/>
              <a:buChar char=""/>
            </a:pPr>
            <a:endParaRPr lang="he-IL" sz="2400" kern="100" dirty="0">
              <a:solidFill>
                <a:prstClr val="black"/>
              </a:solidFill>
              <a:ea typeface="Calibri" panose="020F0502020204030204" pitchFamily="34" charset="0"/>
            </a:endParaRPr>
          </a:p>
          <a:p>
            <a:pPr marL="342900" indent="-342900" algn="r" rtl="1">
              <a:lnSpc>
                <a:spcPct val="115000"/>
              </a:lnSpc>
              <a:buFont typeface="Symbol" panose="05050102010706020507" pitchFamily="18" charset="2"/>
              <a:buChar char=""/>
            </a:pPr>
            <a:r>
              <a:rPr lang="he-IL" sz="3200" b="1" kern="100" dirty="0">
                <a:solidFill>
                  <a:prstClr val="black"/>
                </a:solidFill>
                <a:ea typeface="Calibri" panose="020F0502020204030204" pitchFamily="34" charset="0"/>
              </a:rPr>
              <a:t>מה היה מעניין?</a:t>
            </a:r>
          </a:p>
          <a:p>
            <a:pPr marL="342900" indent="-342900" algn="r" rtl="1">
              <a:lnSpc>
                <a:spcPct val="115000"/>
              </a:lnSpc>
              <a:buFont typeface="Symbol" panose="05050102010706020507" pitchFamily="18" charset="2"/>
              <a:buChar char=""/>
            </a:pPr>
            <a:endParaRPr lang="he-IL" sz="2400" kern="100" dirty="0">
              <a:solidFill>
                <a:prstClr val="black"/>
              </a:solidFill>
              <a:ea typeface="Calibri" panose="020F0502020204030204" pitchFamily="34" charset="0"/>
            </a:endParaRPr>
          </a:p>
          <a:p>
            <a:pPr marL="342900" indent="-342900" algn="r" rtl="1">
              <a:lnSpc>
                <a:spcPct val="115000"/>
              </a:lnSpc>
              <a:spcAft>
                <a:spcPts val="1000"/>
              </a:spcAft>
              <a:buFont typeface="Symbol" panose="05050102010706020507" pitchFamily="18" charset="2"/>
              <a:buChar char=""/>
            </a:pPr>
            <a:r>
              <a:rPr lang="he-IL" sz="3200" b="1" kern="100" dirty="0">
                <a:solidFill>
                  <a:prstClr val="black"/>
                </a:solidFill>
                <a:ea typeface="Calibri" panose="020F0502020204030204" pitchFamily="34" charset="0"/>
              </a:rPr>
              <a:t>מה הייתם </a:t>
            </a:r>
            <a:r>
              <a:rPr lang="he-IL" sz="3200" b="1" kern="100" dirty="0" smtClean="0">
                <a:solidFill>
                  <a:prstClr val="black"/>
                </a:solidFill>
                <a:ea typeface="Calibri" panose="020F0502020204030204" pitchFamily="34" charset="0"/>
              </a:rPr>
              <a:t>רוצים</a:t>
            </a:r>
            <a:endParaRPr lang="he-IL" sz="3200" b="1" kern="100" dirty="0">
              <a:solidFill>
                <a:prstClr val="black"/>
              </a:solidFill>
              <a:ea typeface="Calibri" panose="020F0502020204030204" pitchFamily="34" charset="0"/>
            </a:endParaRPr>
          </a:p>
          <a:p>
            <a:pPr algn="r" rtl="1">
              <a:lnSpc>
                <a:spcPct val="115000"/>
              </a:lnSpc>
              <a:spcAft>
                <a:spcPts val="1000"/>
              </a:spcAft>
            </a:pPr>
            <a:r>
              <a:rPr lang="he-IL" sz="3200" b="1" kern="100" dirty="0">
                <a:solidFill>
                  <a:prstClr val="black"/>
                </a:solidFill>
                <a:ea typeface="Calibri" panose="020F0502020204030204" pitchFamily="34" charset="0"/>
              </a:rPr>
              <a:t>  </a:t>
            </a:r>
            <a:r>
              <a:rPr lang="he-IL" sz="3200" b="1" kern="100" dirty="0" smtClean="0">
                <a:solidFill>
                  <a:prstClr val="black"/>
                </a:solidFill>
                <a:ea typeface="Calibri" panose="020F0502020204030204" pitchFamily="34" charset="0"/>
              </a:rPr>
              <a:t> לדעת עוד?</a:t>
            </a:r>
            <a:endParaRPr lang="en-US" sz="3200" b="1" kern="100" dirty="0">
              <a:solidFill>
                <a:prstClr val="black"/>
              </a:solidFill>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A57F180-27F4-12E1-395F-CAE24AC03C7D}"/>
              </a:ext>
            </a:extLst>
          </p:cNvPr>
          <p:cNvSpPr txBox="1"/>
          <p:nvPr/>
        </p:nvSpPr>
        <p:spPr>
          <a:xfrm>
            <a:off x="2286000" y="682775"/>
            <a:ext cx="4572000" cy="688458"/>
          </a:xfrm>
          <a:prstGeom prst="rect">
            <a:avLst/>
          </a:prstGeom>
          <a:noFill/>
        </p:spPr>
        <p:txBody>
          <a:bodyPr wrap="square">
            <a:spAutoFit/>
          </a:bodyPr>
          <a:lstStyle/>
          <a:p>
            <a:pPr algn="r" rtl="1">
              <a:lnSpc>
                <a:spcPct val="115000"/>
              </a:lnSpc>
              <a:spcAft>
                <a:spcPts val="1000"/>
              </a:spcAft>
            </a:pPr>
            <a:r>
              <a:rPr lang="he-IL" sz="3600" b="1" kern="100" dirty="0">
                <a:solidFill>
                  <a:prstClr val="black"/>
                </a:solidFill>
                <a:ea typeface="Calibri" panose="020F0502020204030204" pitchFamily="34" charset="0"/>
              </a:rPr>
              <a:t>מתבוננים על החשיבה</a:t>
            </a:r>
            <a:endParaRPr lang="en-US" sz="1600" kern="100" dirty="0">
              <a:solidFill>
                <a:prstClr val="black"/>
              </a:solidFill>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322319FB-8A32-DEDB-5F6C-0C002C809FDD}"/>
              </a:ext>
            </a:extLst>
          </p:cNvPr>
          <p:cNvSpPr txBox="1"/>
          <p:nvPr/>
        </p:nvSpPr>
        <p:spPr>
          <a:xfrm>
            <a:off x="792118" y="5181536"/>
            <a:ext cx="7917774" cy="1353191"/>
          </a:xfrm>
          <a:prstGeom prst="rect">
            <a:avLst/>
          </a:prstGeom>
          <a:noFill/>
        </p:spPr>
        <p:txBody>
          <a:bodyPr wrap="square">
            <a:spAutoFit/>
          </a:bodyPr>
          <a:lstStyle/>
          <a:p>
            <a:pPr algn="r" rtl="1">
              <a:lnSpc>
                <a:spcPct val="115000"/>
              </a:lnSpc>
              <a:spcAft>
                <a:spcPts val="1000"/>
              </a:spcAft>
            </a:pPr>
            <a:r>
              <a:rPr lang="he-IL" sz="3200" b="1" kern="100" dirty="0">
                <a:solidFill>
                  <a:srgbClr val="0070C0"/>
                </a:solidFill>
                <a:ea typeface="Calibri" panose="020F0502020204030204" pitchFamily="34" charset="0"/>
              </a:rPr>
              <a:t>ככה זה במדע: </a:t>
            </a:r>
          </a:p>
          <a:p>
            <a:pPr algn="r" rtl="1">
              <a:lnSpc>
                <a:spcPct val="115000"/>
              </a:lnSpc>
              <a:spcAft>
                <a:spcPts val="1000"/>
              </a:spcAft>
            </a:pPr>
            <a:r>
              <a:rPr lang="he-IL" sz="3200" b="1" kern="100" dirty="0">
                <a:solidFill>
                  <a:srgbClr val="0070C0"/>
                </a:solidFill>
                <a:ea typeface="Calibri" panose="020F0502020204030204" pitchFamily="34" charset="0"/>
              </a:rPr>
              <a:t>מתבוננים, מסתקרנים, שואלים שאלות וחוקרים </a:t>
            </a:r>
            <a:endParaRPr lang="en-US" sz="3200" b="1" kern="100" dirty="0">
              <a:solidFill>
                <a:prstClr val="black"/>
              </a:solidFill>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3"/>
          <a:stretch>
            <a:fillRect/>
          </a:stretch>
        </p:blipFill>
        <p:spPr>
          <a:xfrm>
            <a:off x="0" y="2039360"/>
            <a:ext cx="4904509" cy="3467641"/>
          </a:xfrm>
          <a:prstGeom prst="rect">
            <a:avLst/>
          </a:prstGeom>
        </p:spPr>
      </p:pic>
    </p:spTree>
    <p:extLst>
      <p:ext uri="{BB962C8B-B14F-4D97-AF65-F5344CB8AC3E}">
        <p14:creationId xmlns:p14="http://schemas.microsoft.com/office/powerpoint/2010/main" val="4267330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C8FB6112-37CE-46AC-7651-C93E38F99C63}"/>
              </a:ext>
            </a:extLst>
          </p:cNvPr>
          <p:cNvSpPr txBox="1"/>
          <p:nvPr/>
        </p:nvSpPr>
        <p:spPr>
          <a:xfrm>
            <a:off x="2548138" y="1528206"/>
            <a:ext cx="6217124" cy="4298613"/>
          </a:xfrm>
          <a:prstGeom prst="rect">
            <a:avLst/>
          </a:prstGeom>
          <a:noFill/>
        </p:spPr>
        <p:txBody>
          <a:bodyPr wrap="square">
            <a:spAutoFit/>
          </a:bodyPr>
          <a:lstStyle/>
          <a:p>
            <a:pPr algn="r" rtl="1">
              <a:lnSpc>
                <a:spcPct val="200000"/>
              </a:lnSpc>
              <a:spcAft>
                <a:spcPts val="1000"/>
              </a:spcAft>
            </a:pPr>
            <a:r>
              <a:rPr lang="he-IL" sz="2400" kern="0" dirty="0" smtClean="0">
                <a:effectLst/>
                <a:latin typeface="Calibri" panose="020F0502020204030204" pitchFamily="34" charset="0"/>
                <a:ea typeface="Calibri" panose="020F0502020204030204" pitchFamily="34" charset="0"/>
                <a:cs typeface="Arial" panose="020B0604020202020204" pitchFamily="34" charset="0"/>
              </a:rPr>
              <a:t>•</a:t>
            </a:r>
            <a:r>
              <a:rPr lang="he-IL" sz="1800" kern="0" dirty="0" smtClean="0">
                <a:effectLst/>
                <a:latin typeface="Calibri" panose="020F0502020204030204" pitchFamily="34" charset="0"/>
                <a:ea typeface="Calibri" panose="020F0502020204030204" pitchFamily="34" charset="0"/>
                <a:cs typeface="Arial" panose="020B0604020202020204" pitchFamily="34" charset="0"/>
              </a:rPr>
              <a:t> </a:t>
            </a:r>
            <a:r>
              <a:rPr lang="he-IL" sz="2400" b="1" kern="0" dirty="0">
                <a:latin typeface="Calibri" panose="020F0502020204030204" pitchFamily="34" charset="0"/>
                <a:ea typeface="Calibri" panose="020F0502020204030204" pitchFamily="34" charset="0"/>
                <a:cs typeface="Arial" panose="020B0604020202020204" pitchFamily="34" charset="0"/>
              </a:rPr>
              <a:t>מוזגים</a:t>
            </a:r>
            <a:r>
              <a:rPr lang="he-IL" sz="2400" b="1" kern="0" dirty="0">
                <a:effectLst/>
                <a:latin typeface="Calibri" panose="020F0502020204030204" pitchFamily="34" charset="0"/>
                <a:ea typeface="Calibri" panose="020F0502020204030204" pitchFamily="34" charset="0"/>
                <a:cs typeface="Arial" panose="020B0604020202020204" pitchFamily="34" charset="0"/>
              </a:rPr>
              <a:t> 100 סמ"ק מים לתוך כוס המדידה.  </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200000"/>
              </a:lnSpc>
              <a:spcAft>
                <a:spcPts val="1000"/>
              </a:spcAft>
            </a:pPr>
            <a:r>
              <a:rPr lang="he-IL" sz="2400" b="1" kern="0" dirty="0">
                <a:effectLst/>
                <a:latin typeface="Calibri" panose="020F0502020204030204" pitchFamily="34" charset="0"/>
                <a:ea typeface="Calibri" panose="020F0502020204030204" pitchFamily="34" charset="0"/>
                <a:cs typeface="Arial" panose="020B0604020202020204" pitchFamily="34" charset="0"/>
              </a:rPr>
              <a:t>• שמים </a:t>
            </a:r>
            <a:r>
              <a:rPr lang="he-IL" sz="2400" b="1" kern="0" dirty="0" smtClean="0">
                <a:effectLst/>
                <a:latin typeface="Calibri" panose="020F0502020204030204" pitchFamily="34" charset="0"/>
                <a:ea typeface="Calibri" panose="020F0502020204030204" pitchFamily="34" charset="0"/>
                <a:cs typeface="Arial" panose="020B0604020202020204" pitchFamily="34" charset="0"/>
              </a:rPr>
              <a:t>בצלוחית 2 </a:t>
            </a:r>
            <a:r>
              <a:rPr lang="he-IL" sz="2400" b="1" kern="0" dirty="0">
                <a:effectLst/>
                <a:latin typeface="Calibri" panose="020F0502020204030204" pitchFamily="34" charset="0"/>
                <a:ea typeface="Calibri" panose="020F0502020204030204" pitchFamily="34" charset="0"/>
                <a:cs typeface="Arial" panose="020B0604020202020204" pitchFamily="34" charset="0"/>
              </a:rPr>
              <a:t>קוביות קרח.</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200000"/>
              </a:lnSpc>
              <a:spcAft>
                <a:spcPts val="1000"/>
              </a:spcAft>
            </a:pPr>
            <a:r>
              <a:rPr lang="he-IL" sz="2400" b="1" kern="0" dirty="0">
                <a:effectLst/>
                <a:latin typeface="Calibri" panose="020F0502020204030204" pitchFamily="34" charset="0"/>
                <a:ea typeface="Calibri" panose="020F0502020204030204" pitchFamily="34" charset="0"/>
                <a:cs typeface="Arial" panose="020B0604020202020204" pitchFamily="34" charset="0"/>
              </a:rPr>
              <a:t>• ממתינים עד להפשרת קוביות הקרח.</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200000"/>
              </a:lnSpc>
              <a:spcAft>
                <a:spcPts val="1000"/>
              </a:spcAft>
            </a:pPr>
            <a:r>
              <a:rPr lang="he-IL" sz="2400" b="1" kern="0" dirty="0">
                <a:effectLst/>
                <a:latin typeface="Calibri" panose="020F0502020204030204" pitchFamily="34" charset="0"/>
                <a:ea typeface="Calibri" panose="020F0502020204030204" pitchFamily="34" charset="0"/>
                <a:cs typeface="Arial" panose="020B0604020202020204" pitchFamily="34" charset="0"/>
              </a:rPr>
              <a:t>• מוזגים את </a:t>
            </a:r>
            <a:r>
              <a:rPr lang="he-IL" sz="2400" b="1" kern="0" dirty="0" smtClean="0">
                <a:effectLst/>
                <a:latin typeface="Calibri" panose="020F0502020204030204" pitchFamily="34" charset="0"/>
                <a:ea typeface="Calibri" panose="020F0502020204030204" pitchFamily="34" charset="0"/>
                <a:cs typeface="Arial" panose="020B0604020202020204" pitchFamily="34" charset="0"/>
              </a:rPr>
              <a:t>המים מהצלוחית </a:t>
            </a:r>
            <a:r>
              <a:rPr lang="he-IL" sz="2400" b="1" kern="0" dirty="0">
                <a:effectLst/>
                <a:latin typeface="Calibri" panose="020F0502020204030204" pitchFamily="34" charset="0"/>
                <a:ea typeface="Calibri" panose="020F0502020204030204" pitchFamily="34" charset="0"/>
                <a:cs typeface="Arial" panose="020B0604020202020204" pitchFamily="34" charset="0"/>
              </a:rPr>
              <a:t>לתוך </a:t>
            </a:r>
            <a:endParaRPr lang="he-IL" sz="2400" b="1" kern="0" dirty="0" smtClean="0">
              <a:effectLst/>
              <a:latin typeface="Calibri" panose="020F0502020204030204" pitchFamily="34" charset="0"/>
              <a:ea typeface="Calibri" panose="020F0502020204030204" pitchFamily="34" charset="0"/>
              <a:cs typeface="Arial" panose="020B0604020202020204" pitchFamily="34" charset="0"/>
            </a:endParaRPr>
          </a:p>
          <a:p>
            <a:pPr algn="r" rtl="1">
              <a:lnSpc>
                <a:spcPct val="200000"/>
              </a:lnSpc>
              <a:spcAft>
                <a:spcPts val="1000"/>
              </a:spcAft>
            </a:pPr>
            <a:r>
              <a:rPr lang="he-IL" sz="2400" b="1" kern="0" dirty="0" smtClean="0">
                <a:effectLst/>
                <a:latin typeface="Calibri" panose="020F0502020204030204" pitchFamily="34" charset="0"/>
                <a:ea typeface="Calibri" panose="020F0502020204030204" pitchFamily="34" charset="0"/>
                <a:cs typeface="Arial" panose="020B0604020202020204" pitchFamily="34" charset="0"/>
              </a:rPr>
              <a:t>כוס </a:t>
            </a:r>
            <a:r>
              <a:rPr lang="he-IL" sz="2400" b="1" kern="0" dirty="0">
                <a:effectLst/>
                <a:latin typeface="Calibri" panose="020F0502020204030204" pitchFamily="34" charset="0"/>
                <a:ea typeface="Calibri" panose="020F0502020204030204" pitchFamily="34" charset="0"/>
                <a:cs typeface="Arial" panose="020B0604020202020204" pitchFamily="34" charset="0"/>
              </a:rPr>
              <a:t>המדידה.</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6D44D5CC-E3B8-2384-A358-7CE1D0240A9F}"/>
              </a:ext>
            </a:extLst>
          </p:cNvPr>
          <p:cNvSpPr txBox="1"/>
          <p:nvPr/>
        </p:nvSpPr>
        <p:spPr>
          <a:xfrm>
            <a:off x="1895060" y="230910"/>
            <a:ext cx="5826540" cy="1366528"/>
          </a:xfrm>
          <a:prstGeom prst="rect">
            <a:avLst/>
          </a:prstGeom>
          <a:noFill/>
        </p:spPr>
        <p:txBody>
          <a:bodyPr wrap="square">
            <a:spAutoFit/>
          </a:bodyPr>
          <a:lstStyle/>
          <a:p>
            <a:pPr algn="r" rtl="1">
              <a:lnSpc>
                <a:spcPct val="115000"/>
              </a:lnSpc>
              <a:spcAft>
                <a:spcPts val="1000"/>
              </a:spcAft>
            </a:pPr>
            <a:r>
              <a:rPr lang="he-IL" sz="3600" b="1" kern="0" dirty="0">
                <a:effectLst/>
                <a:latin typeface="Calibri" panose="020F0502020204030204" pitchFamily="34" charset="0"/>
                <a:ea typeface="Calibri" panose="020F0502020204030204" pitchFamily="34" charset="0"/>
                <a:cs typeface="Arial" panose="020B0604020202020204" pitchFamily="34" charset="0"/>
              </a:rPr>
              <a:t>חוקרים </a:t>
            </a:r>
            <a:r>
              <a:rPr lang="he-IL" sz="3600" b="1" kern="0" dirty="0" smtClean="0">
                <a:effectLst/>
                <a:latin typeface="Calibri" panose="020F0502020204030204" pitchFamily="34" charset="0"/>
                <a:ea typeface="Calibri" panose="020F0502020204030204" pitchFamily="34" charset="0"/>
                <a:cs typeface="Arial" panose="020B0604020202020204" pitchFamily="34" charset="0"/>
              </a:rPr>
              <a:t>את הפשרת הקרחונים היבשתיים בעזרת מודל</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B2C15F6D-24EF-C210-1E1D-35943ED2A0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38" y="1685224"/>
            <a:ext cx="2093595" cy="2472055"/>
          </a:xfrm>
          <a:prstGeom prst="rect">
            <a:avLst/>
          </a:prstGeom>
          <a:noFill/>
          <a:ln>
            <a:noFill/>
          </a:ln>
          <a:effectLst>
            <a:outerShdw blurRad="63500" sx="102000" sy="102000" algn="ctr" rotWithShape="0">
              <a:prstClr val="black">
                <a:alpha val="40000"/>
              </a:prstClr>
            </a:outerShdw>
          </a:effectLst>
        </p:spPr>
      </p:pic>
      <p:pic>
        <p:nvPicPr>
          <p:cNvPr id="7" name="תמונה 6">
            <a:extLst>
              <a:ext uri="{FF2B5EF4-FFF2-40B4-BE49-F238E27FC236}">
                <a16:creationId xmlns:a16="http://schemas.microsoft.com/office/drawing/2014/main" xmlns="" id="{1D4A172B-09A4-ABB5-876C-2CA40F7DF2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38" y="4314251"/>
            <a:ext cx="3033395" cy="2035810"/>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8140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C2E4337-C0AB-6F23-7C90-CEF1AA6B8187}"/>
              </a:ext>
            </a:extLst>
          </p:cNvPr>
          <p:cNvSpPr txBox="1"/>
          <p:nvPr/>
        </p:nvSpPr>
        <p:spPr>
          <a:xfrm>
            <a:off x="-354496" y="1591986"/>
            <a:ext cx="9031357" cy="1463862"/>
          </a:xfrm>
          <a:prstGeom prst="rect">
            <a:avLst/>
          </a:prstGeom>
          <a:noFill/>
        </p:spPr>
        <p:txBody>
          <a:bodyPr wrap="square">
            <a:spAutoFit/>
          </a:bodyPr>
          <a:lstStyle/>
          <a:p>
            <a:pPr algn="r" rtl="1">
              <a:lnSpc>
                <a:spcPct val="200000"/>
              </a:lnSpc>
              <a:spcAft>
                <a:spcPts val="1000"/>
              </a:spcAft>
            </a:pPr>
            <a:r>
              <a:rPr lang="he-IL"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מה קרה לנפח המים בכוס המדידה לאחר שהוספו אליה המים </a:t>
            </a:r>
            <a: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r>
            <a:b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he-IL"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שהתקבלו מהפשרת קוביות הקרח</a:t>
            </a:r>
            <a:r>
              <a:rPr lang="en-US" sz="24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9FC210BE-3FDC-4280-3579-FC7EA5207B68}"/>
              </a:ext>
            </a:extLst>
          </p:cNvPr>
          <p:cNvSpPr txBox="1"/>
          <p:nvPr/>
        </p:nvSpPr>
        <p:spPr>
          <a:xfrm>
            <a:off x="1875183" y="702654"/>
            <a:ext cx="4572000" cy="688458"/>
          </a:xfrm>
          <a:prstGeom prst="rect">
            <a:avLst/>
          </a:prstGeom>
          <a:noFill/>
        </p:spPr>
        <p:txBody>
          <a:bodyPr wrap="square">
            <a:spAutoFit/>
          </a:bodyPr>
          <a:lstStyle/>
          <a:p>
            <a:pPr algn="r" rtl="1">
              <a:lnSpc>
                <a:spcPct val="115000"/>
              </a:lnSpc>
              <a:spcAft>
                <a:spcPts val="1000"/>
              </a:spcAft>
            </a:pPr>
            <a:r>
              <a:rPr lang="he-IL" sz="3600" b="1" kern="0" dirty="0">
                <a:effectLst/>
                <a:latin typeface="Calibri" panose="020F0502020204030204" pitchFamily="34" charset="0"/>
                <a:ea typeface="Calibri" panose="020F0502020204030204" pitchFamily="34" charset="0"/>
                <a:cs typeface="Arial" panose="020B0604020202020204" pitchFamily="34" charset="0"/>
              </a:rPr>
              <a:t>מה קרה? (תוצאה)</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E01E43F8-B8D8-03EC-B334-1EA9310C9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655" y="3429000"/>
            <a:ext cx="3068976" cy="3328196"/>
          </a:xfrm>
          <a:prstGeom prst="rect">
            <a:avLst/>
          </a:prstGeom>
          <a:noFill/>
          <a:ln>
            <a:noFill/>
          </a:ln>
          <a:effectLst>
            <a:outerShdw blurRad="50800" dist="88900" dir="8100000" algn="tr" rotWithShape="0">
              <a:prstClr val="black">
                <a:alpha val="40000"/>
              </a:prstClr>
            </a:outerShdw>
          </a:effectLst>
        </p:spPr>
      </p:pic>
      <p:pic>
        <p:nvPicPr>
          <p:cNvPr id="7" name="תמונה 6">
            <a:extLst>
              <a:ext uri="{FF2B5EF4-FFF2-40B4-BE49-F238E27FC236}">
                <a16:creationId xmlns:a16="http://schemas.microsoft.com/office/drawing/2014/main" xmlns="" id="{A16166F9-697F-48EC-AEB4-F255B86737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5738" y="3429000"/>
            <a:ext cx="3113862" cy="3258992"/>
          </a:xfrm>
          <a:prstGeom prst="rect">
            <a:avLst/>
          </a:prstGeom>
          <a:noFill/>
          <a:ln>
            <a:no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422738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2417235-E05C-3634-E284-BD009DAE812E}"/>
              </a:ext>
            </a:extLst>
          </p:cNvPr>
          <p:cNvSpPr txBox="1"/>
          <p:nvPr/>
        </p:nvSpPr>
        <p:spPr>
          <a:xfrm>
            <a:off x="1835426" y="1535839"/>
            <a:ext cx="6917635" cy="2862322"/>
          </a:xfrm>
          <a:prstGeom prst="rect">
            <a:avLst/>
          </a:prstGeom>
          <a:noFill/>
        </p:spPr>
        <p:txBody>
          <a:bodyPr wrap="square">
            <a:spAutoFit/>
          </a:bodyPr>
          <a:lstStyle/>
          <a:p>
            <a:pPr marL="342900" lvl="0" indent="-342900" algn="r" rtl="1">
              <a:lnSpc>
                <a:spcPct val="150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2400" b="1" kern="100" dirty="0" smtClean="0">
                <a:effectLst/>
                <a:latin typeface="Calibri" panose="020F0502020204030204" pitchFamily="34" charset="0"/>
                <a:ea typeface="Calibri" panose="020F0502020204030204" pitchFamily="34" charset="0"/>
                <a:cs typeface="Arial" panose="020B0604020202020204" pitchFamily="34" charset="0"/>
              </a:rPr>
              <a:t>מדגימים </a:t>
            </a:r>
            <a:r>
              <a:rPr lang="he-IL" sz="2400" b="1" kern="100" dirty="0">
                <a:effectLst/>
                <a:latin typeface="Calibri" panose="020F0502020204030204" pitchFamily="34" charset="0"/>
                <a:ea typeface="Calibri" panose="020F0502020204030204" pitchFamily="34" charset="0"/>
                <a:cs typeface="Arial" panose="020B0604020202020204" pitchFamily="34" charset="0"/>
              </a:rPr>
              <a:t>המים שבכוס המדידה? </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2400" b="1" kern="100" dirty="0" smtClean="0">
                <a:effectLst/>
                <a:latin typeface="Calibri" panose="020F0502020204030204" pitchFamily="34" charset="0"/>
                <a:ea typeface="Calibri" panose="020F0502020204030204" pitchFamily="34" charset="0"/>
                <a:cs typeface="Arial" panose="020B0604020202020204" pitchFamily="34" charset="0"/>
              </a:rPr>
              <a:t>מדגימות </a:t>
            </a:r>
            <a:r>
              <a:rPr lang="he-IL" sz="2400" b="1" kern="100" dirty="0">
                <a:effectLst/>
                <a:latin typeface="Calibri" panose="020F0502020204030204" pitchFamily="34" charset="0"/>
                <a:ea typeface="Calibri" panose="020F0502020204030204" pitchFamily="34" charset="0"/>
                <a:cs typeface="Arial" panose="020B0604020202020204" pitchFamily="34" charset="0"/>
              </a:rPr>
              <a:t>קוביות הקרח?</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2400" b="1" kern="100" dirty="0" smtClean="0">
                <a:effectLst/>
                <a:latin typeface="Calibri" panose="020F0502020204030204" pitchFamily="34" charset="0"/>
                <a:ea typeface="Calibri" panose="020F0502020204030204" pitchFamily="34" charset="0"/>
                <a:cs typeface="Arial" panose="020B0604020202020204" pitchFamily="34" charset="0"/>
              </a:rPr>
              <a:t>מדגימה </a:t>
            </a:r>
            <a:r>
              <a:rPr lang="he-IL" sz="2400" b="1" kern="100" dirty="0">
                <a:effectLst/>
                <a:latin typeface="Calibri" panose="020F0502020204030204" pitchFamily="34" charset="0"/>
                <a:ea typeface="Calibri" panose="020F0502020204030204" pitchFamily="34" charset="0"/>
                <a:cs typeface="Arial" panose="020B0604020202020204" pitchFamily="34" charset="0"/>
              </a:rPr>
              <a:t>הפשרת הקרח?</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2400" b="1" kern="100" dirty="0" smtClean="0">
                <a:effectLst/>
                <a:latin typeface="Calibri" panose="020F0502020204030204" pitchFamily="34" charset="0"/>
                <a:ea typeface="Calibri" panose="020F0502020204030204" pitchFamily="34" charset="0"/>
                <a:cs typeface="Arial" panose="020B0604020202020204" pitchFamily="34" charset="0"/>
              </a:rPr>
              <a:t>מדגימה העברת </a:t>
            </a:r>
            <a:r>
              <a:rPr lang="he-IL" sz="2400" b="1" kern="100" dirty="0">
                <a:effectLst/>
                <a:latin typeface="Calibri" panose="020F0502020204030204" pitchFamily="34" charset="0"/>
                <a:ea typeface="Calibri" panose="020F0502020204030204" pitchFamily="34" charset="0"/>
                <a:cs typeface="Arial" panose="020B0604020202020204" pitchFamily="34" charset="0"/>
              </a:rPr>
              <a:t>המים שהפשירו לכוס המדידה? </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spcAft>
                <a:spcPts val="1000"/>
              </a:spcAft>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2400" b="1" kern="100" dirty="0" smtClean="0">
                <a:effectLst/>
                <a:latin typeface="Calibri" panose="020F0502020204030204" pitchFamily="34" charset="0"/>
                <a:ea typeface="Calibri" panose="020F0502020204030204" pitchFamily="34" charset="0"/>
                <a:cs typeface="Arial" panose="020B0604020202020204" pitchFamily="34" charset="0"/>
              </a:rPr>
              <a:t>מדגימה </a:t>
            </a:r>
            <a:r>
              <a:rPr lang="he-IL" sz="2400" b="1" kern="100" dirty="0">
                <a:effectLst/>
                <a:latin typeface="Calibri" panose="020F0502020204030204" pitchFamily="34" charset="0"/>
                <a:ea typeface="Calibri" panose="020F0502020204030204" pitchFamily="34" charset="0"/>
                <a:cs typeface="Arial" panose="020B0604020202020204" pitchFamily="34" charset="0"/>
              </a:rPr>
              <a:t>התוצאה של הניסוי? </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5E44D420-D884-0D4D-2EF8-DF4B125849DC}"/>
              </a:ext>
            </a:extLst>
          </p:cNvPr>
          <p:cNvSpPr txBox="1"/>
          <p:nvPr/>
        </p:nvSpPr>
        <p:spPr>
          <a:xfrm>
            <a:off x="112643" y="689402"/>
            <a:ext cx="6983896"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חושבים: </a:t>
            </a:r>
            <a:r>
              <a:rPr lang="he-IL" sz="3600" b="1" kern="100" dirty="0" smtClean="0">
                <a:effectLst/>
                <a:latin typeface="Calibri" panose="020F0502020204030204" pitchFamily="34" charset="0"/>
                <a:ea typeface="Calibri" panose="020F0502020204030204" pitchFamily="34" charset="0"/>
                <a:cs typeface="Arial" panose="020B0604020202020204" pitchFamily="34" charset="0"/>
              </a:rPr>
              <a:t>מהמודל </a:t>
            </a:r>
            <a:r>
              <a:rPr lang="he-IL" sz="3600" b="1" kern="100" dirty="0">
                <a:effectLst/>
                <a:latin typeface="Calibri" panose="020F0502020204030204" pitchFamily="34" charset="0"/>
                <a:ea typeface="Calibri" panose="020F0502020204030204" pitchFamily="34" charset="0"/>
                <a:cs typeface="Arial" panose="020B0604020202020204" pitchFamily="34" charset="0"/>
              </a:rPr>
              <a:t>אל הטבע</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97A9AAA0-9829-239D-92E3-635167F753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237" y="4496508"/>
            <a:ext cx="3185150" cy="2138589"/>
          </a:xfrm>
          <a:prstGeom prst="rect">
            <a:avLst/>
          </a:prstGeom>
          <a:noFill/>
          <a:ln>
            <a:noFill/>
          </a:ln>
          <a:effectLst>
            <a:outerShdw blurRad="50800" dist="88900" dir="2700000" algn="tl" rotWithShape="0">
              <a:prstClr val="black">
                <a:alpha val="40000"/>
              </a:prstClr>
            </a:outerShdw>
          </a:effectLst>
        </p:spPr>
      </p:pic>
      <p:pic>
        <p:nvPicPr>
          <p:cNvPr id="7" name="תמונה 6">
            <a:extLst>
              <a:ext uri="{FF2B5EF4-FFF2-40B4-BE49-F238E27FC236}">
                <a16:creationId xmlns:a16="http://schemas.microsoft.com/office/drawing/2014/main" xmlns="" id="{A563FE2D-07E6-518C-5528-2992662BC3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8509" y="4496509"/>
            <a:ext cx="3223491" cy="2138589"/>
          </a:xfrm>
          <a:prstGeom prst="rect">
            <a:avLst/>
          </a:prstGeom>
          <a:noFill/>
          <a:effectLst>
            <a:outerShdw blurRad="50800" dist="88900" dir="8100000" algn="tr" rotWithShape="0">
              <a:prstClr val="black">
                <a:alpha val="40000"/>
              </a:prstClr>
            </a:outerShdw>
          </a:effectLst>
        </p:spPr>
      </p:pic>
    </p:spTree>
    <p:extLst>
      <p:ext uri="{BB962C8B-B14F-4D97-AF65-F5344CB8AC3E}">
        <p14:creationId xmlns:p14="http://schemas.microsoft.com/office/powerpoint/2010/main" val="2110446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A0A0E8A1-7470-5DEE-C541-01248E7A5A5E}"/>
              </a:ext>
            </a:extLst>
          </p:cNvPr>
          <p:cNvSpPr txBox="1"/>
          <p:nvPr/>
        </p:nvSpPr>
        <p:spPr>
          <a:xfrm>
            <a:off x="1696278" y="772802"/>
            <a:ext cx="4572000" cy="769441"/>
          </a:xfrm>
          <a:prstGeom prst="rect">
            <a:avLst/>
          </a:prstGeom>
          <a:noFill/>
        </p:spPr>
        <p:txBody>
          <a:bodyPr wrap="square">
            <a:spAutoFit/>
          </a:bodyPr>
          <a:lstStyle/>
          <a:p>
            <a:pPr algn="r" rtl="1"/>
            <a:r>
              <a:rPr lang="he-IL" sz="4400" b="1" kern="0" dirty="0">
                <a:effectLst/>
                <a:ea typeface="Calibri" panose="020F0502020204030204" pitchFamily="34" charset="0"/>
                <a:cs typeface="Arial" panose="020B0604020202020204" pitchFamily="34" charset="0"/>
              </a:rPr>
              <a:t>סיכום הניסוי ודיון </a:t>
            </a:r>
            <a:endParaRPr lang="he-IL" sz="4400" dirty="0"/>
          </a:p>
        </p:txBody>
      </p:sp>
      <p:sp>
        <p:nvSpPr>
          <p:cNvPr id="5" name="תיבת טקסט 4">
            <a:extLst>
              <a:ext uri="{FF2B5EF4-FFF2-40B4-BE49-F238E27FC236}">
                <a16:creationId xmlns:a16="http://schemas.microsoft.com/office/drawing/2014/main" xmlns="" id="{E45D70C8-D9BC-C555-8617-4F7A7199071C}"/>
              </a:ext>
            </a:extLst>
          </p:cNvPr>
          <p:cNvSpPr txBox="1"/>
          <p:nvPr/>
        </p:nvSpPr>
        <p:spPr>
          <a:xfrm>
            <a:off x="452582" y="1668284"/>
            <a:ext cx="8432799" cy="2045303"/>
          </a:xfrm>
          <a:prstGeom prst="rect">
            <a:avLst/>
          </a:prstGeom>
          <a:noFill/>
        </p:spPr>
        <p:txBody>
          <a:bodyPr wrap="square">
            <a:spAutoFit/>
          </a:bodyPr>
          <a:lstStyle/>
          <a:p>
            <a:pPr marL="342900" lvl="0" indent="-342900" algn="r" rtl="1">
              <a:lnSpc>
                <a:spcPct val="115000"/>
              </a:lnSpc>
              <a:buFont typeface="Symbol" panose="05050102010706020507" pitchFamily="18" charset="2"/>
              <a:buChar char=""/>
            </a:pPr>
            <a:r>
              <a:rPr lang="he-IL" sz="2800" b="1" kern="100" dirty="0">
                <a:effectLst/>
                <a:latin typeface="Calibri" panose="020F0502020204030204" pitchFamily="34" charset="0"/>
                <a:ea typeface="Calibri" panose="020F0502020204030204" pitchFamily="34" charset="0"/>
                <a:cs typeface="Arial" panose="020B0604020202020204" pitchFamily="34" charset="0"/>
              </a:rPr>
              <a:t>אילו תופעות ראינו בניסוי?</a:t>
            </a:r>
            <a:r>
              <a:rPr lang="en-US" sz="2800" b="1" kern="100" dirty="0">
                <a:effectLst/>
                <a:latin typeface="Calibri" panose="020F0502020204030204" pitchFamily="34" charset="0"/>
                <a:ea typeface="Calibri" panose="020F0502020204030204" pitchFamily="34" charset="0"/>
                <a:cs typeface="Arial" panose="020B0604020202020204" pitchFamily="34" charset="0"/>
              </a:rPr>
              <a:t/>
            </a:r>
            <a:br>
              <a:rPr lang="en-US" sz="2800" b="1" kern="100" dirty="0">
                <a:effectLst/>
                <a:latin typeface="Calibri" panose="020F0502020204030204" pitchFamily="34" charset="0"/>
                <a:ea typeface="Calibri" panose="020F0502020204030204" pitchFamily="34" charset="0"/>
                <a:cs typeface="Arial" panose="020B0604020202020204" pitchFamily="34" charset="0"/>
              </a:rPr>
            </a:br>
            <a:r>
              <a:rPr lang="he-IL" sz="2800" b="1" kern="100" dirty="0">
                <a:effectLst/>
                <a:latin typeface="Calibri" panose="020F0502020204030204" pitchFamily="34" charset="0"/>
                <a:ea typeface="Calibri" panose="020F0502020204030204" pitchFamily="34" charset="0"/>
                <a:cs typeface="Arial" panose="020B0604020202020204" pitchFamily="34" charset="0"/>
              </a:rPr>
              <a:t>מה עלול לקרות אם הקרחונים היבשתיים יפשירו?</a:t>
            </a:r>
            <a:r>
              <a:rPr lang="en-GB" sz="2800" b="1" kern="100" dirty="0">
                <a:effectLst/>
                <a:latin typeface="Calibri" panose="020F0502020204030204" pitchFamily="34" charset="0"/>
                <a:ea typeface="Calibri" panose="020F0502020204030204" pitchFamily="34" charset="0"/>
                <a:cs typeface="Arial" panose="020B0604020202020204" pitchFamily="34" charset="0"/>
              </a:rPr>
              <a:t> </a:t>
            </a:r>
            <a:br>
              <a:rPr lang="en-GB" sz="2800" b="1" kern="100" dirty="0">
                <a:effectLst/>
                <a:latin typeface="Calibri" panose="020F0502020204030204" pitchFamily="34" charset="0"/>
                <a:ea typeface="Calibri" panose="020F0502020204030204" pitchFamily="34" charset="0"/>
                <a:cs typeface="Arial" panose="020B0604020202020204" pitchFamily="34" charset="0"/>
              </a:rPr>
            </a:br>
            <a:r>
              <a:rPr lang="he-IL" sz="2800" b="1" kern="100" dirty="0">
                <a:effectLst/>
                <a:latin typeface="Calibri" panose="020F0502020204030204" pitchFamily="34" charset="0"/>
                <a:ea typeface="Calibri" panose="020F0502020204030204" pitchFamily="34" charset="0"/>
                <a:cs typeface="Arial" panose="020B0604020202020204" pitchFamily="34" charset="0"/>
              </a:rPr>
              <a:t>מי יכול להיות מושפע מכך?</a:t>
            </a:r>
            <a:r>
              <a:rPr lang="en-US" sz="2800" b="1" kern="100" dirty="0">
                <a:effectLst/>
                <a:latin typeface="Calibri" panose="020F0502020204030204" pitchFamily="34" charset="0"/>
                <a:ea typeface="Calibri" panose="020F0502020204030204" pitchFamily="34" charset="0"/>
                <a:cs typeface="Arial" panose="020B0604020202020204" pitchFamily="34" charset="0"/>
              </a:rPr>
              <a:t/>
            </a:r>
            <a:br>
              <a:rPr lang="en-US" sz="2800" b="1" kern="100" dirty="0">
                <a:effectLst/>
                <a:latin typeface="Calibri" panose="020F0502020204030204" pitchFamily="34" charset="0"/>
                <a:ea typeface="Calibri" panose="020F0502020204030204" pitchFamily="34" charset="0"/>
                <a:cs typeface="Arial" panose="020B0604020202020204" pitchFamily="34" charset="0"/>
              </a:rPr>
            </a:br>
            <a:endParaRPr lang="en-US" sz="28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3"/>
          <a:stretch>
            <a:fillRect/>
          </a:stretch>
        </p:blipFill>
        <p:spPr>
          <a:xfrm>
            <a:off x="2258877" y="3565236"/>
            <a:ext cx="5722651" cy="30018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55481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3BA37F8E-B470-0B33-82D1-B3ECABB81747}"/>
              </a:ext>
            </a:extLst>
          </p:cNvPr>
          <p:cNvSpPr txBox="1"/>
          <p:nvPr/>
        </p:nvSpPr>
        <p:spPr>
          <a:xfrm>
            <a:off x="443345" y="1283855"/>
            <a:ext cx="7860146" cy="658642"/>
          </a:xfrm>
          <a:prstGeom prst="rect">
            <a:avLst/>
          </a:prstGeom>
          <a:noFill/>
        </p:spPr>
        <p:txBody>
          <a:bodyPr wrap="square">
            <a:spAutoFit/>
          </a:bodyPr>
          <a:lstStyle/>
          <a:p>
            <a:pPr algn="r" rtl="1">
              <a:lnSpc>
                <a:spcPct val="115000"/>
              </a:lnSpc>
              <a:spcAft>
                <a:spcPts val="1000"/>
              </a:spcAft>
            </a:pPr>
            <a:r>
              <a:rPr lang="he-IL" sz="32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3200" b="1" kern="100" dirty="0">
                <a:latin typeface="Calibri" panose="020F0502020204030204" pitchFamily="34" charset="0"/>
                <a:ea typeface="Calibri" panose="020F0502020204030204" pitchFamily="34" charset="0"/>
                <a:cs typeface="Arial" panose="020B0604020202020204" pitchFamily="34" charset="0"/>
              </a:rPr>
              <a:t>עלול לקרות אם </a:t>
            </a:r>
            <a:r>
              <a:rPr lang="he-IL" sz="3200" b="1" kern="100" dirty="0">
                <a:effectLst/>
                <a:latin typeface="Calibri" panose="020F0502020204030204" pitchFamily="34" charset="0"/>
                <a:ea typeface="Calibri" panose="020F0502020204030204" pitchFamily="34" charset="0"/>
                <a:cs typeface="Arial" panose="020B0604020202020204" pitchFamily="34" charset="0"/>
              </a:rPr>
              <a:t>הקרחונים הימיים יפשירו?</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3F161460-5943-87DF-6767-CF4D6A3F86D3}"/>
              </a:ext>
            </a:extLst>
          </p:cNvPr>
          <p:cNvSpPr txBox="1"/>
          <p:nvPr/>
        </p:nvSpPr>
        <p:spPr>
          <a:xfrm>
            <a:off x="1550505" y="729159"/>
            <a:ext cx="4572000"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שאלה למחשבה</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xmlns="" id="{02195817-E671-F30B-7476-E001737AA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488" y="2273143"/>
            <a:ext cx="4877024" cy="4238838"/>
          </a:xfrm>
          <a:prstGeom prst="rect">
            <a:avLst/>
          </a:prstGeom>
          <a:solidFill>
            <a:srgbClr val="FFFFFF">
              <a:shade val="85000"/>
            </a:srgbClr>
          </a:solidFill>
          <a:ln w="88900" cap="sq">
            <a:solidFill>
              <a:srgbClr val="E4EAF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3075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F93D119A-FC61-5C78-E39E-DFE109ED1533}"/>
              </a:ext>
            </a:extLst>
          </p:cNvPr>
          <p:cNvSpPr txBox="1"/>
          <p:nvPr/>
        </p:nvSpPr>
        <p:spPr>
          <a:xfrm>
            <a:off x="3121892" y="318892"/>
            <a:ext cx="2225963" cy="675249"/>
          </a:xfrm>
          <a:prstGeom prst="rect">
            <a:avLst/>
          </a:prstGeom>
          <a:noFill/>
        </p:spPr>
        <p:txBody>
          <a:bodyPr wrap="square">
            <a:spAutoFit/>
          </a:bodyPr>
          <a:lstStyle/>
          <a:p>
            <a:pPr algn="just" rtl="1">
              <a:lnSpc>
                <a:spcPct val="115000"/>
              </a:lnSpc>
              <a:spcAft>
                <a:spcPts val="1000"/>
              </a:spcAft>
            </a:pPr>
            <a:r>
              <a:rPr lang="he-IL"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פעילות 1</a:t>
            </a:r>
            <a:endPar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תמונה 6">
            <a:hlinkClick r:id="rId3"/>
            <a:extLst>
              <a:ext uri="{FF2B5EF4-FFF2-40B4-BE49-F238E27FC236}">
                <a16:creationId xmlns:a16="http://schemas.microsoft.com/office/drawing/2014/main" xmlns="" id="{C6BA012F-0809-5205-9634-9FBCEFC763BF}"/>
              </a:ext>
            </a:extLst>
          </p:cNvPr>
          <p:cNvPicPr>
            <a:picLocks noChangeAspect="1"/>
          </p:cNvPicPr>
          <p:nvPr/>
        </p:nvPicPr>
        <p:blipFill>
          <a:blip r:embed="rId4"/>
          <a:stretch>
            <a:fillRect/>
          </a:stretch>
        </p:blipFill>
        <p:spPr>
          <a:xfrm>
            <a:off x="794041" y="2247600"/>
            <a:ext cx="7555917" cy="3766814"/>
          </a:xfrm>
          <a:prstGeom prst="rect">
            <a:avLst/>
          </a:prstGeom>
          <a:solidFill>
            <a:srgbClr val="FFFFFF">
              <a:shade val="85000"/>
            </a:srgbClr>
          </a:solidFill>
          <a:ln w="88900" cap="sq">
            <a:solidFill>
              <a:srgbClr val="8C434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תיבת טקסט 1">
            <a:extLst>
              <a:ext uri="{FF2B5EF4-FFF2-40B4-BE49-F238E27FC236}">
                <a16:creationId xmlns:a16="http://schemas.microsoft.com/office/drawing/2014/main" xmlns="" id="{B6744A69-D36E-0369-4366-6AE761F97156}"/>
              </a:ext>
            </a:extLst>
          </p:cNvPr>
          <p:cNvSpPr txBox="1"/>
          <p:nvPr/>
        </p:nvSpPr>
        <p:spPr>
          <a:xfrm>
            <a:off x="3419061" y="1389968"/>
            <a:ext cx="2686954" cy="646331"/>
          </a:xfrm>
          <a:prstGeom prst="rect">
            <a:avLst/>
          </a:prstGeom>
          <a:noFill/>
        </p:spPr>
        <p:txBody>
          <a:bodyPr wrap="none" rtlCol="1">
            <a:spAutoFit/>
          </a:bodyPr>
          <a:lstStyle/>
          <a:p>
            <a:r>
              <a:rPr lang="he-IL" sz="3600" b="1" dirty="0"/>
              <a:t>צופים בסרטון</a:t>
            </a:r>
          </a:p>
        </p:txBody>
      </p:sp>
      <p:sp>
        <p:nvSpPr>
          <p:cNvPr id="4" name="TextBox 3"/>
          <p:cNvSpPr txBox="1"/>
          <p:nvPr/>
        </p:nvSpPr>
        <p:spPr>
          <a:xfrm>
            <a:off x="3298988" y="6225715"/>
            <a:ext cx="4930897" cy="369332"/>
          </a:xfrm>
          <a:prstGeom prst="rect">
            <a:avLst/>
          </a:prstGeom>
          <a:noFill/>
        </p:spPr>
        <p:txBody>
          <a:bodyPr wrap="square" rtlCol="0">
            <a:spAutoFit/>
          </a:bodyPr>
          <a:lstStyle/>
          <a:p>
            <a:r>
              <a:rPr lang="he-IL" dirty="0" smtClean="0"/>
              <a:t>באדיבות פארק הציפורים, אילת</a:t>
            </a:r>
            <a:endParaRPr lang="en-US" dirty="0"/>
          </a:p>
        </p:txBody>
      </p:sp>
    </p:spTree>
    <p:extLst>
      <p:ext uri="{BB962C8B-B14F-4D97-AF65-F5344CB8AC3E}">
        <p14:creationId xmlns:p14="http://schemas.microsoft.com/office/powerpoint/2010/main" val="1164139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DDDC87DC-86E4-4D6F-9AC3-E4963C35BC01}"/>
              </a:ext>
            </a:extLst>
          </p:cNvPr>
          <p:cNvSpPr txBox="1"/>
          <p:nvPr/>
        </p:nvSpPr>
        <p:spPr>
          <a:xfrm>
            <a:off x="2226365" y="755663"/>
            <a:ext cx="4368399" cy="1494768"/>
          </a:xfrm>
          <a:prstGeom prst="rect">
            <a:avLst/>
          </a:prstGeom>
          <a:noFill/>
        </p:spPr>
        <p:txBody>
          <a:bodyPr wrap="square">
            <a:spAutoFit/>
          </a:bodyPr>
          <a:lstStyle/>
          <a:p>
            <a:pPr algn="r" rtl="1">
              <a:lnSpc>
                <a:spcPct val="115000"/>
              </a:lnSpc>
              <a:spcAft>
                <a:spcPts val="1000"/>
              </a:spcAft>
            </a:pPr>
            <a:r>
              <a:rPr lang="he-IL" sz="3600" b="1" kern="100" dirty="0">
                <a:solidFill>
                  <a:srgbClr val="FF0000"/>
                </a:solidFill>
                <a:latin typeface="Calibri" panose="020F0502020204030204" pitchFamily="34" charset="0"/>
                <a:ea typeface="Calibri" panose="020F0502020204030204" pitchFamily="34" charset="0"/>
              </a:rPr>
              <a:t>        פעילות 3</a:t>
            </a:r>
            <a:endParaRPr lang="en-US" sz="3600" kern="1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מה נלמד השנה?</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11E3BD64-6746-2C3D-32AF-3A73E4AFBF6E}"/>
              </a:ext>
            </a:extLst>
          </p:cNvPr>
          <p:cNvPicPr>
            <a:picLocks noChangeAspect="1"/>
          </p:cNvPicPr>
          <p:nvPr/>
        </p:nvPicPr>
        <p:blipFill>
          <a:blip r:embed="rId3"/>
          <a:stretch>
            <a:fillRect/>
          </a:stretch>
        </p:blipFill>
        <p:spPr>
          <a:xfrm>
            <a:off x="305096" y="2761673"/>
            <a:ext cx="8720580" cy="3371272"/>
          </a:xfrm>
          <a:prstGeom prst="rect">
            <a:avLst/>
          </a:prstGeom>
          <a:scene3d>
            <a:camera prst="orthographicFront"/>
            <a:lightRig rig="threePt" dir="t"/>
          </a:scene3d>
          <a:sp3d>
            <a:bevelT/>
          </a:sp3d>
        </p:spPr>
      </p:pic>
    </p:spTree>
    <p:extLst>
      <p:ext uri="{BB962C8B-B14F-4D97-AF65-F5344CB8AC3E}">
        <p14:creationId xmlns:p14="http://schemas.microsoft.com/office/powerpoint/2010/main" val="2865435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0977F8A-B564-7BB3-B97A-A0A8E18327D1}"/>
              </a:ext>
            </a:extLst>
          </p:cNvPr>
          <p:cNvSpPr txBox="1"/>
          <p:nvPr/>
        </p:nvSpPr>
        <p:spPr>
          <a:xfrm>
            <a:off x="2663687" y="575798"/>
            <a:ext cx="2902227" cy="1081002"/>
          </a:xfrm>
          <a:prstGeom prst="rect">
            <a:avLst/>
          </a:prstGeom>
          <a:noFill/>
        </p:spPr>
        <p:txBody>
          <a:bodyPr wrap="square">
            <a:spAutoFit/>
          </a:bodyPr>
          <a:lstStyle/>
          <a:p>
            <a:pPr algn="just" rtl="1">
              <a:lnSpc>
                <a:spcPct val="150000"/>
              </a:lnSpc>
              <a:spcAft>
                <a:spcPts val="1000"/>
              </a:spcAft>
            </a:pPr>
            <a:r>
              <a:rPr lang="he-IL" sz="4800" b="1" kern="0" dirty="0">
                <a:solidFill>
                  <a:srgbClr val="000000"/>
                </a:solidFill>
                <a:effectLst/>
                <a:latin typeface="Calibri" panose="020F0502020204030204" pitchFamily="34" charset="0"/>
                <a:ea typeface="Times New Roman" panose="02020603050405020304" pitchFamily="18" charset="0"/>
              </a:rPr>
              <a:t>מה בספר?</a:t>
            </a:r>
            <a:endParaRPr lang="en-US" sz="4800" kern="100" dirty="0">
              <a:effectLst/>
              <a:latin typeface="Calibri" panose="020F0502020204030204" pitchFamily="34" charset="0"/>
              <a:ea typeface="Calibri" panose="020F0502020204030204" pitchFamily="34" charset="0"/>
            </a:endParaRPr>
          </a:p>
        </p:txBody>
      </p:sp>
      <p:pic>
        <p:nvPicPr>
          <p:cNvPr id="2" name="תמונה 1"/>
          <p:cNvPicPr>
            <a:picLocks/>
          </p:cNvPicPr>
          <p:nvPr/>
        </p:nvPicPr>
        <p:blipFill>
          <a:blip r:embed="rId3"/>
          <a:stretch>
            <a:fillRect/>
          </a:stretch>
        </p:blipFill>
        <p:spPr>
          <a:xfrm>
            <a:off x="6964402" y="2881583"/>
            <a:ext cx="201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תמונה 4"/>
          <p:cNvPicPr>
            <a:picLocks/>
          </p:cNvPicPr>
          <p:nvPr/>
        </p:nvPicPr>
        <p:blipFill>
          <a:blip r:embed="rId4"/>
          <a:stretch>
            <a:fillRect/>
          </a:stretch>
        </p:blipFill>
        <p:spPr>
          <a:xfrm>
            <a:off x="4697468" y="2881583"/>
            <a:ext cx="201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תמונה 5"/>
          <p:cNvPicPr>
            <a:picLocks/>
          </p:cNvPicPr>
          <p:nvPr/>
        </p:nvPicPr>
        <p:blipFill>
          <a:blip r:embed="rId5"/>
          <a:stretch>
            <a:fillRect/>
          </a:stretch>
        </p:blipFill>
        <p:spPr>
          <a:xfrm>
            <a:off x="2430533" y="2881583"/>
            <a:ext cx="201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תמונה 6"/>
          <p:cNvPicPr>
            <a:picLocks/>
          </p:cNvPicPr>
          <p:nvPr/>
        </p:nvPicPr>
        <p:blipFill>
          <a:blip r:embed="rId6"/>
          <a:stretch>
            <a:fillRect/>
          </a:stretch>
        </p:blipFill>
        <p:spPr>
          <a:xfrm>
            <a:off x="163598" y="2881583"/>
            <a:ext cx="201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3438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hlinkClick r:id="rId3"/>
            <a:extLst>
              <a:ext uri="{FF2B5EF4-FFF2-40B4-BE49-F238E27FC236}">
                <a16:creationId xmlns:a16="http://schemas.microsoft.com/office/drawing/2014/main" xmlns="" id="{BEE5E7D9-2C79-93BD-20BF-83324E60E1DB}"/>
              </a:ext>
            </a:extLst>
          </p:cNvPr>
          <p:cNvPicPr>
            <a:picLocks noChangeAspect="1"/>
          </p:cNvPicPr>
          <p:nvPr/>
        </p:nvPicPr>
        <p:blipFill>
          <a:blip r:embed="rId4"/>
          <a:stretch>
            <a:fillRect/>
          </a:stretch>
        </p:blipFill>
        <p:spPr>
          <a:xfrm>
            <a:off x="851452" y="1752017"/>
            <a:ext cx="7626626" cy="4516261"/>
          </a:xfrm>
          <a:prstGeom prst="rect">
            <a:avLst/>
          </a:prstGeom>
          <a:solidFill>
            <a:srgbClr val="FFFFFF">
              <a:shade val="85000"/>
            </a:srgbClr>
          </a:solidFill>
          <a:ln w="88900" cap="sq">
            <a:solidFill>
              <a:srgbClr val="9FCAC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1">
            <a:extLst>
              <a:ext uri="{FF2B5EF4-FFF2-40B4-BE49-F238E27FC236}">
                <a16:creationId xmlns:a16="http://schemas.microsoft.com/office/drawing/2014/main" xmlns="" id="{3130572E-098F-8590-8702-CA750FCCE71B}"/>
              </a:ext>
            </a:extLst>
          </p:cNvPr>
          <p:cNvSpPr txBox="1"/>
          <p:nvPr/>
        </p:nvSpPr>
        <p:spPr>
          <a:xfrm>
            <a:off x="3536724" y="752764"/>
            <a:ext cx="3620654" cy="769441"/>
          </a:xfrm>
          <a:prstGeom prst="rect">
            <a:avLst/>
          </a:prstGeom>
          <a:noFill/>
        </p:spPr>
        <p:txBody>
          <a:bodyPr wrap="square" rtlCol="0">
            <a:spAutoFit/>
          </a:bodyPr>
          <a:lstStyle/>
          <a:p>
            <a:r>
              <a:rPr lang="he-IL" sz="3600" b="1" dirty="0"/>
              <a:t> </a:t>
            </a:r>
            <a:r>
              <a:rPr lang="he-IL" sz="4400" b="1" dirty="0"/>
              <a:t>במבט מקוון</a:t>
            </a:r>
            <a:endParaRPr lang="en-US" sz="4400" dirty="0"/>
          </a:p>
        </p:txBody>
      </p:sp>
    </p:spTree>
    <p:extLst>
      <p:ext uri="{BB962C8B-B14F-4D97-AF65-F5344CB8AC3E}">
        <p14:creationId xmlns:p14="http://schemas.microsoft.com/office/powerpoint/2010/main" val="1772944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86B2579F-7885-F1B5-BF20-704D0E986D21}"/>
              </a:ext>
            </a:extLst>
          </p:cNvPr>
          <p:cNvPicPr>
            <a:picLocks noChangeAspect="1"/>
          </p:cNvPicPr>
          <p:nvPr/>
        </p:nvPicPr>
        <p:blipFill>
          <a:blip r:embed="rId3"/>
          <a:stretch>
            <a:fillRect/>
          </a:stretch>
        </p:blipFill>
        <p:spPr>
          <a:xfrm>
            <a:off x="6644640" y="2242958"/>
            <a:ext cx="2350397" cy="3302271"/>
          </a:xfrm>
          <a:prstGeom prst="rect">
            <a:avLst/>
          </a:prstGeom>
        </p:spPr>
      </p:pic>
      <p:pic>
        <p:nvPicPr>
          <p:cNvPr id="4" name="תמונה 3">
            <a:extLst>
              <a:ext uri="{FF2B5EF4-FFF2-40B4-BE49-F238E27FC236}">
                <a16:creationId xmlns:a16="http://schemas.microsoft.com/office/drawing/2014/main" xmlns="" id="{CBD03E23-C797-D520-09A6-45C9DD3600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 y="1685078"/>
            <a:ext cx="5358342" cy="2592001"/>
          </a:xfrm>
          <a:prstGeom prst="rect">
            <a:avLst/>
          </a:prstGeom>
          <a:noFill/>
          <a:ln>
            <a:noFill/>
          </a:ln>
        </p:spPr>
      </p:pic>
      <p:pic>
        <p:nvPicPr>
          <p:cNvPr id="5" name="תמונה 4">
            <a:extLst>
              <a:ext uri="{FF2B5EF4-FFF2-40B4-BE49-F238E27FC236}">
                <a16:creationId xmlns:a16="http://schemas.microsoft.com/office/drawing/2014/main" xmlns="" id="{7B02A211-6363-223D-3059-AB4FDFF31D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202" y="4360954"/>
            <a:ext cx="5270500" cy="2368550"/>
          </a:xfrm>
          <a:prstGeom prst="rect">
            <a:avLst/>
          </a:prstGeom>
          <a:noFill/>
          <a:ln>
            <a:noFill/>
          </a:ln>
        </p:spPr>
      </p:pic>
      <p:sp>
        <p:nvSpPr>
          <p:cNvPr id="6" name="תיבת טקסט 5">
            <a:extLst>
              <a:ext uri="{FF2B5EF4-FFF2-40B4-BE49-F238E27FC236}">
                <a16:creationId xmlns:a16="http://schemas.microsoft.com/office/drawing/2014/main" xmlns="" id="{49500C69-4E66-94CC-25E2-B64ABB8149B5}"/>
              </a:ext>
            </a:extLst>
          </p:cNvPr>
          <p:cNvSpPr txBox="1"/>
          <p:nvPr/>
        </p:nvSpPr>
        <p:spPr>
          <a:xfrm>
            <a:off x="2878667" y="753442"/>
            <a:ext cx="3137397" cy="769441"/>
          </a:xfrm>
          <a:prstGeom prst="rect">
            <a:avLst/>
          </a:prstGeom>
          <a:noFill/>
        </p:spPr>
        <p:txBody>
          <a:bodyPr wrap="none" rtlCol="1">
            <a:spAutoFit/>
          </a:bodyPr>
          <a:lstStyle/>
          <a:p>
            <a:r>
              <a:rPr lang="he-IL" sz="4400" b="1" dirty="0" smtClean="0"/>
              <a:t> ספר דיגיטלי</a:t>
            </a:r>
            <a:endParaRPr lang="he-IL" sz="4400" b="1" dirty="0"/>
          </a:p>
        </p:txBody>
      </p:sp>
    </p:spTree>
    <p:extLst>
      <p:ext uri="{BB962C8B-B14F-4D97-AF65-F5344CB8AC3E}">
        <p14:creationId xmlns:p14="http://schemas.microsoft.com/office/powerpoint/2010/main" val="378985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C55531F1-FDD5-6023-9252-5DC344CF56A4}"/>
              </a:ext>
            </a:extLst>
          </p:cNvPr>
          <p:cNvPicPr>
            <a:picLocks noChangeAspect="1"/>
          </p:cNvPicPr>
          <p:nvPr/>
        </p:nvPicPr>
        <p:blipFill>
          <a:blip r:embed="rId3"/>
          <a:stretch>
            <a:fillRect/>
          </a:stretch>
        </p:blipFill>
        <p:spPr>
          <a:xfrm>
            <a:off x="487017" y="1498685"/>
            <a:ext cx="8169965" cy="500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תיבת טקסט 4">
            <a:extLst>
              <a:ext uri="{FF2B5EF4-FFF2-40B4-BE49-F238E27FC236}">
                <a16:creationId xmlns:a16="http://schemas.microsoft.com/office/drawing/2014/main" xmlns="" id="{FDEF221A-AA08-1C93-CCA2-5BD60985A49E}"/>
              </a:ext>
            </a:extLst>
          </p:cNvPr>
          <p:cNvSpPr txBox="1"/>
          <p:nvPr/>
        </p:nvSpPr>
        <p:spPr>
          <a:xfrm rot="18525295">
            <a:off x="139148" y="1508299"/>
            <a:ext cx="987287" cy="369332"/>
          </a:xfrm>
          <a:prstGeom prst="rect">
            <a:avLst/>
          </a:prstGeom>
          <a:noFill/>
        </p:spPr>
        <p:txBody>
          <a:bodyPr wrap="square">
            <a:spAutoFit/>
          </a:bodyPr>
          <a:lstStyle/>
          <a:p>
            <a:r>
              <a:rPr lang="he-IL" dirty="0">
                <a:solidFill>
                  <a:srgbClr val="FF0000"/>
                </a:solidFill>
              </a:rPr>
              <a:t>דוגמאות</a:t>
            </a:r>
            <a:endParaRPr lang="he-IL" dirty="0"/>
          </a:p>
        </p:txBody>
      </p:sp>
      <p:sp>
        <p:nvSpPr>
          <p:cNvPr id="6" name="תיבת טקסט 5">
            <a:extLst>
              <a:ext uri="{FF2B5EF4-FFF2-40B4-BE49-F238E27FC236}">
                <a16:creationId xmlns:a16="http://schemas.microsoft.com/office/drawing/2014/main" xmlns="" id="{33308D9F-C2B9-2D15-D60A-AAEF99610381}"/>
              </a:ext>
            </a:extLst>
          </p:cNvPr>
          <p:cNvSpPr txBox="1"/>
          <p:nvPr/>
        </p:nvSpPr>
        <p:spPr>
          <a:xfrm>
            <a:off x="2032000" y="762000"/>
            <a:ext cx="5495636" cy="769441"/>
          </a:xfrm>
          <a:prstGeom prst="rect">
            <a:avLst/>
          </a:prstGeom>
          <a:noFill/>
        </p:spPr>
        <p:txBody>
          <a:bodyPr wrap="square" rtlCol="1">
            <a:spAutoFit/>
          </a:bodyPr>
          <a:lstStyle/>
          <a:p>
            <a:r>
              <a:rPr lang="he-IL" sz="4400" b="1" dirty="0" smtClean="0"/>
              <a:t>יחידת </a:t>
            </a:r>
            <a:r>
              <a:rPr lang="he-IL" sz="4400" b="1" dirty="0"/>
              <a:t>תוכן </a:t>
            </a:r>
            <a:r>
              <a:rPr lang="he-IL" sz="4400" b="1" dirty="0" smtClean="0"/>
              <a:t>דיגיטלית</a:t>
            </a:r>
            <a:endParaRPr lang="he-IL" sz="4400" b="1" dirty="0"/>
          </a:p>
        </p:txBody>
      </p:sp>
    </p:spTree>
    <p:extLst>
      <p:ext uri="{BB962C8B-B14F-4D97-AF65-F5344CB8AC3E}">
        <p14:creationId xmlns:p14="http://schemas.microsoft.com/office/powerpoint/2010/main" val="151361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9092E478-7449-BFAF-EDC0-2A90297E69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1014" y="2390105"/>
            <a:ext cx="7701971" cy="3071190"/>
          </a:xfrm>
          <a:prstGeom prst="rect">
            <a:avLst/>
          </a:prstGeom>
          <a:ln w="76200">
            <a:noFill/>
          </a:ln>
        </p:spPr>
      </p:pic>
      <p:sp>
        <p:nvSpPr>
          <p:cNvPr id="3" name="תיבת טקסט 2">
            <a:extLst>
              <a:ext uri="{FF2B5EF4-FFF2-40B4-BE49-F238E27FC236}">
                <a16:creationId xmlns:a16="http://schemas.microsoft.com/office/drawing/2014/main" xmlns="" id="{D707FF4D-11CC-D610-670D-CBB43E1810BF}"/>
              </a:ext>
            </a:extLst>
          </p:cNvPr>
          <p:cNvSpPr txBox="1"/>
          <p:nvPr/>
        </p:nvSpPr>
        <p:spPr>
          <a:xfrm>
            <a:off x="3227912" y="398670"/>
            <a:ext cx="2951449" cy="707886"/>
          </a:xfrm>
          <a:prstGeom prst="rect">
            <a:avLst/>
          </a:prstGeom>
          <a:noFill/>
          <a:ln>
            <a:noFill/>
          </a:ln>
        </p:spPr>
        <p:txBody>
          <a:bodyPr wrap="none" rtlCol="1">
            <a:spAutoFit/>
          </a:bodyPr>
          <a:lstStyle/>
          <a:p>
            <a:r>
              <a:rPr lang="he-IL" sz="4000" b="1" dirty="0"/>
              <a:t>תם ולא נשלם</a:t>
            </a:r>
          </a:p>
        </p:txBody>
      </p:sp>
      <p:sp>
        <p:nvSpPr>
          <p:cNvPr id="5" name="מלבן 4">
            <a:extLst>
              <a:ext uri="{FF2B5EF4-FFF2-40B4-BE49-F238E27FC236}">
                <a16:creationId xmlns:a16="http://schemas.microsoft.com/office/drawing/2014/main" xmlns="" id="{1E1F2CE2-3713-0C14-B66B-C7BAE6C94B83}"/>
              </a:ext>
            </a:extLst>
          </p:cNvPr>
          <p:cNvSpPr/>
          <p:nvPr/>
        </p:nvSpPr>
        <p:spPr>
          <a:xfrm>
            <a:off x="486078" y="2120348"/>
            <a:ext cx="8183218" cy="3631096"/>
          </a:xfrm>
          <a:prstGeom prst="rect">
            <a:avLst/>
          </a:prstGeom>
          <a:noFill/>
          <a:ln w="76200">
            <a:solidFill>
              <a:srgbClr val="6C7456"/>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1441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5082C338-5810-7E93-D998-B37BBE963915}"/>
              </a:ext>
            </a:extLst>
          </p:cNvPr>
          <p:cNvSpPr txBox="1"/>
          <p:nvPr/>
        </p:nvSpPr>
        <p:spPr>
          <a:xfrm>
            <a:off x="4047608" y="4385561"/>
            <a:ext cx="4791594" cy="729430"/>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kern="100" dirty="0">
                <a:effectLst/>
                <a:latin typeface="Calibri" panose="020F0502020204030204" pitchFamily="34" charset="0"/>
                <a:ea typeface="Calibri" panose="020F0502020204030204" pitchFamily="34" charset="0"/>
              </a:rPr>
              <a:t> על </a:t>
            </a:r>
            <a:r>
              <a:rPr lang="he-IL" sz="3600" b="1" dirty="0">
                <a:solidFill>
                  <a:schemeClr val="dk1"/>
                </a:solidFill>
                <a:latin typeface="David" panose="020E0502060401010101" pitchFamily="34" charset="-79"/>
              </a:rPr>
              <a:t>מה חשבתם?</a:t>
            </a:r>
            <a:endParaRPr lang="en-US" sz="3600" b="1" dirty="0">
              <a:solidFill>
                <a:schemeClr val="dk1"/>
              </a:solidFill>
              <a:latin typeface="David" panose="020E0502060401010101" pitchFamily="34" charset="-79"/>
            </a:endParaRPr>
          </a:p>
        </p:txBody>
      </p:sp>
      <p:sp>
        <p:nvSpPr>
          <p:cNvPr id="5" name="תיבת טקסט 4">
            <a:extLst>
              <a:ext uri="{FF2B5EF4-FFF2-40B4-BE49-F238E27FC236}">
                <a16:creationId xmlns:a16="http://schemas.microsoft.com/office/drawing/2014/main" xmlns="" id="{0816F7FD-D1E2-DD05-8825-6C7E21B70736}"/>
              </a:ext>
            </a:extLst>
          </p:cNvPr>
          <p:cNvSpPr txBox="1"/>
          <p:nvPr/>
        </p:nvSpPr>
        <p:spPr>
          <a:xfrm>
            <a:off x="4331857" y="1734483"/>
            <a:ext cx="4507345" cy="729430"/>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he-IL" sz="3600" b="1" dirty="0">
                <a:solidFill>
                  <a:schemeClr val="dk1"/>
                </a:solidFill>
                <a:latin typeface="David" panose="020E0502060401010101" pitchFamily="34" charset="-79"/>
              </a:rPr>
              <a:t>מה ראיתם?</a:t>
            </a:r>
            <a:endParaRPr lang="en-US" sz="3600" kern="100" dirty="0">
              <a:effectLst/>
              <a:latin typeface="David" panose="020E0502060401010101" pitchFamily="34" charset="-79"/>
              <a:ea typeface="Calibri" panose="020F0502020204030204" pitchFamily="34" charset="0"/>
            </a:endParaRPr>
          </a:p>
        </p:txBody>
      </p:sp>
      <p:pic>
        <p:nvPicPr>
          <p:cNvPr id="8" name="תמונה 7"/>
          <p:cNvPicPr>
            <a:picLocks noChangeAspect="1"/>
          </p:cNvPicPr>
          <p:nvPr/>
        </p:nvPicPr>
        <p:blipFill>
          <a:blip r:embed="rId3"/>
          <a:stretch>
            <a:fillRect/>
          </a:stretch>
        </p:blipFill>
        <p:spPr>
          <a:xfrm>
            <a:off x="384311" y="1456130"/>
            <a:ext cx="4187689" cy="4187689"/>
          </a:xfrm>
          <a:prstGeom prst="rect">
            <a:avLst/>
          </a:prstGeom>
        </p:spPr>
      </p:pic>
      <p:sp>
        <p:nvSpPr>
          <p:cNvPr id="2" name="תיבת טקסט 1">
            <a:extLst>
              <a:ext uri="{FF2B5EF4-FFF2-40B4-BE49-F238E27FC236}">
                <a16:creationId xmlns:a16="http://schemas.microsoft.com/office/drawing/2014/main" xmlns="" id="{062A24FE-AF2B-4217-BCD8-E7951402F456}"/>
              </a:ext>
            </a:extLst>
          </p:cNvPr>
          <p:cNvSpPr txBox="1"/>
          <p:nvPr/>
        </p:nvSpPr>
        <p:spPr>
          <a:xfrm>
            <a:off x="4331857" y="3065657"/>
            <a:ext cx="4507345" cy="729430"/>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he-IL" sz="3600" b="1" dirty="0">
                <a:solidFill>
                  <a:schemeClr val="dk1"/>
                </a:solidFill>
                <a:latin typeface="David" panose="020E0502060401010101" pitchFamily="34" charset="-79"/>
              </a:rPr>
              <a:t>מה </a:t>
            </a:r>
            <a:r>
              <a:rPr lang="he-IL" sz="3600" b="1" dirty="0" smtClean="0">
                <a:solidFill>
                  <a:schemeClr val="dk1"/>
                </a:solidFill>
                <a:latin typeface="David" panose="020E0502060401010101" pitchFamily="34" charset="-79"/>
              </a:rPr>
              <a:t>הפליא אתכם?</a:t>
            </a:r>
            <a:endParaRPr lang="en-US" sz="3600" kern="100" dirty="0">
              <a:effectLst/>
              <a:latin typeface="David" panose="020E0502060401010101" pitchFamily="34" charset="-79"/>
              <a:ea typeface="Calibri" panose="020F0502020204030204" pitchFamily="34" charset="0"/>
            </a:endParaRPr>
          </a:p>
        </p:txBody>
      </p:sp>
    </p:spTree>
    <p:extLst>
      <p:ext uri="{BB962C8B-B14F-4D97-AF65-F5344CB8AC3E}">
        <p14:creationId xmlns:p14="http://schemas.microsoft.com/office/powerpoint/2010/main" val="549715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A0DF2C5F-A705-FB88-7044-5C924C385CB8}"/>
              </a:ext>
            </a:extLst>
          </p:cNvPr>
          <p:cNvSpPr txBox="1"/>
          <p:nvPr/>
        </p:nvSpPr>
        <p:spPr>
          <a:xfrm>
            <a:off x="2512292" y="689401"/>
            <a:ext cx="3759200" cy="729430"/>
          </a:xfrm>
          <a:prstGeom prst="rect">
            <a:avLst/>
          </a:prstGeom>
          <a:noFill/>
        </p:spPr>
        <p:txBody>
          <a:bodyPr wrap="square">
            <a:spAutoFit/>
          </a:bodyPr>
          <a:lstStyle/>
          <a:p>
            <a:pPr algn="r" rtl="1">
              <a:lnSpc>
                <a:spcPct val="115000"/>
              </a:lnSpc>
              <a:spcAft>
                <a:spcPts val="1000"/>
              </a:spcAft>
            </a:pPr>
            <a:r>
              <a:rPr lang="he-IL" sz="3600" b="1" kern="100" dirty="0">
                <a:solidFill>
                  <a:srgbClr val="FF0000"/>
                </a:solidFill>
                <a:latin typeface="David" panose="020E0502060401010101" pitchFamily="34" charset="-79"/>
                <a:ea typeface="Calibri" panose="020F0502020204030204" pitchFamily="34" charset="0"/>
              </a:rPr>
              <a:t>  לומדים  מושג </a:t>
            </a:r>
            <a:endParaRPr lang="en-US" sz="3600" kern="100" dirty="0">
              <a:solidFill>
                <a:srgbClr val="FF0000"/>
              </a:solidFill>
              <a:effectLst/>
              <a:latin typeface="David" panose="020E0502060401010101" pitchFamily="34" charset="-79"/>
              <a:ea typeface="Calibri" panose="020F0502020204030204" pitchFamily="34" charset="0"/>
            </a:endParaRPr>
          </a:p>
        </p:txBody>
      </p:sp>
      <p:sp>
        <p:nvSpPr>
          <p:cNvPr id="8" name="תיבת טקסט 7">
            <a:extLst>
              <a:ext uri="{FF2B5EF4-FFF2-40B4-BE49-F238E27FC236}">
                <a16:creationId xmlns:a16="http://schemas.microsoft.com/office/drawing/2014/main" xmlns="" id="{9931E012-15F9-EEA0-9F1D-C60AFC575FFD}"/>
              </a:ext>
            </a:extLst>
          </p:cNvPr>
          <p:cNvSpPr txBox="1"/>
          <p:nvPr/>
        </p:nvSpPr>
        <p:spPr>
          <a:xfrm>
            <a:off x="193964" y="1348509"/>
            <a:ext cx="8580583" cy="688458"/>
          </a:xfrm>
          <a:prstGeom prst="rect">
            <a:avLst/>
          </a:prstGeom>
          <a:noFill/>
        </p:spPr>
        <p:txBody>
          <a:bodyPr wrap="square">
            <a:spAutoFit/>
          </a:bodyPr>
          <a:lstStyle/>
          <a:p>
            <a:pPr algn="ctr" rtl="1">
              <a:lnSpc>
                <a:spcPct val="115000"/>
              </a:lnSpc>
              <a:spcAft>
                <a:spcPts val="1000"/>
              </a:spcAft>
            </a:pPr>
            <a:r>
              <a:rPr lang="he-IL" sz="3600" b="1" kern="1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תופעת טבע</a:t>
            </a:r>
            <a:r>
              <a:rPr lang="he-IL" sz="3600" b="1" kern="100" dirty="0">
                <a:effectLst/>
                <a:latin typeface="Calibri" panose="020F0502020204030204" pitchFamily="34" charset="0"/>
                <a:ea typeface="Calibri" panose="020F0502020204030204" pitchFamily="34" charset="0"/>
                <a:cs typeface="Arial" panose="020B0604020202020204" pitchFamily="34" charset="0"/>
              </a:rPr>
              <a:t>: משהו שרואים בטבע</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p:cNvPicPr>
          <p:nvPr/>
        </p:nvPicPr>
        <p:blipFill>
          <a:blip r:embed="rId3"/>
          <a:stretch>
            <a:fillRect/>
          </a:stretch>
        </p:blipFill>
        <p:spPr>
          <a:xfrm>
            <a:off x="5029714" y="3134138"/>
            <a:ext cx="3780000" cy="2073464"/>
          </a:xfrm>
          <a:prstGeom prst="rect">
            <a:avLst/>
          </a:prstGeom>
          <a:effectLst>
            <a:outerShdw blurRad="63500" sx="102000" sy="102000" algn="ctr" rotWithShape="0">
              <a:prstClr val="black">
                <a:alpha val="40000"/>
              </a:prstClr>
            </a:outerShdw>
          </a:effectLst>
        </p:spPr>
      </p:pic>
      <p:pic>
        <p:nvPicPr>
          <p:cNvPr id="3" name="תמונה 2"/>
          <p:cNvPicPr>
            <a:picLocks/>
          </p:cNvPicPr>
          <p:nvPr/>
        </p:nvPicPr>
        <p:blipFill>
          <a:blip r:embed="rId4"/>
          <a:stretch>
            <a:fillRect/>
          </a:stretch>
        </p:blipFill>
        <p:spPr>
          <a:xfrm>
            <a:off x="334287" y="3134139"/>
            <a:ext cx="3780000" cy="20734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34348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xmlns="" id="{A0DF2C5F-A705-FB88-7044-5C924C385CB8}"/>
              </a:ext>
            </a:extLst>
          </p:cNvPr>
          <p:cNvSpPr txBox="1"/>
          <p:nvPr/>
        </p:nvSpPr>
        <p:spPr>
          <a:xfrm>
            <a:off x="2512292" y="689401"/>
            <a:ext cx="3759200" cy="729430"/>
          </a:xfrm>
          <a:prstGeom prst="rect">
            <a:avLst/>
          </a:prstGeom>
          <a:noFill/>
        </p:spPr>
        <p:txBody>
          <a:bodyPr wrap="square">
            <a:spAutoFit/>
          </a:bodyPr>
          <a:lstStyle/>
          <a:p>
            <a:pPr algn="r" rtl="1">
              <a:lnSpc>
                <a:spcPct val="115000"/>
              </a:lnSpc>
              <a:spcAft>
                <a:spcPts val="1000"/>
              </a:spcAft>
            </a:pPr>
            <a:r>
              <a:rPr lang="he-IL" sz="3600" b="1" kern="100" dirty="0">
                <a:solidFill>
                  <a:srgbClr val="FF0000"/>
                </a:solidFill>
                <a:latin typeface="David" panose="020E0502060401010101" pitchFamily="34" charset="-79"/>
                <a:ea typeface="Calibri" panose="020F0502020204030204" pitchFamily="34" charset="0"/>
              </a:rPr>
              <a:t>  לומדים  מושג </a:t>
            </a:r>
            <a:endParaRPr lang="en-US" sz="3600" kern="100" dirty="0">
              <a:solidFill>
                <a:srgbClr val="FF0000"/>
              </a:solidFill>
              <a:latin typeface="David" panose="020E0502060401010101" pitchFamily="34" charset="-79"/>
              <a:ea typeface="Calibri" panose="020F0502020204030204" pitchFamily="34" charset="0"/>
            </a:endParaRPr>
          </a:p>
        </p:txBody>
      </p:sp>
      <p:sp>
        <p:nvSpPr>
          <p:cNvPr id="8" name="תיבת טקסט 7">
            <a:extLst>
              <a:ext uri="{FF2B5EF4-FFF2-40B4-BE49-F238E27FC236}">
                <a16:creationId xmlns:a16="http://schemas.microsoft.com/office/drawing/2014/main" xmlns="" id="{9931E012-15F9-EEA0-9F1D-C60AFC575FFD}"/>
              </a:ext>
            </a:extLst>
          </p:cNvPr>
          <p:cNvSpPr txBox="1"/>
          <p:nvPr/>
        </p:nvSpPr>
        <p:spPr>
          <a:xfrm>
            <a:off x="193964" y="1348509"/>
            <a:ext cx="8580583" cy="2126864"/>
          </a:xfrm>
          <a:prstGeom prst="rect">
            <a:avLst/>
          </a:prstGeom>
          <a:noFill/>
        </p:spPr>
        <p:txBody>
          <a:bodyPr wrap="square">
            <a:spAutoFit/>
          </a:bodyPr>
          <a:lstStyle/>
          <a:p>
            <a:pPr lvl="0" algn="r" defTabSz="914400" rtl="1">
              <a:lnSpc>
                <a:spcPct val="150000"/>
              </a:lnSpc>
              <a:spcAft>
                <a:spcPts val="1000"/>
              </a:spcAft>
            </a:pPr>
            <a:r>
              <a:rPr lang="he-IL" sz="3600" b="1" kern="100" dirty="0">
                <a:solidFill>
                  <a:schemeClr val="accent1"/>
                </a:solidFill>
                <a:ea typeface="Calibri" panose="020F0502020204030204" pitchFamily="34" charset="0"/>
              </a:rPr>
              <a:t>התבוננות</a:t>
            </a:r>
            <a:r>
              <a:rPr lang="he-IL" sz="3600" b="1" kern="100" dirty="0">
                <a:solidFill>
                  <a:prstClr val="black"/>
                </a:solidFill>
                <a:ea typeface="Calibri" panose="020F0502020204030204" pitchFamily="34" charset="0"/>
              </a:rPr>
              <a:t>:</a:t>
            </a:r>
            <a:r>
              <a:rPr lang="he-IL" dirty="0">
                <a:solidFill>
                  <a:srgbClr val="000000"/>
                </a:solidFill>
                <a:latin typeface="Calibri" panose="020F0502020204030204" pitchFamily="34" charset="0"/>
              </a:rPr>
              <a:t>  </a:t>
            </a:r>
            <a:r>
              <a:rPr lang="he-IL" sz="3600" b="1" dirty="0">
                <a:solidFill>
                  <a:srgbClr val="000000"/>
                </a:solidFill>
                <a:latin typeface="Calibri" panose="020F0502020204030204" pitchFamily="34" charset="0"/>
              </a:rPr>
              <a:t>להביט ולהסתכל באופן חוקר ומעמיק   </a:t>
            </a:r>
            <a:r>
              <a:rPr lang="en-US" dirty="0">
                <a:solidFill>
                  <a:srgbClr val="000000"/>
                </a:solidFill>
                <a:latin typeface="Calibri" panose="020F0502020204030204" pitchFamily="34" charset="0"/>
              </a:rPr>
              <a:t/>
            </a:r>
            <a:br>
              <a:rPr lang="en-US" dirty="0">
                <a:solidFill>
                  <a:srgbClr val="000000"/>
                </a:solidFill>
                <a:latin typeface="Calibri" panose="020F0502020204030204" pitchFamily="34" charset="0"/>
              </a:rPr>
            </a:br>
            <a:endParaRPr lang="en-US"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3"/>
          <a:stretch>
            <a:fillRect/>
          </a:stretch>
        </p:blipFill>
        <p:spPr>
          <a:xfrm>
            <a:off x="4920672" y="2493817"/>
            <a:ext cx="3994727" cy="3994727"/>
          </a:xfrm>
          <a:prstGeom prst="rect">
            <a:avLst/>
          </a:prstGeom>
        </p:spPr>
      </p:pic>
      <p:pic>
        <p:nvPicPr>
          <p:cNvPr id="5" name="תמונה 4"/>
          <p:cNvPicPr>
            <a:picLocks noChangeAspect="1"/>
          </p:cNvPicPr>
          <p:nvPr/>
        </p:nvPicPr>
        <p:blipFill>
          <a:blip r:embed="rId4"/>
          <a:stretch>
            <a:fillRect/>
          </a:stretch>
        </p:blipFill>
        <p:spPr>
          <a:xfrm>
            <a:off x="0" y="2493817"/>
            <a:ext cx="4828308" cy="3658952"/>
          </a:xfrm>
          <a:prstGeom prst="rect">
            <a:avLst/>
          </a:prstGeom>
        </p:spPr>
      </p:pic>
    </p:spTree>
    <p:extLst>
      <p:ext uri="{BB962C8B-B14F-4D97-AF65-F5344CB8AC3E}">
        <p14:creationId xmlns:p14="http://schemas.microsoft.com/office/powerpoint/2010/main" val="2930991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C75CBF0F-205E-F24A-E1CC-144841FB3A77}"/>
              </a:ext>
            </a:extLst>
          </p:cNvPr>
          <p:cNvSpPr txBox="1"/>
          <p:nvPr/>
        </p:nvSpPr>
        <p:spPr>
          <a:xfrm>
            <a:off x="2842590" y="689402"/>
            <a:ext cx="3558209"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מתבוננים בתופעה </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a16="http://schemas.microsoft.com/office/drawing/2014/main" xmlns="" id="{F081E227-22C5-1791-A22D-B3AE104CA365}"/>
              </a:ext>
            </a:extLst>
          </p:cNvPr>
          <p:cNvPicPr>
            <a:picLocks noChangeAspect="1"/>
          </p:cNvPicPr>
          <p:nvPr/>
        </p:nvPicPr>
        <p:blipFill>
          <a:blip r:embed="rId4"/>
          <a:stretch>
            <a:fillRect/>
          </a:stretch>
        </p:blipFill>
        <p:spPr>
          <a:xfrm>
            <a:off x="843735" y="2329188"/>
            <a:ext cx="7555917" cy="3766814"/>
          </a:xfrm>
          <a:prstGeom prst="rect">
            <a:avLst/>
          </a:prstGeom>
          <a:solidFill>
            <a:srgbClr val="FFFFFF">
              <a:shade val="85000"/>
            </a:srgbClr>
          </a:solidFill>
          <a:ln w="88900" cap="sq">
            <a:solidFill>
              <a:srgbClr val="8C434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a16="http://schemas.microsoft.com/office/drawing/2014/main" xmlns="" id="{75C50D53-6AC7-8958-D4C8-F1590BA36845}"/>
              </a:ext>
            </a:extLst>
          </p:cNvPr>
          <p:cNvSpPr txBox="1"/>
          <p:nvPr/>
        </p:nvSpPr>
        <p:spPr>
          <a:xfrm>
            <a:off x="2047461" y="1514306"/>
            <a:ext cx="4572000" cy="545727"/>
          </a:xfrm>
          <a:prstGeom prst="rect">
            <a:avLst/>
          </a:prstGeom>
          <a:noFill/>
        </p:spPr>
        <p:txBody>
          <a:bodyPr wrap="square">
            <a:spAutoFit/>
          </a:bodyPr>
          <a:lstStyle/>
          <a:p>
            <a:pPr algn="r" rtl="1">
              <a:lnSpc>
                <a:spcPct val="115000"/>
              </a:lnSpc>
              <a:spcAft>
                <a:spcPts val="1000"/>
              </a:spcAft>
            </a:pPr>
            <a:r>
              <a:rPr lang="he-IL" sz="2800" b="1" kern="100" dirty="0">
                <a:effectLst/>
                <a:latin typeface="Calibri" panose="020F0502020204030204" pitchFamily="34" charset="0"/>
                <a:ea typeface="Calibri" panose="020F0502020204030204" pitchFamily="34" charset="0"/>
                <a:cs typeface="Arial" panose="020B0604020202020204" pitchFamily="34" charset="0"/>
              </a:rPr>
              <a:t>         אוספים עובדות  </a:t>
            </a:r>
            <a:r>
              <a:rPr lang="he-IL" b="1" kern="100" dirty="0">
                <a:effectLst/>
                <a:latin typeface="Calibri" panose="020F0502020204030204" pitchFamily="34" charset="0"/>
                <a:ea typeface="Calibri" panose="020F0502020204030204" pitchFamily="34" charset="0"/>
                <a:cs typeface="Arial" panose="020B0604020202020204" pitchFamily="34" charset="0"/>
              </a:rPr>
              <a:t>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0008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C08975D5-FCBA-D4B0-5A4D-514D0E011CF5}"/>
              </a:ext>
            </a:extLst>
          </p:cNvPr>
          <p:cNvSpPr txBox="1"/>
          <p:nvPr/>
        </p:nvSpPr>
        <p:spPr>
          <a:xfrm>
            <a:off x="980660" y="676149"/>
            <a:ext cx="6011267" cy="941796"/>
          </a:xfrm>
          <a:prstGeom prst="rect">
            <a:avLst/>
          </a:prstGeom>
          <a:noFill/>
        </p:spPr>
        <p:txBody>
          <a:bodyPr wrap="square">
            <a:spAutoFit/>
          </a:bodyPr>
          <a:lstStyle/>
          <a:p>
            <a:pPr algn="r" rtl="1">
              <a:lnSpc>
                <a:spcPct val="115000"/>
              </a:lnSpc>
              <a:spcAft>
                <a:spcPts val="1000"/>
              </a:spcAft>
            </a:pPr>
            <a:r>
              <a:rPr lang="he-IL" sz="4800" b="1" kern="100" dirty="0">
                <a:effectLst/>
                <a:latin typeface="Calibri" panose="020F0502020204030204" pitchFamily="34" charset="0"/>
                <a:ea typeface="Calibri" panose="020F0502020204030204" pitchFamily="34" charset="0"/>
                <a:cs typeface="Arial" panose="020B0604020202020204" pitchFamily="34" charset="0"/>
              </a:rPr>
              <a:t>מתבוננים בפלמינגו</a:t>
            </a:r>
            <a:endParaRPr lang="en-US" sz="4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CAF364EF-D167-B2BF-291A-190A0FF866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2497754" y="2477212"/>
            <a:ext cx="4148490" cy="2764969"/>
          </a:xfrm>
          <a:prstGeom prst="rect">
            <a:avLst/>
          </a:prstGeom>
          <a:solidFill>
            <a:srgbClr val="FFFFFF">
              <a:shade val="85000"/>
            </a:srgbClr>
          </a:solidFill>
          <a:ln w="88900" cap="sq">
            <a:solidFill>
              <a:srgbClr val="778DA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תיבת טקסט 7">
            <a:extLst>
              <a:ext uri="{FF2B5EF4-FFF2-40B4-BE49-F238E27FC236}">
                <a16:creationId xmlns:a16="http://schemas.microsoft.com/office/drawing/2014/main" xmlns="" id="{C0EF14CA-3BAA-95A4-67E0-750F1751CF33}"/>
              </a:ext>
            </a:extLst>
          </p:cNvPr>
          <p:cNvSpPr txBox="1"/>
          <p:nvPr/>
        </p:nvSpPr>
        <p:spPr>
          <a:xfrm>
            <a:off x="7129538" y="276587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he-IL" sz="2000" b="1" kern="100" dirty="0">
                <a:effectLst/>
                <a:latin typeface="Calibri" panose="020F0502020204030204" pitchFamily="34" charset="0"/>
                <a:ea typeface="Calibri" panose="020F0502020204030204" pitchFamily="34" charset="0"/>
                <a:cs typeface="Arial" panose="020B0604020202020204" pitchFamily="34" charset="0"/>
              </a:rPr>
              <a:t>מבנה הגוף</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תיבת טקסט 10">
            <a:extLst>
              <a:ext uri="{FF2B5EF4-FFF2-40B4-BE49-F238E27FC236}">
                <a16:creationId xmlns:a16="http://schemas.microsoft.com/office/drawing/2014/main" xmlns="" id="{F05CE574-4390-B2DF-0D02-FDE0B4DA9121}"/>
              </a:ext>
            </a:extLst>
          </p:cNvPr>
          <p:cNvSpPr txBox="1"/>
          <p:nvPr/>
        </p:nvSpPr>
        <p:spPr>
          <a:xfrm>
            <a:off x="7129538" y="4048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he-IL" sz="2000" b="1" kern="100" dirty="0">
                <a:effectLst/>
                <a:latin typeface="Calibri" panose="020F0502020204030204" pitchFamily="34" charset="0"/>
                <a:ea typeface="Calibri" panose="020F0502020204030204" pitchFamily="34" charset="0"/>
                <a:cs typeface="Arial" panose="020B0604020202020204" pitchFamily="34" charset="0"/>
              </a:rPr>
              <a:t>גודל הגוף</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xmlns="" id="{1B9B2B3D-C9ED-2E5D-0232-8A1B880FE806}"/>
              </a:ext>
            </a:extLst>
          </p:cNvPr>
          <p:cNvSpPr txBox="1"/>
          <p:nvPr/>
        </p:nvSpPr>
        <p:spPr>
          <a:xfrm>
            <a:off x="457327" y="4048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he-IL" sz="2000" b="1" kern="100" dirty="0">
                <a:effectLst/>
                <a:latin typeface="Calibri" panose="020F0502020204030204" pitchFamily="34" charset="0"/>
                <a:ea typeface="Calibri" panose="020F0502020204030204" pitchFamily="34" charset="0"/>
                <a:cs typeface="Arial" panose="020B0604020202020204" pitchFamily="34" charset="0"/>
              </a:rPr>
              <a:t>צבע הנוצות</a:t>
            </a:r>
            <a:r>
              <a:rPr lang="en-US" sz="2000" kern="100" dirty="0">
                <a:effectLst/>
                <a:latin typeface="Calibri" panose="020F0502020204030204" pitchFamily="34" charset="0"/>
                <a:ea typeface="Calibri" panose="020F0502020204030204" pitchFamily="34" charset="0"/>
                <a:cs typeface="Arial" panose="020B0604020202020204" pitchFamily="34" charset="0"/>
              </a:rPr>
              <a:t/>
            </a:r>
            <a:br>
              <a:rPr lang="en-US" sz="2000" kern="100" dirty="0">
                <a:effectLst/>
                <a:latin typeface="Calibri" panose="020F0502020204030204" pitchFamily="34" charset="0"/>
                <a:ea typeface="Calibri" panose="020F0502020204030204" pitchFamily="34" charset="0"/>
                <a:cs typeface="Arial" panose="020B0604020202020204" pitchFamily="34" charset="0"/>
              </a:rPr>
            </a:b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תיבת טקסט 12">
            <a:extLst>
              <a:ext uri="{FF2B5EF4-FFF2-40B4-BE49-F238E27FC236}">
                <a16:creationId xmlns:a16="http://schemas.microsoft.com/office/drawing/2014/main" xmlns="" id="{C1DE2BB4-DA07-F8AC-CD70-6F19F1E681A5}"/>
              </a:ext>
            </a:extLst>
          </p:cNvPr>
          <p:cNvSpPr txBox="1"/>
          <p:nvPr/>
        </p:nvSpPr>
        <p:spPr>
          <a:xfrm>
            <a:off x="2524537" y="5731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he-IL" sz="2000" b="1" kern="100" dirty="0">
                <a:effectLst/>
                <a:latin typeface="Calibri" panose="020F0502020204030204" pitchFamily="34" charset="0"/>
                <a:ea typeface="Calibri" panose="020F0502020204030204" pitchFamily="34" charset="0"/>
                <a:cs typeface="Arial" panose="020B0604020202020204" pitchFamily="34" charset="0"/>
              </a:rPr>
              <a:t>אורך הרגליים</a:t>
            </a:r>
            <a:r>
              <a:rPr lang="en-US" sz="2000" kern="100" dirty="0">
                <a:effectLst/>
                <a:latin typeface="Calibri" panose="020F0502020204030204" pitchFamily="34" charset="0"/>
                <a:ea typeface="Calibri" panose="020F0502020204030204" pitchFamily="34" charset="0"/>
                <a:cs typeface="Arial" panose="020B0604020202020204" pitchFamily="34" charset="0"/>
              </a:rPr>
              <a:t/>
            </a:r>
            <a:br>
              <a:rPr lang="en-US" sz="2000" kern="100" dirty="0">
                <a:effectLst/>
                <a:latin typeface="Calibri" panose="020F0502020204030204" pitchFamily="34" charset="0"/>
                <a:ea typeface="Calibri" panose="020F0502020204030204" pitchFamily="34" charset="0"/>
                <a:cs typeface="Arial" panose="020B0604020202020204" pitchFamily="34" charset="0"/>
              </a:rPr>
            </a:b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תיבת טקסט 13">
            <a:extLst>
              <a:ext uri="{FF2B5EF4-FFF2-40B4-BE49-F238E27FC236}">
                <a16:creationId xmlns:a16="http://schemas.microsoft.com/office/drawing/2014/main" xmlns="" id="{F954431E-5D52-48B3-DFE0-59B8E3164D6F}"/>
              </a:ext>
            </a:extLst>
          </p:cNvPr>
          <p:cNvSpPr txBox="1"/>
          <p:nvPr/>
        </p:nvSpPr>
        <p:spPr>
          <a:xfrm>
            <a:off x="4956313" y="573153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he-IL" sz="2000" b="1" kern="100" dirty="0">
                <a:effectLst/>
                <a:latin typeface="Calibri" panose="020F0502020204030204" pitchFamily="34" charset="0"/>
                <a:ea typeface="Calibri" panose="020F0502020204030204" pitchFamily="34" charset="0"/>
                <a:cs typeface="Arial" panose="020B0604020202020204" pitchFamily="34" charset="0"/>
              </a:rPr>
              <a:t>צורת המקור</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תיבת טקסט 14">
            <a:extLst>
              <a:ext uri="{FF2B5EF4-FFF2-40B4-BE49-F238E27FC236}">
                <a16:creationId xmlns:a16="http://schemas.microsoft.com/office/drawing/2014/main" xmlns="" id="{99C0753D-FF27-EF8B-D541-7E87CA08118F}"/>
              </a:ext>
            </a:extLst>
          </p:cNvPr>
          <p:cNvSpPr txBox="1"/>
          <p:nvPr/>
        </p:nvSpPr>
        <p:spPr>
          <a:xfrm>
            <a:off x="397694" y="2765879"/>
            <a:ext cx="1616767" cy="629531"/>
          </a:xfrm>
          <a:prstGeom prst="rect">
            <a:avLst/>
          </a:prstGeom>
          <a:noFill/>
          <a:ln w="3175">
            <a:solidFill>
              <a:schemeClr val="tx1"/>
            </a:solidFill>
          </a:ln>
          <a:effectLst>
            <a:outerShdw blurRad="50800" dist="38100" dir="2700000" algn="tl" rotWithShape="0">
              <a:prstClr val="black">
                <a:alpha val="40000"/>
              </a:prstClr>
            </a:outerShdw>
          </a:effectLst>
        </p:spPr>
        <p:txBody>
          <a:bodyPr wrap="square">
            <a:spAutoFit/>
          </a:bodyPr>
          <a:lstStyle/>
          <a:p>
            <a:pPr algn="ctr" rtl="1">
              <a:lnSpc>
                <a:spcPct val="115000"/>
              </a:lnSpc>
              <a:spcAft>
                <a:spcPts val="1000"/>
              </a:spcAft>
            </a:pPr>
            <a:r>
              <a:rPr lang="he-IL" sz="2000" b="1" kern="100" dirty="0">
                <a:effectLst/>
                <a:latin typeface="Calibri" panose="020F0502020204030204" pitchFamily="34" charset="0"/>
                <a:ea typeface="Calibri" panose="020F0502020204030204" pitchFamily="34" charset="0"/>
                <a:cs typeface="Arial" panose="020B0604020202020204" pitchFamily="34" charset="0"/>
              </a:rPr>
              <a:t>ההתנהגות</a:t>
            </a:r>
            <a:r>
              <a:rPr lang="en-US" sz="2000" b="1" kern="100" dirty="0">
                <a:effectLst/>
                <a:latin typeface="Calibri" panose="020F0502020204030204" pitchFamily="34" charset="0"/>
                <a:ea typeface="Calibri" panose="020F0502020204030204" pitchFamily="34" charset="0"/>
                <a:cs typeface="Arial" panose="020B0604020202020204" pitchFamily="34" charset="0"/>
              </a:rPr>
              <a:t/>
            </a:r>
            <a:br>
              <a:rPr lang="en-US" sz="2000" b="1" kern="100" dirty="0">
                <a:effectLst/>
                <a:latin typeface="Calibri" panose="020F0502020204030204" pitchFamily="34" charset="0"/>
                <a:ea typeface="Calibri" panose="020F0502020204030204" pitchFamily="34" charset="0"/>
                <a:cs typeface="Arial" panose="020B0604020202020204" pitchFamily="34" charset="0"/>
              </a:rPr>
            </a:br>
            <a:endParaRPr lang="en-US" sz="1100" b="1"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7898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1874982" y="1332818"/>
            <a:ext cx="6272063" cy="5266766"/>
          </a:xfrm>
          <a:prstGeom prst="rect">
            <a:avLst/>
          </a:prstGeom>
          <a:effectLst>
            <a:outerShdw blurRad="63500" sx="102000" sy="102000" algn="ctr" rotWithShape="0">
              <a:prstClr val="black">
                <a:alpha val="40000"/>
              </a:prstClr>
            </a:outerShdw>
          </a:effectLst>
        </p:spPr>
      </p:pic>
      <p:sp>
        <p:nvSpPr>
          <p:cNvPr id="3" name="TextBox 2"/>
          <p:cNvSpPr txBox="1"/>
          <p:nvPr/>
        </p:nvSpPr>
        <p:spPr>
          <a:xfrm>
            <a:off x="1579418" y="360218"/>
            <a:ext cx="5477164" cy="769441"/>
          </a:xfrm>
          <a:prstGeom prst="rect">
            <a:avLst/>
          </a:prstGeom>
          <a:noFill/>
        </p:spPr>
        <p:txBody>
          <a:bodyPr wrap="square" rtlCol="0">
            <a:spAutoFit/>
          </a:bodyPr>
          <a:lstStyle/>
          <a:p>
            <a:pPr algn="ctr"/>
            <a:r>
              <a:rPr lang="he-IL" sz="4400" b="1" dirty="0"/>
              <a:t>מתבוננים מקרוב</a:t>
            </a:r>
            <a:endParaRPr lang="en-US" sz="4400" b="1" dirty="0"/>
          </a:p>
        </p:txBody>
      </p:sp>
      <p:sp>
        <p:nvSpPr>
          <p:cNvPr id="4" name="TextBox 3"/>
          <p:cNvSpPr txBox="1"/>
          <p:nvPr/>
        </p:nvSpPr>
        <p:spPr>
          <a:xfrm>
            <a:off x="0" y="5689599"/>
            <a:ext cx="1616362" cy="369332"/>
          </a:xfrm>
          <a:prstGeom prst="rect">
            <a:avLst/>
          </a:prstGeom>
          <a:noFill/>
        </p:spPr>
        <p:txBody>
          <a:bodyPr wrap="square" rtlCol="0">
            <a:spAutoFit/>
          </a:bodyPr>
          <a:lstStyle/>
          <a:p>
            <a:pPr algn="ctr"/>
            <a:r>
              <a:rPr lang="he-IL" b="1" dirty="0">
                <a:hlinkClick r:id="rId4"/>
              </a:rPr>
              <a:t>מקור התמונות</a:t>
            </a:r>
            <a:endParaRPr lang="en-US" b="1" dirty="0"/>
          </a:p>
        </p:txBody>
      </p:sp>
    </p:spTree>
    <p:extLst>
      <p:ext uri="{BB962C8B-B14F-4D97-AF65-F5344CB8AC3E}">
        <p14:creationId xmlns:p14="http://schemas.microsoft.com/office/powerpoint/2010/main" val="2226995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B50D8301-4647-EF66-C7A5-F32E09ECAA4F}"/>
              </a:ext>
            </a:extLst>
          </p:cNvPr>
          <p:cNvSpPr txBox="1"/>
          <p:nvPr/>
        </p:nvSpPr>
        <p:spPr>
          <a:xfrm>
            <a:off x="1796912" y="2246202"/>
            <a:ext cx="7109791" cy="2188676"/>
          </a:xfrm>
          <a:prstGeom prst="rect">
            <a:avLst/>
          </a:prstGeom>
          <a:noFill/>
        </p:spPr>
        <p:txBody>
          <a:bodyPr wrap="square">
            <a:spAutoFit/>
          </a:bodyPr>
          <a:lstStyle/>
          <a:p>
            <a:pPr marL="342900" lvl="0" indent="-342900" algn="r" rtl="1">
              <a:lnSpc>
                <a:spcPct val="115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היה מסקרן? </a:t>
            </a: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he-IL"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היה מעניין?</a:t>
            </a: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he-IL" sz="2400" b="1" kern="100" dirty="0">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מה הייתם רוצים עוד לדעת?</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A57F180-27F4-12E1-395F-CAE24AC03C7D}"/>
              </a:ext>
            </a:extLst>
          </p:cNvPr>
          <p:cNvSpPr txBox="1"/>
          <p:nvPr/>
        </p:nvSpPr>
        <p:spPr>
          <a:xfrm>
            <a:off x="2286000" y="682775"/>
            <a:ext cx="4572000"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מתבוננים על החשיבה</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322319FB-8A32-DEDB-5F6C-0C002C809FDD}"/>
              </a:ext>
            </a:extLst>
          </p:cNvPr>
          <p:cNvSpPr txBox="1"/>
          <p:nvPr/>
        </p:nvSpPr>
        <p:spPr>
          <a:xfrm>
            <a:off x="792118" y="5181536"/>
            <a:ext cx="7917774" cy="1353191"/>
          </a:xfrm>
          <a:prstGeom prst="rect">
            <a:avLst/>
          </a:prstGeom>
          <a:noFill/>
        </p:spPr>
        <p:txBody>
          <a:bodyPr wrap="square">
            <a:spAutoFit/>
          </a:bodyPr>
          <a:lstStyle/>
          <a:p>
            <a:pPr algn="r" rtl="1">
              <a:lnSpc>
                <a:spcPct val="115000"/>
              </a:lnSpc>
              <a:spcAft>
                <a:spcPts val="1000"/>
              </a:spcAft>
            </a:pPr>
            <a:r>
              <a:rPr lang="he-IL" sz="32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ככה זה במדע: </a:t>
            </a:r>
          </a:p>
          <a:p>
            <a:pPr algn="r" rtl="1">
              <a:lnSpc>
                <a:spcPct val="115000"/>
              </a:lnSpc>
              <a:spcAft>
                <a:spcPts val="1000"/>
              </a:spcAft>
            </a:pPr>
            <a:r>
              <a:rPr lang="he-IL" sz="32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מתבוננים, מסתקרנים, שואלים שאלות וחוקרים </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3"/>
          <a:stretch>
            <a:fillRect/>
          </a:stretch>
        </p:blipFill>
        <p:spPr>
          <a:xfrm>
            <a:off x="237297" y="1751254"/>
            <a:ext cx="4745888" cy="33554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8473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441</TotalTime>
  <Words>1556</Words>
  <Application>Microsoft Office PowerPoint</Application>
  <PresentationFormat>‫הצגה על המסך (4:3)</PresentationFormat>
  <Paragraphs>134</Paragraphs>
  <Slides>25</Slides>
  <Notes>24</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25</vt:i4>
      </vt:variant>
    </vt:vector>
  </HeadingPairs>
  <TitlesOfParts>
    <vt:vector size="33" baseType="lpstr">
      <vt:lpstr>Assistant</vt:lpstr>
      <vt:lpstr>Arial</vt:lpstr>
      <vt:lpstr>Calibri</vt:lpstr>
      <vt:lpstr>Calibri Light</vt:lpstr>
      <vt:lpstr>David</vt:lpstr>
      <vt:lpstr>Symbol</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91</cp:revision>
  <dcterms:created xsi:type="dcterms:W3CDTF">2023-07-20T13:10:56Z</dcterms:created>
  <dcterms:modified xsi:type="dcterms:W3CDTF">2023-08-12T16:46:16Z</dcterms:modified>
</cp:coreProperties>
</file>