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28"/>
  </p:notesMasterIdLst>
  <p:sldIdLst>
    <p:sldId id="256" r:id="rId3"/>
    <p:sldId id="257" r:id="rId4"/>
    <p:sldId id="259" r:id="rId5"/>
    <p:sldId id="260" r:id="rId6"/>
    <p:sldId id="281" r:id="rId7"/>
    <p:sldId id="261" r:id="rId8"/>
    <p:sldId id="262" r:id="rId9"/>
    <p:sldId id="283" r:id="rId10"/>
    <p:sldId id="263" r:id="rId11"/>
    <p:sldId id="264" r:id="rId12"/>
    <p:sldId id="265" r:id="rId13"/>
    <p:sldId id="267" r:id="rId14"/>
    <p:sldId id="268" r:id="rId15"/>
    <p:sldId id="284" r:id="rId16"/>
    <p:sldId id="270" r:id="rId17"/>
    <p:sldId id="271" r:id="rId18"/>
    <p:sldId id="272" r:id="rId19"/>
    <p:sldId id="273" r:id="rId20"/>
    <p:sldId id="274" r:id="rId21"/>
    <p:sldId id="275" r:id="rId22"/>
    <p:sldId id="276" r:id="rId23"/>
    <p:sldId id="285" r:id="rId24"/>
    <p:sldId id="277" r:id="rId25"/>
    <p:sldId id="279" r:id="rId26"/>
    <p:sldId id="28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7" clrIdx="0">
    <p:extLst>
      <p:ext uri="{19B8F6BF-5375-455C-9EA6-DF929625EA0E}">
        <p15:presenceInfo xmlns:p15="http://schemas.microsoft.com/office/powerpoint/2012/main" userId="802d01ca9850f5a0" providerId="Windows Live"/>
      </p:ext>
    </p:extLst>
  </p:cmAuthor>
  <p:cmAuthor id="2" name="lamda.dr@gmail.com" initials="l" lastIdx="2" clrIdx="1">
    <p:extLst>
      <p:ext uri="{19B8F6BF-5375-455C-9EA6-DF929625EA0E}">
        <p15:presenceInfo xmlns:p15="http://schemas.microsoft.com/office/powerpoint/2012/main" userId="7b4dfc31e3fc87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7456"/>
    <a:srgbClr val="80805E"/>
    <a:srgbClr val="0070C0"/>
    <a:srgbClr val="068484"/>
    <a:srgbClr val="00B4C2"/>
    <a:srgbClr val="E4EAF6"/>
    <a:srgbClr val="0649FF"/>
    <a:srgbClr val="378CC3"/>
    <a:srgbClr val="778DA5"/>
    <a:srgbClr val="8C43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00" autoAdjust="0"/>
    <p:restoredTop sz="77764" autoAdjust="0"/>
  </p:normalViewPr>
  <p:slideViewPr>
    <p:cSldViewPr snapToGrid="0" showGuides="1">
      <p:cViewPr varScale="1">
        <p:scale>
          <a:sx n="43" d="100"/>
          <a:sy n="43" d="100"/>
        </p:scale>
        <p:origin x="1797" y="2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964B546-1922-44A7-B955-5C0E4826501E}" type="datetimeFigureOut">
              <a:rPr lang="he-IL" smtClean="0"/>
              <a:t>כ"ח/אב/תשפ"ג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0DFF85B-BA3A-4A52-81D3-766DBF08F077}" type="slidenum">
              <a:rPr lang="he-IL" smtClean="0"/>
              <a:t>‹#›</a:t>
            </a:fld>
            <a:endParaRPr lang="he-IL"/>
          </a:p>
        </p:txBody>
      </p:sp>
    </p:spTree>
    <p:extLst>
      <p:ext uri="{BB962C8B-B14F-4D97-AF65-F5344CB8AC3E}">
        <p14:creationId xmlns:p14="http://schemas.microsoft.com/office/powerpoint/2010/main" val="74096036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a:t>
            </a: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t>
            </a: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he-IL" sz="18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עניין וסקרנות ללמוד מדע וטכנולוגיה ולהפגיש אותם עם נושאי הלימוד שילמדו בכיתה ד. שתי הפעילויות הראשונות (לבחירה) עוסקות בהתבוננות ופליאה (האחת בתחום תכונות בעלי חיים והשנייה בשינוי אקלים – מצבי צבירה) והפעילות השלישית עוסקת בהכרת נושאי הלימוד שבספר.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a:t>
            </a:fld>
            <a:endParaRPr lang="he-IL"/>
          </a:p>
        </p:txBody>
      </p:sp>
    </p:spTree>
    <p:extLst>
      <p:ext uri="{BB962C8B-B14F-4D97-AF65-F5344CB8AC3E}">
        <p14:creationId xmlns:p14="http://schemas.microsoft.com/office/powerpoint/2010/main" val="234102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סרטון בנושא הפשרת קרחונים (אחת התופעות של שינוי האקלים).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10</a:t>
            </a:fld>
            <a:endParaRPr lang="he-IL"/>
          </a:p>
        </p:txBody>
      </p:sp>
    </p:spTree>
    <p:extLst>
      <p:ext uri="{BB962C8B-B14F-4D97-AF65-F5344CB8AC3E}">
        <p14:creationId xmlns:p14="http://schemas.microsoft.com/office/powerpoint/2010/main" val="184544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בשאלות על שלוש השאלות שמופיעות בשקופית (במה התבוננתם?, מה ראיתם?, על מה חשבתם?). שאלות תיווך נוספות: מה רואים בסרטון? מה מפתיע בסרטון?, מה עורר אצלכם את תחושת הפליאה </a:t>
            </a:r>
            <a:r>
              <a:rPr lang="en-US" sz="1200" kern="100" dirty="0">
                <a:effectLst/>
                <a:latin typeface="Arial" panose="020B0604020202020204" pitchFamily="34" charset="0"/>
                <a:ea typeface="Calibri" panose="020F0502020204030204" pitchFamily="34" charset="0"/>
                <a:cs typeface="Arial" panose="020B0604020202020204" pitchFamily="34" charset="0"/>
              </a:rPr>
              <a:t>(WOW)</a:t>
            </a:r>
            <a:r>
              <a:rPr lang="he-IL" sz="1200" kern="100" dirty="0">
                <a:effectLst/>
                <a:latin typeface="Calibri" panose="020F0502020204030204" pitchFamily="34" charset="0"/>
                <a:ea typeface="Calibri" panose="020F0502020204030204" pitchFamily="34" charset="0"/>
                <a:cs typeface="Arial" panose="020B0604020202020204" pitchFamily="34" charset="0"/>
              </a:rPr>
              <a:t>? על  מה חשבתם? בעזרת אילו מילים אנו מבטאים את רגש הפליאה? </a:t>
            </a: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11</a:t>
            </a:fld>
            <a:endParaRPr lang="he-IL"/>
          </a:p>
        </p:txBody>
      </p:sp>
    </p:spTree>
    <p:extLst>
      <p:ext uri="{BB962C8B-B14F-4D97-AF65-F5344CB8AC3E}">
        <p14:creationId xmlns:p14="http://schemas.microsoft.com/office/powerpoint/2010/main" val="151013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t>למורה</a:t>
            </a:r>
            <a:r>
              <a:rPr lang="he-IL" sz="1200" dirty="0"/>
              <a:t>:</a:t>
            </a:r>
            <a:r>
              <a:rPr lang="he-IL" sz="1200" baseline="0" dirty="0"/>
              <a:t> מזמינים שוב את התלמידים להתבונן בסרטון ולשים לב לתופעה שמוצגת בו ולשאול שאלות (הפעילות מוצגת בשקופית הבאה).</a:t>
            </a:r>
            <a:endParaRPr lang="en-US" sz="1200"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12</a:t>
            </a:fld>
            <a:endParaRPr lang="he-IL"/>
          </a:p>
        </p:txBody>
      </p:sp>
    </p:spTree>
    <p:extLst>
      <p:ext uri="{BB962C8B-B14F-4D97-AF65-F5344CB8AC3E}">
        <p14:creationId xmlns:p14="http://schemas.microsoft.com/office/powerpoint/2010/main" val="490649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לצפות שוב בתופעה. שואלים: מהי התופעה שאנו רואים? היכן זה קורה? למה זה קורה? מבקשים מהתלמידים לנסח שאלות נוספות בעקבות הצפייה בסרטון. מומלץ, להכין מראש פתקים של מילות שאלה (מילת שאלה בכל פתק) ולבקש מכל תלמיד/ה לנסח שתי שאלות. מבקשים</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מכל קבוצת תלמידים לאחד את השאלות המשותפות ולהציג אותן במליאה. שימו לב: אין חובה להשיב על כל השאלות ברגע זה, אלא להשאירן כשאלות לחשיבה. אפשר להציע לתלמידים לחפש לבד את התשובות בבית ולהביא את המידע לכיתה (כיתה חוקרת ומשתפת).  </a:t>
            </a:r>
            <a:r>
              <a:rPr lang="he-IL" sz="1200" kern="100" dirty="0">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13</a:t>
            </a:fld>
            <a:endParaRPr lang="he-IL"/>
          </a:p>
        </p:txBody>
      </p:sp>
    </p:spTree>
    <p:extLst>
      <p:ext uri="{BB962C8B-B14F-4D97-AF65-F5344CB8AC3E}">
        <p14:creationId xmlns:p14="http://schemas.microsoft.com/office/powerpoint/2010/main" val="221797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בחלק זה, עורכים חשיבה מטה-קוגניטיבית</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(חשיבה על החשיבה) באמצעות השאלות שמופיעות בשקופית. אפשר להוסיף שאלות כגון: מדוע זה היה מסקרן? מדוע זה היה מעניין? למה התופעה הייתה מפתיעה, האם יש לכם הסבר על התופעה?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DFF85B-BA3A-4A52-81D3-766DBF08F07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2813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0" dirty="0">
                <a:effectLst/>
                <a:latin typeface="Calibri" panose="020F0502020204030204" pitchFamily="34" charset="0"/>
                <a:ea typeface="Calibri" panose="020F0502020204030204" pitchFamily="34" charset="0"/>
                <a:cs typeface="Arial" panose="020B0604020202020204" pitchFamily="34" charset="0"/>
              </a:rPr>
              <a:t> ניסוי זה מדגים מה שקורה בטבע לקרחונים. התחממות כדור הארץ בגלל פעילות האדם גורמת להפשרת קרחונים וזרימת המים לאוקיינוסים. המים שמתווספים לאוקיינוסים גורמים לעלייה בנפח המים באוקיינוסים, לעליית פני המים באוקיינוסים ולהצפת ערי החוף. הצפה זו פוגעת בצמחים בעלי חיים ובני אדם.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b="1" kern="0" dirty="0">
                <a:effectLst/>
                <a:latin typeface="Calibri" panose="020F0502020204030204" pitchFamily="34" charset="0"/>
                <a:ea typeface="Calibri" panose="020F0502020204030204" pitchFamily="34" charset="0"/>
                <a:cs typeface="Arial" panose="020B0604020202020204" pitchFamily="34" charset="0"/>
              </a:rPr>
              <a:t>ציוד וחומרים</a:t>
            </a:r>
            <a:r>
              <a:rPr lang="he-IL" sz="1200" kern="0" dirty="0">
                <a:effectLst/>
                <a:latin typeface="Calibri" panose="020F0502020204030204" pitchFamily="34" charset="0"/>
                <a:ea typeface="Calibri" panose="020F0502020204030204" pitchFamily="34" charset="0"/>
                <a:cs typeface="Arial" panose="020B0604020202020204" pitchFamily="34" charset="0"/>
              </a:rPr>
              <a:t>: כוס למדידת נפח נוזלים (כוס מדידה), כוס ריקה, 2 קוביות קרח, מים (נוזל)</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15</a:t>
            </a:fld>
            <a:endParaRPr lang="he-IL"/>
          </a:p>
        </p:txBody>
      </p:sp>
    </p:spTree>
    <p:extLst>
      <p:ext uri="{BB962C8B-B14F-4D97-AF65-F5344CB8AC3E}">
        <p14:creationId xmlns:p14="http://schemas.microsoft.com/office/powerpoint/2010/main" val="365868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לתאר מה קרה – נפח המים עלה.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הסבר: הנפח עלה בגלל תוספת המים.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16</a:t>
            </a:fld>
            <a:endParaRPr lang="he-IL"/>
          </a:p>
        </p:txBody>
      </p:sp>
    </p:spTree>
    <p:extLst>
      <p:ext uri="{BB962C8B-B14F-4D97-AF65-F5344CB8AC3E}">
        <p14:creationId xmlns:p14="http://schemas.microsoft.com/office/powerpoint/2010/main" val="18097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0" dirty="0">
                <a:effectLst/>
                <a:latin typeface="Calibri" panose="020F0502020204030204" pitchFamily="34" charset="0"/>
                <a:ea typeface="Calibri" panose="020F0502020204030204" pitchFamily="34" charset="0"/>
                <a:cs typeface="Arial" panose="020B0604020202020204" pitchFamily="34" charset="0"/>
              </a:rPr>
              <a:t> בעקבות הוספת המים שהתקבלו מהקרח שהפשיר לכוס המדידה, נפח המים בכוס המדידה גדל). עורכים העברה מן הניסוי אל המציאות באמצעות השאלות שמופיעות בניסוי. מומלץ להשיב על השאלות במסגרת של עבודה קבוצתית.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0" dirty="0">
                <a:effectLst/>
                <a:latin typeface="Calibri" panose="020F0502020204030204" pitchFamily="34" charset="0"/>
                <a:ea typeface="Calibri" panose="020F0502020204030204" pitchFamily="34" charset="0"/>
                <a:cs typeface="Arial" panose="020B0604020202020204" pitchFamily="34" charset="0"/>
              </a:rPr>
              <a:t>המים שבכוס המדידה מסמלים את אוקיינוסים. הפשרת הקרח מסמלת את הפשרת הקרחונים. קוביות הקרח מסמלות את הקרחונים. העברת המים שהפשירו לכוס המדידה מסמלת את זרימת מים (קרח שהפשיר) לאוקיינוס. התוצאה של הניסוי של הניסוי מסמלת את  עליית בנפח המים באוקיינוסים ועליית פני הים.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17</a:t>
            </a:fld>
            <a:endParaRPr lang="he-IL"/>
          </a:p>
        </p:txBody>
      </p:sp>
    </p:spTree>
    <p:extLst>
      <p:ext uri="{BB962C8B-B14F-4D97-AF65-F5344CB8AC3E}">
        <p14:creationId xmlns:p14="http://schemas.microsoft.com/office/powerpoint/2010/main" val="116635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בניסוי נצפו שתי תופעות: הפשרת קוביות הקרח והעלייה בנפח המים שבכוס. הניסוי נועד להמחיש את ההשלכות הצפויות מהפשרת הקרחונים היבשתיים. עליית מפלס פני הים עלולה לגרום להצפת ערי החוף ולפגוע בבני האדם וברכושם. כמו כן, עלולה להיות פגיעה בבעלי החיים והצמחים שסביבת החוף היא בית גידולם. סכנה נוספת היא היעלמות של איים שמאוכלסים על ידי בני האדם.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18</a:t>
            </a:fld>
            <a:endParaRPr lang="he-IL"/>
          </a:p>
        </p:txBody>
      </p:sp>
    </p:spTree>
    <p:extLst>
      <p:ext uri="{BB962C8B-B14F-4D97-AF65-F5344CB8AC3E}">
        <p14:creationId xmlns:p14="http://schemas.microsoft.com/office/powerpoint/2010/main" val="296064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מציגים לתלמידים את השאלה שמוצגת בשקופית. בניגוד לקרחונים היבשתיים, הפשרה של קרחונים ימיים כמעט ואינה גורמת לעלייה במפלס פני הים. את התשובה הילדים יוכלו לגלוח באמצעות ביצוע המשימה "הפשרת קרחונים" שנמצאת ביחידת התוכן קיימות ושינוי אקלים, כיתה ד, באתר במבט מקוון (למינויים).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19</a:t>
            </a:fld>
            <a:endParaRPr lang="he-IL"/>
          </a:p>
        </p:txBody>
      </p:sp>
    </p:spTree>
    <p:extLst>
      <p:ext uri="{BB962C8B-B14F-4D97-AF65-F5344CB8AC3E}">
        <p14:creationId xmlns:p14="http://schemas.microsoft.com/office/powerpoint/2010/main" val="79195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מטלת הצפייה: מה רואים, מה מרגישים ומה חושבים?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בולטת בסרטון היא תנועת </a:t>
            </a:r>
            <a:r>
              <a:rPr lang="he-IL" sz="1200" kern="100" dirty="0">
                <a:effectLst/>
                <a:latin typeface="Calibri" panose="020F0502020204030204" pitchFamily="34" charset="0"/>
                <a:ea typeface="Calibri" panose="020F0502020204030204" pitchFamily="34" charset="0"/>
                <a:cs typeface="Arial" panose="020B0604020202020204" pitchFamily="34" charset="0"/>
              </a:rPr>
              <a:t>"הריקוד" ברגלים. באמצעות תנועה זו, הפלמינגו מדשדש בקרקעית האגם וכך מעשיר את המים שסביבו בחומרי מזון. הפלמינגו מסנן מזון מהמים.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2</a:t>
            </a:fld>
            <a:endParaRPr lang="he-IL"/>
          </a:p>
        </p:txBody>
      </p:sp>
    </p:spTree>
    <p:extLst>
      <p:ext uri="{BB962C8B-B14F-4D97-AF65-F5344CB8AC3E}">
        <p14:creationId xmlns:p14="http://schemas.microsoft.com/office/powerpoint/2010/main" val="218381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מציגים לתלמידים את נושאי הלימוד המרכזים (מופיעים בכריכת הספר).</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20</a:t>
            </a:fld>
            <a:endParaRPr lang="he-IL"/>
          </a:p>
        </p:txBody>
      </p:sp>
    </p:spTree>
    <p:extLst>
      <p:ext uri="{BB962C8B-B14F-4D97-AF65-F5344CB8AC3E}">
        <p14:creationId xmlns:p14="http://schemas.microsoft.com/office/powerpoint/2010/main" val="2876961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בספר ולגלות בהן דברים מעניינים ומסקרנים. אפשר גם לכוון לנושאים חדשים שאינם מוכרים להם. אפשר לחלק את הכיתה לארבע קבוצות. כל קבוצה תתמקד באחד השערים. לאחר מכן, משתפים במליאה.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21</a:t>
            </a:fld>
            <a:endParaRPr lang="he-IL"/>
          </a:p>
        </p:txBody>
      </p:sp>
    </p:spTree>
    <p:extLst>
      <p:ext uri="{BB962C8B-B14F-4D97-AF65-F5344CB8AC3E}">
        <p14:creationId xmlns:p14="http://schemas.microsoft.com/office/powerpoint/2010/main" val="1806038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במבט מקוון הוא מרחב למידה היברידי, חדשני ועשיר להוראת מדע וטכנולוגיה בכיתות א-ו. במרחב הלמידה ספרים דיגיטליים בתקן מתקדם של סדרת הלימוד "במבט חדש"  ויחידות תוכן דיגיטליות.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31EBF-9BBB-45FF-AF5A-5DF82241404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817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t>למורה</a:t>
            </a:r>
            <a:r>
              <a:rPr lang="he-IL" sz="1200" dirty="0"/>
              <a:t>: הספרים הדיגיטליים כוללים שכבות מידע ופעילויות  לתמיכה בתוכן המופיע בספרים וכן מערכת לניהול הלמידה. שכבות המידע במשימות בספרים הדיגיטליים מאפשרות לתלמידים לבצע את המשימות בסביבה מקוונת אינטראקטיבית (במקום נייר ועיפרון), והן גם מספקות כלים להמחשה של תופעות ותהליכים (תמונות, סרטונים, הדמיות) שמוצגים בספרי הלימוד.</a:t>
            </a:r>
            <a:endParaRPr lang="en-US" sz="1200"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23</a:t>
            </a:fld>
            <a:endParaRPr lang="he-IL"/>
          </a:p>
        </p:txBody>
      </p:sp>
    </p:spTree>
    <p:extLst>
      <p:ext uri="{BB962C8B-B14F-4D97-AF65-F5344CB8AC3E}">
        <p14:creationId xmlns:p14="http://schemas.microsoft.com/office/powerpoint/2010/main" val="778453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למורה</a:t>
            </a:r>
            <a:r>
              <a:rPr lang="he-IL" dirty="0"/>
              <a:t>: </a:t>
            </a:r>
            <a:r>
              <a:rPr lang="he-IL" sz="1200" kern="1200" dirty="0">
                <a:solidFill>
                  <a:schemeClr val="tx1"/>
                </a:solidFill>
                <a:effectLst/>
                <a:latin typeface="+mn-lt"/>
                <a:ea typeface="+mn-ea"/>
                <a:cs typeface="+mn-cs"/>
              </a:rPr>
              <a:t>כוללות משימות לימודיות אינטראקטיביות, והמיועדות להבניית תשתית מושגית מעמיקה במדע ובטכנולוגיה, מיומנויות חשיבה מסדר גבוה, תהליכי חקר ופתרון בעיות וערכים. למשימות נלווית מערכת לניהול הלמידה. המשימות ביחידות התוכן מיועדות להבנה של ידע ומיומנות ברמות הביסוס, ההרחבה וההעמקה, וכן ליישום הנלמד בהקשרים חדשים.  במשימות משולבות אסטרטגיות הוראה-למידה חדשניות, המיושמות ברמה האישית וברמה השיתופית.</a:t>
            </a:r>
            <a:endParaRPr lang="en-US" sz="1200" kern="1200" dirty="0">
              <a:solidFill>
                <a:schemeClr val="tx1"/>
              </a:solidFill>
              <a:effectLst/>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24</a:t>
            </a:fld>
            <a:endParaRPr lang="he-IL"/>
          </a:p>
        </p:txBody>
      </p:sp>
    </p:spTree>
    <p:extLst>
      <p:ext uri="{BB962C8B-B14F-4D97-AF65-F5344CB8AC3E}">
        <p14:creationId xmlns:p14="http://schemas.microsoft.com/office/powerpoint/2010/main" val="3497056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בשאלות על שלוש השאלות שמופיעות בשקופית (מה ראיתם?, מה הרגשתם?, מה חשבתם?). שאלות תיווך נוספות: מה רואים בסרטון? מה מפתיע בסרטון?, מה עורר אצלכם את תחושת הפליאה </a:t>
            </a:r>
            <a:r>
              <a:rPr lang="en-US" sz="1200" kern="100" dirty="0">
                <a:effectLst/>
                <a:latin typeface="Arial" panose="020B0604020202020204" pitchFamily="34" charset="0"/>
                <a:ea typeface="Calibri" panose="020F0502020204030204" pitchFamily="34" charset="0"/>
                <a:cs typeface="Arial" panose="020B0604020202020204" pitchFamily="34" charset="0"/>
              </a:rPr>
              <a:t>(WOW)</a:t>
            </a:r>
            <a:r>
              <a:rPr lang="he-IL" sz="1200" kern="100" dirty="0">
                <a:effectLst/>
                <a:latin typeface="Calibri" panose="020F0502020204030204" pitchFamily="34" charset="0"/>
                <a:ea typeface="Calibri" panose="020F0502020204030204" pitchFamily="34" charset="0"/>
                <a:cs typeface="Arial" panose="020B0604020202020204" pitchFamily="34" charset="0"/>
              </a:rPr>
              <a:t>? על  מה חשבתם? בעזרת אילו מילים אנו מבטאים את רגש הפליאה? </a:t>
            </a: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3</a:t>
            </a:fld>
            <a:endParaRPr lang="he-IL"/>
          </a:p>
        </p:txBody>
      </p:sp>
    </p:spTree>
    <p:extLst>
      <p:ext uri="{BB962C8B-B14F-4D97-AF65-F5344CB8AC3E}">
        <p14:creationId xmlns:p14="http://schemas.microsoft.com/office/powerpoint/2010/main" val="122143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מציגים לתלמידים את המושג:</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תופעת טבע.</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תופעה</a:t>
            </a:r>
            <a:r>
              <a:rPr lang="he-IL" sz="1200" kern="100" dirty="0">
                <a:effectLst/>
                <a:latin typeface="Calibri" panose="020F0502020204030204" pitchFamily="34" charset="0"/>
                <a:ea typeface="Calibri" panose="020F0502020204030204" pitchFamily="34" charset="0"/>
                <a:cs typeface="Arial" panose="020B0604020202020204" pitchFamily="34" charset="0"/>
              </a:rPr>
              <a:t>: היא עובדה בטבע. לפעמים יש התרחשות (למשל, נשירה של עלים) ולפעמים אין (למשל, מצוק סלעים, מרבץ של מינרלים). התופעה בסרטון: "ריקוד" הפלמינגו במים.</a:t>
            </a:r>
            <a:r>
              <a:rPr lang="en-GB" sz="1200" kern="100" dirty="0">
                <a:effectLst/>
                <a:latin typeface="Calibri" panose="020F0502020204030204" pitchFamily="34" charset="0"/>
                <a:ea typeface="Calibri" panose="020F0502020204030204" pitchFamily="34" charset="0"/>
                <a:cs typeface="Arial" panose="020B0604020202020204" pitchFamily="34" charset="0"/>
              </a:rPr>
              <a:t> </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בשקופית רואים שתי תופעות: את אטמוספרת כדור הארץ כפי שנראית ממעבורת חלל ועלי שלכת. ממומלץ לבקש מהתלמידים להביא דוגמאות שהם מכירים: נביטה, פריחה, נדידה, התנהגות של בעלי חיים, כוכבי הלכת, ירידת משקעים, התייבשות מעיין ועוד.</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4</a:t>
            </a:fld>
            <a:endParaRPr lang="he-IL"/>
          </a:p>
        </p:txBody>
      </p:sp>
    </p:spTree>
    <p:extLst>
      <p:ext uri="{BB962C8B-B14F-4D97-AF65-F5344CB8AC3E}">
        <p14:creationId xmlns:p14="http://schemas.microsoft.com/office/powerpoint/2010/main" val="182991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מציגים לתלמידים את המושג </a:t>
            </a:r>
            <a:r>
              <a:rPr lang="he-IL" sz="1200" b="1" kern="100" dirty="0">
                <a:effectLst/>
                <a:latin typeface="Calibri" panose="020F0502020204030204" pitchFamily="34" charset="0"/>
                <a:ea typeface="Calibri" panose="020F0502020204030204" pitchFamily="34" charset="0"/>
                <a:cs typeface="Arial" panose="020B0604020202020204" pitchFamily="34" charset="0"/>
              </a:rPr>
              <a:t>התבוננות</a:t>
            </a:r>
            <a:r>
              <a:rPr lang="he-IL" sz="1200" kern="100" dirty="0">
                <a:effectLst/>
                <a:latin typeface="Calibri" panose="020F0502020204030204" pitchFamily="34" charset="0"/>
                <a:ea typeface="Calibri" panose="020F0502020204030204" pitchFamily="34" charset="0"/>
                <a:cs typeface="Arial" panose="020B0604020202020204" pitchFamily="34" charset="0"/>
              </a:rPr>
              <a:t>:</a:t>
            </a:r>
            <a:r>
              <a:rPr lang="he-IL" sz="1200" kern="100" dirty="0">
                <a:effectLst/>
                <a:latin typeface="Calibri" panose="020F0502020204030204" pitchFamily="34" charset="0"/>
                <a:ea typeface="Calibri" panose="020F0502020204030204" pitchFamily="34" charset="0"/>
                <a:cs typeface="+mn-cs"/>
              </a:rPr>
              <a:t> להביט ולהסתכל באופן חוקר ומעמיק. המילה התבוננות מתייחסת לממד</a:t>
            </a:r>
            <a:r>
              <a:rPr lang="he-IL" sz="1200" kern="100" baseline="0" dirty="0">
                <a:effectLst/>
                <a:latin typeface="Calibri" panose="020F0502020204030204" pitchFamily="34" charset="0"/>
                <a:ea typeface="Calibri" panose="020F0502020204030204" pitchFamily="34" charset="0"/>
                <a:cs typeface="+mn-cs"/>
              </a:rPr>
              <a:t> הבינה.</a:t>
            </a:r>
            <a:r>
              <a:rPr lang="en-GB" sz="1200" kern="100" baseline="0" dirty="0">
                <a:effectLst/>
                <a:latin typeface="Calibri" panose="020F0502020204030204" pitchFamily="34" charset="0"/>
                <a:ea typeface="Calibri" panose="020F0502020204030204" pitchFamily="34" charset="0"/>
                <a:cs typeface="+mn-cs"/>
              </a:rPr>
              <a:t> </a:t>
            </a:r>
            <a:r>
              <a:rPr lang="he-IL" sz="1200" kern="100" baseline="0" dirty="0">
                <a:effectLst/>
                <a:latin typeface="Calibri" panose="020F0502020204030204" pitchFamily="34" charset="0"/>
                <a:ea typeface="Calibri" panose="020F0502020204030204" pitchFamily="34" charset="0"/>
                <a:cs typeface="+mn-cs"/>
              </a:rPr>
              <a:t>תהליך ההתבוננות כולל קליטת מידע על ידי חוש הראיה וכן עיבוד מידע. אדם שמתבונן, שואל שאלות, מהרהר, מטיל ספק וכדומה.</a:t>
            </a:r>
            <a:r>
              <a:rPr lang="he-IL" sz="1200" kern="100" dirty="0">
                <a:effectLst/>
                <a:latin typeface="Calibri" panose="020F0502020204030204" pitchFamily="34" charset="0"/>
                <a:ea typeface="Calibri" panose="020F0502020204030204" pitchFamily="34" charset="0"/>
                <a:cs typeface="+mn-cs"/>
              </a:rPr>
              <a:t/>
            </a:r>
            <a:br>
              <a:rPr lang="he-IL" sz="1200" kern="100" dirty="0">
                <a:effectLst/>
                <a:latin typeface="Calibri" panose="020F0502020204030204" pitchFamily="34" charset="0"/>
                <a:ea typeface="Calibri" panose="020F0502020204030204" pitchFamily="34" charset="0"/>
                <a:cs typeface="+mn-cs"/>
              </a:rPr>
            </a:br>
            <a:endParaRPr lang="he-IL" sz="1200" kern="100" dirty="0">
              <a:effectLst/>
              <a:latin typeface="Calibri" panose="020F0502020204030204" pitchFamily="34" charset="0"/>
              <a:ea typeface="Calibri" panose="020F0502020204030204" pitchFamily="34" charset="0"/>
              <a:cs typeface="+mn-cs"/>
            </a:endParaRPr>
          </a:p>
          <a:p>
            <a:pPr algn="r" rtl="1">
              <a:lnSpc>
                <a:spcPct val="150000"/>
              </a:lnSpc>
              <a:spcAft>
                <a:spcPts val="1000"/>
              </a:spcAft>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solidFill>
                  <a:prstClr val="black"/>
                </a:solidFill>
              </a:rPr>
              <a:pPr/>
              <a:t>5</a:t>
            </a:fld>
            <a:endParaRPr lang="he-IL">
              <a:solidFill>
                <a:prstClr val="black"/>
              </a:solidFill>
            </a:endParaRPr>
          </a:p>
        </p:txBody>
      </p:sp>
    </p:spTree>
    <p:extLst>
      <p:ext uri="{BB962C8B-B14F-4D97-AF65-F5344CB8AC3E}">
        <p14:creationId xmlns:p14="http://schemas.microsoft.com/office/powerpoint/2010/main" val="37063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מידע 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מקרינים שוב את הסרטון ומבקשים מהתלמידים להתבונן היטב ולנסות לגלות פרטים נוספים שלא שמו לב אליהם בצפייה הראשונה. מבקשים מהתלמידים  לתאר את התופעה בעזרת הסעיפים שמופיעים בשקופית הבאה.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6</a:t>
            </a:fld>
            <a:endParaRPr lang="he-IL"/>
          </a:p>
        </p:txBody>
      </p:sp>
    </p:spTree>
    <p:extLst>
      <p:ext uri="{BB962C8B-B14F-4D97-AF65-F5344CB8AC3E}">
        <p14:creationId xmlns:p14="http://schemas.microsoft.com/office/powerpoint/2010/main" val="67359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מומלץ לבצע את הפעילות בקבוצות. לאחר מכן, התלמידים משתפים את העמיתים במליאה.</a:t>
            </a: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b="0" kern="100" dirty="0">
                <a:effectLst/>
                <a:latin typeface="Calibri" panose="020F0502020204030204" pitchFamily="34" charset="0"/>
                <a:ea typeface="Calibri" panose="020F0502020204030204" pitchFamily="34" charset="0"/>
                <a:cs typeface="Arial" panose="020B0604020202020204" pitchFamily="34" charset="0"/>
              </a:rPr>
              <a:t>לפלמינגו קוראים</a:t>
            </a:r>
            <a:r>
              <a:rPr lang="he-IL" sz="1800" b="0" kern="100" baseline="0" dirty="0">
                <a:effectLst/>
                <a:latin typeface="Calibri" panose="020F0502020204030204" pitchFamily="34" charset="0"/>
                <a:ea typeface="Calibri" panose="020F0502020204030204" pitchFamily="34" charset="0"/>
                <a:cs typeface="Arial" panose="020B0604020202020204" pitchFamily="34" charset="0"/>
              </a:rPr>
              <a:t> בעברית </a:t>
            </a:r>
            <a:r>
              <a:rPr lang="he-IL" sz="1800" b="1" kern="100" baseline="0" dirty="0">
                <a:effectLst/>
                <a:latin typeface="Calibri" panose="020F0502020204030204" pitchFamily="34" charset="0"/>
                <a:ea typeface="Calibri" panose="020F0502020204030204" pitchFamily="34" charset="0"/>
                <a:cs typeface="Arial" panose="020B0604020202020204" pitchFamily="34" charset="0"/>
              </a:rPr>
              <a:t>שקיטן.  </a:t>
            </a:r>
            <a:r>
              <a:rPr lang="he-IL" sz="1800" b="0" kern="100" baseline="0" dirty="0">
                <a:effectLst/>
                <a:latin typeface="Calibri" panose="020F0502020204030204" pitchFamily="34" charset="0"/>
                <a:ea typeface="Calibri" panose="020F0502020204030204" pitchFamily="34" charset="0"/>
                <a:cs typeface="Arial" panose="020B0604020202020204" pitchFamily="34" charset="0"/>
              </a:rPr>
              <a:t>אפשר לשאול שאלות שמכוונות להבנת העיקרון של התאמת מבנה לתפקוד. דוגמאות: מהו הקשר בין מבנה הגוף לסביבת החיים שבה חי </a:t>
            </a:r>
            <a:r>
              <a:rPr lang="he-IL" sz="1800" b="0" kern="100" baseline="0" dirty="0">
                <a:effectLst/>
                <a:latin typeface="Calibri" panose="020F0502020204030204" pitchFamily="34" charset="0"/>
                <a:ea typeface="Calibri" panose="020F0502020204030204" pitchFamily="34" charset="0"/>
                <a:cs typeface="+mn-cs"/>
              </a:rPr>
              <a:t>הפלמינגו (המקור של הפלמינגו מכופף כלפי מטה ובנוי כמסננת, המאפשרת לו לסנן את מזונו מתוך המים., </a:t>
            </a:r>
            <a:r>
              <a:rPr lang="he-IL" sz="1800" b="0" kern="100" baseline="0" dirty="0">
                <a:effectLst/>
                <a:latin typeface="Calibri" panose="020F0502020204030204" pitchFamily="34" charset="0"/>
                <a:ea typeface="Calibri" panose="020F0502020204030204" pitchFamily="34" charset="0"/>
                <a:cs typeface="Arial" panose="020B0604020202020204" pitchFamily="34" charset="0"/>
              </a:rPr>
              <a:t>הצוואר הארוך מאפשר לו להגיע אל המים ולחפש מזון, מבנה כף הרגל מאפשר הליכה בקרקעית האגם מבלי לשקוט. בשקופית הבאה מוצגים כף הרגל והמקור בתקריב.</a:t>
            </a:r>
            <a:endParaRPr lang="he-IL"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7</a:t>
            </a:fld>
            <a:endParaRPr lang="he-IL"/>
          </a:p>
        </p:txBody>
      </p:sp>
    </p:spTree>
    <p:extLst>
      <p:ext uri="{BB962C8B-B14F-4D97-AF65-F5344CB8AC3E}">
        <p14:creationId xmlns:p14="http://schemas.microsoft.com/office/powerpoint/2010/main" val="63285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t>למורה</a:t>
            </a:r>
            <a:r>
              <a:rPr lang="he-IL" sz="1200" dirty="0"/>
              <a:t>: המבנה של כף הרגל (אצבעות פרושות וביניהן קרום) מאפשר עמידה בקרקע בוצית</a:t>
            </a:r>
            <a:r>
              <a:rPr lang="he-IL" sz="1200" baseline="0" dirty="0"/>
              <a:t> מבלי לשקוע. המבנה המאונקל של המקור מאפשר איסוף של מים ומזון מהמים. </a:t>
            </a:r>
            <a:r>
              <a:rPr lang="he-IL" sz="1200" b="0" i="0" dirty="0">
                <a:solidFill>
                  <a:srgbClr val="000000"/>
                </a:solidFill>
                <a:effectLst/>
                <a:latin typeface="Assistant"/>
              </a:rPr>
              <a:t>שני חלקי המקור משוננים בבליטות זעירות - מבנה זה חיוני במערכת הסינון שבאמצעותה הפלמינגו משיג את מזונו.</a:t>
            </a:r>
            <a:endParaRPr lang="en-US" sz="1200"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8</a:t>
            </a:fld>
            <a:endParaRPr lang="he-IL"/>
          </a:p>
        </p:txBody>
      </p:sp>
    </p:spTree>
    <p:extLst>
      <p:ext uri="{BB962C8B-B14F-4D97-AF65-F5344CB8AC3E}">
        <p14:creationId xmlns:p14="http://schemas.microsoft.com/office/powerpoint/2010/main" val="103165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בחלק זה, עורכים חשיבה מטה-קוגניטיבית</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(חשיבה על החשיבה) באמצעות השאלות שמופיעות בשקופית. אפשר להוסיף שאלות כגון: מדוע זה היה מסקרן? מדוע זה היה מעניין? למה התופעה הייתה מפתיעה, האם יש לכם הסבר על התופעה?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9</a:t>
            </a:fld>
            <a:endParaRPr lang="he-IL"/>
          </a:p>
        </p:txBody>
      </p:sp>
    </p:spTree>
    <p:extLst>
      <p:ext uri="{BB962C8B-B14F-4D97-AF65-F5344CB8AC3E}">
        <p14:creationId xmlns:p14="http://schemas.microsoft.com/office/powerpoint/2010/main" val="327369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33435521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254901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75909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7019242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73227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783242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248889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62459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879492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567550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41349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1341771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348010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978037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18906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167814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79893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336117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61402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359263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45380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9A25473-1910-45C0-A0B9-06C9C564E41B}"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416806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25473-1910-45C0-A0B9-06C9C564E41B}"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16969-BFFE-45E3-B13B-440EAF07AA5F}" type="slidenum">
              <a:rPr lang="he-IL" smtClean="0"/>
              <a:t>‹#›</a:t>
            </a:fld>
            <a:endParaRPr lang="he-IL"/>
          </a:p>
        </p:txBody>
      </p:sp>
      <p:pic>
        <p:nvPicPr>
          <p:cNvPr id="7" name="תמונה 6">
            <a:extLst>
              <a:ext uri="{FF2B5EF4-FFF2-40B4-BE49-F238E27FC236}">
                <a16:creationId xmlns:a16="http://schemas.microsoft.com/office/drawing/2014/main" xmlns="" id="{382116CB-D4C3-0067-87A2-4CCFE9C9C53B}"/>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F6597181-E15E-FADD-2B24-6B3F4B11A4C5}"/>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01FA738D-47E8-8839-4706-005DBFD2FC38}"/>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0" name="תמונה 9">
            <a:extLst>
              <a:ext uri="{FF2B5EF4-FFF2-40B4-BE49-F238E27FC236}">
                <a16:creationId xmlns:a16="http://schemas.microsoft.com/office/drawing/2014/main" xmlns="" id="{8DDF7C42-23FE-7205-6F26-ABD4CC7DFF2F}"/>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3483961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a16="http://schemas.microsoft.com/office/drawing/2014/main" xmlns=""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1" name="תמונה 10" descr="תמונה שמכילה גופן, טקסט, גרפיקה, עיצוב גרפי&#10;&#10;התיאור נוצר באופן אוטומטי">
            <a:extLst>
              <a:ext uri="{FF2B5EF4-FFF2-40B4-BE49-F238E27FC236}">
                <a16:creationId xmlns:a16="http://schemas.microsoft.com/office/drawing/2014/main" xmlns=""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4" y="70307"/>
            <a:ext cx="1271391" cy="809889"/>
          </a:xfrm>
          <a:prstGeom prst="rect">
            <a:avLst/>
          </a:prstGeom>
        </p:spPr>
      </p:pic>
    </p:spTree>
    <p:extLst>
      <p:ext uri="{BB962C8B-B14F-4D97-AF65-F5344CB8AC3E}">
        <p14:creationId xmlns:p14="http://schemas.microsoft.com/office/powerpoint/2010/main" val="3870206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83941297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839412973"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55555620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mabatmekuvan.ramot.org/ramot-arb"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55555620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daf-yomi.com/DYItemDetails.aspx?itemId=4251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11A33A8B-08A1-3BD7-54E4-64F8070B3DAD}"/>
              </a:ext>
            </a:extLst>
          </p:cNvPr>
          <p:cNvSpPr txBox="1"/>
          <p:nvPr/>
        </p:nvSpPr>
        <p:spPr>
          <a:xfrm>
            <a:off x="-281835" y="1864482"/>
            <a:ext cx="10111635" cy="842218"/>
          </a:xfrm>
          <a:prstGeom prst="rect">
            <a:avLst/>
          </a:prstGeom>
          <a:noFill/>
        </p:spPr>
        <p:txBody>
          <a:bodyPr wrap="square">
            <a:spAutoFit/>
          </a:bodyPr>
          <a:lstStyle/>
          <a:p>
            <a:pPr algn="r" rtl="1">
              <a:lnSpc>
                <a:spcPct val="115000"/>
              </a:lnSpc>
              <a:spcAft>
                <a:spcPts val="1000"/>
              </a:spcAft>
            </a:pPr>
            <a:r>
              <a:rPr lang="he-IL" sz="1100" b="1" kern="0" dirty="0">
                <a:solidFill>
                  <a:srgbClr val="222222"/>
                </a:solidFill>
                <a:effectLst/>
                <a:latin typeface="Calibri" panose="020F0502020204030204" pitchFamily="34" charset="0"/>
                <a:ea typeface="Times New Roman" panose="02020603050405020304" pitchFamily="18" charset="0"/>
                <a:cs typeface="David" panose="020E0502060401010101" pitchFamily="34" charset="-79"/>
              </a:rPr>
              <a:t>           </a:t>
            </a:r>
            <a:r>
              <a:rPr lang="he-IL" sz="4400" b="1" kern="0" dirty="0">
                <a:solidFill>
                  <a:srgbClr val="222222"/>
                </a:solidFill>
                <a:effectLst/>
                <a:latin typeface="Calibri" panose="020F0502020204030204" pitchFamily="34" charset="0"/>
                <a:ea typeface="Times New Roman" panose="02020603050405020304" pitchFamily="18" charset="0"/>
                <a:cs typeface="David" panose="020E0502060401010101" pitchFamily="34" charset="-79"/>
              </a:rPr>
              <a:t>                           </a:t>
            </a:r>
            <a:endParaRPr lang="en-US" sz="4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AA69FE32-3278-C9CD-84A5-8CF9BC7BAABE}"/>
              </a:ext>
            </a:extLst>
          </p:cNvPr>
          <p:cNvSpPr txBox="1"/>
          <p:nvPr/>
        </p:nvSpPr>
        <p:spPr>
          <a:xfrm>
            <a:off x="544010" y="540848"/>
            <a:ext cx="8333772" cy="2347502"/>
          </a:xfrm>
          <a:prstGeom prst="rect">
            <a:avLst/>
          </a:prstGeom>
          <a:noFill/>
        </p:spPr>
        <p:txBody>
          <a:bodyPr wrap="square">
            <a:spAutoFit/>
          </a:bodyPr>
          <a:lstStyle/>
          <a:p>
            <a:pPr algn="ctr" rtl="1">
              <a:lnSpc>
                <a:spcPct val="115000"/>
              </a:lnSpc>
              <a:spcAft>
                <a:spcPts val="1000"/>
              </a:spcAft>
            </a:pPr>
            <a:r>
              <a:rPr lang="ar-SA" sz="4000" b="1" kern="0" dirty="0">
                <a:solidFill>
                  <a:srgbClr val="222222"/>
                </a:solidFill>
                <a:effectLst/>
                <a:latin typeface="Calibri" panose="020F0502020204030204" pitchFamily="34" charset="0"/>
                <a:ea typeface="Calibri" panose="020F0502020204030204" pitchFamily="34" charset="0"/>
              </a:rPr>
              <a:t>نَتَعَلَّمُ الْعُلُوْمَ وَالتِّكْنُولُوجيا</a:t>
            </a:r>
          </a:p>
          <a:p>
            <a:pPr algn="ctr" rtl="1">
              <a:lnSpc>
                <a:spcPct val="115000"/>
              </a:lnSpc>
              <a:spcAft>
                <a:spcPts val="1000"/>
              </a:spcAft>
            </a:pPr>
            <a:r>
              <a:rPr lang="ar-SA" sz="4000" b="1" kern="0" dirty="0">
                <a:solidFill>
                  <a:srgbClr val="222222"/>
                </a:solidFill>
                <a:effectLst/>
                <a:latin typeface="Calibri" panose="020F0502020204030204" pitchFamily="34" charset="0"/>
                <a:ea typeface="Calibri" panose="020F0502020204030204" pitchFamily="34" charset="0"/>
              </a:rPr>
              <a:t>الصَّفُّ الرَّابِع  </a:t>
            </a:r>
          </a:p>
          <a:p>
            <a:pPr algn="ctr" rtl="1">
              <a:lnSpc>
                <a:spcPct val="115000"/>
              </a:lnSpc>
              <a:spcAft>
                <a:spcPts val="1000"/>
              </a:spcAft>
            </a:pPr>
            <a:r>
              <a:rPr lang="ar-SA" sz="3600" b="1" kern="0" dirty="0">
                <a:solidFill>
                  <a:srgbClr val="222222"/>
                </a:solidFill>
                <a:effectLst/>
                <a:latin typeface="Calibri" panose="020F0502020204030204" pitchFamily="34" charset="0"/>
                <a:ea typeface="Calibri" panose="020F0502020204030204" pitchFamily="34" charset="0"/>
              </a:rPr>
              <a:t>فعّالياتٌ لافْتِتَاحِيَّةِ السَّنَةِ الدِّرَاسِيَّةِ</a:t>
            </a:r>
          </a:p>
        </p:txBody>
      </p:sp>
      <p:pic>
        <p:nvPicPr>
          <p:cNvPr id="8" name="תמונה 7">
            <a:extLst>
              <a:ext uri="{FF2B5EF4-FFF2-40B4-BE49-F238E27FC236}">
                <a16:creationId xmlns:a16="http://schemas.microsoft.com/office/drawing/2014/main" xmlns="" id="{5F6884CF-9DB1-E830-F221-52C1A14C3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597" y="0"/>
            <a:ext cx="1229404" cy="1122744"/>
          </a:xfrm>
          <a:prstGeom prst="rect">
            <a:avLst/>
          </a:prstGeom>
        </p:spPr>
      </p:pic>
      <p:sp>
        <p:nvSpPr>
          <p:cNvPr id="2" name="מלבן: פינות מעוגלות 1">
            <a:extLst>
              <a:ext uri="{FF2B5EF4-FFF2-40B4-BE49-F238E27FC236}">
                <a16:creationId xmlns:a16="http://schemas.microsoft.com/office/drawing/2014/main" xmlns="" id="{B4D3F6FF-029D-6EDA-4078-2B99E8C63622}"/>
              </a:ext>
            </a:extLst>
          </p:cNvPr>
          <p:cNvSpPr/>
          <p:nvPr/>
        </p:nvSpPr>
        <p:spPr>
          <a:xfrm>
            <a:off x="176402" y="3102015"/>
            <a:ext cx="8967597" cy="3688275"/>
          </a:xfrm>
          <a:prstGeom prst="roundRect">
            <a:avLst/>
          </a:prstGeom>
          <a:ln w="571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dirty="0"/>
          </a:p>
        </p:txBody>
      </p:sp>
      <p:pic>
        <p:nvPicPr>
          <p:cNvPr id="6" name="תמונה 5">
            <a:extLst>
              <a:ext uri="{FF2B5EF4-FFF2-40B4-BE49-F238E27FC236}">
                <a16:creationId xmlns:a16="http://schemas.microsoft.com/office/drawing/2014/main" xmlns="" id="{7DA1D3BC-221B-B8B2-8BFE-031F26D1A84A}"/>
              </a:ext>
            </a:extLst>
          </p:cNvPr>
          <p:cNvPicPr>
            <a:picLocks noChangeAspect="1"/>
          </p:cNvPicPr>
          <p:nvPr/>
        </p:nvPicPr>
        <p:blipFill>
          <a:blip r:embed="rId4"/>
          <a:stretch>
            <a:fillRect/>
          </a:stretch>
        </p:blipFill>
        <p:spPr>
          <a:xfrm>
            <a:off x="5129588" y="3610184"/>
            <a:ext cx="3584759" cy="3073506"/>
          </a:xfrm>
          <a:prstGeom prst="rect">
            <a:avLst/>
          </a:prstGeom>
        </p:spPr>
      </p:pic>
      <p:pic>
        <p:nvPicPr>
          <p:cNvPr id="3" name="תמונה 2">
            <a:extLst>
              <a:ext uri="{FF2B5EF4-FFF2-40B4-BE49-F238E27FC236}">
                <a16:creationId xmlns:a16="http://schemas.microsoft.com/office/drawing/2014/main" xmlns="" id="{67B946D3-EB00-6EBE-99FD-8C27E1286D31}"/>
              </a:ext>
            </a:extLst>
          </p:cNvPr>
          <p:cNvPicPr>
            <a:picLocks noChangeAspect="1"/>
          </p:cNvPicPr>
          <p:nvPr/>
        </p:nvPicPr>
        <p:blipFill>
          <a:blip r:embed="rId5"/>
          <a:stretch>
            <a:fillRect/>
          </a:stretch>
        </p:blipFill>
        <p:spPr>
          <a:xfrm>
            <a:off x="-175026" y="2592983"/>
            <a:ext cx="1737511" cy="2158171"/>
          </a:xfrm>
          <a:prstGeom prst="rect">
            <a:avLst/>
          </a:prstGeom>
        </p:spPr>
      </p:pic>
      <p:pic>
        <p:nvPicPr>
          <p:cNvPr id="4" name="תמונה 3">
            <a:extLst>
              <a:ext uri="{FF2B5EF4-FFF2-40B4-BE49-F238E27FC236}">
                <a16:creationId xmlns:a16="http://schemas.microsoft.com/office/drawing/2014/main" xmlns="" id="{B3F2A45A-ACDD-F3E6-260F-B87567EECCAE}"/>
              </a:ext>
            </a:extLst>
          </p:cNvPr>
          <p:cNvPicPr>
            <a:picLocks noChangeAspect="1"/>
          </p:cNvPicPr>
          <p:nvPr/>
        </p:nvPicPr>
        <p:blipFill>
          <a:blip r:embed="rId6"/>
          <a:stretch>
            <a:fillRect/>
          </a:stretch>
        </p:blipFill>
        <p:spPr>
          <a:xfrm>
            <a:off x="544010" y="3610184"/>
            <a:ext cx="4027990" cy="2928876"/>
          </a:xfrm>
          <a:prstGeom prst="rect">
            <a:avLst/>
          </a:prstGeom>
        </p:spPr>
      </p:pic>
    </p:spTree>
    <p:extLst>
      <p:ext uri="{BB962C8B-B14F-4D97-AF65-F5344CB8AC3E}">
        <p14:creationId xmlns:p14="http://schemas.microsoft.com/office/powerpoint/2010/main" val="549724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75939161-9556-F31C-04F5-5B0707DA7058}"/>
              </a:ext>
            </a:extLst>
          </p:cNvPr>
          <p:cNvSpPr txBox="1"/>
          <p:nvPr/>
        </p:nvSpPr>
        <p:spPr>
          <a:xfrm>
            <a:off x="2822713" y="391228"/>
            <a:ext cx="4572000" cy="688458"/>
          </a:xfrm>
          <a:prstGeom prst="rect">
            <a:avLst/>
          </a:prstGeom>
          <a:noFill/>
        </p:spPr>
        <p:txBody>
          <a:bodyPr wrap="square">
            <a:spAutoFit/>
          </a:bodyPr>
          <a:lstStyle/>
          <a:p>
            <a:pPr algn="ctr" rtl="1">
              <a:lnSpc>
                <a:spcPct val="115000"/>
              </a:lnSpc>
              <a:spcAft>
                <a:spcPts val="1000"/>
              </a:spcAft>
            </a:pPr>
            <a:r>
              <a:rPr lang="he-IL"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SA"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فعاليّة</a:t>
            </a:r>
            <a:r>
              <a:rPr lang="he-IL"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2</a:t>
            </a:r>
            <a:endParaRPr lang="en-US" sz="36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4B8B175-8016-2C06-5092-02124FCBDD9D}"/>
              </a:ext>
            </a:extLst>
          </p:cNvPr>
          <p:cNvSpPr txBox="1"/>
          <p:nvPr/>
        </p:nvSpPr>
        <p:spPr>
          <a:xfrm>
            <a:off x="1484445" y="1004716"/>
            <a:ext cx="5605670" cy="707886"/>
          </a:xfrm>
          <a:prstGeom prst="rect">
            <a:avLst/>
          </a:prstGeom>
          <a:noFill/>
        </p:spPr>
        <p:txBody>
          <a:bodyPr wrap="square">
            <a:spAutoFit/>
          </a:bodyPr>
          <a:lstStyle/>
          <a:p>
            <a:pPr algn="r" rtl="1"/>
            <a:r>
              <a:rPr lang="he-IL" sz="3600" b="1" kern="0" dirty="0">
                <a:solidFill>
                  <a:srgbClr val="222222"/>
                </a:solidFill>
                <a:effectLst/>
                <a:ea typeface="Times New Roman" panose="02020603050405020304" pitchFamily="18" charset="0"/>
              </a:rPr>
              <a:t>  </a:t>
            </a:r>
            <a:r>
              <a:rPr lang="ar-SA" sz="4000" b="1" kern="0" dirty="0">
                <a:solidFill>
                  <a:srgbClr val="222222"/>
                </a:solidFill>
                <a:effectLst/>
                <a:ea typeface="Times New Roman" panose="02020603050405020304" pitchFamily="18" charset="0"/>
              </a:rPr>
              <a:t>نتأمّل بالظَّاهرةِ</a:t>
            </a:r>
            <a:endParaRPr lang="he-IL" sz="4000" dirty="0"/>
          </a:p>
        </p:txBody>
      </p:sp>
      <p:pic>
        <p:nvPicPr>
          <p:cNvPr id="7" name="תמונה 6">
            <a:hlinkClick r:id="rId3"/>
            <a:extLst>
              <a:ext uri="{FF2B5EF4-FFF2-40B4-BE49-F238E27FC236}">
                <a16:creationId xmlns:a16="http://schemas.microsoft.com/office/drawing/2014/main" xmlns="" id="{016E9EB8-38D4-6590-A987-3A882ED8DAD9}"/>
              </a:ext>
            </a:extLst>
          </p:cNvPr>
          <p:cNvPicPr>
            <a:picLocks noChangeAspect="1"/>
          </p:cNvPicPr>
          <p:nvPr/>
        </p:nvPicPr>
        <p:blipFill>
          <a:blip r:embed="rId4"/>
          <a:stretch>
            <a:fillRect/>
          </a:stretch>
        </p:blipFill>
        <p:spPr>
          <a:xfrm>
            <a:off x="616490" y="1907136"/>
            <a:ext cx="7911019" cy="3791297"/>
          </a:xfrm>
          <a:prstGeom prst="rect">
            <a:avLst/>
          </a:prstGeom>
          <a:solidFill>
            <a:srgbClr val="FFFFFF">
              <a:shade val="85000"/>
            </a:srgbClr>
          </a:solidFill>
          <a:ln w="88900" cap="sq">
            <a:solidFill>
              <a:srgbClr val="378CC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6B37C95A-727E-D432-054A-40D3A75A0855}"/>
              </a:ext>
            </a:extLst>
          </p:cNvPr>
          <p:cNvPicPr>
            <a:picLocks noChangeAspect="1"/>
          </p:cNvPicPr>
          <p:nvPr/>
        </p:nvPicPr>
        <p:blipFill>
          <a:blip r:embed="rId5"/>
          <a:stretch>
            <a:fillRect/>
          </a:stretch>
        </p:blipFill>
        <p:spPr>
          <a:xfrm>
            <a:off x="7974957" y="37807"/>
            <a:ext cx="1169043" cy="1064870"/>
          </a:xfrm>
          <a:prstGeom prst="rect">
            <a:avLst/>
          </a:prstGeom>
        </p:spPr>
      </p:pic>
    </p:spTree>
    <p:extLst>
      <p:ext uri="{BB962C8B-B14F-4D97-AF65-F5344CB8AC3E}">
        <p14:creationId xmlns:p14="http://schemas.microsoft.com/office/powerpoint/2010/main" val="357886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B2F43078-C243-DCE2-CA57-7CCAA29EAA0C}"/>
              </a:ext>
            </a:extLst>
          </p:cNvPr>
          <p:cNvSpPr txBox="1"/>
          <p:nvPr/>
        </p:nvSpPr>
        <p:spPr>
          <a:xfrm>
            <a:off x="5785997" y="2900392"/>
            <a:ext cx="2711126" cy="658642"/>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ar-SA" sz="3200" b="1" dirty="0">
                <a:solidFill>
                  <a:schemeClr val="dk1"/>
                </a:solidFill>
                <a:latin typeface="David" panose="020E0502060401010101" pitchFamily="34" charset="-79"/>
              </a:rPr>
              <a:t>ماذا شاهدتم؟</a:t>
            </a:r>
            <a:endParaRPr lang="en-US" sz="5400" b="1" dirty="0">
              <a:solidFill>
                <a:schemeClr val="dk1"/>
              </a:solidFill>
              <a:latin typeface="David" panose="020E0502060401010101" pitchFamily="34" charset="-79"/>
            </a:endParaRPr>
          </a:p>
        </p:txBody>
      </p:sp>
      <p:pic>
        <p:nvPicPr>
          <p:cNvPr id="2" name="תמונה 1">
            <a:extLst>
              <a:ext uri="{FF2B5EF4-FFF2-40B4-BE49-F238E27FC236}">
                <a16:creationId xmlns:a16="http://schemas.microsoft.com/office/drawing/2014/main" xmlns="" id="{897BC130-EDDD-0418-DE75-22582EADFD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34505" y="610936"/>
            <a:ext cx="3776040" cy="5896195"/>
          </a:xfrm>
          <a:prstGeom prst="rect">
            <a:avLst/>
          </a:prstGeom>
        </p:spPr>
      </p:pic>
      <p:sp>
        <p:nvSpPr>
          <p:cNvPr id="4" name="תיבת טקסט 3">
            <a:extLst>
              <a:ext uri="{FF2B5EF4-FFF2-40B4-BE49-F238E27FC236}">
                <a16:creationId xmlns:a16="http://schemas.microsoft.com/office/drawing/2014/main" xmlns="" id="{5082C338-5810-7E93-D998-B37BBE963915}"/>
              </a:ext>
            </a:extLst>
          </p:cNvPr>
          <p:cNvSpPr txBox="1"/>
          <p:nvPr/>
        </p:nvSpPr>
        <p:spPr>
          <a:xfrm>
            <a:off x="3900574" y="3872487"/>
            <a:ext cx="4704522"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ar-SA" sz="3200" b="1" kern="100" dirty="0">
                <a:effectLst/>
                <a:latin typeface="Calibri" panose="020F0502020204030204" pitchFamily="34" charset="0"/>
                <a:ea typeface="Calibri" panose="020F0502020204030204" pitchFamily="34" charset="0"/>
              </a:rPr>
              <a:t>بماذا فكرتم؟</a:t>
            </a:r>
            <a:endParaRPr lang="en-US" sz="3200" b="1" dirty="0">
              <a:solidFill>
                <a:schemeClr val="dk1"/>
              </a:solidFill>
              <a:latin typeface="David" panose="020E0502060401010101" pitchFamily="34" charset="-79"/>
            </a:endParaRPr>
          </a:p>
        </p:txBody>
      </p:sp>
      <p:sp>
        <p:nvSpPr>
          <p:cNvPr id="5" name="תיבת טקסט 4">
            <a:extLst>
              <a:ext uri="{FF2B5EF4-FFF2-40B4-BE49-F238E27FC236}">
                <a16:creationId xmlns:a16="http://schemas.microsoft.com/office/drawing/2014/main" xmlns="" id="{0816F7FD-D1E2-DD05-8825-6C7E21B70736}"/>
              </a:ext>
            </a:extLst>
          </p:cNvPr>
          <p:cNvSpPr txBox="1"/>
          <p:nvPr/>
        </p:nvSpPr>
        <p:spPr>
          <a:xfrm>
            <a:off x="4432847" y="1834798"/>
            <a:ext cx="4064276"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ar-SA" sz="3200" b="1" dirty="0">
                <a:solidFill>
                  <a:schemeClr val="dk1"/>
                </a:solidFill>
                <a:latin typeface="David" panose="020E0502060401010101" pitchFamily="34" charset="-79"/>
              </a:rPr>
              <a:t>بماذا تأملتم؟</a:t>
            </a:r>
            <a:endParaRPr lang="en-US" sz="500" kern="100" dirty="0">
              <a:effectLst/>
              <a:latin typeface="David" panose="020E0502060401010101" pitchFamily="34" charset="-79"/>
              <a:ea typeface="Calibri" panose="020F0502020204030204" pitchFamily="34" charset="0"/>
            </a:endParaRPr>
          </a:p>
        </p:txBody>
      </p:sp>
      <p:pic>
        <p:nvPicPr>
          <p:cNvPr id="3" name="תמונה 2">
            <a:extLst>
              <a:ext uri="{FF2B5EF4-FFF2-40B4-BE49-F238E27FC236}">
                <a16:creationId xmlns:a16="http://schemas.microsoft.com/office/drawing/2014/main" xmlns="" id="{3A2C3B0B-895B-E0B9-820A-FAE53AADD7B2}"/>
              </a:ext>
            </a:extLst>
          </p:cNvPr>
          <p:cNvPicPr>
            <a:picLocks noChangeAspect="1"/>
          </p:cNvPicPr>
          <p:nvPr/>
        </p:nvPicPr>
        <p:blipFill>
          <a:blip r:embed="rId4"/>
          <a:stretch>
            <a:fillRect/>
          </a:stretch>
        </p:blipFill>
        <p:spPr>
          <a:xfrm>
            <a:off x="7912501" y="0"/>
            <a:ext cx="1231499" cy="1004368"/>
          </a:xfrm>
          <a:prstGeom prst="rect">
            <a:avLst/>
          </a:prstGeom>
        </p:spPr>
      </p:pic>
    </p:spTree>
    <p:extLst>
      <p:ext uri="{BB962C8B-B14F-4D97-AF65-F5344CB8AC3E}">
        <p14:creationId xmlns:p14="http://schemas.microsoft.com/office/powerpoint/2010/main" val="1656120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CCC7718C-E919-2BAB-5D35-4175F6D64190}"/>
              </a:ext>
            </a:extLst>
          </p:cNvPr>
          <p:cNvSpPr txBox="1"/>
          <p:nvPr/>
        </p:nvSpPr>
        <p:spPr>
          <a:xfrm>
            <a:off x="2286000" y="649645"/>
            <a:ext cx="4572000"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ماذا حدثَ في الفيلم؟</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hlinkClick r:id="rId3"/>
            <a:extLst>
              <a:ext uri="{FF2B5EF4-FFF2-40B4-BE49-F238E27FC236}">
                <a16:creationId xmlns:a16="http://schemas.microsoft.com/office/drawing/2014/main" xmlns="" id="{919F8054-5B42-825C-7068-5707E6320466}"/>
              </a:ext>
            </a:extLst>
          </p:cNvPr>
          <p:cNvPicPr>
            <a:picLocks noChangeAspect="1"/>
          </p:cNvPicPr>
          <p:nvPr/>
        </p:nvPicPr>
        <p:blipFill>
          <a:blip r:embed="rId4"/>
          <a:stretch>
            <a:fillRect/>
          </a:stretch>
        </p:blipFill>
        <p:spPr>
          <a:xfrm>
            <a:off x="616490" y="1907136"/>
            <a:ext cx="7911019" cy="3791297"/>
          </a:xfrm>
          <a:prstGeom prst="rect">
            <a:avLst/>
          </a:prstGeom>
          <a:solidFill>
            <a:srgbClr val="FFFFFF">
              <a:shade val="85000"/>
            </a:srgbClr>
          </a:solidFill>
          <a:ln w="88900" cap="sq">
            <a:solidFill>
              <a:srgbClr val="378CC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155DFFF3-B5FC-FCC0-0C50-B5FB96D3A0A8}"/>
              </a:ext>
            </a:extLst>
          </p:cNvPr>
          <p:cNvPicPr>
            <a:picLocks noChangeAspect="1"/>
          </p:cNvPicPr>
          <p:nvPr/>
        </p:nvPicPr>
        <p:blipFill>
          <a:blip r:embed="rId5"/>
          <a:stretch>
            <a:fillRect/>
          </a:stretch>
        </p:blipFill>
        <p:spPr>
          <a:xfrm>
            <a:off x="7911759" y="-60022"/>
            <a:ext cx="1231499" cy="1121761"/>
          </a:xfrm>
          <a:prstGeom prst="rect">
            <a:avLst/>
          </a:prstGeom>
        </p:spPr>
      </p:pic>
    </p:spTree>
    <p:extLst>
      <p:ext uri="{BB962C8B-B14F-4D97-AF65-F5344CB8AC3E}">
        <p14:creationId xmlns:p14="http://schemas.microsoft.com/office/powerpoint/2010/main" val="1814923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1714D813-4141-A4ED-968E-854DAB4AEF1C}"/>
              </a:ext>
            </a:extLst>
          </p:cNvPr>
          <p:cNvSpPr txBox="1"/>
          <p:nvPr/>
        </p:nvSpPr>
        <p:spPr>
          <a:xfrm>
            <a:off x="2902226" y="686665"/>
            <a:ext cx="3449586" cy="887102"/>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lang="ar-SA" sz="4800" b="1" kern="0" dirty="0">
                <a:solidFill>
                  <a:srgbClr val="000000"/>
                </a:solidFill>
                <a:latin typeface="Calibri" panose="020F0502020204030204" pitchFamily="34" charset="0"/>
                <a:ea typeface="Calibri" panose="020F0502020204030204" pitchFamily="34" charset="0"/>
                <a:cs typeface="Arial" panose="020B0604020202020204" pitchFamily="34" charset="0"/>
              </a:rPr>
              <a:t>نَ</a:t>
            </a:r>
            <a:r>
              <a:rPr kumimoji="0" lang="ar-SA" sz="4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سألُ أسئلةً</a:t>
            </a:r>
            <a:endParaRPr kumimoji="0" lang="en-US" sz="4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descr="תמונה שמכילה סרט מצויר, אומנות קליפיפם, איור, ציור&#10;&#10;התיאור נוצר באופן אוטומטי">
            <a:extLst>
              <a:ext uri="{FF2B5EF4-FFF2-40B4-BE49-F238E27FC236}">
                <a16:creationId xmlns:a16="http://schemas.microsoft.com/office/drawing/2014/main" xmlns="" id="{4468D4DD-A1CC-F6B4-DD44-9DED6CE9B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691" y="1897283"/>
            <a:ext cx="3449586" cy="3449586"/>
          </a:xfrm>
          <a:prstGeom prst="rect">
            <a:avLst/>
          </a:prstGeom>
        </p:spPr>
      </p:pic>
      <p:sp>
        <p:nvSpPr>
          <p:cNvPr id="6" name="תיבת טקסט 5">
            <a:extLst>
              <a:ext uri="{FF2B5EF4-FFF2-40B4-BE49-F238E27FC236}">
                <a16:creationId xmlns:a16="http://schemas.microsoft.com/office/drawing/2014/main" xmlns="" id="{A77898B6-030D-442C-14BC-7F43FB1D51A3}"/>
              </a:ext>
            </a:extLst>
          </p:cNvPr>
          <p:cNvSpPr txBox="1"/>
          <p:nvPr/>
        </p:nvSpPr>
        <p:spPr>
          <a:xfrm>
            <a:off x="7155345" y="2188218"/>
            <a:ext cx="1066806" cy="917079"/>
          </a:xfrm>
          <a:prstGeom prst="lef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p>
            <a:pPr algn="ctr"/>
            <a:r>
              <a:rPr lang="ar-SA" sz="2400" b="1" dirty="0">
                <a:cs typeface="Arial" panose="020B0604020202020204" pitchFamily="34" charset="0"/>
              </a:rPr>
              <a:t>ماذا؟</a:t>
            </a:r>
            <a:endParaRPr lang="he-IL" sz="2400" b="1" dirty="0">
              <a:cs typeface="Arial" panose="020B0604020202020204" pitchFamily="34" charset="0"/>
            </a:endParaRPr>
          </a:p>
        </p:txBody>
      </p:sp>
      <p:sp>
        <p:nvSpPr>
          <p:cNvPr id="7" name="תיבת טקסט 6">
            <a:extLst>
              <a:ext uri="{FF2B5EF4-FFF2-40B4-BE49-F238E27FC236}">
                <a16:creationId xmlns:a16="http://schemas.microsoft.com/office/drawing/2014/main" xmlns="" id="{37C89FFD-7F5A-9D20-0043-B1F4D6D8847C}"/>
              </a:ext>
            </a:extLst>
          </p:cNvPr>
          <p:cNvSpPr txBox="1"/>
          <p:nvPr/>
        </p:nvSpPr>
        <p:spPr>
          <a:xfrm>
            <a:off x="7214149" y="3767416"/>
            <a:ext cx="1169509" cy="917079"/>
          </a:xfrm>
          <a:prstGeom prst="lef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effectLst/>
                <a:ea typeface="Calibri" panose="020F0502020204030204" pitchFamily="34" charset="0"/>
                <a:cs typeface="Arial" panose="020B0604020202020204" pitchFamily="34" charset="0"/>
              </a:defRPr>
            </a:lvl1pPr>
          </a:lstStyle>
          <a:p>
            <a:r>
              <a:rPr lang="ar-SA" dirty="0"/>
              <a:t>مَن؟</a:t>
            </a:r>
            <a:endParaRPr lang="he-IL" dirty="0"/>
          </a:p>
        </p:txBody>
      </p:sp>
      <p:sp>
        <p:nvSpPr>
          <p:cNvPr id="8" name="תיבת טקסט 7">
            <a:extLst>
              <a:ext uri="{FF2B5EF4-FFF2-40B4-BE49-F238E27FC236}">
                <a16:creationId xmlns:a16="http://schemas.microsoft.com/office/drawing/2014/main" xmlns="" id="{58040C14-3FE0-E839-6019-07FA18FE5E7A}"/>
              </a:ext>
            </a:extLst>
          </p:cNvPr>
          <p:cNvSpPr txBox="1"/>
          <p:nvPr/>
        </p:nvSpPr>
        <p:spPr>
          <a:xfrm>
            <a:off x="5168348" y="5283006"/>
            <a:ext cx="1815548" cy="613470"/>
          </a:xfrm>
          <a:prstGeom prst="up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ar-SA" dirty="0"/>
              <a:t>مَتى؟</a:t>
            </a:r>
            <a:endParaRPr lang="en-US" dirty="0"/>
          </a:p>
        </p:txBody>
      </p:sp>
      <p:sp>
        <p:nvSpPr>
          <p:cNvPr id="9" name="תיבת טקסט 8">
            <a:extLst>
              <a:ext uri="{FF2B5EF4-FFF2-40B4-BE49-F238E27FC236}">
                <a16:creationId xmlns:a16="http://schemas.microsoft.com/office/drawing/2014/main" xmlns="" id="{89DDA840-7D72-78BB-9036-B0CD15DCAB41}"/>
              </a:ext>
            </a:extLst>
          </p:cNvPr>
          <p:cNvSpPr txBox="1"/>
          <p:nvPr/>
        </p:nvSpPr>
        <p:spPr>
          <a:xfrm>
            <a:off x="1290433" y="2454545"/>
            <a:ext cx="1570386" cy="917079"/>
          </a:xfrm>
          <a:prstGeom prst="righ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ar-SA" dirty="0"/>
              <a:t>لِماذا؟</a:t>
            </a:r>
            <a:endParaRPr lang="he-IL" dirty="0"/>
          </a:p>
        </p:txBody>
      </p:sp>
      <p:sp>
        <p:nvSpPr>
          <p:cNvPr id="10" name="תיבת טקסט 9">
            <a:extLst>
              <a:ext uri="{FF2B5EF4-FFF2-40B4-BE49-F238E27FC236}">
                <a16:creationId xmlns:a16="http://schemas.microsoft.com/office/drawing/2014/main" xmlns="" id="{782818A1-FD73-9D78-98DC-0902B69FD41B}"/>
              </a:ext>
            </a:extLst>
          </p:cNvPr>
          <p:cNvSpPr txBox="1"/>
          <p:nvPr/>
        </p:nvSpPr>
        <p:spPr>
          <a:xfrm>
            <a:off x="1290433" y="3767416"/>
            <a:ext cx="1570386" cy="917079"/>
          </a:xfrm>
          <a:prstGeom prst="righ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ar-SA" dirty="0"/>
              <a:t>كَيف</a:t>
            </a:r>
            <a:endParaRPr lang="he-IL" dirty="0"/>
          </a:p>
        </p:txBody>
      </p:sp>
      <p:sp>
        <p:nvSpPr>
          <p:cNvPr id="12" name="תיבת טקסט 11">
            <a:extLst>
              <a:ext uri="{FF2B5EF4-FFF2-40B4-BE49-F238E27FC236}">
                <a16:creationId xmlns:a16="http://schemas.microsoft.com/office/drawing/2014/main" xmlns="" id="{78D89A2B-7F89-4757-5A70-C7472FACD9F9}"/>
              </a:ext>
            </a:extLst>
          </p:cNvPr>
          <p:cNvSpPr txBox="1"/>
          <p:nvPr/>
        </p:nvSpPr>
        <p:spPr>
          <a:xfrm>
            <a:off x="3091072" y="5283005"/>
            <a:ext cx="1815548" cy="1104245"/>
          </a:xfrm>
          <a:prstGeom prst="up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ar-SA" dirty="0"/>
              <a:t>أينَ؟</a:t>
            </a:r>
            <a:endParaRPr lang="he-IL" dirty="0"/>
          </a:p>
          <a:p>
            <a:endParaRPr lang="en-US" dirty="0"/>
          </a:p>
        </p:txBody>
      </p:sp>
      <p:pic>
        <p:nvPicPr>
          <p:cNvPr id="2" name="תמונה 1">
            <a:extLst>
              <a:ext uri="{FF2B5EF4-FFF2-40B4-BE49-F238E27FC236}">
                <a16:creationId xmlns:a16="http://schemas.microsoft.com/office/drawing/2014/main" xmlns="" id="{260F0473-7A33-76D6-D8B7-5852CC74E7A6}"/>
              </a:ext>
            </a:extLst>
          </p:cNvPr>
          <p:cNvPicPr>
            <a:picLocks noChangeAspect="1"/>
          </p:cNvPicPr>
          <p:nvPr/>
        </p:nvPicPr>
        <p:blipFill>
          <a:blip r:embed="rId4"/>
          <a:stretch>
            <a:fillRect/>
          </a:stretch>
        </p:blipFill>
        <p:spPr>
          <a:xfrm>
            <a:off x="7901891" y="14468"/>
            <a:ext cx="1242109" cy="1131426"/>
          </a:xfrm>
          <a:prstGeom prst="rect">
            <a:avLst/>
          </a:prstGeom>
        </p:spPr>
      </p:pic>
    </p:spTree>
    <p:extLst>
      <p:ext uri="{BB962C8B-B14F-4D97-AF65-F5344CB8AC3E}">
        <p14:creationId xmlns:p14="http://schemas.microsoft.com/office/powerpoint/2010/main" val="2784013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B50D8301-4647-EF66-C7A5-F32E09ECAA4F}"/>
              </a:ext>
            </a:extLst>
          </p:cNvPr>
          <p:cNvSpPr txBox="1"/>
          <p:nvPr/>
        </p:nvSpPr>
        <p:spPr>
          <a:xfrm>
            <a:off x="1796912" y="2246202"/>
            <a:ext cx="7109791" cy="2188676"/>
          </a:xfrm>
          <a:prstGeom prst="rect">
            <a:avLst/>
          </a:prstGeom>
          <a:no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ar-SA"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ما الذي أثار فضولكم؟</a:t>
            </a:r>
            <a:r>
              <a:rPr kumimoji="0" lang="en-US"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he-IL"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ar-SA"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ما الذي أثار اعجابكم؟</a:t>
            </a:r>
            <a:r>
              <a:rPr kumimoji="0" lang="en-US"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he-IL"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ar-SA"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ماذا أيضا اردتم أن تعرفوا؟</a:t>
            </a:r>
            <a:endParaRPr kumimoji="0" lang="en-US"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A57F180-27F4-12E1-395F-CAE24AC03C7D}"/>
              </a:ext>
            </a:extLst>
          </p:cNvPr>
          <p:cNvSpPr txBox="1"/>
          <p:nvPr/>
        </p:nvSpPr>
        <p:spPr>
          <a:xfrm>
            <a:off x="2286000" y="682775"/>
            <a:ext cx="4572000" cy="688458"/>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نَتَأَمَّل بِطَرِيْقَةِ التَّفْكِيْر</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322319FB-8A32-DEDB-5F6C-0C002C809FDD}"/>
              </a:ext>
            </a:extLst>
          </p:cNvPr>
          <p:cNvSpPr txBox="1"/>
          <p:nvPr/>
        </p:nvSpPr>
        <p:spPr>
          <a:xfrm>
            <a:off x="792118" y="5181536"/>
            <a:ext cx="7917774" cy="1316771"/>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32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هكذا في العلمِ:</a:t>
            </a:r>
            <a:endParaRPr kumimoji="0" lang="he-IL" sz="32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457200" rtl="1" eaLnBrk="1" fontAlgn="auto" latinLnBrk="0" hangingPunct="1">
              <a:lnSpc>
                <a:spcPct val="115000"/>
              </a:lnSpc>
              <a:spcBef>
                <a:spcPts val="0"/>
              </a:spcBef>
              <a:spcAft>
                <a:spcPts val="1000"/>
              </a:spcAft>
              <a:buClrTx/>
              <a:buSzTx/>
              <a:buFontTx/>
              <a:buNone/>
              <a:tabLst/>
              <a:defRPr/>
            </a:pPr>
            <a:r>
              <a:rPr kumimoji="0" lang="ar-SA" sz="32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نتأمل، نتمعن، يثار فضولنا، نسأل اسئلة ونبحث</a:t>
            </a:r>
            <a:r>
              <a:rPr kumimoji="0" lang="he-IL" sz="32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sz="32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p:cNvPicPr>
            <a:picLocks noChangeAspect="1"/>
          </p:cNvPicPr>
          <p:nvPr/>
        </p:nvPicPr>
        <p:blipFill>
          <a:blip r:embed="rId3"/>
          <a:stretch>
            <a:fillRect/>
          </a:stretch>
        </p:blipFill>
        <p:spPr>
          <a:xfrm>
            <a:off x="237297" y="1751254"/>
            <a:ext cx="4745888" cy="3355492"/>
          </a:xfrm>
          <a:prstGeom prst="rect">
            <a:avLst/>
          </a:prstGeom>
          <a:effectLst>
            <a:outerShdw blurRad="63500" sx="102000" sy="102000" algn="ctr" rotWithShape="0">
              <a:prstClr val="black">
                <a:alpha val="40000"/>
              </a:prstClr>
            </a:outerShdw>
          </a:effectLst>
        </p:spPr>
      </p:pic>
      <p:pic>
        <p:nvPicPr>
          <p:cNvPr id="2" name="תמונה 1">
            <a:extLst>
              <a:ext uri="{FF2B5EF4-FFF2-40B4-BE49-F238E27FC236}">
                <a16:creationId xmlns:a16="http://schemas.microsoft.com/office/drawing/2014/main" xmlns="" id="{3C87080A-B2D7-0E96-9160-C68171268419}"/>
              </a:ext>
            </a:extLst>
          </p:cNvPr>
          <p:cNvPicPr>
            <a:picLocks noChangeAspect="1"/>
          </p:cNvPicPr>
          <p:nvPr/>
        </p:nvPicPr>
        <p:blipFill>
          <a:blip r:embed="rId4"/>
          <a:stretch>
            <a:fillRect/>
          </a:stretch>
        </p:blipFill>
        <p:spPr>
          <a:xfrm>
            <a:off x="7936835" y="0"/>
            <a:ext cx="1207165" cy="1099595"/>
          </a:xfrm>
          <a:prstGeom prst="rect">
            <a:avLst/>
          </a:prstGeom>
        </p:spPr>
      </p:pic>
    </p:spTree>
    <p:extLst>
      <p:ext uri="{BB962C8B-B14F-4D97-AF65-F5344CB8AC3E}">
        <p14:creationId xmlns:p14="http://schemas.microsoft.com/office/powerpoint/2010/main" val="1418383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C8FB6112-37CE-46AC-7651-C93E38F99C63}"/>
              </a:ext>
            </a:extLst>
          </p:cNvPr>
          <p:cNvSpPr txBox="1"/>
          <p:nvPr/>
        </p:nvSpPr>
        <p:spPr>
          <a:xfrm>
            <a:off x="2548138" y="1528206"/>
            <a:ext cx="6217124" cy="4192814"/>
          </a:xfrm>
          <a:prstGeom prst="rect">
            <a:avLst/>
          </a:prstGeom>
          <a:noFill/>
        </p:spPr>
        <p:txBody>
          <a:bodyPr wrap="square">
            <a:spAutoFit/>
          </a:bodyPr>
          <a:lstStyle/>
          <a:p>
            <a:pPr algn="r" rtl="1">
              <a:lnSpc>
                <a:spcPct val="200000"/>
              </a:lnSpc>
              <a:spcAft>
                <a:spcPts val="1000"/>
              </a:spcAft>
            </a:pPr>
            <a:endParaRPr lang="he-IL" sz="2400" b="1" kern="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200000"/>
              </a:lnSpc>
              <a:spcAft>
                <a:spcPts val="1000"/>
              </a:spcAft>
            </a:pPr>
            <a:r>
              <a:rPr lang="ar-SA" sz="2400" b="1" kern="100" dirty="0">
                <a:effectLst/>
                <a:latin typeface="Calibri" panose="020F0502020204030204" pitchFamily="34" charset="0"/>
                <a:ea typeface="Calibri" panose="020F0502020204030204" pitchFamily="34" charset="0"/>
                <a:cs typeface="Arial" panose="020B0604020202020204" pitchFamily="34" charset="0"/>
              </a:rPr>
              <a:t>• نَسْكُبُ 100 سم مكعب مِنَ الْمَاءِ فِي كَأس قِيَاسِ الْحَجْمِ.</a:t>
            </a:r>
          </a:p>
          <a:p>
            <a:pPr algn="r" rtl="1">
              <a:lnSpc>
                <a:spcPct val="200000"/>
              </a:lnSpc>
              <a:spcAft>
                <a:spcPts val="1000"/>
              </a:spcAft>
            </a:pPr>
            <a:r>
              <a:rPr lang="ar-SA" sz="2400" b="1" kern="100" dirty="0">
                <a:effectLst/>
                <a:latin typeface="Calibri" panose="020F0502020204030204" pitchFamily="34" charset="0"/>
                <a:ea typeface="Calibri" panose="020F0502020204030204" pitchFamily="34" charset="0"/>
                <a:cs typeface="Arial" panose="020B0604020202020204" pitchFamily="34" charset="0"/>
              </a:rPr>
              <a:t>• نَضَعُ 2 مُكَعَّبَاتٍ مِنَ الْجَلِيْدِ فِي الكَأسِ.</a:t>
            </a:r>
          </a:p>
          <a:p>
            <a:pPr algn="r" rtl="1">
              <a:lnSpc>
                <a:spcPct val="200000"/>
              </a:lnSpc>
              <a:spcAft>
                <a:spcPts val="1000"/>
              </a:spcAft>
            </a:pPr>
            <a:r>
              <a:rPr lang="ar-SA" sz="2400" b="1" kern="100" dirty="0">
                <a:effectLst/>
                <a:latin typeface="Calibri" panose="020F0502020204030204" pitchFamily="34" charset="0"/>
                <a:ea typeface="Calibri" panose="020F0502020204030204" pitchFamily="34" charset="0"/>
                <a:cs typeface="Arial" panose="020B0604020202020204" pitchFamily="34" charset="0"/>
              </a:rPr>
              <a:t>• نَنْتَظِرُ حَتَّى انْصِهَارِ مُكَعَّبَاتِ الْجَلِيْدِ.</a:t>
            </a:r>
          </a:p>
          <a:p>
            <a:pPr algn="r" rtl="1">
              <a:lnSpc>
                <a:spcPct val="200000"/>
              </a:lnSpc>
              <a:spcAft>
                <a:spcPts val="1000"/>
              </a:spcAft>
            </a:pPr>
            <a:r>
              <a:rPr lang="ar-SA" sz="2400" b="1" kern="100" dirty="0">
                <a:effectLst/>
                <a:latin typeface="Calibri" panose="020F0502020204030204" pitchFamily="34" charset="0"/>
                <a:ea typeface="Calibri" panose="020F0502020204030204" pitchFamily="34" charset="0"/>
                <a:cs typeface="Arial" panose="020B0604020202020204" pitchFamily="34" charset="0"/>
              </a:rPr>
              <a:t>• نَسْكُبُ الْمَاءَ المُنْصَه</a:t>
            </a:r>
            <a:r>
              <a:rPr lang="ar-SA" sz="2400" b="1" kern="100" dirty="0">
                <a:latin typeface="Calibri" panose="020F0502020204030204" pitchFamily="34" charset="0"/>
                <a:ea typeface="Calibri" panose="020F0502020204030204" pitchFamily="34" charset="0"/>
                <a:cs typeface="Arial" panose="020B0604020202020204" pitchFamily="34" charset="0"/>
              </a:rPr>
              <a:t>ِ</a:t>
            </a:r>
            <a:r>
              <a:rPr lang="ar-SA" sz="2400" b="1" kern="100" dirty="0">
                <a:effectLst/>
                <a:latin typeface="Calibri" panose="020F0502020204030204" pitchFamily="34" charset="0"/>
                <a:ea typeface="Calibri" panose="020F0502020204030204" pitchFamily="34" charset="0"/>
                <a:cs typeface="Arial" panose="020B0604020202020204" pitchFamily="34" charset="0"/>
              </a:rPr>
              <a:t>رَ فِي كَأسِ قِيَاسِ الْحَجْمِ.</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6D44D5CC-E3B8-2384-A358-7CE1D0240A9F}"/>
              </a:ext>
            </a:extLst>
          </p:cNvPr>
          <p:cNvSpPr txBox="1"/>
          <p:nvPr/>
        </p:nvSpPr>
        <p:spPr>
          <a:xfrm>
            <a:off x="1895060" y="230910"/>
            <a:ext cx="5826540" cy="1325556"/>
          </a:xfrm>
          <a:prstGeom prst="rect">
            <a:avLst/>
          </a:prstGeom>
          <a:noFill/>
        </p:spPr>
        <p:txBody>
          <a:bodyPr wrap="square">
            <a:spAutoFit/>
          </a:bodyPr>
          <a:lstStyle/>
          <a:p>
            <a:pPr algn="r" rtl="1">
              <a:lnSpc>
                <a:spcPct val="115000"/>
              </a:lnSpc>
              <a:spcAft>
                <a:spcPts val="1000"/>
              </a:spcAft>
            </a:pPr>
            <a:r>
              <a:rPr lang="ar-SA" sz="3600" b="1" kern="0" dirty="0">
                <a:effectLst/>
                <a:latin typeface="Calibri" panose="020F0502020204030204" pitchFamily="34" charset="0"/>
                <a:ea typeface="Calibri" panose="020F0502020204030204" pitchFamily="34" charset="0"/>
                <a:cs typeface="Arial" panose="020B0604020202020204" pitchFamily="34" charset="0"/>
              </a:rPr>
              <a:t>نَبْحَثُ انْصِهَار الْجَلِيْدِ الْمُتَوَاجِدِ عَلَى الْيَابِسَةِ بِمُسَاعَدَةِ نَمُوْذَجٍ (موديل). </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B2C15F6D-24EF-C210-1E1D-35943ED2A0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38" y="1685224"/>
            <a:ext cx="2093595" cy="2472055"/>
          </a:xfrm>
          <a:prstGeom prst="rect">
            <a:avLst/>
          </a:prstGeom>
          <a:noFill/>
          <a:ln>
            <a:noFill/>
          </a:ln>
          <a:effectLst>
            <a:outerShdw blurRad="63500" sx="102000" sy="102000" algn="ctr" rotWithShape="0">
              <a:prstClr val="black">
                <a:alpha val="40000"/>
              </a:prstClr>
            </a:outerShdw>
          </a:effectLst>
        </p:spPr>
      </p:pic>
      <p:pic>
        <p:nvPicPr>
          <p:cNvPr id="7" name="תמונה 6">
            <a:extLst>
              <a:ext uri="{FF2B5EF4-FFF2-40B4-BE49-F238E27FC236}">
                <a16:creationId xmlns:a16="http://schemas.microsoft.com/office/drawing/2014/main" xmlns="" id="{1D4A172B-09A4-ABB5-876C-2CA40F7DF2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738" y="4314251"/>
            <a:ext cx="3033395" cy="2035810"/>
          </a:xfrm>
          <a:prstGeom prst="rect">
            <a:avLst/>
          </a:prstGeom>
          <a:noFill/>
          <a:ln>
            <a:noFill/>
          </a:ln>
          <a:effectLst>
            <a:outerShdw blurRad="63500" sx="102000" sy="102000" algn="ctr" rotWithShape="0">
              <a:prstClr val="black">
                <a:alpha val="40000"/>
              </a:prstClr>
            </a:outerShdw>
          </a:effectLst>
        </p:spPr>
      </p:pic>
      <p:pic>
        <p:nvPicPr>
          <p:cNvPr id="2" name="תמונה 1">
            <a:extLst>
              <a:ext uri="{FF2B5EF4-FFF2-40B4-BE49-F238E27FC236}">
                <a16:creationId xmlns:a16="http://schemas.microsoft.com/office/drawing/2014/main" xmlns="" id="{2935EA71-546B-8E2C-06D9-54BD6256A9B7}"/>
              </a:ext>
            </a:extLst>
          </p:cNvPr>
          <p:cNvPicPr>
            <a:picLocks noChangeAspect="1"/>
          </p:cNvPicPr>
          <p:nvPr/>
        </p:nvPicPr>
        <p:blipFill>
          <a:blip r:embed="rId5"/>
          <a:stretch>
            <a:fillRect/>
          </a:stretch>
        </p:blipFill>
        <p:spPr>
          <a:xfrm>
            <a:off x="7979107" y="0"/>
            <a:ext cx="1248207" cy="1136980"/>
          </a:xfrm>
          <a:prstGeom prst="rect">
            <a:avLst/>
          </a:prstGeom>
        </p:spPr>
      </p:pic>
    </p:spTree>
    <p:extLst>
      <p:ext uri="{BB962C8B-B14F-4D97-AF65-F5344CB8AC3E}">
        <p14:creationId xmlns:p14="http://schemas.microsoft.com/office/powerpoint/2010/main" val="1558140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C2E4337-C0AB-6F23-7C90-CEF1AA6B8187}"/>
              </a:ext>
            </a:extLst>
          </p:cNvPr>
          <p:cNvSpPr txBox="1"/>
          <p:nvPr/>
        </p:nvSpPr>
        <p:spPr>
          <a:xfrm>
            <a:off x="0" y="1591986"/>
            <a:ext cx="8676861" cy="725199"/>
          </a:xfrm>
          <a:prstGeom prst="rect">
            <a:avLst/>
          </a:prstGeom>
          <a:noFill/>
        </p:spPr>
        <p:txBody>
          <a:bodyPr wrap="square">
            <a:spAutoFit/>
          </a:bodyPr>
          <a:lstStyle/>
          <a:p>
            <a:pPr algn="r" rtl="1">
              <a:lnSpc>
                <a:spcPct val="200000"/>
              </a:lnSpc>
              <a:spcAft>
                <a:spcPts val="1000"/>
              </a:spcAft>
            </a:pPr>
            <a:r>
              <a:rPr lang="ar-SA"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ماذا حدثَ لحجمِ الماءِ في كأسِ القياسِ بعدَ إضافةِ الماءِ (مكعبات الجليد التي انصهرتْ)؟</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9FC210BE-3FDC-4280-3579-FC7EA5207B68}"/>
              </a:ext>
            </a:extLst>
          </p:cNvPr>
          <p:cNvSpPr txBox="1"/>
          <p:nvPr/>
        </p:nvSpPr>
        <p:spPr>
          <a:xfrm>
            <a:off x="1875183" y="702654"/>
            <a:ext cx="4572000" cy="688458"/>
          </a:xfrm>
          <a:prstGeom prst="rect">
            <a:avLst/>
          </a:prstGeom>
          <a:noFill/>
        </p:spPr>
        <p:txBody>
          <a:bodyPr wrap="square">
            <a:spAutoFit/>
          </a:bodyPr>
          <a:lstStyle/>
          <a:p>
            <a:pPr algn="r" rtl="1">
              <a:lnSpc>
                <a:spcPct val="115000"/>
              </a:lnSpc>
              <a:spcAft>
                <a:spcPts val="1000"/>
              </a:spcAft>
            </a:pPr>
            <a:r>
              <a:rPr lang="ar-SA" sz="3600" b="1" kern="0" dirty="0">
                <a:effectLst/>
                <a:latin typeface="Calibri" panose="020F0502020204030204" pitchFamily="34" charset="0"/>
                <a:ea typeface="Calibri" panose="020F0502020204030204" pitchFamily="34" charset="0"/>
                <a:cs typeface="Arial" panose="020B0604020202020204" pitchFamily="34" charset="0"/>
              </a:rPr>
              <a:t>مَاذَا حَدَثَ؟</a:t>
            </a:r>
            <a:r>
              <a:rPr lang="he-IL" sz="3600" b="1" kern="0" dirty="0">
                <a:effectLst/>
                <a:latin typeface="Calibri" panose="020F0502020204030204" pitchFamily="34" charset="0"/>
                <a:ea typeface="Calibri" panose="020F0502020204030204" pitchFamily="34" charset="0"/>
                <a:cs typeface="Arial" panose="020B0604020202020204" pitchFamily="34" charset="0"/>
              </a:rPr>
              <a:t> (</a:t>
            </a:r>
            <a:r>
              <a:rPr lang="ar-SA" sz="3600" b="1" kern="0" dirty="0">
                <a:effectLst/>
                <a:latin typeface="Calibri" panose="020F0502020204030204" pitchFamily="34" charset="0"/>
                <a:ea typeface="Calibri" panose="020F0502020204030204" pitchFamily="34" charset="0"/>
                <a:cs typeface="Arial" panose="020B0604020202020204" pitchFamily="34" charset="0"/>
              </a:rPr>
              <a:t>نتيجة</a:t>
            </a:r>
            <a:r>
              <a:rPr lang="he-IL" sz="3600" b="1" kern="0" dirty="0">
                <a:effectLst/>
                <a:latin typeface="Calibri" panose="020F0502020204030204" pitchFamily="34" charset="0"/>
                <a:ea typeface="Calibri" panose="020F0502020204030204" pitchFamily="34" charset="0"/>
                <a:cs typeface="Arial" panose="020B0604020202020204" pitchFamily="34" charset="0"/>
              </a:rPr>
              <a:t>)</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E01E43F8-B8D8-03EC-B334-1EA9310C98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655" y="3429000"/>
            <a:ext cx="3068976" cy="3328196"/>
          </a:xfrm>
          <a:prstGeom prst="rect">
            <a:avLst/>
          </a:prstGeom>
          <a:noFill/>
          <a:ln>
            <a:noFill/>
          </a:ln>
          <a:effectLst>
            <a:outerShdw blurRad="50800" dist="88900" dir="8100000" algn="tr" rotWithShape="0">
              <a:prstClr val="black">
                <a:alpha val="40000"/>
              </a:prstClr>
            </a:outerShdw>
          </a:effectLst>
        </p:spPr>
      </p:pic>
      <p:pic>
        <p:nvPicPr>
          <p:cNvPr id="7" name="תמונה 6">
            <a:extLst>
              <a:ext uri="{FF2B5EF4-FFF2-40B4-BE49-F238E27FC236}">
                <a16:creationId xmlns:a16="http://schemas.microsoft.com/office/drawing/2014/main" xmlns="" id="{A16166F9-697F-48EC-AEB4-F255B86737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5738" y="3429000"/>
            <a:ext cx="3113862" cy="3258992"/>
          </a:xfrm>
          <a:prstGeom prst="rect">
            <a:avLst/>
          </a:prstGeom>
          <a:noFill/>
          <a:ln>
            <a:noFill/>
          </a:ln>
          <a:effectLst>
            <a:outerShdw blurRad="50800" dist="101600" dir="2700000" algn="tl" rotWithShape="0">
              <a:prstClr val="black">
                <a:alpha val="40000"/>
              </a:prstClr>
            </a:outerShdw>
          </a:effectLst>
        </p:spPr>
      </p:pic>
      <p:pic>
        <p:nvPicPr>
          <p:cNvPr id="2" name="תמונה 1">
            <a:extLst>
              <a:ext uri="{FF2B5EF4-FFF2-40B4-BE49-F238E27FC236}">
                <a16:creationId xmlns:a16="http://schemas.microsoft.com/office/drawing/2014/main" xmlns="" id="{0B442005-4AEA-D30E-2FF7-04E0D7619E48}"/>
              </a:ext>
            </a:extLst>
          </p:cNvPr>
          <p:cNvPicPr>
            <a:picLocks noChangeAspect="1"/>
          </p:cNvPicPr>
          <p:nvPr/>
        </p:nvPicPr>
        <p:blipFill>
          <a:blip r:embed="rId5"/>
          <a:stretch>
            <a:fillRect/>
          </a:stretch>
        </p:blipFill>
        <p:spPr>
          <a:xfrm>
            <a:off x="7893935" y="0"/>
            <a:ext cx="1250066" cy="1138674"/>
          </a:xfrm>
          <a:prstGeom prst="rect">
            <a:avLst/>
          </a:prstGeom>
        </p:spPr>
      </p:pic>
    </p:spTree>
    <p:extLst>
      <p:ext uri="{BB962C8B-B14F-4D97-AF65-F5344CB8AC3E}">
        <p14:creationId xmlns:p14="http://schemas.microsoft.com/office/powerpoint/2010/main" val="422738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2417235-E05C-3634-E284-BD009DAE812E}"/>
              </a:ext>
            </a:extLst>
          </p:cNvPr>
          <p:cNvSpPr txBox="1"/>
          <p:nvPr/>
        </p:nvSpPr>
        <p:spPr>
          <a:xfrm>
            <a:off x="1835426" y="1535839"/>
            <a:ext cx="6917635" cy="2802690"/>
          </a:xfrm>
          <a:prstGeom prst="rect">
            <a:avLst/>
          </a:prstGeom>
          <a:noFill/>
        </p:spPr>
        <p:txBody>
          <a:bodyPr wrap="square">
            <a:spAutoFit/>
          </a:bodyPr>
          <a:lstStyle/>
          <a:p>
            <a:pPr marL="342900" lvl="0" indent="-342900" algn="r" rtl="1">
              <a:lnSpc>
                <a:spcPct val="150000"/>
              </a:lnSpc>
              <a:buFont typeface="Symbol" panose="05050102010706020507" pitchFamily="18" charset="2"/>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ماذا يمثّل الماء المتواجد في كأس قياس الحجم؟</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Symbol" panose="05050102010706020507" pitchFamily="18" charset="2"/>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ماذا تم</a:t>
            </a:r>
            <a:r>
              <a:rPr lang="ar-SA" sz="2400" b="1" kern="100" dirty="0">
                <a:latin typeface="Calibri" panose="020F0502020204030204" pitchFamily="34" charset="0"/>
                <a:ea typeface="Calibri" panose="020F0502020204030204" pitchFamily="34" charset="0"/>
                <a:cs typeface="Arial" panose="020B0604020202020204" pitchFamily="34" charset="0"/>
              </a:rPr>
              <a:t>ثّل مكعّبات الجليد؟</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Symbol" panose="05050102010706020507" pitchFamily="18" charset="2"/>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ماذا يمثّل انصهار الجليد؟</a:t>
            </a:r>
            <a:r>
              <a:rPr lang="he-IL" sz="2400" b="1" kern="100" dirty="0">
                <a:effectLst/>
                <a:latin typeface="Calibri" panose="020F0502020204030204" pitchFamily="34" charset="0"/>
                <a:ea typeface="Calibri" panose="020F0502020204030204" pitchFamily="34" charset="0"/>
                <a:cs typeface="Arial" panose="020B0604020202020204" pitchFamily="34" charset="0"/>
              </a:rPr>
              <a:t> </a:t>
            </a:r>
            <a:endParaRPr lang="ar-SA"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Symbol" panose="05050102010706020507" pitchFamily="18" charset="2"/>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ماذا يمثّل نقل الماء المنصهر الى كأس القياس؟</a:t>
            </a:r>
            <a:endParaRPr lang="he-IL"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spcAft>
                <a:spcPts val="1000"/>
              </a:spcAft>
              <a:buFont typeface="Symbol" panose="05050102010706020507" pitchFamily="18" charset="2"/>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ماذا تمثّل نتائج التّجربة؟</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5E44D420-D884-0D4D-2EF8-DF4B125849DC}"/>
              </a:ext>
            </a:extLst>
          </p:cNvPr>
          <p:cNvSpPr txBox="1"/>
          <p:nvPr/>
        </p:nvSpPr>
        <p:spPr>
          <a:xfrm>
            <a:off x="112642" y="689402"/>
            <a:ext cx="7445625" cy="688458"/>
          </a:xfrm>
          <a:prstGeom prst="rect">
            <a:avLst/>
          </a:prstGeom>
          <a:noFill/>
        </p:spPr>
        <p:txBody>
          <a:bodyPr wrap="square">
            <a:spAutoFit/>
          </a:bodyPr>
          <a:lstStyle/>
          <a:p>
            <a:pPr algn="r" rtl="1">
              <a:lnSpc>
                <a:spcPct val="115000"/>
              </a:lnSpc>
              <a:spcAft>
                <a:spcPts val="1000"/>
              </a:spcAft>
            </a:pPr>
            <a:r>
              <a:rPr lang="ar-SA" sz="3600" b="1" kern="100" dirty="0">
                <a:latin typeface="Calibri" panose="020F0502020204030204" pitchFamily="34" charset="0"/>
                <a:ea typeface="Calibri" panose="020F0502020204030204" pitchFamily="34" charset="0"/>
                <a:cs typeface="Arial" panose="020B0604020202020204" pitchFamily="34" charset="0"/>
              </a:rPr>
              <a:t>نُفَكّر</a:t>
            </a:r>
            <a:r>
              <a:rPr lang="he-IL" sz="3600" b="1" kern="100" dirty="0">
                <a:effectLst/>
                <a:latin typeface="Calibri" panose="020F0502020204030204" pitchFamily="34" charset="0"/>
                <a:ea typeface="Calibri" panose="020F0502020204030204" pitchFamily="34" charset="0"/>
                <a:cs typeface="Arial" panose="020B0604020202020204" pitchFamily="34" charset="0"/>
              </a:rPr>
              <a:t>: </a:t>
            </a:r>
            <a:r>
              <a:rPr lang="ar-SA" sz="3600" b="1" kern="100" dirty="0">
                <a:effectLst/>
                <a:latin typeface="Calibri" panose="020F0502020204030204" pitchFamily="34" charset="0"/>
                <a:ea typeface="Calibri" panose="020F0502020204030204" pitchFamily="34" charset="0"/>
                <a:cs typeface="Arial" panose="020B0604020202020204" pitchFamily="34" charset="0"/>
              </a:rPr>
              <a:t>مِنَ النَّموذج (الموديل) الى الطبيعة</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97A9AAA0-9829-239D-92E3-635167F753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237" y="4496508"/>
            <a:ext cx="3185150" cy="2138589"/>
          </a:xfrm>
          <a:prstGeom prst="rect">
            <a:avLst/>
          </a:prstGeom>
          <a:noFill/>
          <a:ln>
            <a:noFill/>
          </a:ln>
          <a:effectLst>
            <a:outerShdw blurRad="50800" dist="88900" dir="2700000" algn="tl" rotWithShape="0">
              <a:prstClr val="black">
                <a:alpha val="40000"/>
              </a:prstClr>
            </a:outerShdw>
          </a:effectLst>
        </p:spPr>
      </p:pic>
      <p:pic>
        <p:nvPicPr>
          <p:cNvPr id="7" name="תמונה 6">
            <a:extLst>
              <a:ext uri="{FF2B5EF4-FFF2-40B4-BE49-F238E27FC236}">
                <a16:creationId xmlns:a16="http://schemas.microsoft.com/office/drawing/2014/main" xmlns="" id="{A563FE2D-07E6-518C-5528-2992662BC3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8509" y="4496509"/>
            <a:ext cx="3223491" cy="2138589"/>
          </a:xfrm>
          <a:prstGeom prst="rect">
            <a:avLst/>
          </a:prstGeom>
          <a:noFill/>
          <a:effectLst>
            <a:outerShdw blurRad="50800" dist="88900" dir="8100000" algn="tr" rotWithShape="0">
              <a:prstClr val="black">
                <a:alpha val="40000"/>
              </a:prstClr>
            </a:outerShdw>
          </a:effectLst>
        </p:spPr>
      </p:pic>
      <p:pic>
        <p:nvPicPr>
          <p:cNvPr id="2" name="תמונה 1">
            <a:extLst>
              <a:ext uri="{FF2B5EF4-FFF2-40B4-BE49-F238E27FC236}">
                <a16:creationId xmlns:a16="http://schemas.microsoft.com/office/drawing/2014/main" xmlns="" id="{9A417C05-792C-09F5-467E-3EA032CA2870}"/>
              </a:ext>
            </a:extLst>
          </p:cNvPr>
          <p:cNvPicPr>
            <a:picLocks noChangeAspect="1"/>
          </p:cNvPicPr>
          <p:nvPr/>
        </p:nvPicPr>
        <p:blipFill>
          <a:blip r:embed="rId5"/>
          <a:stretch>
            <a:fillRect/>
          </a:stretch>
        </p:blipFill>
        <p:spPr>
          <a:xfrm>
            <a:off x="7898715" y="0"/>
            <a:ext cx="1245286" cy="1134319"/>
          </a:xfrm>
          <a:prstGeom prst="rect">
            <a:avLst/>
          </a:prstGeom>
        </p:spPr>
      </p:pic>
    </p:spTree>
    <p:extLst>
      <p:ext uri="{BB962C8B-B14F-4D97-AF65-F5344CB8AC3E}">
        <p14:creationId xmlns:p14="http://schemas.microsoft.com/office/powerpoint/2010/main" val="2110446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A0A0E8A1-7470-5DEE-C541-01248E7A5A5E}"/>
              </a:ext>
            </a:extLst>
          </p:cNvPr>
          <p:cNvSpPr txBox="1"/>
          <p:nvPr/>
        </p:nvSpPr>
        <p:spPr>
          <a:xfrm>
            <a:off x="1696277" y="772802"/>
            <a:ext cx="6579621" cy="707886"/>
          </a:xfrm>
          <a:prstGeom prst="rect">
            <a:avLst/>
          </a:prstGeom>
          <a:noFill/>
        </p:spPr>
        <p:txBody>
          <a:bodyPr wrap="square">
            <a:spAutoFit/>
          </a:bodyPr>
          <a:lstStyle/>
          <a:p>
            <a:pPr algn="ctr" rtl="1"/>
            <a:r>
              <a:rPr lang="ar-SA" sz="4000" b="1" kern="0" dirty="0">
                <a:effectLst/>
                <a:ea typeface="Calibri" panose="020F0502020204030204" pitchFamily="34" charset="0"/>
                <a:cs typeface="Arial" panose="020B0604020202020204" pitchFamily="34" charset="0"/>
              </a:rPr>
              <a:t>مناقشة وتلخيص التّجربة</a:t>
            </a:r>
            <a:endParaRPr lang="he-IL" sz="4000" dirty="0"/>
          </a:p>
        </p:txBody>
      </p:sp>
      <p:sp>
        <p:nvSpPr>
          <p:cNvPr id="5" name="תיבת טקסט 4">
            <a:extLst>
              <a:ext uri="{FF2B5EF4-FFF2-40B4-BE49-F238E27FC236}">
                <a16:creationId xmlns:a16="http://schemas.microsoft.com/office/drawing/2014/main" xmlns="" id="{E45D70C8-D9BC-C555-8617-4F7A7199071C}"/>
              </a:ext>
            </a:extLst>
          </p:cNvPr>
          <p:cNvSpPr txBox="1"/>
          <p:nvPr/>
        </p:nvSpPr>
        <p:spPr>
          <a:xfrm>
            <a:off x="452582" y="1668284"/>
            <a:ext cx="8432799" cy="2540824"/>
          </a:xfrm>
          <a:prstGeom prst="rect">
            <a:avLst/>
          </a:prstGeom>
          <a:noFill/>
        </p:spPr>
        <p:txBody>
          <a:bodyPr wrap="square">
            <a:spAutoFit/>
          </a:bodyPr>
          <a:lstStyle/>
          <a:p>
            <a:pPr marL="342900" lvl="0" indent="-342900" algn="r" rtl="1">
              <a:lnSpc>
                <a:spcPct val="115000"/>
              </a:lnSpc>
              <a:buFont typeface="Symbol" panose="05050102010706020507" pitchFamily="18" charset="2"/>
              <a:buChar char=""/>
            </a:pPr>
            <a:r>
              <a:rPr lang="ar-SA" sz="2800" b="1" kern="100" dirty="0">
                <a:effectLst/>
                <a:latin typeface="Calibri" panose="020F0502020204030204" pitchFamily="34" charset="0"/>
                <a:ea typeface="Calibri" panose="020F0502020204030204" pitchFamily="34" charset="0"/>
                <a:cs typeface="Arial" panose="020B0604020202020204" pitchFamily="34" charset="0"/>
              </a:rPr>
              <a:t>ما هي الظّواهر التي رأيناها في التّجربة؟</a:t>
            </a:r>
            <a:endParaRPr lang="en-US" sz="28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buFont typeface="Symbol" panose="05050102010706020507" pitchFamily="18" charset="2"/>
              <a:buChar char=""/>
            </a:pPr>
            <a:r>
              <a:rPr lang="ar-SA" sz="2800" b="1" kern="100" dirty="0">
                <a:effectLst/>
                <a:latin typeface="Calibri" panose="020F0502020204030204" pitchFamily="34" charset="0"/>
                <a:ea typeface="Calibri" panose="020F0502020204030204" pitchFamily="34" charset="0"/>
                <a:cs typeface="Arial" panose="020B0604020202020204" pitchFamily="34" charset="0"/>
              </a:rPr>
              <a:t>ما الذي من الممكن أن يحدث أذا انصهر الجليد المتواجد على اليابسة؟</a:t>
            </a:r>
            <a:endParaRPr lang="ar-SA" sz="2800" b="1" kern="100" dirty="0">
              <a:latin typeface="Calibri" panose="020F0502020204030204" pitchFamily="34" charset="0"/>
              <a:ea typeface="Calibri" panose="020F0502020204030204" pitchFamily="34" charset="0"/>
              <a:cs typeface="Arial" panose="020B0604020202020204" pitchFamily="34" charset="0"/>
            </a:endParaRPr>
          </a:p>
          <a:p>
            <a:pPr marL="342900" indent="-342900" algn="r" rtl="1">
              <a:lnSpc>
                <a:spcPct val="115000"/>
              </a:lnSpc>
              <a:buFont typeface="Symbol" panose="05050102010706020507" pitchFamily="18" charset="2"/>
              <a:buChar char=""/>
            </a:pPr>
            <a:r>
              <a:rPr lang="ar-SA" sz="2800" b="1" kern="100" dirty="0">
                <a:latin typeface="Calibri" panose="020F0502020204030204" pitchFamily="34" charset="0"/>
                <a:ea typeface="Calibri" panose="020F0502020204030204" pitchFamily="34" charset="0"/>
                <a:cs typeface="Arial" panose="020B0604020202020204" pitchFamily="34" charset="0"/>
              </a:rPr>
              <a:t>على من يؤثّر </a:t>
            </a:r>
            <a:r>
              <a:rPr lang="ar-SA" sz="2800" b="1" kern="100" dirty="0">
                <a:effectLst/>
                <a:latin typeface="Calibri" panose="020F0502020204030204" pitchFamily="34" charset="0"/>
                <a:ea typeface="Calibri" panose="020F0502020204030204" pitchFamily="34" charset="0"/>
                <a:cs typeface="Arial" panose="020B0604020202020204" pitchFamily="34" charset="0"/>
              </a:rPr>
              <a:t>انصهار الجليد المتواجد على اليابسة؟</a:t>
            </a:r>
            <a:endParaRPr lang="ar-SA" sz="2800" b="1" kern="100" dirty="0">
              <a:latin typeface="Calibri" panose="020F0502020204030204" pitchFamily="34" charset="0"/>
              <a:ea typeface="Calibri" panose="020F0502020204030204" pitchFamily="34" charset="0"/>
              <a:cs typeface="Arial" panose="020B0604020202020204" pitchFamily="34" charset="0"/>
            </a:endParaRPr>
          </a:p>
          <a:p>
            <a:pPr lvl="0" algn="r" rtl="1">
              <a:lnSpc>
                <a:spcPct val="115000"/>
              </a:lnSpc>
            </a:pPr>
            <a:r>
              <a:rPr lang="en-US" sz="2800" b="1" kern="100" dirty="0">
                <a:effectLst/>
                <a:latin typeface="Calibri" panose="020F0502020204030204" pitchFamily="34" charset="0"/>
                <a:ea typeface="Calibri" panose="020F0502020204030204" pitchFamily="34" charset="0"/>
                <a:cs typeface="Arial" panose="020B0604020202020204" pitchFamily="34" charset="0"/>
              </a:rPr>
              <a:t/>
            </a:r>
            <a:br>
              <a:rPr lang="en-US" sz="2800" b="1" kern="100" dirty="0">
                <a:effectLst/>
                <a:latin typeface="Calibri" panose="020F0502020204030204" pitchFamily="34" charset="0"/>
                <a:ea typeface="Calibri" panose="020F0502020204030204" pitchFamily="34" charset="0"/>
                <a:cs typeface="Arial" panose="020B0604020202020204" pitchFamily="34" charset="0"/>
              </a:rPr>
            </a:br>
            <a:endParaRPr lang="en-US" sz="28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noChangeAspect="1"/>
          </p:cNvPicPr>
          <p:nvPr/>
        </p:nvPicPr>
        <p:blipFill>
          <a:blip r:embed="rId3"/>
          <a:stretch>
            <a:fillRect/>
          </a:stretch>
        </p:blipFill>
        <p:spPr>
          <a:xfrm>
            <a:off x="1696277" y="3518937"/>
            <a:ext cx="5722651" cy="3001819"/>
          </a:xfrm>
          <a:prstGeom prst="rect">
            <a:avLst/>
          </a:prstGeom>
          <a:effectLst>
            <a:outerShdw blurRad="63500" sx="102000" sy="102000" algn="ctr" rotWithShape="0">
              <a:prstClr val="black">
                <a:alpha val="40000"/>
              </a:prstClr>
            </a:outerShdw>
          </a:effectLst>
        </p:spPr>
      </p:pic>
      <p:pic>
        <p:nvPicPr>
          <p:cNvPr id="4" name="תמונה 3">
            <a:extLst>
              <a:ext uri="{FF2B5EF4-FFF2-40B4-BE49-F238E27FC236}">
                <a16:creationId xmlns:a16="http://schemas.microsoft.com/office/drawing/2014/main" xmlns="" id="{140AB6EF-2CBA-2C5C-17B1-8E82AA9A0774}"/>
              </a:ext>
            </a:extLst>
          </p:cNvPr>
          <p:cNvPicPr>
            <a:picLocks noChangeAspect="1"/>
          </p:cNvPicPr>
          <p:nvPr/>
        </p:nvPicPr>
        <p:blipFill>
          <a:blip r:embed="rId4"/>
          <a:stretch>
            <a:fillRect/>
          </a:stretch>
        </p:blipFill>
        <p:spPr>
          <a:xfrm>
            <a:off x="7998106" y="35762"/>
            <a:ext cx="1145894" cy="1043784"/>
          </a:xfrm>
          <a:prstGeom prst="rect">
            <a:avLst/>
          </a:prstGeom>
        </p:spPr>
      </p:pic>
    </p:spTree>
    <p:extLst>
      <p:ext uri="{BB962C8B-B14F-4D97-AF65-F5344CB8AC3E}">
        <p14:creationId xmlns:p14="http://schemas.microsoft.com/office/powerpoint/2010/main" val="2855481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3BA37F8E-B470-0B33-82D1-B3ECABB81747}"/>
              </a:ext>
            </a:extLst>
          </p:cNvPr>
          <p:cNvSpPr txBox="1"/>
          <p:nvPr/>
        </p:nvSpPr>
        <p:spPr>
          <a:xfrm>
            <a:off x="443345" y="1283855"/>
            <a:ext cx="7860146" cy="622222"/>
          </a:xfrm>
          <a:prstGeom prst="rect">
            <a:avLst/>
          </a:prstGeom>
          <a:noFill/>
        </p:spPr>
        <p:txBody>
          <a:bodyPr wrap="square">
            <a:spAutoFit/>
          </a:bodyPr>
          <a:lstStyle/>
          <a:p>
            <a:pPr algn="r" rtl="1">
              <a:lnSpc>
                <a:spcPct val="115000"/>
              </a:lnSpc>
              <a:spcAft>
                <a:spcPts val="1000"/>
              </a:spcAft>
            </a:pPr>
            <a:r>
              <a:rPr lang="ar-SA" sz="3200" b="1" kern="100" dirty="0">
                <a:effectLst/>
                <a:latin typeface="Calibri" panose="020F0502020204030204" pitchFamily="34" charset="0"/>
                <a:ea typeface="Calibri" panose="020F0502020204030204" pitchFamily="34" charset="0"/>
                <a:cs typeface="Arial" panose="020B0604020202020204" pitchFamily="34" charset="0"/>
              </a:rPr>
              <a:t>ماذا سوفَ يحصل اذا انصهرَ الجليد المتواجد في البحرِ؟</a:t>
            </a:r>
            <a:endParaRPr lang="en-US" sz="32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3F161460-5943-87DF-6767-CF4D6A3F86D3}"/>
              </a:ext>
            </a:extLst>
          </p:cNvPr>
          <p:cNvSpPr txBox="1"/>
          <p:nvPr/>
        </p:nvSpPr>
        <p:spPr>
          <a:xfrm>
            <a:off x="1654677" y="595397"/>
            <a:ext cx="4572000"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سؤال للتّفكير</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xmlns="" id="{02195817-E671-F30B-7476-E001737AA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488" y="2273143"/>
            <a:ext cx="4877024" cy="4238838"/>
          </a:xfrm>
          <a:prstGeom prst="rect">
            <a:avLst/>
          </a:prstGeom>
          <a:solidFill>
            <a:srgbClr val="FFFFFF">
              <a:shade val="85000"/>
            </a:srgbClr>
          </a:solidFill>
          <a:ln w="88900" cap="sq">
            <a:solidFill>
              <a:srgbClr val="E4EAF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F1E7130F-A4EB-CF0F-118A-A746DBDCC4A7}"/>
              </a:ext>
            </a:extLst>
          </p:cNvPr>
          <p:cNvPicPr>
            <a:picLocks noChangeAspect="1"/>
          </p:cNvPicPr>
          <p:nvPr/>
        </p:nvPicPr>
        <p:blipFill>
          <a:blip r:embed="rId4"/>
          <a:stretch>
            <a:fillRect/>
          </a:stretch>
        </p:blipFill>
        <p:spPr>
          <a:xfrm>
            <a:off x="7987664" y="1"/>
            <a:ext cx="1156336" cy="1053296"/>
          </a:xfrm>
          <a:prstGeom prst="rect">
            <a:avLst/>
          </a:prstGeom>
        </p:spPr>
      </p:pic>
    </p:spTree>
    <p:extLst>
      <p:ext uri="{BB962C8B-B14F-4D97-AF65-F5344CB8AC3E}">
        <p14:creationId xmlns:p14="http://schemas.microsoft.com/office/powerpoint/2010/main" val="1933075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F93D119A-FC61-5C78-E39E-DFE109ED1533}"/>
              </a:ext>
            </a:extLst>
          </p:cNvPr>
          <p:cNvSpPr txBox="1"/>
          <p:nvPr/>
        </p:nvSpPr>
        <p:spPr>
          <a:xfrm>
            <a:off x="3121892" y="318892"/>
            <a:ext cx="2225963" cy="675249"/>
          </a:xfrm>
          <a:prstGeom prst="rect">
            <a:avLst/>
          </a:prstGeom>
          <a:noFill/>
        </p:spPr>
        <p:txBody>
          <a:bodyPr wrap="square">
            <a:spAutoFit/>
          </a:bodyPr>
          <a:lstStyle/>
          <a:p>
            <a:pPr algn="just" rtl="1">
              <a:lnSpc>
                <a:spcPct val="115000"/>
              </a:lnSpc>
              <a:spcAft>
                <a:spcPts val="1000"/>
              </a:spcAft>
            </a:pPr>
            <a:r>
              <a:rPr lang="ar-SA"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فعّالية</a:t>
            </a:r>
            <a:r>
              <a:rPr lang="he-IL"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3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תמונה 6">
            <a:hlinkClick r:id="rId3"/>
            <a:extLst>
              <a:ext uri="{FF2B5EF4-FFF2-40B4-BE49-F238E27FC236}">
                <a16:creationId xmlns:a16="http://schemas.microsoft.com/office/drawing/2014/main" xmlns="" id="{C6BA012F-0809-5205-9634-9FBCEFC763BF}"/>
              </a:ext>
            </a:extLst>
          </p:cNvPr>
          <p:cNvPicPr>
            <a:picLocks noChangeAspect="1"/>
          </p:cNvPicPr>
          <p:nvPr/>
        </p:nvPicPr>
        <p:blipFill>
          <a:blip r:embed="rId4"/>
          <a:stretch>
            <a:fillRect/>
          </a:stretch>
        </p:blipFill>
        <p:spPr>
          <a:xfrm>
            <a:off x="794041" y="2247600"/>
            <a:ext cx="7555917" cy="3766814"/>
          </a:xfrm>
          <a:prstGeom prst="rect">
            <a:avLst/>
          </a:prstGeom>
          <a:solidFill>
            <a:srgbClr val="FFFFFF">
              <a:shade val="85000"/>
            </a:srgbClr>
          </a:solidFill>
          <a:ln w="88900" cap="sq">
            <a:solidFill>
              <a:srgbClr val="8C434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תיבת טקסט 1">
            <a:extLst>
              <a:ext uri="{FF2B5EF4-FFF2-40B4-BE49-F238E27FC236}">
                <a16:creationId xmlns:a16="http://schemas.microsoft.com/office/drawing/2014/main" xmlns="" id="{B6744A69-D36E-0369-4366-6AE761F97156}"/>
              </a:ext>
            </a:extLst>
          </p:cNvPr>
          <p:cNvSpPr txBox="1"/>
          <p:nvPr/>
        </p:nvSpPr>
        <p:spPr>
          <a:xfrm>
            <a:off x="3419061" y="1389968"/>
            <a:ext cx="4256293" cy="646331"/>
          </a:xfrm>
          <a:prstGeom prst="rect">
            <a:avLst/>
          </a:prstGeom>
          <a:noFill/>
        </p:spPr>
        <p:txBody>
          <a:bodyPr wrap="none" rtlCol="1">
            <a:spAutoFit/>
          </a:bodyPr>
          <a:lstStyle/>
          <a:p>
            <a:r>
              <a:rPr lang="ar-SA" sz="3600" b="1" dirty="0"/>
              <a:t>شَاهِدُوا الْفيلْمَ الْقَصِيْرَ التَّالِي</a:t>
            </a:r>
          </a:p>
        </p:txBody>
      </p:sp>
      <p:sp>
        <p:nvSpPr>
          <p:cNvPr id="4" name="TextBox 3"/>
          <p:cNvSpPr txBox="1"/>
          <p:nvPr/>
        </p:nvSpPr>
        <p:spPr>
          <a:xfrm>
            <a:off x="2523484" y="6225715"/>
            <a:ext cx="4930897" cy="369332"/>
          </a:xfrm>
          <a:prstGeom prst="rect">
            <a:avLst/>
          </a:prstGeom>
          <a:noFill/>
        </p:spPr>
        <p:txBody>
          <a:bodyPr wrap="square" rtlCol="0">
            <a:spAutoFit/>
          </a:bodyPr>
          <a:lstStyle/>
          <a:p>
            <a:pPr algn="ctr"/>
            <a:r>
              <a:rPr lang="ar-SA" dirty="0"/>
              <a:t>برعاية متنزه الطيور، ايلات</a:t>
            </a:r>
            <a:endParaRPr lang="en-US" dirty="0"/>
          </a:p>
        </p:txBody>
      </p:sp>
      <p:pic>
        <p:nvPicPr>
          <p:cNvPr id="5" name="תמונה 4">
            <a:extLst>
              <a:ext uri="{FF2B5EF4-FFF2-40B4-BE49-F238E27FC236}">
                <a16:creationId xmlns:a16="http://schemas.microsoft.com/office/drawing/2014/main" xmlns="" id="{3E174F83-C865-A364-D551-7E2001FBFB4C}"/>
              </a:ext>
            </a:extLst>
          </p:cNvPr>
          <p:cNvPicPr>
            <a:picLocks noChangeAspect="1"/>
          </p:cNvPicPr>
          <p:nvPr/>
        </p:nvPicPr>
        <p:blipFill>
          <a:blip r:embed="rId5"/>
          <a:stretch>
            <a:fillRect/>
          </a:stretch>
        </p:blipFill>
        <p:spPr>
          <a:xfrm>
            <a:off x="7936835" y="0"/>
            <a:ext cx="1207165" cy="1099595"/>
          </a:xfrm>
          <a:prstGeom prst="rect">
            <a:avLst/>
          </a:prstGeom>
        </p:spPr>
      </p:pic>
    </p:spTree>
    <p:extLst>
      <p:ext uri="{BB962C8B-B14F-4D97-AF65-F5344CB8AC3E}">
        <p14:creationId xmlns:p14="http://schemas.microsoft.com/office/powerpoint/2010/main" val="1164139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DDDC87DC-86E4-4D6F-9AC3-E4963C35BC01}"/>
              </a:ext>
            </a:extLst>
          </p:cNvPr>
          <p:cNvSpPr txBox="1"/>
          <p:nvPr/>
        </p:nvSpPr>
        <p:spPr>
          <a:xfrm>
            <a:off x="2226365" y="755663"/>
            <a:ext cx="4368399" cy="1494768"/>
          </a:xfrm>
          <a:prstGeom prst="rect">
            <a:avLst/>
          </a:prstGeom>
          <a:noFill/>
        </p:spPr>
        <p:txBody>
          <a:bodyPr wrap="square">
            <a:spAutoFit/>
          </a:bodyPr>
          <a:lstStyle/>
          <a:p>
            <a:pPr algn="r" rtl="1">
              <a:lnSpc>
                <a:spcPct val="115000"/>
              </a:lnSpc>
              <a:spcAft>
                <a:spcPts val="1000"/>
              </a:spcAft>
            </a:pPr>
            <a:r>
              <a:rPr lang="he-IL" sz="3600" b="1" kern="100" dirty="0">
                <a:solidFill>
                  <a:srgbClr val="FF0000"/>
                </a:solidFill>
                <a:latin typeface="Calibri" panose="020F0502020204030204" pitchFamily="34" charset="0"/>
                <a:ea typeface="Calibri" panose="020F0502020204030204" pitchFamily="34" charset="0"/>
              </a:rPr>
              <a:t>        </a:t>
            </a:r>
            <a:r>
              <a:rPr lang="ar-SA" sz="3600" b="1" kern="100" dirty="0">
                <a:solidFill>
                  <a:srgbClr val="FF0000"/>
                </a:solidFill>
                <a:latin typeface="Calibri" panose="020F0502020204030204" pitchFamily="34" charset="0"/>
                <a:ea typeface="Calibri" panose="020F0502020204030204" pitchFamily="34" charset="0"/>
              </a:rPr>
              <a:t>فعّالية</a:t>
            </a:r>
            <a:r>
              <a:rPr lang="he-IL" sz="3600" b="1" kern="100" dirty="0">
                <a:solidFill>
                  <a:srgbClr val="FF0000"/>
                </a:solidFill>
                <a:latin typeface="Calibri" panose="020F0502020204030204" pitchFamily="34" charset="0"/>
                <a:ea typeface="Calibri" panose="020F0502020204030204" pitchFamily="34" charset="0"/>
              </a:rPr>
              <a:t> 3</a:t>
            </a:r>
            <a:endParaRPr lang="en-US" sz="3600" kern="1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ماذا سوفَ نتعلّم هذه السّنة؟</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xmlns="" id="{DB64A2F1-CDAC-2625-EE55-3996AF00F41D}"/>
              </a:ext>
            </a:extLst>
          </p:cNvPr>
          <p:cNvPicPr>
            <a:picLocks noChangeAspect="1"/>
          </p:cNvPicPr>
          <p:nvPr/>
        </p:nvPicPr>
        <p:blipFill>
          <a:blip r:embed="rId3"/>
          <a:stretch>
            <a:fillRect/>
          </a:stretch>
        </p:blipFill>
        <p:spPr>
          <a:xfrm>
            <a:off x="613458" y="3359136"/>
            <a:ext cx="8137003" cy="3250007"/>
          </a:xfrm>
          <a:prstGeom prst="rect">
            <a:avLst/>
          </a:prstGeom>
        </p:spPr>
      </p:pic>
      <p:pic>
        <p:nvPicPr>
          <p:cNvPr id="4" name="תמונה 3">
            <a:extLst>
              <a:ext uri="{FF2B5EF4-FFF2-40B4-BE49-F238E27FC236}">
                <a16:creationId xmlns:a16="http://schemas.microsoft.com/office/drawing/2014/main" xmlns="" id="{12FA2E31-D3BB-5CC3-47B2-FF3212615DA3}"/>
              </a:ext>
            </a:extLst>
          </p:cNvPr>
          <p:cNvPicPr>
            <a:picLocks noChangeAspect="1"/>
          </p:cNvPicPr>
          <p:nvPr/>
        </p:nvPicPr>
        <p:blipFill>
          <a:blip r:embed="rId4"/>
          <a:stretch>
            <a:fillRect/>
          </a:stretch>
        </p:blipFill>
        <p:spPr>
          <a:xfrm>
            <a:off x="7911423" y="0"/>
            <a:ext cx="1232578" cy="1122744"/>
          </a:xfrm>
          <a:prstGeom prst="rect">
            <a:avLst/>
          </a:prstGeom>
        </p:spPr>
      </p:pic>
    </p:spTree>
    <p:extLst>
      <p:ext uri="{BB962C8B-B14F-4D97-AF65-F5344CB8AC3E}">
        <p14:creationId xmlns:p14="http://schemas.microsoft.com/office/powerpoint/2010/main" val="2865435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0977F8A-B564-7BB3-B97A-A0A8E18327D1}"/>
              </a:ext>
            </a:extLst>
          </p:cNvPr>
          <p:cNvSpPr txBox="1"/>
          <p:nvPr/>
        </p:nvSpPr>
        <p:spPr>
          <a:xfrm>
            <a:off x="2663687" y="575798"/>
            <a:ext cx="4697812" cy="1081002"/>
          </a:xfrm>
          <a:prstGeom prst="rect">
            <a:avLst/>
          </a:prstGeom>
          <a:noFill/>
        </p:spPr>
        <p:txBody>
          <a:bodyPr wrap="square">
            <a:spAutoFit/>
          </a:bodyPr>
          <a:lstStyle/>
          <a:p>
            <a:pPr algn="ctr" rtl="1">
              <a:lnSpc>
                <a:spcPct val="150000"/>
              </a:lnSpc>
              <a:spcAft>
                <a:spcPts val="1000"/>
              </a:spcAft>
            </a:pPr>
            <a:r>
              <a:rPr lang="en-US" sz="4800" b="1" kern="0" dirty="0">
                <a:solidFill>
                  <a:srgbClr val="000000"/>
                </a:solidFill>
                <a:effectLst/>
                <a:latin typeface="Calibri" panose="020F0502020204030204" pitchFamily="34" charset="0"/>
                <a:ea typeface="Times New Roman" panose="02020603050405020304" pitchFamily="18" charset="0"/>
              </a:rPr>
              <a:t> </a:t>
            </a:r>
            <a:r>
              <a:rPr lang="ar-SA" sz="4800" b="1" kern="0" dirty="0">
                <a:solidFill>
                  <a:srgbClr val="000000"/>
                </a:solidFill>
                <a:effectLst/>
                <a:latin typeface="Calibri" panose="020F0502020204030204" pitchFamily="34" charset="0"/>
                <a:ea typeface="Times New Roman" panose="02020603050405020304" pitchFamily="18" charset="0"/>
              </a:rPr>
              <a:t>ماذا يوجدُ في الكتابِ؟</a:t>
            </a:r>
            <a:endParaRPr lang="en-US" sz="4800" kern="100" dirty="0">
              <a:effectLst/>
              <a:latin typeface="Calibri" panose="020F0502020204030204" pitchFamily="34" charset="0"/>
              <a:ea typeface="Calibri" panose="020F0502020204030204" pitchFamily="34" charset="0"/>
            </a:endParaRPr>
          </a:p>
        </p:txBody>
      </p:sp>
      <p:pic>
        <p:nvPicPr>
          <p:cNvPr id="8" name="תמונה 7">
            <a:extLst>
              <a:ext uri="{FF2B5EF4-FFF2-40B4-BE49-F238E27FC236}">
                <a16:creationId xmlns:a16="http://schemas.microsoft.com/office/drawing/2014/main" xmlns="" id="{4A4C48E3-9D87-B7A2-506A-A16D098401CC}"/>
              </a:ext>
            </a:extLst>
          </p:cNvPr>
          <p:cNvPicPr>
            <a:picLocks noChangeAspect="1"/>
          </p:cNvPicPr>
          <p:nvPr/>
        </p:nvPicPr>
        <p:blipFill>
          <a:blip r:embed="rId3"/>
          <a:stretch>
            <a:fillRect/>
          </a:stretch>
        </p:blipFill>
        <p:spPr>
          <a:xfrm>
            <a:off x="6691525" y="3008902"/>
            <a:ext cx="2430532" cy="3849098"/>
          </a:xfrm>
          <a:prstGeom prst="rect">
            <a:avLst/>
          </a:prstGeom>
        </p:spPr>
      </p:pic>
      <p:pic>
        <p:nvPicPr>
          <p:cNvPr id="9" name="תמונה 8">
            <a:extLst>
              <a:ext uri="{FF2B5EF4-FFF2-40B4-BE49-F238E27FC236}">
                <a16:creationId xmlns:a16="http://schemas.microsoft.com/office/drawing/2014/main" xmlns="" id="{90E44FB7-0022-EFFF-9DD3-0D1027A56F4B}"/>
              </a:ext>
            </a:extLst>
          </p:cNvPr>
          <p:cNvPicPr>
            <a:picLocks noChangeAspect="1"/>
          </p:cNvPicPr>
          <p:nvPr/>
        </p:nvPicPr>
        <p:blipFill>
          <a:blip r:embed="rId4"/>
          <a:stretch>
            <a:fillRect/>
          </a:stretch>
        </p:blipFill>
        <p:spPr>
          <a:xfrm>
            <a:off x="4640801" y="3008902"/>
            <a:ext cx="2119525" cy="3849098"/>
          </a:xfrm>
          <a:prstGeom prst="rect">
            <a:avLst/>
          </a:prstGeom>
        </p:spPr>
      </p:pic>
      <p:pic>
        <p:nvPicPr>
          <p:cNvPr id="10" name="תמונה 9">
            <a:extLst>
              <a:ext uri="{FF2B5EF4-FFF2-40B4-BE49-F238E27FC236}">
                <a16:creationId xmlns:a16="http://schemas.microsoft.com/office/drawing/2014/main" xmlns="" id="{109EE53E-1ACE-7689-47B7-78452F78A441}"/>
              </a:ext>
            </a:extLst>
          </p:cNvPr>
          <p:cNvPicPr>
            <a:picLocks noChangeAspect="1"/>
          </p:cNvPicPr>
          <p:nvPr/>
        </p:nvPicPr>
        <p:blipFill>
          <a:blip r:embed="rId5"/>
          <a:stretch>
            <a:fillRect/>
          </a:stretch>
        </p:blipFill>
        <p:spPr>
          <a:xfrm>
            <a:off x="2381250" y="3008902"/>
            <a:ext cx="2219762" cy="3849097"/>
          </a:xfrm>
          <a:prstGeom prst="rect">
            <a:avLst/>
          </a:prstGeom>
        </p:spPr>
      </p:pic>
      <p:pic>
        <p:nvPicPr>
          <p:cNvPr id="11" name="תמונה 10">
            <a:extLst>
              <a:ext uri="{FF2B5EF4-FFF2-40B4-BE49-F238E27FC236}">
                <a16:creationId xmlns:a16="http://schemas.microsoft.com/office/drawing/2014/main" xmlns="" id="{FA0EA76E-4253-664D-911E-86A0ED7C86B4}"/>
              </a:ext>
            </a:extLst>
          </p:cNvPr>
          <p:cNvPicPr>
            <a:picLocks noChangeAspect="1"/>
          </p:cNvPicPr>
          <p:nvPr/>
        </p:nvPicPr>
        <p:blipFill>
          <a:blip r:embed="rId6"/>
          <a:stretch>
            <a:fillRect/>
          </a:stretch>
        </p:blipFill>
        <p:spPr>
          <a:xfrm>
            <a:off x="8439" y="3008903"/>
            <a:ext cx="2333022" cy="3114105"/>
          </a:xfrm>
          <a:prstGeom prst="rect">
            <a:avLst/>
          </a:prstGeom>
        </p:spPr>
      </p:pic>
      <p:pic>
        <p:nvPicPr>
          <p:cNvPr id="2" name="תמונה 1">
            <a:extLst>
              <a:ext uri="{FF2B5EF4-FFF2-40B4-BE49-F238E27FC236}">
                <a16:creationId xmlns:a16="http://schemas.microsoft.com/office/drawing/2014/main" xmlns="" id="{CD114729-0319-FE83-C349-D797306B1FDF}"/>
              </a:ext>
            </a:extLst>
          </p:cNvPr>
          <p:cNvPicPr>
            <a:picLocks noChangeAspect="1"/>
          </p:cNvPicPr>
          <p:nvPr/>
        </p:nvPicPr>
        <p:blipFill>
          <a:blip r:embed="rId7"/>
          <a:stretch>
            <a:fillRect/>
          </a:stretch>
        </p:blipFill>
        <p:spPr>
          <a:xfrm>
            <a:off x="7957247" y="14918"/>
            <a:ext cx="1186753" cy="1081002"/>
          </a:xfrm>
          <a:prstGeom prst="rect">
            <a:avLst/>
          </a:prstGeom>
        </p:spPr>
      </p:pic>
    </p:spTree>
    <p:extLst>
      <p:ext uri="{BB962C8B-B14F-4D97-AF65-F5344CB8AC3E}">
        <p14:creationId xmlns:p14="http://schemas.microsoft.com/office/powerpoint/2010/main" val="1453438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xmlns="" id="{F1BC894A-6355-B8F3-0724-E817D878D863}"/>
              </a:ext>
            </a:extLst>
          </p:cNvPr>
          <p:cNvSpPr txBox="1"/>
          <p:nvPr/>
        </p:nvSpPr>
        <p:spPr>
          <a:xfrm>
            <a:off x="2746821" y="484810"/>
            <a:ext cx="3616696" cy="707886"/>
          </a:xfrm>
          <a:prstGeom prst="rect">
            <a:avLst/>
          </a:prstGeom>
          <a:noFill/>
        </p:spPr>
        <p:txBody>
          <a:bodyPr wrap="non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مَوْقِعُ بِنَظْرَةٍ مُحَوْسَبَةٍ</a:t>
            </a:r>
          </a:p>
        </p:txBody>
      </p:sp>
      <p:pic>
        <p:nvPicPr>
          <p:cNvPr id="4" name="תמונה 3">
            <a:hlinkClick r:id="rId3"/>
            <a:extLst>
              <a:ext uri="{FF2B5EF4-FFF2-40B4-BE49-F238E27FC236}">
                <a16:creationId xmlns:a16="http://schemas.microsoft.com/office/drawing/2014/main" xmlns="" id="{7E9FAA05-3D59-61D1-FC4D-F033CE3BAE7E}"/>
              </a:ext>
            </a:extLst>
          </p:cNvPr>
          <p:cNvPicPr>
            <a:picLocks noChangeAspect="1"/>
          </p:cNvPicPr>
          <p:nvPr/>
        </p:nvPicPr>
        <p:blipFill>
          <a:blip r:embed="rId4"/>
          <a:stretch>
            <a:fillRect/>
          </a:stretch>
        </p:blipFill>
        <p:spPr>
          <a:xfrm>
            <a:off x="-16831" y="1600089"/>
            <a:ext cx="9144000" cy="5061036"/>
          </a:xfrm>
          <a:prstGeom prst="rect">
            <a:avLst/>
          </a:prstGeom>
        </p:spPr>
      </p:pic>
      <p:pic>
        <p:nvPicPr>
          <p:cNvPr id="3" name="תמונה 2">
            <a:extLst>
              <a:ext uri="{FF2B5EF4-FFF2-40B4-BE49-F238E27FC236}">
                <a16:creationId xmlns:a16="http://schemas.microsoft.com/office/drawing/2014/main" xmlns="" id="{C5EE1735-ED58-1B65-F5F1-B24670373CB8}"/>
              </a:ext>
            </a:extLst>
          </p:cNvPr>
          <p:cNvPicPr>
            <a:picLocks noChangeAspect="1"/>
          </p:cNvPicPr>
          <p:nvPr/>
        </p:nvPicPr>
        <p:blipFill>
          <a:blip r:embed="rId5"/>
          <a:stretch>
            <a:fillRect/>
          </a:stretch>
        </p:blipFill>
        <p:spPr>
          <a:xfrm>
            <a:off x="7814820" y="-9009"/>
            <a:ext cx="1329179" cy="987638"/>
          </a:xfrm>
          <a:prstGeom prst="rect">
            <a:avLst/>
          </a:prstGeom>
        </p:spPr>
      </p:pic>
    </p:spTree>
    <p:extLst>
      <p:ext uri="{BB962C8B-B14F-4D97-AF65-F5344CB8AC3E}">
        <p14:creationId xmlns:p14="http://schemas.microsoft.com/office/powerpoint/2010/main" val="2784544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49500C69-4E66-94CC-25E2-B64ABB8149B5}"/>
              </a:ext>
            </a:extLst>
          </p:cNvPr>
          <p:cNvSpPr txBox="1"/>
          <p:nvPr/>
        </p:nvSpPr>
        <p:spPr>
          <a:xfrm>
            <a:off x="2878667" y="753442"/>
            <a:ext cx="2850460" cy="769441"/>
          </a:xfrm>
          <a:prstGeom prst="rect">
            <a:avLst/>
          </a:prstGeom>
          <a:noFill/>
        </p:spPr>
        <p:txBody>
          <a:bodyPr wrap="none" rtlCol="1">
            <a:spAutoFit/>
          </a:bodyPr>
          <a:lstStyle/>
          <a:p>
            <a:r>
              <a:rPr lang="he-IL" sz="4400" b="1" dirty="0"/>
              <a:t> </a:t>
            </a:r>
            <a:r>
              <a:rPr lang="ar-SA" sz="4400" b="1" dirty="0"/>
              <a:t>كِتابٌ مُحَوْسَبٌ</a:t>
            </a:r>
            <a:endParaRPr lang="he-IL" sz="4400" b="1" dirty="0"/>
          </a:p>
        </p:txBody>
      </p:sp>
      <p:pic>
        <p:nvPicPr>
          <p:cNvPr id="3" name="תמונה 2">
            <a:extLst>
              <a:ext uri="{FF2B5EF4-FFF2-40B4-BE49-F238E27FC236}">
                <a16:creationId xmlns:a16="http://schemas.microsoft.com/office/drawing/2014/main" xmlns="" id="{E9EBF778-6186-959A-DD7F-F6BF46BD5D1E}"/>
              </a:ext>
            </a:extLst>
          </p:cNvPr>
          <p:cNvPicPr>
            <a:picLocks noChangeAspect="1"/>
          </p:cNvPicPr>
          <p:nvPr/>
        </p:nvPicPr>
        <p:blipFill>
          <a:blip r:embed="rId3"/>
          <a:stretch>
            <a:fillRect/>
          </a:stretch>
        </p:blipFill>
        <p:spPr>
          <a:xfrm>
            <a:off x="7847814" y="0"/>
            <a:ext cx="1231499" cy="1121761"/>
          </a:xfrm>
          <a:prstGeom prst="rect">
            <a:avLst/>
          </a:prstGeom>
        </p:spPr>
      </p:pic>
      <p:pic>
        <p:nvPicPr>
          <p:cNvPr id="5" name="תמונה 4"/>
          <p:cNvPicPr>
            <a:picLocks noChangeAspect="1"/>
          </p:cNvPicPr>
          <p:nvPr/>
        </p:nvPicPr>
        <p:blipFill>
          <a:blip r:embed="rId4"/>
          <a:stretch>
            <a:fillRect/>
          </a:stretch>
        </p:blipFill>
        <p:spPr>
          <a:xfrm>
            <a:off x="0" y="2672945"/>
            <a:ext cx="9144000" cy="2114276"/>
          </a:xfrm>
          <a:prstGeom prst="rect">
            <a:avLst/>
          </a:prstGeom>
        </p:spPr>
      </p:pic>
    </p:spTree>
    <p:extLst>
      <p:ext uri="{BB962C8B-B14F-4D97-AF65-F5344CB8AC3E}">
        <p14:creationId xmlns:p14="http://schemas.microsoft.com/office/powerpoint/2010/main" val="3789853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FDEF221A-AA08-1C93-CCA2-5BD60985A49E}"/>
              </a:ext>
            </a:extLst>
          </p:cNvPr>
          <p:cNvSpPr txBox="1"/>
          <p:nvPr/>
        </p:nvSpPr>
        <p:spPr>
          <a:xfrm rot="18525295">
            <a:off x="186281" y="1492909"/>
            <a:ext cx="987287" cy="400110"/>
          </a:xfrm>
          <a:prstGeom prst="rect">
            <a:avLst/>
          </a:prstGeom>
          <a:noFill/>
        </p:spPr>
        <p:txBody>
          <a:bodyPr wrap="square">
            <a:spAutoFit/>
          </a:bodyPr>
          <a:lstStyle/>
          <a:p>
            <a:r>
              <a:rPr lang="ar-SA" sz="2000">
                <a:solidFill>
                  <a:srgbClr val="FF0000"/>
                </a:solidFill>
              </a:rPr>
              <a:t>عِدَّةُ أَمْثِلَةٍ</a:t>
            </a:r>
            <a:endParaRPr lang="ar-SA" sz="2000" dirty="0">
              <a:solidFill>
                <a:srgbClr val="FF0000"/>
              </a:solidFill>
            </a:endParaRPr>
          </a:p>
        </p:txBody>
      </p:sp>
      <p:sp>
        <p:nvSpPr>
          <p:cNvPr id="6" name="תיבת טקסט 5">
            <a:extLst>
              <a:ext uri="{FF2B5EF4-FFF2-40B4-BE49-F238E27FC236}">
                <a16:creationId xmlns:a16="http://schemas.microsoft.com/office/drawing/2014/main" xmlns="" id="{33308D9F-C2B9-2D15-D60A-AAEF99610381}"/>
              </a:ext>
            </a:extLst>
          </p:cNvPr>
          <p:cNvSpPr txBox="1"/>
          <p:nvPr/>
        </p:nvSpPr>
        <p:spPr>
          <a:xfrm>
            <a:off x="2079134" y="807686"/>
            <a:ext cx="5495636" cy="769441"/>
          </a:xfrm>
          <a:prstGeom prst="rect">
            <a:avLst/>
          </a:prstGeom>
          <a:noFill/>
        </p:spPr>
        <p:txBody>
          <a:bodyPr wrap="square" rtlCol="1">
            <a:spAutoFit/>
          </a:bodyPr>
          <a:lstStyle/>
          <a:p>
            <a:r>
              <a:rPr lang="ar-SA" sz="4400" b="1" dirty="0"/>
              <a:t>وِحْدَاتٌ تَعلِيْمِيَّةٌ مُحَوْسَبَةٌ</a:t>
            </a:r>
          </a:p>
        </p:txBody>
      </p:sp>
      <p:pic>
        <p:nvPicPr>
          <p:cNvPr id="3" name="תמונה 2">
            <a:extLst>
              <a:ext uri="{FF2B5EF4-FFF2-40B4-BE49-F238E27FC236}">
                <a16:creationId xmlns:a16="http://schemas.microsoft.com/office/drawing/2014/main" xmlns="" id="{D1C2B1D7-6C68-001A-56BD-9C9ED2DFE364}"/>
              </a:ext>
            </a:extLst>
          </p:cNvPr>
          <p:cNvPicPr>
            <a:picLocks noChangeAspect="1"/>
          </p:cNvPicPr>
          <p:nvPr/>
        </p:nvPicPr>
        <p:blipFill>
          <a:blip r:embed="rId3"/>
          <a:stretch>
            <a:fillRect/>
          </a:stretch>
        </p:blipFill>
        <p:spPr>
          <a:xfrm>
            <a:off x="7880228" y="49192"/>
            <a:ext cx="1244475" cy="1133581"/>
          </a:xfrm>
          <a:prstGeom prst="rect">
            <a:avLst/>
          </a:prstGeom>
        </p:spPr>
      </p:pic>
      <p:pic>
        <p:nvPicPr>
          <p:cNvPr id="4" name="תמונה 3"/>
          <p:cNvPicPr>
            <a:picLocks noChangeAspect="1"/>
          </p:cNvPicPr>
          <p:nvPr/>
        </p:nvPicPr>
        <p:blipFill>
          <a:blip r:embed="rId4"/>
          <a:stretch>
            <a:fillRect/>
          </a:stretch>
        </p:blipFill>
        <p:spPr>
          <a:xfrm>
            <a:off x="89210" y="2390870"/>
            <a:ext cx="9144000" cy="3704337"/>
          </a:xfrm>
          <a:prstGeom prst="rect">
            <a:avLst/>
          </a:prstGeom>
        </p:spPr>
      </p:pic>
    </p:spTree>
    <p:extLst>
      <p:ext uri="{BB962C8B-B14F-4D97-AF65-F5344CB8AC3E}">
        <p14:creationId xmlns:p14="http://schemas.microsoft.com/office/powerpoint/2010/main" val="1513612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9092E478-7449-BFAF-EDC0-2A90297E69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1014" y="2390105"/>
            <a:ext cx="7701971" cy="3071190"/>
          </a:xfrm>
          <a:prstGeom prst="rect">
            <a:avLst/>
          </a:prstGeom>
          <a:ln w="76200">
            <a:noFill/>
          </a:ln>
        </p:spPr>
      </p:pic>
      <p:sp>
        <p:nvSpPr>
          <p:cNvPr id="3" name="תיבת טקסט 2">
            <a:extLst>
              <a:ext uri="{FF2B5EF4-FFF2-40B4-BE49-F238E27FC236}">
                <a16:creationId xmlns:a16="http://schemas.microsoft.com/office/drawing/2014/main" xmlns="" id="{D707FF4D-11CC-D610-670D-CBB43E1810BF}"/>
              </a:ext>
            </a:extLst>
          </p:cNvPr>
          <p:cNvSpPr txBox="1"/>
          <p:nvPr/>
        </p:nvSpPr>
        <p:spPr>
          <a:xfrm>
            <a:off x="3227912" y="398670"/>
            <a:ext cx="2236510" cy="916276"/>
          </a:xfrm>
          <a:prstGeom prst="rect">
            <a:avLst/>
          </a:prstGeom>
          <a:noFill/>
          <a:ln>
            <a:noFill/>
          </a:ln>
        </p:spPr>
        <p:txBody>
          <a:bodyPr wrap="none" rtlCol="1">
            <a:spAutoFit/>
          </a:bodyPr>
          <a:lstStyle/>
          <a:p>
            <a:pPr marL="0" marR="0" lvl="0" indent="0" algn="just" defTabSz="457200" rtl="1" eaLnBrk="1" fontAlgn="auto" latinLnBrk="0" hangingPunct="1">
              <a:lnSpc>
                <a:spcPct val="150000"/>
              </a:lnSpc>
              <a:spcBef>
                <a:spcPts val="0"/>
              </a:spcBef>
              <a:spcAft>
                <a:spcPts val="1000"/>
              </a:spcAft>
              <a:buClrTx/>
              <a:buSzTx/>
              <a:buFontTx/>
              <a:buNone/>
              <a:tabLst/>
              <a:defRPr/>
            </a:pPr>
            <a:r>
              <a:rPr kumimoji="0" lang="ar-SA" sz="4000" b="1"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تَمَّ وَلَمْ يَكْتَمِلْ</a:t>
            </a:r>
            <a:endParaRPr kumimoji="0" lang="en-US"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5" name="מלבן 4">
            <a:extLst>
              <a:ext uri="{FF2B5EF4-FFF2-40B4-BE49-F238E27FC236}">
                <a16:creationId xmlns:a16="http://schemas.microsoft.com/office/drawing/2014/main" xmlns="" id="{1E1F2CE2-3713-0C14-B66B-C7BAE6C94B83}"/>
              </a:ext>
            </a:extLst>
          </p:cNvPr>
          <p:cNvSpPr/>
          <p:nvPr/>
        </p:nvSpPr>
        <p:spPr>
          <a:xfrm>
            <a:off x="486078" y="2120348"/>
            <a:ext cx="8183218" cy="3631096"/>
          </a:xfrm>
          <a:prstGeom prst="rect">
            <a:avLst/>
          </a:prstGeom>
          <a:noFill/>
          <a:ln w="76200">
            <a:solidFill>
              <a:srgbClr val="6C7456"/>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xmlns="" id="{1B6651C8-9ED3-CFA0-9A3F-7D203C4CA656}"/>
              </a:ext>
            </a:extLst>
          </p:cNvPr>
          <p:cNvPicPr>
            <a:picLocks noChangeAspect="1"/>
          </p:cNvPicPr>
          <p:nvPr/>
        </p:nvPicPr>
        <p:blipFill>
          <a:blip r:embed="rId3"/>
          <a:stretch>
            <a:fillRect/>
          </a:stretch>
        </p:blipFill>
        <p:spPr>
          <a:xfrm>
            <a:off x="7986532" y="35006"/>
            <a:ext cx="1157468" cy="1054327"/>
          </a:xfrm>
          <a:prstGeom prst="rect">
            <a:avLst/>
          </a:prstGeom>
        </p:spPr>
      </p:pic>
      <p:pic>
        <p:nvPicPr>
          <p:cNvPr id="6" name="תמונה 5">
            <a:extLst>
              <a:ext uri="{FF2B5EF4-FFF2-40B4-BE49-F238E27FC236}">
                <a16:creationId xmlns:a16="http://schemas.microsoft.com/office/drawing/2014/main" xmlns="" id="{6C30BD23-5F83-B6E3-379B-F9A4A0D050C2}"/>
              </a:ext>
            </a:extLst>
          </p:cNvPr>
          <p:cNvPicPr>
            <a:picLocks noChangeAspect="1"/>
          </p:cNvPicPr>
          <p:nvPr/>
        </p:nvPicPr>
        <p:blipFill>
          <a:blip r:embed="rId4"/>
          <a:stretch>
            <a:fillRect/>
          </a:stretch>
        </p:blipFill>
        <p:spPr>
          <a:xfrm>
            <a:off x="1269069" y="141694"/>
            <a:ext cx="1304657" cy="908383"/>
          </a:xfrm>
          <a:prstGeom prst="rect">
            <a:avLst/>
          </a:prstGeom>
        </p:spPr>
      </p:pic>
    </p:spTree>
    <p:extLst>
      <p:ext uri="{BB962C8B-B14F-4D97-AF65-F5344CB8AC3E}">
        <p14:creationId xmlns:p14="http://schemas.microsoft.com/office/powerpoint/2010/main" val="71441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5082C338-5810-7E93-D998-B37BBE963915}"/>
              </a:ext>
            </a:extLst>
          </p:cNvPr>
          <p:cNvSpPr txBox="1"/>
          <p:nvPr/>
        </p:nvSpPr>
        <p:spPr>
          <a:xfrm>
            <a:off x="4047608" y="4385561"/>
            <a:ext cx="4791594"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kern="100" dirty="0">
                <a:effectLst/>
                <a:latin typeface="Calibri" panose="020F0502020204030204" pitchFamily="34" charset="0"/>
                <a:ea typeface="Calibri" panose="020F0502020204030204" pitchFamily="34" charset="0"/>
              </a:rPr>
              <a:t> </a:t>
            </a:r>
            <a:r>
              <a:rPr lang="ar-SA" sz="3200" b="1" kern="100" dirty="0">
                <a:effectLst/>
                <a:latin typeface="Calibri" panose="020F0502020204030204" pitchFamily="34" charset="0"/>
                <a:ea typeface="Calibri" panose="020F0502020204030204" pitchFamily="34" charset="0"/>
              </a:rPr>
              <a:t>بِماذا فَكَّرتُم؟</a:t>
            </a:r>
            <a:endParaRPr lang="en-US" sz="3600" b="1" dirty="0">
              <a:solidFill>
                <a:schemeClr val="dk1"/>
              </a:solidFill>
              <a:latin typeface="David" panose="020E0502060401010101" pitchFamily="34" charset="-79"/>
            </a:endParaRPr>
          </a:p>
        </p:txBody>
      </p:sp>
      <p:sp>
        <p:nvSpPr>
          <p:cNvPr id="5" name="תיבת טקסט 4">
            <a:extLst>
              <a:ext uri="{FF2B5EF4-FFF2-40B4-BE49-F238E27FC236}">
                <a16:creationId xmlns:a16="http://schemas.microsoft.com/office/drawing/2014/main" xmlns="" id="{0816F7FD-D1E2-DD05-8825-6C7E21B70736}"/>
              </a:ext>
            </a:extLst>
          </p:cNvPr>
          <p:cNvSpPr txBox="1"/>
          <p:nvPr/>
        </p:nvSpPr>
        <p:spPr>
          <a:xfrm>
            <a:off x="4047608" y="1833221"/>
            <a:ext cx="4507345" cy="675249"/>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ar-SA" sz="3600" b="1" dirty="0">
                <a:solidFill>
                  <a:schemeClr val="dk1"/>
                </a:solidFill>
                <a:latin typeface="David" panose="020E0502060401010101" pitchFamily="34" charset="-79"/>
              </a:rPr>
              <a:t>مَاذَا شَاهَدْتٌمْ؟</a:t>
            </a:r>
          </a:p>
        </p:txBody>
      </p:sp>
      <p:pic>
        <p:nvPicPr>
          <p:cNvPr id="8" name="תמונה 7"/>
          <p:cNvPicPr>
            <a:picLocks noChangeAspect="1"/>
          </p:cNvPicPr>
          <p:nvPr/>
        </p:nvPicPr>
        <p:blipFill>
          <a:blip r:embed="rId3"/>
          <a:stretch>
            <a:fillRect/>
          </a:stretch>
        </p:blipFill>
        <p:spPr>
          <a:xfrm>
            <a:off x="546358" y="1335154"/>
            <a:ext cx="3608954" cy="4187689"/>
          </a:xfrm>
          <a:prstGeom prst="rect">
            <a:avLst/>
          </a:prstGeom>
        </p:spPr>
      </p:pic>
      <p:sp>
        <p:nvSpPr>
          <p:cNvPr id="2" name="תיבת טקסט 1">
            <a:extLst>
              <a:ext uri="{FF2B5EF4-FFF2-40B4-BE49-F238E27FC236}">
                <a16:creationId xmlns:a16="http://schemas.microsoft.com/office/drawing/2014/main" xmlns="" id="{062A24FE-AF2B-4217-BCD8-E7951402F456}"/>
              </a:ext>
            </a:extLst>
          </p:cNvPr>
          <p:cNvSpPr txBox="1"/>
          <p:nvPr/>
        </p:nvSpPr>
        <p:spPr>
          <a:xfrm>
            <a:off x="4331857" y="3065657"/>
            <a:ext cx="4507345" cy="675249"/>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ar-SA" sz="3600" b="1" kern="100" dirty="0">
                <a:solidFill>
                  <a:schemeClr val="dk1"/>
                </a:solidFill>
                <a:latin typeface="David" panose="020E0502060401010101" pitchFamily="34" charset="-79"/>
                <a:ea typeface="Calibri" panose="020F0502020204030204" pitchFamily="34" charset="0"/>
              </a:rPr>
              <a:t>مَا الذي أَدْهَشَكُم؟</a:t>
            </a:r>
          </a:p>
        </p:txBody>
      </p:sp>
      <p:pic>
        <p:nvPicPr>
          <p:cNvPr id="3" name="תמונה 2">
            <a:extLst>
              <a:ext uri="{FF2B5EF4-FFF2-40B4-BE49-F238E27FC236}">
                <a16:creationId xmlns:a16="http://schemas.microsoft.com/office/drawing/2014/main" xmlns="" id="{837E86D4-6A8C-A822-8BD9-5330D4BF1F4A}"/>
              </a:ext>
            </a:extLst>
          </p:cNvPr>
          <p:cNvPicPr>
            <a:picLocks noChangeAspect="1"/>
          </p:cNvPicPr>
          <p:nvPr/>
        </p:nvPicPr>
        <p:blipFill>
          <a:blip r:embed="rId4"/>
          <a:stretch>
            <a:fillRect/>
          </a:stretch>
        </p:blipFill>
        <p:spPr>
          <a:xfrm>
            <a:off x="7819903" y="-68676"/>
            <a:ext cx="1231499" cy="1121761"/>
          </a:xfrm>
          <a:prstGeom prst="rect">
            <a:avLst/>
          </a:prstGeom>
        </p:spPr>
      </p:pic>
    </p:spTree>
    <p:extLst>
      <p:ext uri="{BB962C8B-B14F-4D97-AF65-F5344CB8AC3E}">
        <p14:creationId xmlns:p14="http://schemas.microsoft.com/office/powerpoint/2010/main" val="549715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A0DF2C5F-A705-FB88-7044-5C924C385CB8}"/>
              </a:ext>
            </a:extLst>
          </p:cNvPr>
          <p:cNvSpPr txBox="1"/>
          <p:nvPr/>
        </p:nvSpPr>
        <p:spPr>
          <a:xfrm>
            <a:off x="2604655" y="689401"/>
            <a:ext cx="3759200" cy="729430"/>
          </a:xfrm>
          <a:prstGeom prst="rect">
            <a:avLst/>
          </a:prstGeom>
          <a:noFill/>
        </p:spPr>
        <p:txBody>
          <a:bodyPr wrap="square">
            <a:spAutoFit/>
          </a:bodyPr>
          <a:lstStyle/>
          <a:p>
            <a:pPr algn="r" rtl="1">
              <a:lnSpc>
                <a:spcPct val="115000"/>
              </a:lnSpc>
              <a:spcAft>
                <a:spcPts val="1000"/>
              </a:spcAft>
            </a:pPr>
            <a:r>
              <a:rPr lang="he-IL" sz="3600" b="1" kern="100" dirty="0">
                <a:solidFill>
                  <a:srgbClr val="FF0000"/>
                </a:solidFill>
                <a:latin typeface="David" panose="020E0502060401010101" pitchFamily="34" charset="-79"/>
                <a:ea typeface="Calibri" panose="020F0502020204030204" pitchFamily="34" charset="0"/>
              </a:rPr>
              <a:t>  </a:t>
            </a:r>
            <a:r>
              <a:rPr lang="ar-SA" sz="3600" b="1" kern="100" dirty="0">
                <a:solidFill>
                  <a:srgbClr val="FF0000"/>
                </a:solidFill>
                <a:latin typeface="David" panose="020E0502060401010101" pitchFamily="34" charset="-79"/>
                <a:ea typeface="Calibri" panose="020F0502020204030204" pitchFamily="34" charset="0"/>
              </a:rPr>
              <a:t>نَتَعَلَّمُ مُصْطَلَحاً</a:t>
            </a:r>
            <a:endParaRPr lang="en-US" sz="3600" kern="100" dirty="0">
              <a:solidFill>
                <a:srgbClr val="FF0000"/>
              </a:solidFill>
              <a:effectLst/>
              <a:latin typeface="David" panose="020E0502060401010101" pitchFamily="34" charset="-79"/>
              <a:ea typeface="Calibri" panose="020F0502020204030204" pitchFamily="34" charset="0"/>
            </a:endParaRPr>
          </a:p>
        </p:txBody>
      </p:sp>
      <p:sp>
        <p:nvSpPr>
          <p:cNvPr id="8" name="תיבת טקסט 7">
            <a:extLst>
              <a:ext uri="{FF2B5EF4-FFF2-40B4-BE49-F238E27FC236}">
                <a16:creationId xmlns:a16="http://schemas.microsoft.com/office/drawing/2014/main" xmlns="" id="{9931E012-15F9-EEA0-9F1D-C60AFC575FFD}"/>
              </a:ext>
            </a:extLst>
          </p:cNvPr>
          <p:cNvSpPr txBox="1"/>
          <p:nvPr/>
        </p:nvSpPr>
        <p:spPr>
          <a:xfrm>
            <a:off x="193964" y="1348509"/>
            <a:ext cx="8580583" cy="688458"/>
          </a:xfrm>
          <a:prstGeom prst="rect">
            <a:avLst/>
          </a:prstGeom>
          <a:noFill/>
        </p:spPr>
        <p:txBody>
          <a:bodyPr wrap="square">
            <a:spAutoFit/>
          </a:bodyPr>
          <a:lstStyle/>
          <a:p>
            <a:pPr algn="ctr" rtl="1">
              <a:lnSpc>
                <a:spcPct val="115000"/>
              </a:lnSpc>
              <a:spcAft>
                <a:spcPts val="1000"/>
              </a:spcAft>
            </a:pPr>
            <a:r>
              <a:rPr lang="ar-SA" sz="36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ظاهِرةٌ طبيعية</a:t>
            </a:r>
            <a:r>
              <a:rPr lang="ar-SA" sz="3600" b="1" kern="100" dirty="0">
                <a:solidFill>
                  <a:schemeClr val="accent1"/>
                </a:solidFill>
                <a:latin typeface="Calibri" panose="020F0502020204030204" pitchFamily="34" charset="0"/>
                <a:ea typeface="Calibri" panose="020F0502020204030204" pitchFamily="34" charset="0"/>
                <a:cs typeface="Arial" panose="020B0604020202020204" pitchFamily="34" charset="0"/>
              </a:rPr>
              <a:t>ٌ</a:t>
            </a:r>
            <a:r>
              <a:rPr lang="he-IL" sz="3600" b="1" kern="100" dirty="0">
                <a:effectLst/>
                <a:latin typeface="Calibri" panose="020F0502020204030204" pitchFamily="34" charset="0"/>
                <a:ea typeface="Calibri" panose="020F0502020204030204" pitchFamily="34" charset="0"/>
                <a:cs typeface="Arial" panose="020B0604020202020204" pitchFamily="34" charset="0"/>
              </a:rPr>
              <a:t>: </a:t>
            </a:r>
            <a:r>
              <a:rPr lang="ar-SA" sz="3600" b="1" kern="100" dirty="0">
                <a:latin typeface="Calibri" panose="020F0502020204030204" pitchFamily="34" charset="0"/>
                <a:ea typeface="Calibri" panose="020F0502020204030204" pitchFamily="34" charset="0"/>
                <a:cs typeface="Arial" panose="020B0604020202020204" pitchFamily="34" charset="0"/>
              </a:rPr>
              <a:t>شيءٌ نراهُ في الطبيعةِ</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p:cNvPicPr>
          <p:nvPr/>
        </p:nvPicPr>
        <p:blipFill>
          <a:blip r:embed="rId3"/>
          <a:stretch>
            <a:fillRect/>
          </a:stretch>
        </p:blipFill>
        <p:spPr>
          <a:xfrm>
            <a:off x="5029714" y="3134138"/>
            <a:ext cx="3780000" cy="2073464"/>
          </a:xfrm>
          <a:prstGeom prst="rect">
            <a:avLst/>
          </a:prstGeom>
          <a:effectLst>
            <a:outerShdw blurRad="63500" sx="102000" sy="102000" algn="ctr" rotWithShape="0">
              <a:prstClr val="black">
                <a:alpha val="40000"/>
              </a:prstClr>
            </a:outerShdw>
          </a:effectLst>
        </p:spPr>
      </p:pic>
      <p:pic>
        <p:nvPicPr>
          <p:cNvPr id="3" name="תמונה 2"/>
          <p:cNvPicPr>
            <a:picLocks/>
          </p:cNvPicPr>
          <p:nvPr/>
        </p:nvPicPr>
        <p:blipFill>
          <a:blip r:embed="rId4"/>
          <a:stretch>
            <a:fillRect/>
          </a:stretch>
        </p:blipFill>
        <p:spPr>
          <a:xfrm>
            <a:off x="334287" y="3134139"/>
            <a:ext cx="3780000" cy="2073463"/>
          </a:xfrm>
          <a:prstGeom prst="rect">
            <a:avLst/>
          </a:prstGeom>
          <a:effectLst>
            <a:outerShdw blurRad="63500" sx="102000" sy="102000" algn="ctr" rotWithShape="0">
              <a:prstClr val="black">
                <a:alpha val="40000"/>
              </a:prstClr>
            </a:outerShdw>
          </a:effectLst>
        </p:spPr>
      </p:pic>
      <p:pic>
        <p:nvPicPr>
          <p:cNvPr id="4" name="תמונה 3">
            <a:extLst>
              <a:ext uri="{FF2B5EF4-FFF2-40B4-BE49-F238E27FC236}">
                <a16:creationId xmlns:a16="http://schemas.microsoft.com/office/drawing/2014/main" xmlns="" id="{ADAA9754-7393-98F2-A48E-BC4299A24D0B}"/>
              </a:ext>
            </a:extLst>
          </p:cNvPr>
          <p:cNvPicPr>
            <a:picLocks noChangeAspect="1"/>
          </p:cNvPicPr>
          <p:nvPr/>
        </p:nvPicPr>
        <p:blipFill>
          <a:blip r:embed="rId5"/>
          <a:stretch>
            <a:fillRect/>
          </a:stretch>
        </p:blipFill>
        <p:spPr>
          <a:xfrm>
            <a:off x="7974070" y="-67645"/>
            <a:ext cx="1231499" cy="1121761"/>
          </a:xfrm>
          <a:prstGeom prst="rect">
            <a:avLst/>
          </a:prstGeom>
        </p:spPr>
      </p:pic>
    </p:spTree>
    <p:extLst>
      <p:ext uri="{BB962C8B-B14F-4D97-AF65-F5344CB8AC3E}">
        <p14:creationId xmlns:p14="http://schemas.microsoft.com/office/powerpoint/2010/main" val="3134348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A0DF2C5F-A705-FB88-7044-5C924C385CB8}"/>
              </a:ext>
            </a:extLst>
          </p:cNvPr>
          <p:cNvSpPr txBox="1"/>
          <p:nvPr/>
        </p:nvSpPr>
        <p:spPr>
          <a:xfrm>
            <a:off x="2512292" y="689401"/>
            <a:ext cx="3759200" cy="729430"/>
          </a:xfrm>
          <a:prstGeom prst="rect">
            <a:avLst/>
          </a:prstGeom>
          <a:noFill/>
        </p:spPr>
        <p:txBody>
          <a:bodyPr wrap="square">
            <a:spAutoFit/>
          </a:bodyPr>
          <a:lstStyle/>
          <a:p>
            <a:pPr algn="r" rtl="1">
              <a:lnSpc>
                <a:spcPct val="115000"/>
              </a:lnSpc>
              <a:spcAft>
                <a:spcPts val="1000"/>
              </a:spcAft>
            </a:pPr>
            <a:r>
              <a:rPr kumimoji="0" lang="ar-SA" sz="3600" b="1" i="0" u="none" strike="noStrike" kern="100" cap="none" spc="0" normalizeH="0" baseline="0" noProof="0" dirty="0">
                <a:ln>
                  <a:noFill/>
                </a:ln>
                <a:solidFill>
                  <a:srgbClr val="FF0000"/>
                </a:solidFill>
                <a:effectLst/>
                <a:uLnTx/>
                <a:uFillTx/>
                <a:latin typeface="David" panose="020E0502060401010101" pitchFamily="34" charset="-79"/>
                <a:ea typeface="Calibri" panose="020F0502020204030204" pitchFamily="34" charset="0"/>
                <a:cs typeface="Arial" panose="020B0604020202020204" pitchFamily="34" charset="0"/>
              </a:rPr>
              <a:t>نَتَعَلَّمُ مُصْطَلَحاً</a:t>
            </a:r>
            <a:endParaRPr lang="en-US" sz="3600" kern="100" dirty="0">
              <a:solidFill>
                <a:srgbClr val="FF0000"/>
              </a:solidFill>
              <a:latin typeface="David" panose="020E0502060401010101" pitchFamily="34" charset="-79"/>
              <a:ea typeface="Calibri" panose="020F0502020204030204" pitchFamily="34" charset="0"/>
            </a:endParaRPr>
          </a:p>
        </p:txBody>
      </p:sp>
      <p:sp>
        <p:nvSpPr>
          <p:cNvPr id="8" name="תיבת טקסט 7">
            <a:extLst>
              <a:ext uri="{FF2B5EF4-FFF2-40B4-BE49-F238E27FC236}">
                <a16:creationId xmlns:a16="http://schemas.microsoft.com/office/drawing/2014/main" xmlns="" id="{9931E012-15F9-EEA0-9F1D-C60AFC575FFD}"/>
              </a:ext>
            </a:extLst>
          </p:cNvPr>
          <p:cNvSpPr txBox="1"/>
          <p:nvPr/>
        </p:nvSpPr>
        <p:spPr>
          <a:xfrm>
            <a:off x="193964" y="1348509"/>
            <a:ext cx="8580583" cy="1295868"/>
          </a:xfrm>
          <a:prstGeom prst="rect">
            <a:avLst/>
          </a:prstGeom>
          <a:noFill/>
        </p:spPr>
        <p:txBody>
          <a:bodyPr wrap="square">
            <a:spAutoFit/>
          </a:bodyPr>
          <a:lstStyle/>
          <a:p>
            <a:pPr lvl="0" algn="r" defTabSz="914400" rtl="1">
              <a:lnSpc>
                <a:spcPct val="150000"/>
              </a:lnSpc>
              <a:spcAft>
                <a:spcPts val="1000"/>
              </a:spcAft>
            </a:pPr>
            <a:r>
              <a:rPr lang="ar-SA" sz="3600" b="1" kern="100" dirty="0">
                <a:solidFill>
                  <a:schemeClr val="accent1"/>
                </a:solidFill>
                <a:ea typeface="Calibri" panose="020F0502020204030204" pitchFamily="34" charset="0"/>
              </a:rPr>
              <a:t>تأمل</a:t>
            </a:r>
            <a:r>
              <a:rPr lang="he-IL" sz="3600" b="1" kern="100" dirty="0">
                <a:solidFill>
                  <a:prstClr val="black"/>
                </a:solidFill>
                <a:ea typeface="Calibri" panose="020F0502020204030204" pitchFamily="34" charset="0"/>
              </a:rPr>
              <a:t>:</a:t>
            </a:r>
            <a:r>
              <a:rPr lang="he-IL" dirty="0">
                <a:solidFill>
                  <a:srgbClr val="000000"/>
                </a:solidFill>
                <a:latin typeface="Calibri" panose="020F0502020204030204" pitchFamily="34" charset="0"/>
              </a:rPr>
              <a:t>  </a:t>
            </a:r>
            <a:r>
              <a:rPr lang="ar-SA" sz="2800" dirty="0">
                <a:solidFill>
                  <a:srgbClr val="000000"/>
                </a:solidFill>
                <a:latin typeface="Calibri" panose="020F0502020204030204" pitchFamily="34" charset="0"/>
              </a:rPr>
              <a:t>التّمَعُّن وَالنَّظَر بِفُضُولٍ بَطَرِيْقَةٍ بَاحِثَةٍ وَعَمِيْقَةٍ.</a:t>
            </a:r>
            <a:r>
              <a:rPr lang="en-US" dirty="0">
                <a:solidFill>
                  <a:srgbClr val="000000"/>
                </a:solidFill>
                <a:latin typeface="Calibri" panose="020F0502020204030204" pitchFamily="34" charset="0"/>
              </a:rPr>
              <a:t/>
            </a:r>
            <a:br>
              <a:rPr lang="en-US" dirty="0">
                <a:solidFill>
                  <a:srgbClr val="000000"/>
                </a:solidFill>
                <a:latin typeface="Calibri" panose="020F0502020204030204" pitchFamily="34" charset="0"/>
              </a:rPr>
            </a:br>
            <a:endParaRPr lang="en-US"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p:cNvPicPr>
            <a:picLocks noChangeAspect="1"/>
          </p:cNvPicPr>
          <p:nvPr/>
        </p:nvPicPr>
        <p:blipFill>
          <a:blip r:embed="rId3"/>
          <a:stretch>
            <a:fillRect/>
          </a:stretch>
        </p:blipFill>
        <p:spPr>
          <a:xfrm>
            <a:off x="4828308" y="2672290"/>
            <a:ext cx="3994727" cy="3994727"/>
          </a:xfrm>
          <a:prstGeom prst="rect">
            <a:avLst/>
          </a:prstGeom>
        </p:spPr>
      </p:pic>
      <p:pic>
        <p:nvPicPr>
          <p:cNvPr id="5" name="תמונה 4"/>
          <p:cNvPicPr>
            <a:picLocks noChangeAspect="1"/>
          </p:cNvPicPr>
          <p:nvPr/>
        </p:nvPicPr>
        <p:blipFill>
          <a:blip r:embed="rId4"/>
          <a:stretch>
            <a:fillRect/>
          </a:stretch>
        </p:blipFill>
        <p:spPr>
          <a:xfrm>
            <a:off x="0" y="2493816"/>
            <a:ext cx="4828308" cy="4173201"/>
          </a:xfrm>
          <a:prstGeom prst="rect">
            <a:avLst/>
          </a:prstGeom>
        </p:spPr>
      </p:pic>
      <p:pic>
        <p:nvPicPr>
          <p:cNvPr id="2" name="תמונה 1">
            <a:extLst>
              <a:ext uri="{FF2B5EF4-FFF2-40B4-BE49-F238E27FC236}">
                <a16:creationId xmlns:a16="http://schemas.microsoft.com/office/drawing/2014/main" xmlns="" id="{43DBB8CC-8913-A805-63BC-4A78E9C3F5D3}"/>
              </a:ext>
            </a:extLst>
          </p:cNvPr>
          <p:cNvPicPr>
            <a:picLocks noChangeAspect="1"/>
          </p:cNvPicPr>
          <p:nvPr/>
        </p:nvPicPr>
        <p:blipFill>
          <a:blip r:embed="rId5"/>
          <a:stretch>
            <a:fillRect/>
          </a:stretch>
        </p:blipFill>
        <p:spPr>
          <a:xfrm>
            <a:off x="7964515" y="1"/>
            <a:ext cx="1156336" cy="1053296"/>
          </a:xfrm>
          <a:prstGeom prst="rect">
            <a:avLst/>
          </a:prstGeom>
        </p:spPr>
      </p:pic>
    </p:spTree>
    <p:extLst>
      <p:ext uri="{BB962C8B-B14F-4D97-AF65-F5344CB8AC3E}">
        <p14:creationId xmlns:p14="http://schemas.microsoft.com/office/powerpoint/2010/main" val="2930991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C75CBF0F-205E-F24A-E1CC-144841FB3A77}"/>
              </a:ext>
            </a:extLst>
          </p:cNvPr>
          <p:cNvSpPr txBox="1"/>
          <p:nvPr/>
        </p:nvSpPr>
        <p:spPr>
          <a:xfrm>
            <a:off x="3340301" y="556693"/>
            <a:ext cx="3558209" cy="688458"/>
          </a:xfrm>
          <a:prstGeom prst="rect">
            <a:avLst/>
          </a:prstGeom>
          <a:noFill/>
        </p:spPr>
        <p:txBody>
          <a:bodyPr wrap="square">
            <a:spAutoFit/>
          </a:bodyPr>
          <a:lstStyle/>
          <a:p>
            <a:pPr algn="ct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نَتَأَمَّلُ ظَاهِرَةً</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hlinkClick r:id="rId3"/>
            <a:extLst>
              <a:ext uri="{FF2B5EF4-FFF2-40B4-BE49-F238E27FC236}">
                <a16:creationId xmlns:a16="http://schemas.microsoft.com/office/drawing/2014/main" xmlns="" id="{F081E227-22C5-1791-A22D-B3AE104CA365}"/>
              </a:ext>
            </a:extLst>
          </p:cNvPr>
          <p:cNvPicPr>
            <a:picLocks noChangeAspect="1"/>
          </p:cNvPicPr>
          <p:nvPr/>
        </p:nvPicPr>
        <p:blipFill>
          <a:blip r:embed="rId4"/>
          <a:stretch>
            <a:fillRect/>
          </a:stretch>
        </p:blipFill>
        <p:spPr>
          <a:xfrm>
            <a:off x="843735" y="2329188"/>
            <a:ext cx="7555917" cy="3766814"/>
          </a:xfrm>
          <a:prstGeom prst="rect">
            <a:avLst/>
          </a:prstGeom>
          <a:solidFill>
            <a:srgbClr val="FFFFFF">
              <a:shade val="85000"/>
            </a:srgbClr>
          </a:solidFill>
          <a:ln w="88900" cap="sq">
            <a:solidFill>
              <a:srgbClr val="8C434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a16="http://schemas.microsoft.com/office/drawing/2014/main" xmlns="" id="{75C50D53-6AC7-8958-D4C8-F1590BA36845}"/>
              </a:ext>
            </a:extLst>
          </p:cNvPr>
          <p:cNvSpPr txBox="1"/>
          <p:nvPr/>
        </p:nvSpPr>
        <p:spPr>
          <a:xfrm>
            <a:off x="2047461" y="1514306"/>
            <a:ext cx="4572000" cy="555986"/>
          </a:xfrm>
          <a:prstGeom prst="rect">
            <a:avLst/>
          </a:prstGeom>
          <a:noFill/>
        </p:spPr>
        <p:txBody>
          <a:bodyPr wrap="square">
            <a:spAutoFit/>
          </a:bodyPr>
          <a:lstStyle/>
          <a:p>
            <a:pPr algn="r" rtl="1">
              <a:lnSpc>
                <a:spcPct val="115000"/>
              </a:lnSpc>
              <a:spcAft>
                <a:spcPts val="1000"/>
              </a:spcAft>
            </a:pPr>
            <a:r>
              <a:rPr lang="he-IL" sz="2800" b="1" kern="100" dirty="0">
                <a:effectLst/>
                <a:latin typeface="Calibri" panose="020F0502020204030204" pitchFamily="34" charset="0"/>
                <a:ea typeface="Calibri" panose="020F0502020204030204" pitchFamily="34" charset="0"/>
                <a:cs typeface="Arial" panose="020B0604020202020204" pitchFamily="34" charset="0"/>
              </a:rPr>
              <a:t>         </a:t>
            </a:r>
            <a:r>
              <a:rPr lang="ar-SA" sz="2800" b="1" kern="100" dirty="0">
                <a:latin typeface="Calibri" panose="020F0502020204030204" pitchFamily="34" charset="0"/>
                <a:ea typeface="Calibri" panose="020F0502020204030204" pitchFamily="34" charset="0"/>
                <a:cs typeface="Arial" panose="020B0604020202020204" pitchFamily="34" charset="0"/>
              </a:rPr>
              <a:t>نَجْمَعُ حَقَائِق</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xmlns="" id="{6ACCF6CC-6A1C-F908-879C-40B3350192D4}"/>
              </a:ext>
            </a:extLst>
          </p:cNvPr>
          <p:cNvPicPr>
            <a:picLocks noChangeAspect="1"/>
          </p:cNvPicPr>
          <p:nvPr/>
        </p:nvPicPr>
        <p:blipFill>
          <a:blip r:embed="rId5"/>
          <a:stretch>
            <a:fillRect/>
          </a:stretch>
        </p:blipFill>
        <p:spPr>
          <a:xfrm>
            <a:off x="7912501" y="0"/>
            <a:ext cx="1231499" cy="1121761"/>
          </a:xfrm>
          <a:prstGeom prst="rect">
            <a:avLst/>
          </a:prstGeom>
        </p:spPr>
      </p:pic>
    </p:spTree>
    <p:extLst>
      <p:ext uri="{BB962C8B-B14F-4D97-AF65-F5344CB8AC3E}">
        <p14:creationId xmlns:p14="http://schemas.microsoft.com/office/powerpoint/2010/main" val="1880008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C08975D5-FCBA-D4B0-5A4D-514D0E011CF5}"/>
              </a:ext>
            </a:extLst>
          </p:cNvPr>
          <p:cNvSpPr txBox="1"/>
          <p:nvPr/>
        </p:nvSpPr>
        <p:spPr>
          <a:xfrm>
            <a:off x="980660" y="676149"/>
            <a:ext cx="6011267" cy="887102"/>
          </a:xfrm>
          <a:prstGeom prst="rect">
            <a:avLst/>
          </a:prstGeom>
          <a:noFill/>
        </p:spPr>
        <p:txBody>
          <a:bodyPr wrap="square">
            <a:spAutoFit/>
          </a:bodyPr>
          <a:lstStyle/>
          <a:p>
            <a:pPr algn="ctr" rtl="1">
              <a:lnSpc>
                <a:spcPct val="115000"/>
              </a:lnSpc>
              <a:spcAft>
                <a:spcPts val="1000"/>
              </a:spcAft>
            </a:pPr>
            <a:r>
              <a:rPr lang="ar-SA" sz="4800" b="1" kern="100" dirty="0">
                <a:latin typeface="Calibri" panose="020F0502020204030204" pitchFamily="34" charset="0"/>
                <a:ea typeface="Calibri" panose="020F0502020204030204" pitchFamily="34" charset="0"/>
                <a:cs typeface="Arial" panose="020B0604020202020204" pitchFamily="34" charset="0"/>
              </a:rPr>
              <a:t>نَ</a:t>
            </a:r>
            <a:r>
              <a:rPr lang="ar-SA" sz="4800" b="1" kern="100" dirty="0">
                <a:effectLst/>
                <a:latin typeface="Calibri" panose="020F0502020204030204" pitchFamily="34" charset="0"/>
                <a:ea typeface="Calibri" panose="020F0502020204030204" pitchFamily="34" charset="0"/>
                <a:cs typeface="Arial" panose="020B0604020202020204" pitchFamily="34" charset="0"/>
              </a:rPr>
              <a:t>تَأَمَّلُ الفلامنغو</a:t>
            </a:r>
            <a:endParaRPr lang="en-US" sz="4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CAF364EF-D167-B2BF-291A-190A0FF866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2497754" y="2477212"/>
            <a:ext cx="4148490" cy="2764969"/>
          </a:xfrm>
          <a:prstGeom prst="rect">
            <a:avLst/>
          </a:prstGeom>
          <a:solidFill>
            <a:srgbClr val="FFFFFF">
              <a:shade val="85000"/>
            </a:srgbClr>
          </a:solidFill>
          <a:ln w="88900" cap="sq">
            <a:solidFill>
              <a:srgbClr val="778DA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תיבת טקסט 7">
            <a:extLst>
              <a:ext uri="{FF2B5EF4-FFF2-40B4-BE49-F238E27FC236}">
                <a16:creationId xmlns:a16="http://schemas.microsoft.com/office/drawing/2014/main" xmlns="" id="{C0EF14CA-3BAA-95A4-67E0-750F1751CF33}"/>
              </a:ext>
            </a:extLst>
          </p:cNvPr>
          <p:cNvSpPr txBox="1"/>
          <p:nvPr/>
        </p:nvSpPr>
        <p:spPr>
          <a:xfrm>
            <a:off x="7129538" y="276587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ar-SA" sz="2000" b="1" kern="100" dirty="0">
                <a:latin typeface="Calibri" panose="020F0502020204030204" pitchFamily="34" charset="0"/>
                <a:ea typeface="Calibri" panose="020F0502020204030204" pitchFamily="34" charset="0"/>
                <a:cs typeface="Arial" panose="020B0604020202020204" pitchFamily="34" charset="0"/>
              </a:rPr>
              <a:t>مَبنى الجسمِ</a:t>
            </a: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תיבת טקסט 10">
            <a:extLst>
              <a:ext uri="{FF2B5EF4-FFF2-40B4-BE49-F238E27FC236}">
                <a16:creationId xmlns:a16="http://schemas.microsoft.com/office/drawing/2014/main" xmlns="" id="{F05CE574-4390-B2DF-0D02-FDE0B4DA9121}"/>
              </a:ext>
            </a:extLst>
          </p:cNvPr>
          <p:cNvSpPr txBox="1"/>
          <p:nvPr/>
        </p:nvSpPr>
        <p:spPr>
          <a:xfrm>
            <a:off x="7129538" y="4048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ar-SA" sz="2000" b="1" kern="100" dirty="0">
                <a:latin typeface="Calibri" panose="020F0502020204030204" pitchFamily="34" charset="0"/>
                <a:ea typeface="Calibri" panose="020F0502020204030204" pitchFamily="34" charset="0"/>
                <a:cs typeface="Arial" panose="020B0604020202020204" pitchFamily="34" charset="0"/>
              </a:rPr>
              <a:t>حَجم الجسمِ</a:t>
            </a: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xmlns="" id="{1B9B2B3D-C9ED-2E5D-0232-8A1B880FE806}"/>
              </a:ext>
            </a:extLst>
          </p:cNvPr>
          <p:cNvSpPr txBox="1"/>
          <p:nvPr/>
        </p:nvSpPr>
        <p:spPr>
          <a:xfrm>
            <a:off x="457327" y="4048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ar-SA" sz="2000" b="1" kern="100" dirty="0">
                <a:effectLst/>
                <a:latin typeface="Calibri" panose="020F0502020204030204" pitchFamily="34" charset="0"/>
                <a:ea typeface="Calibri" panose="020F0502020204030204" pitchFamily="34" charset="0"/>
                <a:cs typeface="Arial" panose="020B0604020202020204" pitchFamily="34" charset="0"/>
              </a:rPr>
              <a:t>لونُ الريش</a:t>
            </a:r>
            <a:r>
              <a:rPr lang="ar-SA" sz="2000" b="1" kern="100" dirty="0">
                <a:latin typeface="Calibri" panose="020F0502020204030204" pitchFamily="34" charset="0"/>
                <a:ea typeface="Calibri" panose="020F0502020204030204" pitchFamily="34" charset="0"/>
                <a:cs typeface="Arial" panose="020B0604020202020204" pitchFamily="34" charset="0"/>
              </a:rPr>
              <a:t>ِ</a:t>
            </a:r>
            <a:r>
              <a:rPr lang="en-US" sz="2000" kern="100" dirty="0">
                <a:effectLst/>
                <a:latin typeface="Calibri" panose="020F0502020204030204" pitchFamily="34" charset="0"/>
                <a:ea typeface="Calibri" panose="020F0502020204030204" pitchFamily="34" charset="0"/>
                <a:cs typeface="Arial" panose="020B0604020202020204" pitchFamily="34" charset="0"/>
              </a:rPr>
              <a:t/>
            </a:r>
            <a:br>
              <a:rPr lang="en-US" sz="2000" kern="100" dirty="0">
                <a:effectLst/>
                <a:latin typeface="Calibri" panose="020F0502020204030204" pitchFamily="34" charset="0"/>
                <a:ea typeface="Calibri" panose="020F0502020204030204" pitchFamily="34" charset="0"/>
                <a:cs typeface="Arial" panose="020B0604020202020204" pitchFamily="34" charset="0"/>
              </a:rPr>
            </a:b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תיבת טקסט 12">
            <a:extLst>
              <a:ext uri="{FF2B5EF4-FFF2-40B4-BE49-F238E27FC236}">
                <a16:creationId xmlns:a16="http://schemas.microsoft.com/office/drawing/2014/main" xmlns="" id="{C1DE2BB4-DA07-F8AC-CD70-6F19F1E681A5}"/>
              </a:ext>
            </a:extLst>
          </p:cNvPr>
          <p:cNvSpPr txBox="1"/>
          <p:nvPr/>
        </p:nvSpPr>
        <p:spPr>
          <a:xfrm>
            <a:off x="2524537" y="5731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ar-SA" sz="2000" b="1" kern="100" dirty="0">
                <a:effectLst/>
                <a:latin typeface="Calibri" panose="020F0502020204030204" pitchFamily="34" charset="0"/>
                <a:ea typeface="Calibri" panose="020F0502020204030204" pitchFamily="34" charset="0"/>
                <a:cs typeface="Arial" panose="020B0604020202020204" pitchFamily="34" charset="0"/>
              </a:rPr>
              <a:t>طول الأرجل</a:t>
            </a:r>
            <a:r>
              <a:rPr lang="ar-SA" sz="2000" b="1" kern="100" dirty="0">
                <a:latin typeface="Calibri" panose="020F0502020204030204" pitchFamily="34" charset="0"/>
                <a:ea typeface="Calibri" panose="020F0502020204030204" pitchFamily="34" charset="0"/>
                <a:cs typeface="Arial" panose="020B0604020202020204" pitchFamily="34" charset="0"/>
              </a:rPr>
              <a:t>ِ</a:t>
            </a:r>
            <a:r>
              <a:rPr lang="en-US" sz="2000" kern="100" dirty="0">
                <a:effectLst/>
                <a:latin typeface="Calibri" panose="020F0502020204030204" pitchFamily="34" charset="0"/>
                <a:ea typeface="Calibri" panose="020F0502020204030204" pitchFamily="34" charset="0"/>
                <a:cs typeface="Arial" panose="020B0604020202020204" pitchFamily="34" charset="0"/>
              </a:rPr>
              <a:t/>
            </a:r>
            <a:br>
              <a:rPr lang="en-US" sz="2000" kern="100" dirty="0">
                <a:effectLst/>
                <a:latin typeface="Calibri" panose="020F0502020204030204" pitchFamily="34" charset="0"/>
                <a:ea typeface="Calibri" panose="020F0502020204030204" pitchFamily="34" charset="0"/>
                <a:cs typeface="Arial" panose="020B0604020202020204" pitchFamily="34" charset="0"/>
              </a:rPr>
            </a:b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תיבת טקסט 13">
            <a:extLst>
              <a:ext uri="{FF2B5EF4-FFF2-40B4-BE49-F238E27FC236}">
                <a16:creationId xmlns:a16="http://schemas.microsoft.com/office/drawing/2014/main" xmlns="" id="{F954431E-5D52-48B3-DFE0-59B8E3164D6F}"/>
              </a:ext>
            </a:extLst>
          </p:cNvPr>
          <p:cNvSpPr txBox="1"/>
          <p:nvPr/>
        </p:nvSpPr>
        <p:spPr>
          <a:xfrm>
            <a:off x="4956313" y="5731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ar-SA" sz="2000" b="1" kern="100" dirty="0">
                <a:effectLst/>
                <a:latin typeface="Calibri" panose="020F0502020204030204" pitchFamily="34" charset="0"/>
                <a:ea typeface="Calibri" panose="020F0502020204030204" pitchFamily="34" charset="0"/>
                <a:cs typeface="Arial" panose="020B0604020202020204" pitchFamily="34" charset="0"/>
              </a:rPr>
              <a:t>شَكل المنقار</a:t>
            </a:r>
            <a:r>
              <a:rPr lang="ar-SA" sz="2000" b="1" kern="100" dirty="0">
                <a:latin typeface="Calibri" panose="020F0502020204030204" pitchFamily="34" charset="0"/>
                <a:ea typeface="Calibri" panose="020F0502020204030204" pitchFamily="34" charset="0"/>
                <a:cs typeface="Arial" panose="020B0604020202020204" pitchFamily="34" charset="0"/>
              </a:rPr>
              <a:t>ِ</a:t>
            </a: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תיבת טקסט 14">
            <a:extLst>
              <a:ext uri="{FF2B5EF4-FFF2-40B4-BE49-F238E27FC236}">
                <a16:creationId xmlns:a16="http://schemas.microsoft.com/office/drawing/2014/main" xmlns="" id="{99C0753D-FF27-EF8B-D541-7E87CA08118F}"/>
              </a:ext>
            </a:extLst>
          </p:cNvPr>
          <p:cNvSpPr txBox="1"/>
          <p:nvPr/>
        </p:nvSpPr>
        <p:spPr>
          <a:xfrm>
            <a:off x="397695" y="2764790"/>
            <a:ext cx="1616766" cy="744306"/>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r>
              <a:rPr lang="ar-SA" b="1" kern="100" dirty="0">
                <a:effectLst/>
                <a:latin typeface="Calibri" panose="020F0502020204030204" pitchFamily="34" charset="0"/>
                <a:ea typeface="Calibri" panose="020F0502020204030204" pitchFamily="34" charset="0"/>
                <a:cs typeface="Arial" panose="020B0604020202020204" pitchFamily="34" charset="0"/>
              </a:rPr>
              <a:t>السلوك</a:t>
            </a:r>
            <a:endParaRPr lang="en-US"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xmlns="" id="{DCE9E690-A4AC-2AA8-8B0A-74F9EE0CFD65}"/>
              </a:ext>
            </a:extLst>
          </p:cNvPr>
          <p:cNvPicPr>
            <a:picLocks noChangeAspect="1"/>
          </p:cNvPicPr>
          <p:nvPr/>
        </p:nvPicPr>
        <p:blipFill>
          <a:blip r:embed="rId4"/>
          <a:stretch>
            <a:fillRect/>
          </a:stretch>
        </p:blipFill>
        <p:spPr>
          <a:xfrm>
            <a:off x="7937921" y="0"/>
            <a:ext cx="1231499" cy="1121761"/>
          </a:xfrm>
          <a:prstGeom prst="rect">
            <a:avLst/>
          </a:prstGeom>
        </p:spPr>
      </p:pic>
    </p:spTree>
    <p:extLst>
      <p:ext uri="{BB962C8B-B14F-4D97-AF65-F5344CB8AC3E}">
        <p14:creationId xmlns:p14="http://schemas.microsoft.com/office/powerpoint/2010/main" val="2707898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1874982" y="1332818"/>
            <a:ext cx="6272063" cy="5266766"/>
          </a:xfrm>
          <a:prstGeom prst="rect">
            <a:avLst/>
          </a:prstGeom>
          <a:effectLst>
            <a:outerShdw blurRad="63500" sx="102000" sy="102000" algn="ctr" rotWithShape="0">
              <a:prstClr val="black">
                <a:alpha val="40000"/>
              </a:prstClr>
            </a:outerShdw>
          </a:effectLst>
        </p:spPr>
      </p:pic>
      <p:sp>
        <p:nvSpPr>
          <p:cNvPr id="3" name="TextBox 2"/>
          <p:cNvSpPr txBox="1"/>
          <p:nvPr/>
        </p:nvSpPr>
        <p:spPr>
          <a:xfrm>
            <a:off x="1579418" y="360218"/>
            <a:ext cx="5477164" cy="769441"/>
          </a:xfrm>
          <a:prstGeom prst="rect">
            <a:avLst/>
          </a:prstGeom>
          <a:noFill/>
        </p:spPr>
        <p:txBody>
          <a:bodyPr wrap="square" rtlCol="0">
            <a:spAutoFit/>
          </a:bodyPr>
          <a:lstStyle/>
          <a:p>
            <a:pPr algn="r" rtl="1"/>
            <a:r>
              <a:rPr lang="ar-SA" sz="4400" b="1" dirty="0"/>
              <a:t>نَتَأَمَّلُ عَن قُرْبٍ</a:t>
            </a:r>
            <a:endParaRPr lang="en-US" sz="4400" b="1" dirty="0"/>
          </a:p>
        </p:txBody>
      </p:sp>
      <p:sp>
        <p:nvSpPr>
          <p:cNvPr id="4" name="TextBox 3"/>
          <p:cNvSpPr txBox="1"/>
          <p:nvPr/>
        </p:nvSpPr>
        <p:spPr>
          <a:xfrm>
            <a:off x="0" y="5689599"/>
            <a:ext cx="1616362" cy="369332"/>
          </a:xfrm>
          <a:prstGeom prst="rect">
            <a:avLst/>
          </a:prstGeom>
          <a:noFill/>
        </p:spPr>
        <p:txBody>
          <a:bodyPr wrap="square" rtlCol="0">
            <a:spAutoFit/>
          </a:bodyPr>
          <a:lstStyle/>
          <a:p>
            <a:pPr algn="ctr"/>
            <a:r>
              <a:rPr lang="he-IL" b="1" dirty="0">
                <a:hlinkClick r:id="rId4"/>
              </a:rPr>
              <a:t>מקור התמונות</a:t>
            </a:r>
            <a:endParaRPr lang="en-US" b="1" dirty="0"/>
          </a:p>
        </p:txBody>
      </p:sp>
      <p:pic>
        <p:nvPicPr>
          <p:cNvPr id="5" name="תמונה 4">
            <a:extLst>
              <a:ext uri="{FF2B5EF4-FFF2-40B4-BE49-F238E27FC236}">
                <a16:creationId xmlns:a16="http://schemas.microsoft.com/office/drawing/2014/main" xmlns="" id="{AD7814B6-4481-A75F-7C16-F047825DBAE3}"/>
              </a:ext>
            </a:extLst>
          </p:cNvPr>
          <p:cNvPicPr>
            <a:picLocks noChangeAspect="1"/>
          </p:cNvPicPr>
          <p:nvPr/>
        </p:nvPicPr>
        <p:blipFill>
          <a:blip r:embed="rId5"/>
          <a:stretch>
            <a:fillRect/>
          </a:stretch>
        </p:blipFill>
        <p:spPr>
          <a:xfrm>
            <a:off x="7912501" y="0"/>
            <a:ext cx="1231499" cy="1121761"/>
          </a:xfrm>
          <a:prstGeom prst="rect">
            <a:avLst/>
          </a:prstGeom>
        </p:spPr>
      </p:pic>
    </p:spTree>
    <p:extLst>
      <p:ext uri="{BB962C8B-B14F-4D97-AF65-F5344CB8AC3E}">
        <p14:creationId xmlns:p14="http://schemas.microsoft.com/office/powerpoint/2010/main" val="2226995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B50D8301-4647-EF66-C7A5-F32E09ECAA4F}"/>
              </a:ext>
            </a:extLst>
          </p:cNvPr>
          <p:cNvSpPr txBox="1"/>
          <p:nvPr/>
        </p:nvSpPr>
        <p:spPr>
          <a:xfrm>
            <a:off x="1796912" y="2246202"/>
            <a:ext cx="7109791" cy="2188676"/>
          </a:xfrm>
          <a:prstGeom prst="rect">
            <a:avLst/>
          </a:prstGeom>
          <a:noFill/>
        </p:spPr>
        <p:txBody>
          <a:bodyPr wrap="square">
            <a:spAutoFit/>
          </a:bodyPr>
          <a:lstStyle/>
          <a:p>
            <a:pPr marL="342900" lvl="0" indent="-342900" algn="r" rtl="1">
              <a:lnSpc>
                <a:spcPct val="115000"/>
              </a:lnSpc>
              <a:buFont typeface="Symbol" panose="05050102010706020507" pitchFamily="18" charset="2"/>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ما الذي أثارَ فضولكم؟</a:t>
            </a:r>
            <a:r>
              <a:rPr lang="en-US" sz="2400" b="1" kern="100" dirty="0">
                <a:effectLst/>
                <a:latin typeface="Calibri" panose="020F0502020204030204" pitchFamily="34" charset="0"/>
                <a:ea typeface="Calibri" panose="020F0502020204030204" pitchFamily="34" charset="0"/>
                <a:cs typeface="Arial" panose="020B0604020202020204" pitchFamily="34" charset="0"/>
              </a:rPr>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endParaRPr lang="he-IL"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buFont typeface="Symbol" panose="05050102010706020507" pitchFamily="18" charset="2"/>
              <a:buChar char=""/>
            </a:pPr>
            <a:r>
              <a:rPr lang="ar-SA" sz="2400" b="1" kern="100" dirty="0">
                <a:latin typeface="Calibri" panose="020F0502020204030204" pitchFamily="34" charset="0"/>
                <a:ea typeface="Calibri" panose="020F0502020204030204" pitchFamily="34" charset="0"/>
                <a:cs typeface="Arial" panose="020B0604020202020204" pitchFamily="34" charset="0"/>
              </a:rPr>
              <a:t>ما الذي أثارَ اعجابكم؟</a:t>
            </a:r>
            <a:r>
              <a:rPr lang="en-US" sz="2400" b="1" kern="100" dirty="0">
                <a:effectLst/>
                <a:latin typeface="Calibri" panose="020F0502020204030204" pitchFamily="34" charset="0"/>
                <a:ea typeface="Calibri" panose="020F0502020204030204" pitchFamily="34" charset="0"/>
                <a:cs typeface="Arial" panose="020B0604020202020204" pitchFamily="34" charset="0"/>
              </a:rPr>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endParaRPr lang="he-IL" sz="2400" b="1" kern="100" dirty="0">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ماذا أيضاً اردتم أن تعرفوا؟</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A57F180-27F4-12E1-395F-CAE24AC03C7D}"/>
              </a:ext>
            </a:extLst>
          </p:cNvPr>
          <p:cNvSpPr txBox="1"/>
          <p:nvPr/>
        </p:nvSpPr>
        <p:spPr>
          <a:xfrm>
            <a:off x="2286000" y="682775"/>
            <a:ext cx="4572000"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نتأملُ بطريقةِ التفكيرِ</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322319FB-8A32-DEDB-5F6C-0C002C809FDD}"/>
              </a:ext>
            </a:extLst>
          </p:cNvPr>
          <p:cNvSpPr txBox="1"/>
          <p:nvPr/>
        </p:nvSpPr>
        <p:spPr>
          <a:xfrm>
            <a:off x="792118" y="5181536"/>
            <a:ext cx="7917774" cy="1316771"/>
          </a:xfrm>
          <a:prstGeom prst="rect">
            <a:avLst/>
          </a:prstGeom>
          <a:noFill/>
        </p:spPr>
        <p:txBody>
          <a:bodyPr wrap="square">
            <a:spAutoFit/>
          </a:bodyPr>
          <a:lstStyle/>
          <a:p>
            <a:pPr algn="r" rtl="1">
              <a:lnSpc>
                <a:spcPct val="115000"/>
              </a:lnSpc>
              <a:spcAft>
                <a:spcPts val="1000"/>
              </a:spcAft>
            </a:pPr>
            <a:r>
              <a:rPr lang="ar-SA" sz="32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هكذا في العلمِ:</a:t>
            </a:r>
            <a:endParaRPr lang="he-IL" sz="32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ar-SA" sz="3200" b="1" kern="100" dirty="0">
                <a:solidFill>
                  <a:srgbClr val="0070C0"/>
                </a:solidFill>
                <a:latin typeface="Calibri" panose="020F0502020204030204" pitchFamily="34" charset="0"/>
                <a:ea typeface="Calibri" panose="020F0502020204030204" pitchFamily="34" charset="0"/>
                <a:cs typeface="Arial" panose="020B0604020202020204" pitchFamily="34" charset="0"/>
              </a:rPr>
              <a:t>نتأمل، نتمعن، يثارُ فضولنا، نسأل اسئلة ونبحث</a:t>
            </a:r>
            <a:r>
              <a:rPr lang="he-IL" sz="3200" b="1" kern="100" dirty="0">
                <a:solidFill>
                  <a:srgbClr val="0070C0"/>
                </a:solidFill>
                <a:latin typeface="Calibri" panose="020F0502020204030204" pitchFamily="34" charset="0"/>
                <a:ea typeface="Calibri" panose="020F0502020204030204" pitchFamily="34" charset="0"/>
                <a:cs typeface="Arial" panose="020B0604020202020204" pitchFamily="34" charset="0"/>
              </a:rPr>
              <a:t>.</a:t>
            </a:r>
            <a:r>
              <a:rPr lang="he-IL" sz="32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a:t>
            </a:r>
            <a:endParaRPr lang="en-US" sz="32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p:cNvPicPr>
            <a:picLocks noChangeAspect="1"/>
          </p:cNvPicPr>
          <p:nvPr/>
        </p:nvPicPr>
        <p:blipFill>
          <a:blip r:embed="rId3"/>
          <a:stretch>
            <a:fillRect/>
          </a:stretch>
        </p:blipFill>
        <p:spPr>
          <a:xfrm>
            <a:off x="237297" y="1751254"/>
            <a:ext cx="4745888" cy="3355492"/>
          </a:xfrm>
          <a:prstGeom prst="rect">
            <a:avLst/>
          </a:prstGeom>
          <a:effectLst>
            <a:outerShdw blurRad="63500" sx="102000" sy="102000" algn="ctr" rotWithShape="0">
              <a:prstClr val="black">
                <a:alpha val="40000"/>
              </a:prstClr>
            </a:outerShdw>
          </a:effectLst>
        </p:spPr>
      </p:pic>
      <p:pic>
        <p:nvPicPr>
          <p:cNvPr id="2" name="תמונה 1">
            <a:extLst>
              <a:ext uri="{FF2B5EF4-FFF2-40B4-BE49-F238E27FC236}">
                <a16:creationId xmlns:a16="http://schemas.microsoft.com/office/drawing/2014/main" xmlns="" id="{FEB0793A-6B4A-2D7F-8438-6457CCCCF2E0}"/>
              </a:ext>
            </a:extLst>
          </p:cNvPr>
          <p:cNvPicPr>
            <a:picLocks noChangeAspect="1"/>
          </p:cNvPicPr>
          <p:nvPr/>
        </p:nvPicPr>
        <p:blipFill>
          <a:blip r:embed="rId4"/>
          <a:stretch>
            <a:fillRect/>
          </a:stretch>
        </p:blipFill>
        <p:spPr>
          <a:xfrm>
            <a:off x="7912501" y="0"/>
            <a:ext cx="1231499" cy="1121761"/>
          </a:xfrm>
          <a:prstGeom prst="rect">
            <a:avLst/>
          </a:prstGeom>
        </p:spPr>
      </p:pic>
    </p:spTree>
    <p:extLst>
      <p:ext uri="{BB962C8B-B14F-4D97-AF65-F5344CB8AC3E}">
        <p14:creationId xmlns:p14="http://schemas.microsoft.com/office/powerpoint/2010/main" val="1208473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853</TotalTime>
  <Words>1612</Words>
  <Application>Microsoft Office PowerPoint</Application>
  <PresentationFormat>‫הצגה על המסך (4:3)</PresentationFormat>
  <Paragraphs>133</Paragraphs>
  <Slides>25</Slides>
  <Notes>24</Notes>
  <HiddenSlides>0</HiddenSlides>
  <MMClips>0</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25</vt:i4>
      </vt:variant>
    </vt:vector>
  </HeadingPairs>
  <TitlesOfParts>
    <vt:vector size="34" baseType="lpstr">
      <vt:lpstr>Assistant</vt:lpstr>
      <vt:lpstr>Arial</vt:lpstr>
      <vt:lpstr>Calibri</vt:lpstr>
      <vt:lpstr>Calibri Light</vt:lpstr>
      <vt:lpstr>David</vt:lpstr>
      <vt:lpstr>Symbol</vt:lpstr>
      <vt:lpstr>Times New Roman</vt:lpstr>
      <vt:lpstr>ערכת נושא Office</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144</cp:revision>
  <dcterms:created xsi:type="dcterms:W3CDTF">2023-07-20T13:10:56Z</dcterms:created>
  <dcterms:modified xsi:type="dcterms:W3CDTF">2023-08-15T04:10:44Z</dcterms:modified>
</cp:coreProperties>
</file>