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56" r:id="rId2"/>
    <p:sldId id="257" r:id="rId3"/>
    <p:sldId id="258" r:id="rId4"/>
    <p:sldId id="259" r:id="rId5"/>
    <p:sldId id="261" r:id="rId6"/>
    <p:sldId id="272" r:id="rId7"/>
    <p:sldId id="262" r:id="rId8"/>
    <p:sldId id="264" r:id="rId9"/>
    <p:sldId id="265" r:id="rId10"/>
    <p:sldId id="266" r:id="rId11"/>
    <p:sldId id="271" r:id="rId12"/>
    <p:sldId id="268" r:id="rId13"/>
    <p:sldId id="269" r:id="rId14"/>
    <p:sldId id="270" r:id="rId15"/>
    <p:sldId id="275" r:id="rId16"/>
    <p:sldId id="277" r:id="rId17"/>
    <p:sldId id="276"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7" clrIdx="0">
    <p:extLst>
      <p:ext uri="{19B8F6BF-5375-455C-9EA6-DF929625EA0E}">
        <p15:presenceInfo xmlns:p15="http://schemas.microsoft.com/office/powerpoint/2012/main" userId="802d01ca9850f5a0" providerId="Windows Live"/>
      </p:ext>
    </p:extLst>
  </p:cmAuthor>
  <p:cmAuthor id="2" name="lamda.dr@gmail.com" initials="l" lastIdx="3" clrIdx="1">
    <p:extLst>
      <p:ext uri="{19B8F6BF-5375-455C-9EA6-DF929625EA0E}">
        <p15:presenceInfo xmlns:p15="http://schemas.microsoft.com/office/powerpoint/2012/main" userId="7b4dfc31e3fc87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F27"/>
    <a:srgbClr val="FBD326"/>
    <a:srgbClr val="78AAB8"/>
    <a:srgbClr val="2C454D"/>
    <a:srgbClr val="FFC000"/>
    <a:srgbClr val="F28EC0"/>
    <a:srgbClr val="65C1EA"/>
    <a:srgbClr val="E72989"/>
    <a:srgbClr val="FFDD0F"/>
    <a:srgbClr val="865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00" autoAdjust="0"/>
    <p:restoredTop sz="94660"/>
  </p:normalViewPr>
  <p:slideViewPr>
    <p:cSldViewPr snapToGrid="0">
      <p:cViewPr varScale="1">
        <p:scale>
          <a:sx n="52" d="100"/>
          <a:sy n="52" d="100"/>
        </p:scale>
        <p:origin x="1542" y="30"/>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D0EEC00-10FD-4190-A5D4-92CAC2797BB6}" type="datetimeFigureOut">
              <a:rPr lang="he-IL" smtClean="0"/>
              <a:t>כ"ה/אב/תשפ"ג</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93F4BD6-B8A1-47F1-A296-0E9301C03B22}" type="slidenum">
              <a:rPr lang="he-IL" smtClean="0"/>
              <a:t>‹#›</a:t>
            </a:fld>
            <a:endParaRPr lang="he-IL"/>
          </a:p>
        </p:txBody>
      </p:sp>
    </p:spTree>
    <p:extLst>
      <p:ext uri="{BB962C8B-B14F-4D97-AF65-F5344CB8AC3E}">
        <p14:creationId xmlns:p14="http://schemas.microsoft.com/office/powerpoint/2010/main" val="6122353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200" kern="0" dirty="0">
                <a:effectLst/>
                <a:latin typeface="Calibri" panose="020F0502020204030204" pitchFamily="34" charset="0"/>
                <a:ea typeface="Calibri" panose="020F0502020204030204" pitchFamily="34" charset="0"/>
                <a:cs typeface="Arial" panose="020B0604020202020204" pitchFamily="34" charset="0"/>
              </a:rPr>
              <a:t>מטרת פעילות הפתיחה היא לעורר עניין וסקרנות ללמוד מדע וטכנולוגיה ולהפגיש אותם עם נושאי הלימוד שילמדו בכיתה ג. שתי הפעילויות הראשונות עוסקות בפליאה (האחת בתחום הטכנולוגיה והשנייה בתחום תכונות חומרים) והפעילות השלישית עוסקת בהכרת נושאי הלימוד שבספר.</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a:t>
            </a:fld>
            <a:endParaRPr lang="he-IL"/>
          </a:p>
        </p:txBody>
      </p:sp>
    </p:spTree>
    <p:extLst>
      <p:ext uri="{BB962C8B-B14F-4D97-AF65-F5344CB8AC3E}">
        <p14:creationId xmlns:p14="http://schemas.microsoft.com/office/powerpoint/2010/main" val="32060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sz="1200" kern="100" dirty="0">
                <a:effectLst/>
                <a:latin typeface="Calibri" panose="020F0502020204030204" pitchFamily="34" charset="0"/>
                <a:ea typeface="Calibri" panose="020F0502020204030204" pitchFamily="34" charset="0"/>
                <a:cs typeface="Arial" panose="020B0604020202020204" pitchFamily="34" charset="0"/>
              </a:rPr>
              <a:t>למורה: בשקופית רואים תופעה דומה. רואים נוזל ובתוכו כדורים רבים כמו בועיות. שואלים: מה זה?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200" kern="100" dirty="0">
                <a:effectLst/>
                <a:latin typeface="Calibri" panose="020F0502020204030204" pitchFamily="34" charset="0"/>
                <a:ea typeface="Calibri" panose="020F0502020204030204" pitchFamily="34" charset="0"/>
                <a:cs typeface="Arial" panose="020B0604020202020204" pitchFamily="34" charset="0"/>
              </a:rPr>
              <a:t>אוספים תשובות מבלי להיות שיפוטיים</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10</a:t>
            </a:fld>
            <a:endParaRPr lang="he-IL"/>
          </a:p>
        </p:txBody>
      </p:sp>
    </p:spTree>
    <p:extLst>
      <p:ext uri="{BB962C8B-B14F-4D97-AF65-F5344CB8AC3E}">
        <p14:creationId xmlns:p14="http://schemas.microsoft.com/office/powerpoint/2010/main" val="299833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a:effectLst/>
                <a:latin typeface="Calibri" panose="020F0502020204030204" pitchFamily="34" charset="0"/>
                <a:ea typeface="Calibri" panose="020F0502020204030204" pitchFamily="34" charset="0"/>
                <a:cs typeface="Arial" panose="020B0604020202020204" pitchFamily="34" charset="0"/>
              </a:rPr>
              <a:t>מבקשים מהתלמידים לנסח שאלות בעקבות הצפייה בסרטון ובתמונות. מומלץ, להכין מראש פתקים של מילות שאלה (מילת שאלה בכל פתק) ולבקש מכל תלמיד/ה לנסח שתי שאלות.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11</a:t>
            </a:fld>
            <a:endParaRPr lang="he-IL"/>
          </a:p>
        </p:txBody>
      </p:sp>
    </p:spTree>
    <p:extLst>
      <p:ext uri="{BB962C8B-B14F-4D97-AF65-F5344CB8AC3E}">
        <p14:creationId xmlns:p14="http://schemas.microsoft.com/office/powerpoint/2010/main" val="56837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מכינים תמיסות צבעוניות מצבעי מאכל. ממלאים כוס בשמן (עד המחצית). מטפטפים בעזרת טפי טיפות של תמיסה צבעוני לתוך כוס השמן. המים כבדים יותר מהשמן ולכן טיפות התמיסה הצבעונית שוקעות לתחתית הכוס. כאן התלמידים נפגשים עם תכונת המסיסות שאותה ילמדו בשער חומרים סביב. חשוב שההתנסות תהייה אישית או בזוגות.</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12</a:t>
            </a:fld>
            <a:endParaRPr lang="he-IL"/>
          </a:p>
        </p:txBody>
      </p:sp>
    </p:spTree>
    <p:extLst>
      <p:ext uri="{BB962C8B-B14F-4D97-AF65-F5344CB8AC3E}">
        <p14:creationId xmlns:p14="http://schemas.microsoft.com/office/powerpoint/2010/main" val="220697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למורה: </a:t>
            </a:r>
            <a:r>
              <a:rPr lang="he-IL" sz="1800" kern="100" dirty="0">
                <a:effectLst/>
                <a:latin typeface="Calibri" panose="020F0502020204030204" pitchFamily="34" charset="0"/>
                <a:ea typeface="Calibri" panose="020F0502020204030204" pitchFamily="34" charset="0"/>
                <a:cs typeface="Arial" panose="020B0604020202020204" pitchFamily="34" charset="0"/>
              </a:rPr>
              <a:t>מציגים לתלמידים את נושאי הלימוד המרכזים (מופיעים בכריכת הספר)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13</a:t>
            </a:fld>
            <a:endParaRPr lang="he-IL"/>
          </a:p>
        </p:txBody>
      </p:sp>
    </p:spTree>
    <p:extLst>
      <p:ext uri="{BB962C8B-B14F-4D97-AF65-F5344CB8AC3E}">
        <p14:creationId xmlns:p14="http://schemas.microsoft.com/office/powerpoint/2010/main" val="74916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מבקשים מהתלמידים לדפדף ולעיין בספר ולגלות בהן דברים מעניינים ומסקרנים. אפשר גם לכוון לנושאים חדשים שאינם מוכרים להם. אפשר לחלק את הכיתה לארבע קבוצות. כל קבוצה תתמקד באחד השערים. לאחר מכן, משתפים במליאה.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14</a:t>
            </a:fld>
            <a:endParaRPr lang="he-IL"/>
          </a:p>
        </p:txBody>
      </p:sp>
    </p:spTree>
    <p:extLst>
      <p:ext uri="{BB962C8B-B14F-4D97-AF65-F5344CB8AC3E}">
        <p14:creationId xmlns:p14="http://schemas.microsoft.com/office/powerpoint/2010/main" val="208099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למורה:</a:t>
            </a:r>
            <a:r>
              <a:rPr lang="en-US" sz="1200" b="1" kern="1200" dirty="0">
                <a:solidFill>
                  <a:schemeClr val="tx1"/>
                </a:solidFill>
                <a:effectLst/>
                <a:latin typeface="+mn-lt"/>
                <a:ea typeface="+mn-ea"/>
                <a:cs typeface="+mn-cs"/>
              </a:rPr>
              <a:t> </a:t>
            </a:r>
            <a:r>
              <a:rPr lang="he-IL" sz="1200" b="1" kern="1200" dirty="0">
                <a:solidFill>
                  <a:schemeClr val="tx1"/>
                </a:solidFill>
                <a:effectLst/>
                <a:latin typeface="+mn-lt"/>
                <a:ea typeface="+mn-ea"/>
                <a:cs typeface="+mn-cs"/>
              </a:rPr>
              <a:t>במבט מקוון</a:t>
            </a:r>
            <a:r>
              <a:rPr lang="he-IL" sz="1200" kern="1200" dirty="0">
                <a:solidFill>
                  <a:schemeClr val="tx1"/>
                </a:solidFill>
                <a:effectLst/>
                <a:latin typeface="+mn-lt"/>
                <a:ea typeface="+mn-ea"/>
                <a:cs typeface="+mn-cs"/>
              </a:rPr>
              <a:t> הוא מרחב למידה היברידי, חדשני ועשיר להוראת מדע וטכנולוגיה בכיתות א-ו.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במרחב הלמידה </a:t>
            </a:r>
            <a:r>
              <a:rPr lang="he-IL" sz="1200" b="1" kern="1200" dirty="0">
                <a:solidFill>
                  <a:schemeClr val="tx1"/>
                </a:solidFill>
                <a:effectLst/>
                <a:latin typeface="+mn-lt"/>
                <a:ea typeface="+mn-ea"/>
                <a:cs typeface="+mn-cs"/>
              </a:rPr>
              <a:t>ספרים דיגיטליים</a:t>
            </a:r>
            <a:r>
              <a:rPr lang="he-IL" sz="1200" kern="1200" dirty="0">
                <a:solidFill>
                  <a:schemeClr val="tx1"/>
                </a:solidFill>
                <a:effectLst/>
                <a:latin typeface="+mn-lt"/>
                <a:ea typeface="+mn-ea"/>
                <a:cs typeface="+mn-cs"/>
              </a:rPr>
              <a:t> בתקן מתקדם של סדרת הלימוד "במבט חדש"  ויחידות תוכן דיגיטליות.</a:t>
            </a:r>
            <a:endParaRPr lang="en-US" sz="1200" kern="1200" dirty="0">
              <a:solidFill>
                <a:schemeClr val="tx1"/>
              </a:solidFill>
              <a:effectLst/>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2D409CDC-1977-4B8F-8363-55A55E300A44}" type="slidenum">
              <a:rPr lang="he-IL" smtClean="0"/>
              <a:t>15</a:t>
            </a:fld>
            <a:endParaRPr lang="he-IL"/>
          </a:p>
        </p:txBody>
      </p:sp>
    </p:spTree>
    <p:extLst>
      <p:ext uri="{BB962C8B-B14F-4D97-AF65-F5344CB8AC3E}">
        <p14:creationId xmlns:p14="http://schemas.microsoft.com/office/powerpoint/2010/main" val="391114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למורה</a:t>
            </a:r>
            <a:r>
              <a:rPr lang="he-IL" dirty="0" smtClean="0"/>
              <a:t>: הספרים הדיגיטליים כוללים שכבות מידע ופעילויות  לתמיכה בתוכן המופיע בספרים וכן מערכת לניהול הלמידה. שכבות המידע במשימות בספרים הדיגיטליים מאפשרות לתלמידים לבצע את המשימות בסביבה מקוונת אינטראקטיבית (במקום נייר ועיפרון), והן גם מספקות כלים להמחשה של תופעות ותהליכים (תמונות, סרטונים, הדמיות) שמוצגים בספרי הלימוד.</a:t>
            </a:r>
          </a:p>
          <a:p>
            <a:endParaRPr lang="en-US" dirty="0"/>
          </a:p>
        </p:txBody>
      </p:sp>
      <p:sp>
        <p:nvSpPr>
          <p:cNvPr id="4" name="מציין מיקום של מספר שקופית 3"/>
          <p:cNvSpPr>
            <a:spLocks noGrp="1"/>
          </p:cNvSpPr>
          <p:nvPr>
            <p:ph type="sldNum" sz="quarter" idx="10"/>
          </p:nvPr>
        </p:nvSpPr>
        <p:spPr/>
        <p:txBody>
          <a:bodyPr/>
          <a:lstStyle/>
          <a:p>
            <a:fld id="{B93F4BD6-B8A1-47F1-A296-0E9301C03B22}" type="slidenum">
              <a:rPr lang="he-IL" smtClean="0"/>
              <a:t>16</a:t>
            </a:fld>
            <a:endParaRPr lang="he-IL"/>
          </a:p>
        </p:txBody>
      </p:sp>
    </p:spTree>
    <p:extLst>
      <p:ext uri="{BB962C8B-B14F-4D97-AF65-F5344CB8AC3E}">
        <p14:creationId xmlns:p14="http://schemas.microsoft.com/office/powerpoint/2010/main" val="344102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למורה</a:t>
            </a:r>
            <a:r>
              <a:rPr lang="he-IL" dirty="0" smtClean="0"/>
              <a:t>: כוללות משימות לימודיות אינטראקטיביות, והמיועדות להבניית תשתית מושגית מעמיקה במדע ובטכנולוגיה, מיומנויות חשיבה מסדר גבוה, תהליכי חקר ופתרון בעיות וערכים. למשימות נלווית מערכת לניהול הלמידה. המשימות ביחידות התוכן מיועדות להבנה של ידע ומיומנות ברמות הביסוס, ההרחבה וההעמקה, וכן ליישום הנלמד בהקשרים חדשים.  במשימות משולבות אסטרטגיות הוראה-למידה חדשניות, המיושמות ברמה האישית וברמה השיתופית.</a:t>
            </a:r>
          </a:p>
          <a:p>
            <a:endParaRPr lang="he-IL" dirty="0" smtClean="0"/>
          </a:p>
          <a:p>
            <a:endParaRPr lang="en-US" dirty="0"/>
          </a:p>
        </p:txBody>
      </p:sp>
      <p:sp>
        <p:nvSpPr>
          <p:cNvPr id="4" name="מציין מיקום של מספר שקופית 3"/>
          <p:cNvSpPr>
            <a:spLocks noGrp="1"/>
          </p:cNvSpPr>
          <p:nvPr>
            <p:ph type="sldNum" sz="quarter" idx="10"/>
          </p:nvPr>
        </p:nvSpPr>
        <p:spPr/>
        <p:txBody>
          <a:bodyPr/>
          <a:lstStyle/>
          <a:p>
            <a:fld id="{B93F4BD6-B8A1-47F1-A296-0E9301C03B22}" type="slidenum">
              <a:rPr lang="he-IL" smtClean="0"/>
              <a:t>17</a:t>
            </a:fld>
            <a:endParaRPr lang="he-IL"/>
          </a:p>
        </p:txBody>
      </p:sp>
    </p:spTree>
    <p:extLst>
      <p:ext uri="{BB962C8B-B14F-4D97-AF65-F5344CB8AC3E}">
        <p14:creationId xmlns:p14="http://schemas.microsoft.com/office/powerpoint/2010/main" val="155167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פליאה: ילדים נולדים עם יכולת התפעלות טבעית. עם התבגרותם מידת הפליאה מהעולם שסביבם יורדת. מתבגרים לעומתם נוטים להתלהב יותר מפלאי הטכנולוגיה ומעשה ידי האדם.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הסרטון הזה מציג את הפליאה מתבונת האדם: יכולתו של האדם לפתור בעיות.</a:t>
            </a:r>
          </a:p>
          <a:p>
            <a:pPr algn="r" rtl="1">
              <a:lnSpc>
                <a:spcPct val="150000"/>
              </a:lnSpc>
              <a:spcAft>
                <a:spcPts val="1000"/>
              </a:spcAft>
            </a:pPr>
            <a:r>
              <a:rPr lang="he-IL" sz="1800" kern="0" dirty="0">
                <a:solidFill>
                  <a:srgbClr val="FF0000"/>
                </a:solidFill>
                <a:effectLst/>
                <a:latin typeface="Calibri" panose="020F0502020204030204" pitchFamily="34" charset="0"/>
                <a:cs typeface="Arial" panose="020B0604020202020204" pitchFamily="34" charset="0"/>
              </a:rPr>
              <a:t>מקרינים את הסרטון ומציגים מטלת צפייה: מה ראיתם? מה הרגשתם?</a:t>
            </a:r>
            <a:endParaRPr lang="he-IL" dirty="0">
              <a:solidFill>
                <a:srgbClr val="FF0000"/>
              </a:solidFill>
            </a:endParaRPr>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2</a:t>
            </a:fld>
            <a:endParaRPr lang="he-IL"/>
          </a:p>
        </p:txBody>
      </p:sp>
    </p:spTree>
    <p:extLst>
      <p:ext uri="{BB962C8B-B14F-4D97-AF65-F5344CB8AC3E}">
        <p14:creationId xmlns:p14="http://schemas.microsoft.com/office/powerpoint/2010/main" val="155774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b="1" kern="100" dirty="0">
                <a:effectLst/>
                <a:latin typeface="Calibri" panose="020F0502020204030204" pitchFamily="34" charset="0"/>
                <a:ea typeface="Calibri" panose="020F0502020204030204" pitchFamily="34" charset="0"/>
                <a:cs typeface="Arial" panose="020B0604020202020204" pitchFamily="34" charset="0"/>
              </a:rPr>
              <a:t>:  </a:t>
            </a:r>
            <a:r>
              <a:rPr lang="he-IL" sz="1200" kern="100" dirty="0">
                <a:effectLst/>
                <a:latin typeface="Calibri" panose="020F0502020204030204" pitchFamily="34" charset="0"/>
                <a:ea typeface="Calibri" panose="020F0502020204030204" pitchFamily="34" charset="0"/>
                <a:cs typeface="Arial" panose="020B0604020202020204" pitchFamily="34" charset="0"/>
              </a:rPr>
              <a:t>מבקשים מהתלמידים לדון בקבוצות בשאלות הבאות:</a:t>
            </a:r>
            <a:r>
              <a:rPr lang="he-IL" sz="1200" b="1" kern="100" dirty="0">
                <a:effectLst/>
                <a:latin typeface="Calibri" panose="020F0502020204030204" pitchFamily="34" charset="0"/>
                <a:ea typeface="Calibri" panose="020F0502020204030204" pitchFamily="34" charset="0"/>
                <a:cs typeface="Arial" panose="020B0604020202020204" pitchFamily="34" charset="0"/>
              </a:rPr>
              <a:t> </a:t>
            </a:r>
            <a:r>
              <a:rPr lang="he-IL" sz="1200" kern="100" dirty="0">
                <a:effectLst/>
                <a:latin typeface="Calibri" panose="020F0502020204030204" pitchFamily="34" charset="0"/>
                <a:ea typeface="Calibri" panose="020F0502020204030204" pitchFamily="34" charset="0"/>
                <a:cs typeface="Arial" panose="020B0604020202020204" pitchFamily="34" charset="0"/>
              </a:rPr>
              <a:t>מה רואים בסרטון?,  מה מפתיע בסרטון?, מה הרגשתם בעקבות הצפייה בסרטון?. לאחר מכן משתפים את הידע והרגשות במליאה.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3</a:t>
            </a:fld>
            <a:endParaRPr lang="he-IL"/>
          </a:p>
        </p:txBody>
      </p:sp>
    </p:spTree>
    <p:extLst>
      <p:ext uri="{BB962C8B-B14F-4D97-AF65-F5344CB8AC3E}">
        <p14:creationId xmlns:p14="http://schemas.microsoft.com/office/powerpoint/2010/main" val="122143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a:effectLst/>
                <a:latin typeface="Calibri" panose="020F0502020204030204" pitchFamily="34" charset="0"/>
                <a:ea typeface="Calibri" panose="020F0502020204030204" pitchFamily="34" charset="0"/>
                <a:cs typeface="Arial" panose="020B0604020202020204" pitchFamily="34" charset="0"/>
              </a:rPr>
              <a:t>עורכים המשגה למילה פליאה. פליאה היא רגש, הדומה לתדהמה, שאנשים חווים כאשר הם עומדים אל מול דבר מה נדיר או בלתי צפוי. שואלים: מה היה בלתי צפוי? מה עורר אצלכם את תחושת הפליאה </a:t>
            </a:r>
            <a:r>
              <a:rPr lang="en-US" sz="1200" kern="100" dirty="0">
                <a:effectLst/>
                <a:latin typeface="Arial" panose="020B0604020202020204" pitchFamily="34" charset="0"/>
                <a:ea typeface="Calibri" panose="020F0502020204030204" pitchFamily="34" charset="0"/>
                <a:cs typeface="Arial" panose="020B0604020202020204" pitchFamily="34" charset="0"/>
              </a:rPr>
              <a:t>(WOW)</a:t>
            </a:r>
            <a:r>
              <a:rPr lang="he-IL" sz="12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4</a:t>
            </a:fld>
            <a:endParaRPr lang="he-IL"/>
          </a:p>
        </p:txBody>
      </p:sp>
    </p:spTree>
    <p:extLst>
      <p:ext uri="{BB962C8B-B14F-4D97-AF65-F5344CB8AC3E}">
        <p14:creationId xmlns:p14="http://schemas.microsoft.com/office/powerpoint/2010/main" val="329036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מזמינים את התלמידים לצפות שוב ברובוט ולשים לב למבנה ולפעולות שהוא עושה. הרובוט הוא דוגמה של פתרון טכנולוגי שמגביר את היכולת של בני האדם. הודות לרובוט  הזה חוסכים מאמץ פיסי של בני האדם (קטיף, נשיאה) וכן דיוק בקטיפה של הפרי בתזמון המתאים של הבשלתו. את הרובוט פִּתְחו באוניברסיטת בן גוריון בנגב בשיתוף עם אוניברסיטת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ווֹג</a:t>
            </a:r>
            <a:r>
              <a:rPr lang="he-IL" sz="1200" kern="100" dirty="0">
                <a:effectLst/>
                <a:latin typeface="Calibri" panose="020F0502020204030204" pitchFamily="34" charset="0"/>
                <a:ea typeface="Calibri" panose="020F0502020204030204" pitchFamily="34" charset="0"/>
                <a:cs typeface="Arial" panose="020B0604020202020204" pitchFamily="34" charset="0"/>
              </a:rPr>
              <a:t>'ִנִיגֶן שבהולנד.</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5</a:t>
            </a:fld>
            <a:endParaRPr lang="he-IL"/>
          </a:p>
        </p:txBody>
      </p:sp>
    </p:spTree>
    <p:extLst>
      <p:ext uri="{BB962C8B-B14F-4D97-AF65-F5344CB8AC3E}">
        <p14:creationId xmlns:p14="http://schemas.microsoft.com/office/powerpoint/2010/main" val="332993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מציגים לתלמידים את התמונות ומבקשים מהם להשיב על השאלה: איך היו נראו החיים שלנו ללא מוצרים אלה? מבקשים מהתלמידים להביא דוגמאות נוספות של מוצרים טכנולוגיים שנמצאים בילקוט, בכיתה, בחצר בית הספר, בבית וכדומה.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6</a:t>
            </a:fld>
            <a:endParaRPr lang="he-IL"/>
          </a:p>
        </p:txBody>
      </p:sp>
    </p:spTree>
    <p:extLst>
      <p:ext uri="{BB962C8B-B14F-4D97-AF65-F5344CB8AC3E}">
        <p14:creationId xmlns:p14="http://schemas.microsoft.com/office/powerpoint/2010/main" val="185166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smtClean="0">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smtClean="0">
                <a:effectLst/>
                <a:latin typeface="Calibri" panose="020F0502020204030204" pitchFamily="34" charset="0"/>
                <a:ea typeface="Calibri" panose="020F0502020204030204" pitchFamily="34" charset="0"/>
                <a:cs typeface="Arial" panose="020B0604020202020204" pitchFamily="34" charset="0"/>
              </a:rPr>
              <a:t>מבקשים </a:t>
            </a:r>
            <a:r>
              <a:rPr lang="he-IL" sz="1200" kern="100" dirty="0">
                <a:effectLst/>
                <a:latin typeface="Calibri" panose="020F0502020204030204" pitchFamily="34" charset="0"/>
                <a:ea typeface="Calibri" panose="020F0502020204030204" pitchFamily="34" charset="0"/>
                <a:cs typeface="Arial" panose="020B0604020202020204" pitchFamily="34" charset="0"/>
              </a:rPr>
              <a:t>מהתלמידים לדון בקבוצות בשאלות הבאות:</a:t>
            </a:r>
            <a:r>
              <a:rPr lang="he-IL" sz="1200" b="1" kern="100" dirty="0">
                <a:effectLst/>
                <a:latin typeface="Calibri" panose="020F0502020204030204" pitchFamily="34" charset="0"/>
                <a:ea typeface="Calibri" panose="020F0502020204030204" pitchFamily="34" charset="0"/>
                <a:cs typeface="Arial" panose="020B0604020202020204" pitchFamily="34" charset="0"/>
              </a:rPr>
              <a:t> </a:t>
            </a:r>
            <a:r>
              <a:rPr lang="he-IL" sz="1200" kern="100" dirty="0">
                <a:effectLst/>
                <a:latin typeface="Calibri" panose="020F0502020204030204" pitchFamily="34" charset="0"/>
                <a:ea typeface="Calibri" panose="020F0502020204030204" pitchFamily="34" charset="0"/>
                <a:cs typeface="Arial" panose="020B0604020202020204" pitchFamily="34" charset="0"/>
              </a:rPr>
              <a:t>מה רואים בסרטון? מה מפתיע בסרטון? מה הרגשתם בעקבות הצפייה בסרטון? לאחר מכן משתפים את הידע והרגשות במליאה.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7</a:t>
            </a:fld>
            <a:endParaRPr lang="he-IL"/>
          </a:p>
        </p:txBody>
      </p:sp>
    </p:spTree>
    <p:extLst>
      <p:ext uri="{BB962C8B-B14F-4D97-AF65-F5344CB8AC3E}">
        <p14:creationId xmlns:p14="http://schemas.microsoft.com/office/powerpoint/2010/main" val="143622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200" kern="100" dirty="0">
                <a:effectLst/>
                <a:latin typeface="Calibri" panose="020F0502020204030204" pitchFamily="34" charset="0"/>
                <a:ea typeface="Calibri" panose="020F0502020204030204" pitchFamily="34" charset="0"/>
                <a:cs typeface="Arial" panose="020B0604020202020204" pitchFamily="34" charset="0"/>
              </a:rPr>
              <a:t>מבקשים מהתלמידים לדון בקבוצות בשאלות הבאות:</a:t>
            </a:r>
            <a:r>
              <a:rPr lang="he-IL" sz="1200" b="1" kern="100" dirty="0">
                <a:effectLst/>
                <a:latin typeface="Calibri" panose="020F0502020204030204" pitchFamily="34" charset="0"/>
                <a:ea typeface="Calibri" panose="020F0502020204030204" pitchFamily="34" charset="0"/>
                <a:cs typeface="Arial" panose="020B0604020202020204" pitchFamily="34" charset="0"/>
              </a:rPr>
              <a:t> </a:t>
            </a:r>
            <a:r>
              <a:rPr lang="he-IL" sz="1200" kern="100" dirty="0">
                <a:effectLst/>
                <a:latin typeface="Calibri" panose="020F0502020204030204" pitchFamily="34" charset="0"/>
                <a:ea typeface="Calibri" panose="020F0502020204030204" pitchFamily="34" charset="0"/>
                <a:cs typeface="Arial" panose="020B0604020202020204" pitchFamily="34" charset="0"/>
              </a:rPr>
              <a:t>מה רואים בסרטון?  מה מפתיע בסרטון? מה הרגשתם בעקבות הצפייה בסרטון?. לאחר מכן משתפים את הידע והרגשות במליאה.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8</a:t>
            </a:fld>
            <a:endParaRPr lang="he-IL"/>
          </a:p>
        </p:txBody>
      </p:sp>
    </p:spTree>
    <p:extLst>
      <p:ext uri="{BB962C8B-B14F-4D97-AF65-F5344CB8AC3E}">
        <p14:creationId xmlns:p14="http://schemas.microsoft.com/office/powerpoint/2010/main" val="129141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800" kern="100" dirty="0">
                <a:effectLst/>
                <a:latin typeface="Calibri" panose="020F0502020204030204" pitchFamily="34" charset="0"/>
                <a:ea typeface="Calibri" panose="020F0502020204030204" pitchFamily="34" charset="0"/>
                <a:cs typeface="Arial" panose="020B0604020202020204" pitchFamily="34" charset="0"/>
              </a:rPr>
              <a:t>מבקשים מהתלמידים לתאר את תחושות הפליאה בעזרת המילים שנלמדו בפעילות הקודמת (תרגול). אפשר כמובן להשתמש במילים נוספות כגון: מהמם, לא יאומן, מגניב.</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800" kern="100" dirty="0">
                <a:effectLst/>
                <a:latin typeface="Calibri" panose="020F0502020204030204" pitchFamily="34" charset="0"/>
                <a:ea typeface="Calibri" panose="020F0502020204030204" pitchFamily="34" charset="0"/>
                <a:cs typeface="Arial" panose="020B0604020202020204" pitchFamily="34" charset="0"/>
              </a:rPr>
              <a:t>מבקשים מהתלמידים לתאר את התופעה ולנסות להסביר אותה.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B93F4BD6-B8A1-47F1-A296-0E9301C03B22}" type="slidenum">
              <a:rPr lang="he-IL" smtClean="0"/>
              <a:t>9</a:t>
            </a:fld>
            <a:endParaRPr lang="he-IL"/>
          </a:p>
        </p:txBody>
      </p:sp>
    </p:spTree>
    <p:extLst>
      <p:ext uri="{BB962C8B-B14F-4D97-AF65-F5344CB8AC3E}">
        <p14:creationId xmlns:p14="http://schemas.microsoft.com/office/powerpoint/2010/main" val="1156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189668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214092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8395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307766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45660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99116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379878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4523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8318A7E-CE17-4E19-B881-7AE6F789D630}" type="slidenum">
              <a:rPr lang="he-IL" smtClean="0"/>
              <a:t>‹#›</a:t>
            </a:fld>
            <a:endParaRPr lang="he-IL"/>
          </a:p>
        </p:txBody>
      </p:sp>
      <p:sp>
        <p:nvSpPr>
          <p:cNvPr id="10" name="צורה חופשית: צורה 9">
            <a:extLst>
              <a:ext uri="{FF2B5EF4-FFF2-40B4-BE49-F238E27FC236}">
                <a16:creationId xmlns="" xmlns:a16="http://schemas.microsoft.com/office/drawing/2014/main" id="{426EE926-20D5-2EF4-58FF-93B46FEFED8C}"/>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Tree>
    <p:extLst>
      <p:ext uri="{BB962C8B-B14F-4D97-AF65-F5344CB8AC3E}">
        <p14:creationId xmlns:p14="http://schemas.microsoft.com/office/powerpoint/2010/main" val="37561134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178111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2774B69-4118-416B-B259-C54B4AD3A02C}" type="datetimeFigureOut">
              <a:rPr lang="he-IL" smtClean="0"/>
              <a:t>כ"ה/אב/תשפ"ג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8318A7E-CE17-4E19-B881-7AE6F789D630}" type="slidenum">
              <a:rPr lang="he-IL" smtClean="0"/>
              <a:t>‹#›</a:t>
            </a:fld>
            <a:endParaRPr lang="he-IL"/>
          </a:p>
        </p:txBody>
      </p:sp>
    </p:spTree>
    <p:extLst>
      <p:ext uri="{BB962C8B-B14F-4D97-AF65-F5344CB8AC3E}">
        <p14:creationId xmlns:p14="http://schemas.microsoft.com/office/powerpoint/2010/main" val="41474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74B69-4118-416B-B259-C54B4AD3A02C}" type="datetimeFigureOut">
              <a:rPr lang="he-IL" smtClean="0"/>
              <a:t>כ"ה/אב/תשפ"ג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18A7E-CE17-4E19-B881-7AE6F789D630}" type="slidenum">
              <a:rPr lang="he-IL" smtClean="0"/>
              <a:t>‹#›</a:t>
            </a:fld>
            <a:endParaRPr lang="he-IL"/>
          </a:p>
        </p:txBody>
      </p:sp>
      <p:pic>
        <p:nvPicPr>
          <p:cNvPr id="8" name="תמונה 7">
            <a:extLst>
              <a:ext uri="{FF2B5EF4-FFF2-40B4-BE49-F238E27FC236}">
                <a16:creationId xmlns="" xmlns:a16="http://schemas.microsoft.com/office/drawing/2014/main" id="{F34FF255-C822-C799-D587-A94C3758949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10" name="משולש ישר-זווית 9">
            <a:extLst>
              <a:ext uri="{FF2B5EF4-FFF2-40B4-BE49-F238E27FC236}">
                <a16:creationId xmlns="" xmlns:a16="http://schemas.microsoft.com/office/drawing/2014/main" id="{74BE6920-688C-24F4-FCC1-460D1498A9E4}"/>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צורה חופשית: צורה 10">
            <a:extLst>
              <a:ext uri="{FF2B5EF4-FFF2-40B4-BE49-F238E27FC236}">
                <a16:creationId xmlns="" xmlns:a16="http://schemas.microsoft.com/office/drawing/2014/main" id="{7A5A8AD7-CEF3-48E7-B0E7-1E930A38ED78}"/>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7" name="תמונה 6">
            <a:extLst>
              <a:ext uri="{FF2B5EF4-FFF2-40B4-BE49-F238E27FC236}">
                <a16:creationId xmlns="" xmlns:a16="http://schemas.microsoft.com/office/drawing/2014/main" id="{79E013B1-29DF-7A99-A911-B54AD0311E20}"/>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9614" y="230190"/>
            <a:ext cx="962501" cy="688340"/>
          </a:xfrm>
          <a:prstGeom prst="rect">
            <a:avLst/>
          </a:prstGeom>
          <a:noFill/>
          <a:ln>
            <a:noFill/>
          </a:ln>
        </p:spPr>
      </p:pic>
    </p:spTree>
    <p:extLst>
      <p:ext uri="{BB962C8B-B14F-4D97-AF65-F5344CB8AC3E}">
        <p14:creationId xmlns:p14="http://schemas.microsoft.com/office/powerpoint/2010/main" val="340390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38880494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8880494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vimeo.com/54122471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 xmlns:a16="http://schemas.microsoft.com/office/drawing/2014/main" id="{27939E6A-7B16-4CC4-0148-3A067F376E91}"/>
              </a:ext>
            </a:extLst>
          </p:cNvPr>
          <p:cNvSpPr txBox="1"/>
          <p:nvPr/>
        </p:nvSpPr>
        <p:spPr>
          <a:xfrm>
            <a:off x="1099931" y="508846"/>
            <a:ext cx="7613373" cy="1661609"/>
          </a:xfrm>
          <a:prstGeom prst="rect">
            <a:avLst/>
          </a:prstGeom>
          <a:noFill/>
        </p:spPr>
        <p:txBody>
          <a:bodyPr wrap="square">
            <a:spAutoFit/>
          </a:bodyPr>
          <a:lstStyle/>
          <a:p>
            <a:pPr algn="r" rtl="1">
              <a:lnSpc>
                <a:spcPct val="115000"/>
              </a:lnSpc>
              <a:spcAft>
                <a:spcPts val="1000"/>
              </a:spcAft>
            </a:pPr>
            <a:r>
              <a:rPr lang="he-IL" sz="24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lang="he-IL" sz="44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לוֹמְדִים מַדָּע וְטֶכְנוֹלוגְיָה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40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כִּתָּה ג</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תיבת טקסט 9">
            <a:extLst>
              <a:ext uri="{FF2B5EF4-FFF2-40B4-BE49-F238E27FC236}">
                <a16:creationId xmlns="" xmlns:a16="http://schemas.microsoft.com/office/drawing/2014/main" id="{ACAD1BF1-87CE-A54F-5D92-B42718245235}"/>
              </a:ext>
            </a:extLst>
          </p:cNvPr>
          <p:cNvSpPr txBox="1"/>
          <p:nvPr/>
        </p:nvSpPr>
        <p:spPr>
          <a:xfrm>
            <a:off x="1551710" y="2284440"/>
            <a:ext cx="6068290" cy="523220"/>
          </a:xfrm>
          <a:prstGeom prst="rect">
            <a:avLst/>
          </a:prstGeom>
          <a:noFill/>
        </p:spPr>
        <p:txBody>
          <a:bodyPr wrap="square">
            <a:spAutoFit/>
          </a:bodyPr>
          <a:lstStyle/>
          <a:p>
            <a:pPr algn="r" rtl="1"/>
            <a:r>
              <a:rPr lang="he-IL" sz="2800" b="1" kern="0" dirty="0">
                <a:solidFill>
                  <a:srgbClr val="222222"/>
                </a:solidFill>
                <a:effectLst/>
                <a:ea typeface="Times New Roman" panose="02020603050405020304" pitchFamily="18" charset="0"/>
                <a:cs typeface="Arial" panose="020B0604020202020204" pitchFamily="34" charset="0"/>
              </a:rPr>
              <a:t>פְּעִילוּת פְּתִיחָה לִשְׁנַת </a:t>
            </a:r>
            <a:r>
              <a:rPr lang="he-IL" sz="2800" b="1" kern="0" dirty="0" smtClean="0">
                <a:solidFill>
                  <a:srgbClr val="222222"/>
                </a:solidFill>
                <a:effectLst/>
                <a:ea typeface="Times New Roman" panose="02020603050405020304" pitchFamily="18" charset="0"/>
                <a:cs typeface="Arial" panose="020B0604020202020204" pitchFamily="34" charset="0"/>
              </a:rPr>
              <a:t>הַלִּמּוּדִים תשפ"ד</a:t>
            </a:r>
            <a:endParaRPr lang="he-IL" sz="2800" dirty="0"/>
          </a:p>
        </p:txBody>
      </p:sp>
      <p:pic>
        <p:nvPicPr>
          <p:cNvPr id="11" name="תמונה 10">
            <a:extLst>
              <a:ext uri="{FF2B5EF4-FFF2-40B4-BE49-F238E27FC236}">
                <a16:creationId xmlns="" xmlns:a16="http://schemas.microsoft.com/office/drawing/2014/main" id="{AB3D2F82-1F4E-39FD-AD56-0F4486F0D8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179" y="2964736"/>
            <a:ext cx="5274310" cy="3253105"/>
          </a:xfrm>
          <a:prstGeom prst="rect">
            <a:avLst/>
          </a:prstGeom>
          <a:noFill/>
          <a:ln w="76200">
            <a:solidFill>
              <a:srgbClr val="D71F27"/>
            </a:solidFill>
          </a:ln>
        </p:spPr>
      </p:pic>
    </p:spTree>
    <p:extLst>
      <p:ext uri="{BB962C8B-B14F-4D97-AF65-F5344CB8AC3E}">
        <p14:creationId xmlns:p14="http://schemas.microsoft.com/office/powerpoint/2010/main" val="3952888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 xmlns:a16="http://schemas.microsoft.com/office/drawing/2014/main" id="{3C1B6985-6DFC-87E4-7759-5B9C695FB7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30" y="-45720"/>
            <a:ext cx="4572000" cy="6903720"/>
          </a:xfrm>
          <a:prstGeom prst="rect">
            <a:avLst/>
          </a:prstGeom>
          <a:noFill/>
        </p:spPr>
      </p:pic>
      <p:sp>
        <p:nvSpPr>
          <p:cNvPr id="3" name="תיבת טקסט 2">
            <a:extLst>
              <a:ext uri="{FF2B5EF4-FFF2-40B4-BE49-F238E27FC236}">
                <a16:creationId xmlns="" xmlns:a16="http://schemas.microsoft.com/office/drawing/2014/main" id="{658D0CF9-2BE7-4DEC-09E4-DC0AD9ED8809}"/>
              </a:ext>
            </a:extLst>
          </p:cNvPr>
          <p:cNvSpPr txBox="1"/>
          <p:nvPr/>
        </p:nvSpPr>
        <p:spPr>
          <a:xfrm>
            <a:off x="437248" y="540689"/>
            <a:ext cx="2800511" cy="3566160"/>
          </a:xfrm>
          <a:prstGeom prst="rect">
            <a:avLst/>
          </a:prstGeom>
        </p:spPr>
        <p:txBody>
          <a:bodyPr vert="horz" lIns="91440" tIns="45720" rIns="91440" bIns="45720" rtlCol="0" anchor="b">
            <a:normAutofit/>
          </a:bodyPr>
          <a:lstStyle/>
          <a:p>
            <a:pPr defTabSz="914400">
              <a:lnSpc>
                <a:spcPct val="90000"/>
              </a:lnSpc>
              <a:spcBef>
                <a:spcPct val="0"/>
              </a:spcBef>
              <a:spcAft>
                <a:spcPts val="1000"/>
              </a:spcAft>
            </a:pPr>
            <a:r>
              <a:rPr lang="en-US" sz="4700" b="1" dirty="0" err="1">
                <a:effectLst/>
                <a:latin typeface="+mj-lt"/>
                <a:ea typeface="+mj-ea"/>
                <a:cs typeface="+mj-cs"/>
              </a:rPr>
              <a:t>מִתְבּוֹנְנִים</a:t>
            </a:r>
            <a:r>
              <a:rPr lang="en-US" sz="4700" b="1" dirty="0">
                <a:effectLst/>
                <a:latin typeface="+mj-lt"/>
                <a:ea typeface="+mj-ea"/>
                <a:cs typeface="+mj-cs"/>
              </a:rPr>
              <a:t> </a:t>
            </a:r>
            <a:r>
              <a:rPr lang="en-US" sz="4700" b="1" dirty="0" err="1">
                <a:effectLst/>
                <a:latin typeface="+mj-lt"/>
                <a:ea typeface="+mj-ea"/>
                <a:cs typeface="+mj-cs"/>
              </a:rPr>
              <a:t>שׁוּב</a:t>
            </a:r>
            <a:r>
              <a:rPr lang="en-US" sz="4700" b="1" dirty="0">
                <a:effectLst/>
                <a:latin typeface="+mj-lt"/>
                <a:ea typeface="+mj-ea"/>
                <a:cs typeface="+mj-cs"/>
              </a:rPr>
              <a:t> בַּ</a:t>
            </a:r>
            <a:r>
              <a:rPr lang="en-US" sz="4700" b="1" dirty="0" err="1">
                <a:effectLst/>
                <a:latin typeface="+mj-lt"/>
                <a:ea typeface="+mj-ea"/>
                <a:cs typeface="+mj-cs"/>
              </a:rPr>
              <a:t>תּוֹפָעָה</a:t>
            </a:r>
            <a:endParaRPr lang="en-US" sz="4700" dirty="0">
              <a:effectLst/>
              <a:latin typeface="+mj-lt"/>
              <a:ea typeface="+mj-ea"/>
              <a:cs typeface="+mj-cs"/>
            </a:endParaRPr>
          </a:p>
        </p:txBody>
      </p:sp>
      <p:pic>
        <p:nvPicPr>
          <p:cNvPr id="4" name="תמונה 3">
            <a:extLst>
              <a:ext uri="{FF2B5EF4-FFF2-40B4-BE49-F238E27FC236}">
                <a16:creationId xmlns="" xmlns:a16="http://schemas.microsoft.com/office/drawing/2014/main" id="{0751A77D-7362-605E-EA00-8EA2FFC3D798}"/>
              </a:ext>
            </a:extLst>
          </p:cNvPr>
          <p:cNvPicPr>
            <a:picLocks noChangeAspect="1"/>
          </p:cNvPicPr>
          <p:nvPr/>
        </p:nvPicPr>
        <p:blipFill rotWithShape="1">
          <a:blip r:embed="rId4"/>
          <a:srcRect l="1803" r="1752"/>
          <a:stretch/>
        </p:blipFill>
        <p:spPr>
          <a:xfrm>
            <a:off x="3717236" y="10"/>
            <a:ext cx="542562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0268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F11F7DF2-609A-AC60-ECD4-FE35DA8F1A23}"/>
              </a:ext>
            </a:extLst>
          </p:cNvPr>
          <p:cNvSpPr txBox="1"/>
          <p:nvPr/>
        </p:nvSpPr>
        <p:spPr>
          <a:xfrm>
            <a:off x="1976226" y="645253"/>
            <a:ext cx="4572000" cy="887102"/>
          </a:xfrm>
          <a:prstGeom prst="rect">
            <a:avLst/>
          </a:prstGeom>
          <a:noFill/>
        </p:spPr>
        <p:txBody>
          <a:bodyPr wrap="square">
            <a:spAutoFit/>
          </a:bodyPr>
          <a:lstStyle/>
          <a:p>
            <a:pPr algn="r" rtl="1">
              <a:lnSpc>
                <a:spcPct val="115000"/>
              </a:lnSpc>
              <a:spcAft>
                <a:spcPts val="1000"/>
              </a:spcAft>
            </a:pPr>
            <a:r>
              <a:rPr lang="he-IL" sz="48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שׁוֹאֲלִים שְׁאֵלוֹת</a:t>
            </a:r>
            <a:endParaRPr lang="en-US" sz="4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F5464FD9-1AAA-C527-4160-E21D2BBC2D8D}"/>
              </a:ext>
            </a:extLst>
          </p:cNvPr>
          <p:cNvSpPr txBox="1"/>
          <p:nvPr/>
        </p:nvSpPr>
        <p:spPr>
          <a:xfrm>
            <a:off x="3544958" y="1567934"/>
            <a:ext cx="1802296" cy="461665"/>
          </a:xfrm>
          <a:prstGeom prst="rect">
            <a:avLst/>
          </a:prstGeom>
          <a:noFill/>
        </p:spPr>
        <p:txBody>
          <a:bodyPr wrap="square">
            <a:spAutoFit/>
          </a:bodyPr>
          <a:lstStyle/>
          <a:p>
            <a:pPr algn="r"/>
            <a:r>
              <a:rPr lang="he-IL" sz="2400" b="1" kern="0" dirty="0">
                <a:solidFill>
                  <a:srgbClr val="000000"/>
                </a:solidFill>
                <a:effectLst/>
                <a:ea typeface="Calibri" panose="020F0502020204030204" pitchFamily="34" charset="0"/>
                <a:cs typeface="Arial" panose="020B0604020202020204" pitchFamily="34" charset="0"/>
              </a:rPr>
              <a:t>מִלּוֹת שְׁאֵלָה</a:t>
            </a:r>
            <a:r>
              <a:rPr lang="he-IL" sz="2400" b="1" dirty="0">
                <a:effectLst/>
                <a:ea typeface="Calibri" panose="020F0502020204030204" pitchFamily="34" charset="0"/>
                <a:cs typeface="Arial" panose="020B0604020202020204" pitchFamily="34" charset="0"/>
              </a:rPr>
              <a:t>:</a:t>
            </a:r>
            <a:endParaRPr lang="he-IL" sz="2400" dirty="0"/>
          </a:p>
        </p:txBody>
      </p:sp>
      <p:sp>
        <p:nvSpPr>
          <p:cNvPr id="8" name="תיבת טקסט 7">
            <a:extLst>
              <a:ext uri="{FF2B5EF4-FFF2-40B4-BE49-F238E27FC236}">
                <a16:creationId xmlns="" xmlns:a16="http://schemas.microsoft.com/office/drawing/2014/main" id="{6666738F-0282-5D1E-910F-012FC6FC97C9}"/>
              </a:ext>
            </a:extLst>
          </p:cNvPr>
          <p:cNvSpPr txBox="1"/>
          <p:nvPr/>
        </p:nvSpPr>
        <p:spPr>
          <a:xfrm>
            <a:off x="6605375" y="2394252"/>
            <a:ext cx="1066806" cy="461665"/>
          </a:xfrm>
          <a:prstGeom prst="rect">
            <a:avLst/>
          </a:prstGeom>
          <a:noFill/>
        </p:spPr>
        <p:txBody>
          <a:bodyPr wrap="square">
            <a:spAutoFit/>
          </a:bodyPr>
          <a:lstStyle/>
          <a:p>
            <a:pPr algn="r"/>
            <a:r>
              <a:rPr lang="he-IL" sz="2400" b="1" dirty="0">
                <a:effectLst/>
                <a:ea typeface="Calibri" panose="020F0502020204030204" pitchFamily="34" charset="0"/>
                <a:cs typeface="Arial" panose="020B0604020202020204" pitchFamily="34" charset="0"/>
              </a:rPr>
              <a:t>מָה?</a:t>
            </a:r>
            <a:endParaRPr lang="he-IL" sz="2400" dirty="0"/>
          </a:p>
        </p:txBody>
      </p:sp>
      <p:sp>
        <p:nvSpPr>
          <p:cNvPr id="10" name="תיבת טקסט 9">
            <a:extLst>
              <a:ext uri="{FF2B5EF4-FFF2-40B4-BE49-F238E27FC236}">
                <a16:creationId xmlns="" xmlns:a16="http://schemas.microsoft.com/office/drawing/2014/main" id="{F39B25EE-B777-4EA0-73EC-48E397C3A72B}"/>
              </a:ext>
            </a:extLst>
          </p:cNvPr>
          <p:cNvSpPr txBox="1"/>
          <p:nvPr/>
        </p:nvSpPr>
        <p:spPr>
          <a:xfrm>
            <a:off x="7364901" y="3308877"/>
            <a:ext cx="907775" cy="461665"/>
          </a:xfrm>
          <a:prstGeom prst="rect">
            <a:avLst/>
          </a:prstGeom>
          <a:noFill/>
        </p:spPr>
        <p:txBody>
          <a:bodyPr wrap="square">
            <a:spAutoFit/>
          </a:bodyPr>
          <a:lstStyle/>
          <a:p>
            <a:pPr algn="r"/>
            <a:r>
              <a:rPr lang="he-IL" sz="2400" b="1" dirty="0">
                <a:effectLst/>
                <a:ea typeface="Calibri" panose="020F0502020204030204" pitchFamily="34" charset="0"/>
                <a:cs typeface="Arial" panose="020B0604020202020204" pitchFamily="34" charset="0"/>
              </a:rPr>
              <a:t>מִי?</a:t>
            </a:r>
            <a:endParaRPr lang="he-IL" sz="2400" dirty="0"/>
          </a:p>
        </p:txBody>
      </p:sp>
      <p:sp>
        <p:nvSpPr>
          <p:cNvPr id="12" name="תיבת טקסט 11">
            <a:extLst>
              <a:ext uri="{FF2B5EF4-FFF2-40B4-BE49-F238E27FC236}">
                <a16:creationId xmlns="" xmlns:a16="http://schemas.microsoft.com/office/drawing/2014/main" id="{BBD031A3-AD01-A3DD-EF93-63D0147197EC}"/>
              </a:ext>
            </a:extLst>
          </p:cNvPr>
          <p:cNvSpPr txBox="1"/>
          <p:nvPr/>
        </p:nvSpPr>
        <p:spPr>
          <a:xfrm>
            <a:off x="6764404" y="4479133"/>
            <a:ext cx="907777" cy="489749"/>
          </a:xfrm>
          <a:prstGeom prst="rect">
            <a:avLst/>
          </a:prstGeom>
          <a:noFill/>
        </p:spPr>
        <p:txBody>
          <a:bodyPr wrap="square">
            <a:spAutoFit/>
          </a:bodyPr>
          <a:lstStyle/>
          <a:p>
            <a:pPr algn="r" rtl="1">
              <a:lnSpc>
                <a:spcPct val="115000"/>
              </a:lnSpc>
              <a:spcAft>
                <a:spcPts val="1000"/>
              </a:spcAft>
            </a:pPr>
            <a:r>
              <a:rPr lang="he-IL" sz="2400" b="1" kern="100" dirty="0">
                <a:effectLst/>
                <a:latin typeface="Calibri" panose="020F0502020204030204" pitchFamily="34" charset="0"/>
                <a:ea typeface="Calibri" panose="020F0502020204030204" pitchFamily="34" charset="0"/>
                <a:cs typeface="Arial" panose="020B0604020202020204" pitchFamily="34" charset="0"/>
              </a:rPr>
              <a:t>מָתַי?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תיבת טקסט 14">
            <a:extLst>
              <a:ext uri="{FF2B5EF4-FFF2-40B4-BE49-F238E27FC236}">
                <a16:creationId xmlns="" xmlns:a16="http://schemas.microsoft.com/office/drawing/2014/main" id="{78A601A5-F754-31DC-227A-0B7E7348D16C}"/>
              </a:ext>
            </a:extLst>
          </p:cNvPr>
          <p:cNvSpPr txBox="1"/>
          <p:nvPr/>
        </p:nvSpPr>
        <p:spPr>
          <a:xfrm>
            <a:off x="1881811" y="2394252"/>
            <a:ext cx="907778" cy="461665"/>
          </a:xfrm>
          <a:prstGeom prst="rect">
            <a:avLst/>
          </a:prstGeom>
          <a:noFill/>
        </p:spPr>
        <p:txBody>
          <a:bodyPr wrap="square">
            <a:spAutoFit/>
          </a:bodyPr>
          <a:lstStyle/>
          <a:p>
            <a:pPr algn="r"/>
            <a:r>
              <a:rPr lang="he-IL" sz="2400" b="1" dirty="0">
                <a:solidFill>
                  <a:srgbClr val="000000"/>
                </a:solidFill>
                <a:effectLst/>
                <a:highlight>
                  <a:srgbClr val="FFFFFF"/>
                </a:highlight>
                <a:ea typeface="Calibri" panose="020F0502020204030204" pitchFamily="34" charset="0"/>
                <a:cs typeface="Arial" panose="020B0604020202020204" pitchFamily="34" charset="0"/>
              </a:rPr>
              <a:t>לָמָּה?</a:t>
            </a:r>
            <a:endParaRPr lang="he-IL" sz="2400" dirty="0"/>
          </a:p>
        </p:txBody>
      </p:sp>
      <p:sp>
        <p:nvSpPr>
          <p:cNvPr id="17" name="תיבת טקסט 16">
            <a:extLst>
              <a:ext uri="{FF2B5EF4-FFF2-40B4-BE49-F238E27FC236}">
                <a16:creationId xmlns="" xmlns:a16="http://schemas.microsoft.com/office/drawing/2014/main" id="{F24FC8E6-FAEF-56B8-5E7C-6B88A958A3BF}"/>
              </a:ext>
            </a:extLst>
          </p:cNvPr>
          <p:cNvSpPr txBox="1"/>
          <p:nvPr/>
        </p:nvSpPr>
        <p:spPr>
          <a:xfrm>
            <a:off x="1068448" y="3308877"/>
            <a:ext cx="907778" cy="461665"/>
          </a:xfrm>
          <a:prstGeom prst="rect">
            <a:avLst/>
          </a:prstGeom>
          <a:noFill/>
        </p:spPr>
        <p:txBody>
          <a:bodyPr wrap="square">
            <a:spAutoFit/>
          </a:bodyPr>
          <a:lstStyle/>
          <a:p>
            <a:pPr algn="r"/>
            <a:r>
              <a:rPr lang="he-IL" sz="2400" b="1" dirty="0">
                <a:solidFill>
                  <a:srgbClr val="000000"/>
                </a:solidFill>
                <a:effectLst/>
                <a:highlight>
                  <a:srgbClr val="FFFFFF"/>
                </a:highlight>
                <a:ea typeface="Calibri" panose="020F0502020204030204" pitchFamily="34" charset="0"/>
                <a:cs typeface="Arial" panose="020B0604020202020204" pitchFamily="34" charset="0"/>
              </a:rPr>
              <a:t>אֵיךְ</a:t>
            </a:r>
            <a:r>
              <a:rPr lang="he-IL" sz="2400" b="1" dirty="0">
                <a:effectLst/>
                <a:ea typeface="Calibri" panose="020F0502020204030204" pitchFamily="34" charset="0"/>
                <a:cs typeface="Arial" panose="020B0604020202020204" pitchFamily="34" charset="0"/>
              </a:rPr>
              <a:t>?</a:t>
            </a:r>
            <a:endParaRPr lang="he-IL" sz="2400" dirty="0"/>
          </a:p>
        </p:txBody>
      </p:sp>
      <p:sp>
        <p:nvSpPr>
          <p:cNvPr id="23" name="תיבת טקסט 22">
            <a:extLst>
              <a:ext uri="{FF2B5EF4-FFF2-40B4-BE49-F238E27FC236}">
                <a16:creationId xmlns="" xmlns:a16="http://schemas.microsoft.com/office/drawing/2014/main" id="{B1A80392-80FD-3126-090D-009F74363166}"/>
              </a:ext>
            </a:extLst>
          </p:cNvPr>
          <p:cNvSpPr txBox="1"/>
          <p:nvPr/>
        </p:nvSpPr>
        <p:spPr>
          <a:xfrm>
            <a:off x="1573700" y="4493175"/>
            <a:ext cx="1215889" cy="461665"/>
          </a:xfrm>
          <a:prstGeom prst="rect">
            <a:avLst/>
          </a:prstGeom>
          <a:noFill/>
        </p:spPr>
        <p:txBody>
          <a:bodyPr wrap="square">
            <a:spAutoFit/>
          </a:bodyPr>
          <a:lstStyle/>
          <a:p>
            <a:pPr algn="r"/>
            <a:r>
              <a:rPr lang="he-IL" sz="2400" b="1" dirty="0">
                <a:solidFill>
                  <a:srgbClr val="000000"/>
                </a:solidFill>
                <a:effectLst/>
                <a:highlight>
                  <a:srgbClr val="FFFFFF"/>
                </a:highlight>
                <a:ea typeface="Calibri" panose="020F0502020204030204" pitchFamily="34" charset="0"/>
                <a:cs typeface="Arial" panose="020B0604020202020204" pitchFamily="34" charset="0"/>
              </a:rPr>
              <a:t>הֵיכָן</a:t>
            </a:r>
            <a:r>
              <a:rPr lang="he-IL" sz="2400" b="1" dirty="0">
                <a:effectLst/>
                <a:ea typeface="Calibri" panose="020F0502020204030204" pitchFamily="34" charset="0"/>
                <a:cs typeface="Arial" panose="020B0604020202020204" pitchFamily="34" charset="0"/>
              </a:rPr>
              <a:t>?</a:t>
            </a:r>
            <a:endParaRPr lang="he-IL" sz="2400" dirty="0"/>
          </a:p>
        </p:txBody>
      </p:sp>
      <p:pic>
        <p:nvPicPr>
          <p:cNvPr id="4" name="תמונה 3" descr="תמונה שמכילה הנעלה, ריקוד, סרט מצויר, אומנות&#10;&#10;התיאור נוצר באופן אוטומטי">
            <a:extLst>
              <a:ext uri="{FF2B5EF4-FFF2-40B4-BE49-F238E27FC236}">
                <a16:creationId xmlns="" xmlns:a16="http://schemas.microsoft.com/office/drawing/2014/main" id="{50A321B2-5AD4-15B0-0F1A-7CDA148E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626" y="1875181"/>
            <a:ext cx="4436873" cy="4436873"/>
          </a:xfrm>
          <a:prstGeom prst="rect">
            <a:avLst/>
          </a:prstGeom>
        </p:spPr>
      </p:pic>
    </p:spTree>
    <p:extLst>
      <p:ext uri="{BB962C8B-B14F-4D97-AF65-F5344CB8AC3E}">
        <p14:creationId xmlns:p14="http://schemas.microsoft.com/office/powerpoint/2010/main" val="58241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 xmlns:a16="http://schemas.microsoft.com/office/drawing/2014/main" id="{7EA1E436-7AE6-A866-A725-552CB903DAA1}"/>
              </a:ext>
            </a:extLst>
          </p:cNvPr>
          <p:cNvPicPr>
            <a:picLocks noChangeAspect="1"/>
          </p:cNvPicPr>
          <p:nvPr/>
        </p:nvPicPr>
        <p:blipFill>
          <a:blip r:embed="rId3">
            <a:extLst>
              <a:ext uri="{28A0092B-C50C-407E-A947-70E740481C1C}">
                <a14:useLocalDpi xmlns:a14="http://schemas.microsoft.com/office/drawing/2010/main" val="0"/>
              </a:ext>
            </a:extLst>
          </a:blip>
          <a:srcRect t="-16767" r="-85848" b="-14842"/>
          <a:stretch>
            <a:fillRect/>
          </a:stretch>
        </p:blipFill>
        <p:spPr bwMode="auto">
          <a:xfrm>
            <a:off x="-96079" y="-1120250"/>
            <a:ext cx="9336157" cy="8945217"/>
          </a:xfrm>
          <a:custGeom>
            <a:avLst/>
            <a:gdLst>
              <a:gd name="connsiteX0" fmla="*/ 0 w 9876180"/>
              <a:gd name="connsiteY0" fmla="*/ 921028 h 7229350"/>
              <a:gd name="connsiteX1" fmla="*/ 5007546 w 9876180"/>
              <a:gd name="connsiteY1" fmla="*/ 921028 h 7229350"/>
              <a:gd name="connsiteX2" fmla="*/ 4885010 w 9876180"/>
              <a:gd name="connsiteY2" fmla="*/ 1058714 h 7229350"/>
              <a:gd name="connsiteX3" fmla="*/ 4028660 w 9876180"/>
              <a:gd name="connsiteY3" fmla="*/ 3614675 h 7229350"/>
              <a:gd name="connsiteX4" fmla="*/ 5092637 w 9876180"/>
              <a:gd name="connsiteY4" fmla="*/ 6403934 h 7229350"/>
              <a:gd name="connsiteX5" fmla="*/ 5103584 w 9876180"/>
              <a:gd name="connsiteY5" fmla="*/ 6414054 h 7229350"/>
              <a:gd name="connsiteX6" fmla="*/ 0 w 9876180"/>
              <a:gd name="connsiteY6" fmla="*/ 6414054 h 7229350"/>
              <a:gd name="connsiteX7" fmla="*/ 6952420 w 9876180"/>
              <a:gd name="connsiteY7" fmla="*/ 0 h 7229350"/>
              <a:gd name="connsiteX8" fmla="*/ 9876180 w 9876180"/>
              <a:gd name="connsiteY8" fmla="*/ 3614675 h 7229350"/>
              <a:gd name="connsiteX9" fmla="*/ 6952420 w 9876180"/>
              <a:gd name="connsiteY9" fmla="*/ 7229350 h 7229350"/>
              <a:gd name="connsiteX10" fmla="*/ 5317718 w 9876180"/>
              <a:gd name="connsiteY10" fmla="*/ 6612021 h 7229350"/>
              <a:gd name="connsiteX11" fmla="*/ 5103584 w 9876180"/>
              <a:gd name="connsiteY11" fmla="*/ 6414054 h 7229350"/>
              <a:gd name="connsiteX12" fmla="*/ 5314121 w 9876180"/>
              <a:gd name="connsiteY12" fmla="*/ 6414054 h 7229350"/>
              <a:gd name="connsiteX13" fmla="*/ 5314121 w 9876180"/>
              <a:gd name="connsiteY13" fmla="*/ 921028 h 7229350"/>
              <a:gd name="connsiteX14" fmla="*/ 5007546 w 9876180"/>
              <a:gd name="connsiteY14" fmla="*/ 921028 h 7229350"/>
              <a:gd name="connsiteX15" fmla="*/ 5092637 w 9876180"/>
              <a:gd name="connsiteY15" fmla="*/ 825416 h 7229350"/>
              <a:gd name="connsiteX16" fmla="*/ 6952420 w 9876180"/>
              <a:gd name="connsiteY16" fmla="*/ 0 h 7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76180" h="7229350">
                <a:moveTo>
                  <a:pt x="0" y="921028"/>
                </a:moveTo>
                <a:lnTo>
                  <a:pt x="5007546" y="921028"/>
                </a:lnTo>
                <a:lnTo>
                  <a:pt x="4885010" y="1058714"/>
                </a:lnTo>
                <a:cubicBezTo>
                  <a:pt x="4355913" y="1712841"/>
                  <a:pt x="4028660" y="2616510"/>
                  <a:pt x="4028660" y="3614675"/>
                </a:cubicBezTo>
                <a:cubicBezTo>
                  <a:pt x="4028660" y="4737611"/>
                  <a:pt x="4442840" y="5740950"/>
                  <a:pt x="5092637" y="6403934"/>
                </a:cubicBezTo>
                <a:lnTo>
                  <a:pt x="5103584" y="6414054"/>
                </a:lnTo>
                <a:lnTo>
                  <a:pt x="0" y="6414054"/>
                </a:lnTo>
                <a:close/>
                <a:moveTo>
                  <a:pt x="6952420" y="0"/>
                </a:moveTo>
                <a:cubicBezTo>
                  <a:pt x="8567168" y="0"/>
                  <a:pt x="9876180" y="1618345"/>
                  <a:pt x="9876180" y="3614675"/>
                </a:cubicBezTo>
                <a:cubicBezTo>
                  <a:pt x="9876180" y="5611005"/>
                  <a:pt x="8567168" y="7229350"/>
                  <a:pt x="6952420" y="7229350"/>
                </a:cubicBezTo>
                <a:cubicBezTo>
                  <a:pt x="6346890" y="7229350"/>
                  <a:pt x="5784353" y="7001770"/>
                  <a:pt x="5317718" y="6612021"/>
                </a:cubicBezTo>
                <a:lnTo>
                  <a:pt x="5103584" y="6414054"/>
                </a:lnTo>
                <a:lnTo>
                  <a:pt x="5314121" y="6414054"/>
                </a:lnTo>
                <a:lnTo>
                  <a:pt x="5314121" y="921028"/>
                </a:lnTo>
                <a:lnTo>
                  <a:pt x="5007546" y="921028"/>
                </a:lnTo>
                <a:lnTo>
                  <a:pt x="5092637" y="825416"/>
                </a:lnTo>
                <a:cubicBezTo>
                  <a:pt x="5598036" y="309761"/>
                  <a:pt x="6245968" y="0"/>
                  <a:pt x="6952420" y="0"/>
                </a:cubicBezTo>
                <a:close/>
              </a:path>
            </a:pathLst>
          </a:custGeom>
          <a:noFill/>
          <a:effectLst>
            <a:outerShdw blurRad="50800" dist="38100" dir="2700000" algn="tl" rotWithShape="0">
              <a:prstClr val="black">
                <a:alpha val="40000"/>
              </a:prstClr>
            </a:outerShdw>
          </a:effectLst>
        </p:spPr>
      </p:pic>
      <p:sp>
        <p:nvSpPr>
          <p:cNvPr id="3" name="תיבת טקסט 2">
            <a:extLst>
              <a:ext uri="{FF2B5EF4-FFF2-40B4-BE49-F238E27FC236}">
                <a16:creationId xmlns="" xmlns:a16="http://schemas.microsoft.com/office/drawing/2014/main" id="{7E7699F4-ED27-43CD-3394-400AA1E1F10D}"/>
              </a:ext>
            </a:extLst>
          </p:cNvPr>
          <p:cNvSpPr txBox="1"/>
          <p:nvPr/>
        </p:nvSpPr>
        <p:spPr>
          <a:xfrm>
            <a:off x="4363058" y="1580978"/>
            <a:ext cx="4611756" cy="688458"/>
          </a:xfrm>
          <a:prstGeom prst="rect">
            <a:avLst/>
          </a:prstGeom>
          <a:noFill/>
        </p:spPr>
        <p:txBody>
          <a:bodyPr wrap="square">
            <a:spAutoFit/>
          </a:bodyPr>
          <a:lstStyle/>
          <a:p>
            <a:pPr algn="r" rtl="1">
              <a:lnSpc>
                <a:spcPct val="115000"/>
              </a:lnSpc>
              <a:spcAft>
                <a:spcPts val="1000"/>
              </a:spcAft>
            </a:pPr>
            <a:r>
              <a:rPr lang="he-IL" sz="32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מִתְנַסִּים</a:t>
            </a:r>
            <a:r>
              <a:rPr lang="he-IL" sz="36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חוֹקְרִים וּמְגַלִּים</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51FC7066-1D3B-BDE9-3B39-9559EB13B98E}"/>
              </a:ext>
            </a:extLst>
          </p:cNvPr>
          <p:cNvSpPr txBox="1"/>
          <p:nvPr/>
        </p:nvSpPr>
        <p:spPr>
          <a:xfrm>
            <a:off x="2855550" y="2856715"/>
            <a:ext cx="5936973" cy="1938992"/>
          </a:xfrm>
          <a:prstGeom prst="rect">
            <a:avLst/>
          </a:prstGeom>
          <a:noFill/>
        </p:spPr>
        <p:txBody>
          <a:bodyPr wrap="square">
            <a:spAutoFit/>
          </a:bodyPr>
          <a:lstStyle/>
          <a:p>
            <a:pPr algn="r"/>
            <a:r>
              <a:rPr lang="he-IL" sz="4000" b="1" dirty="0">
                <a:solidFill>
                  <a:srgbClr val="000000"/>
                </a:solidFill>
                <a:effectLst/>
                <a:ea typeface="Calibri" panose="020F0502020204030204" pitchFamily="34" charset="0"/>
                <a:cs typeface="Arial" panose="020B0604020202020204" pitchFamily="34" charset="0"/>
              </a:rPr>
              <a:t>מְטַפְטְפִים </a:t>
            </a:r>
            <a:r>
              <a:rPr lang="he-IL" sz="4000" b="1" dirty="0" err="1">
                <a:solidFill>
                  <a:srgbClr val="000000"/>
                </a:solidFill>
                <a:effectLst/>
                <a:ea typeface="Calibri" panose="020F0502020204030204" pitchFamily="34" charset="0"/>
                <a:cs typeface="Arial" panose="020B0604020202020204" pitchFamily="34" charset="0"/>
              </a:rPr>
              <a:t>טִפּוֹת</a:t>
            </a:r>
            <a:r>
              <a:rPr lang="he-IL" sz="4000" b="1" dirty="0">
                <a:solidFill>
                  <a:srgbClr val="000000"/>
                </a:solidFill>
                <a:effectLst/>
                <a:ea typeface="Calibri" panose="020F0502020204030204" pitchFamily="34" charset="0"/>
                <a:cs typeface="Arial" panose="020B0604020202020204" pitchFamily="34" charset="0"/>
              </a:rPr>
              <a:t> שֶׁל</a:t>
            </a:r>
          </a:p>
          <a:p>
            <a:pPr algn="r" rtl="1"/>
            <a:r>
              <a:rPr lang="he-IL" sz="4000" b="1" dirty="0">
                <a:solidFill>
                  <a:srgbClr val="000000"/>
                </a:solidFill>
                <a:effectLst/>
                <a:ea typeface="Calibri" panose="020F0502020204030204" pitchFamily="34" charset="0"/>
                <a:cs typeface="Arial" panose="020B0604020202020204" pitchFamily="34" charset="0"/>
              </a:rPr>
              <a:t>מַיִם צְבוּעִים </a:t>
            </a:r>
          </a:p>
          <a:p>
            <a:pPr algn="r"/>
            <a:r>
              <a:rPr lang="he-IL" sz="4000" b="1" dirty="0">
                <a:solidFill>
                  <a:srgbClr val="000000"/>
                </a:solidFill>
                <a:effectLst/>
                <a:ea typeface="Calibri" panose="020F0502020204030204" pitchFamily="34" charset="0"/>
                <a:cs typeface="Arial" panose="020B0604020202020204" pitchFamily="34" charset="0"/>
              </a:rPr>
              <a:t>לְכוֹס שֶׁמֶן.</a:t>
            </a:r>
            <a:endParaRPr lang="he-IL" sz="2400" dirty="0"/>
          </a:p>
        </p:txBody>
      </p:sp>
      <p:sp>
        <p:nvSpPr>
          <p:cNvPr id="2" name="בועת דיבור: מלבן 1">
            <a:extLst>
              <a:ext uri="{FF2B5EF4-FFF2-40B4-BE49-F238E27FC236}">
                <a16:creationId xmlns="" xmlns:a16="http://schemas.microsoft.com/office/drawing/2014/main" id="{BD373CF3-E36B-806C-868F-175FBD7F42CF}"/>
              </a:ext>
            </a:extLst>
          </p:cNvPr>
          <p:cNvSpPr/>
          <p:nvPr/>
        </p:nvSpPr>
        <p:spPr>
          <a:xfrm>
            <a:off x="4485861" y="2637183"/>
            <a:ext cx="4379843" cy="2484782"/>
          </a:xfrm>
          <a:prstGeom prst="wedgeRectCallout">
            <a:avLst>
              <a:gd name="adj1" fmla="val -21892"/>
              <a:gd name="adj2" fmla="val 50233"/>
            </a:avLst>
          </a:prstGeom>
          <a:noFill/>
          <a:ln w="76200">
            <a:solidFill>
              <a:srgbClr val="78AAB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17879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 xmlns:a16="http://schemas.microsoft.com/office/drawing/2014/main" id="{31C4608D-3900-7A1D-9AE7-AAA0F42856F0}"/>
              </a:ext>
            </a:extLst>
          </p:cNvPr>
          <p:cNvSpPr txBox="1"/>
          <p:nvPr/>
        </p:nvSpPr>
        <p:spPr>
          <a:xfrm>
            <a:off x="2073964" y="782275"/>
            <a:ext cx="4611756" cy="887102"/>
          </a:xfrm>
          <a:prstGeom prst="rect">
            <a:avLst/>
          </a:prstGeom>
          <a:noFill/>
        </p:spPr>
        <p:txBody>
          <a:bodyPr wrap="square">
            <a:spAutoFit/>
          </a:bodyPr>
          <a:lstStyle/>
          <a:p>
            <a:pPr algn="r" rtl="1">
              <a:lnSpc>
                <a:spcPct val="115000"/>
              </a:lnSpc>
              <a:spcAft>
                <a:spcPts val="1000"/>
              </a:spcAft>
            </a:pPr>
            <a:r>
              <a:rPr lang="he-IL" sz="48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נִלְמַד הַשָּׁנָה</a:t>
            </a:r>
            <a:r>
              <a:rPr lang="he-IL" sz="4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a:extLst>
              <a:ext uri="{FF2B5EF4-FFF2-40B4-BE49-F238E27FC236}">
                <a16:creationId xmlns="" xmlns:a16="http://schemas.microsoft.com/office/drawing/2014/main" id="{1A685CA5-AF33-7B12-60ED-D497F0D86B4A}"/>
              </a:ext>
            </a:extLst>
          </p:cNvPr>
          <p:cNvPicPr>
            <a:picLocks noChangeAspect="1"/>
          </p:cNvPicPr>
          <p:nvPr/>
        </p:nvPicPr>
        <p:blipFill>
          <a:blip r:embed="rId3"/>
          <a:stretch>
            <a:fillRect/>
          </a:stretch>
        </p:blipFill>
        <p:spPr>
          <a:xfrm>
            <a:off x="312325" y="2306899"/>
            <a:ext cx="8519350" cy="332527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25256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DBEEF8A7-C76C-90F1-0A96-8258FB3384AF}"/>
              </a:ext>
            </a:extLst>
          </p:cNvPr>
          <p:cNvSpPr txBox="1"/>
          <p:nvPr/>
        </p:nvSpPr>
        <p:spPr>
          <a:xfrm>
            <a:off x="2729359" y="459060"/>
            <a:ext cx="4611756" cy="1081002"/>
          </a:xfrm>
          <a:prstGeom prst="rect">
            <a:avLst/>
          </a:prstGeom>
          <a:noFill/>
        </p:spPr>
        <p:txBody>
          <a:bodyPr wrap="square">
            <a:spAutoFit/>
          </a:bodyPr>
          <a:lstStyle/>
          <a:p>
            <a:pPr algn="just" rtl="1">
              <a:lnSpc>
                <a:spcPct val="150000"/>
              </a:lnSpc>
              <a:spcAft>
                <a:spcPts val="1000"/>
              </a:spcAft>
            </a:pPr>
            <a:r>
              <a:rPr lang="he-IL" sz="48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בַּסֵּפֶר</a:t>
            </a:r>
            <a:r>
              <a:rPr lang="he-IL" sz="4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תמונה 7">
            <a:extLst>
              <a:ext uri="{FF2B5EF4-FFF2-40B4-BE49-F238E27FC236}">
                <a16:creationId xmlns="" xmlns:a16="http://schemas.microsoft.com/office/drawing/2014/main" id="{41EB8086-C82F-EB8A-F680-3AC550BD8FF1}"/>
              </a:ext>
            </a:extLst>
          </p:cNvPr>
          <p:cNvPicPr>
            <a:picLocks noChangeAspect="1"/>
          </p:cNvPicPr>
          <p:nvPr/>
        </p:nvPicPr>
        <p:blipFill>
          <a:blip r:embed="rId3"/>
          <a:stretch>
            <a:fillRect/>
          </a:stretch>
        </p:blipFill>
        <p:spPr>
          <a:xfrm>
            <a:off x="1985312" y="363455"/>
            <a:ext cx="1943589" cy="2526665"/>
          </a:xfrm>
          <a:prstGeom prst="rect">
            <a:avLst/>
          </a:prstGeom>
        </p:spPr>
      </p:pic>
      <p:pic>
        <p:nvPicPr>
          <p:cNvPr id="4" name="תמונה 3" descr="תמונה שמכילה טקסט, צילום מסך, עיצוב גרפי&#10;&#10;התיאור נוצר באופן אוטומטי">
            <a:extLst>
              <a:ext uri="{FF2B5EF4-FFF2-40B4-BE49-F238E27FC236}">
                <a16:creationId xmlns="" xmlns:a16="http://schemas.microsoft.com/office/drawing/2014/main" id="{EDFA364D-919E-DE4C-B78E-3CB603AD916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97671" y="3353356"/>
            <a:ext cx="198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תמונה 9" descr="תמונה שמכילה טקסט, צילום מסך, שעון, חלל&#10;&#10;התיאור נוצר באופן אוטומטי">
            <a:extLst>
              <a:ext uri="{FF2B5EF4-FFF2-40B4-BE49-F238E27FC236}">
                <a16:creationId xmlns="" xmlns:a16="http://schemas.microsoft.com/office/drawing/2014/main" id="{B26C59E2-0261-25C5-F43D-7873327B78C6}"/>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34985" y="3353356"/>
            <a:ext cx="198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תמונה 11" descr="תמונה שמכילה טקסט, צילום מסך, עיצוב&#10;&#10;התיאור נוצר באופן אוטומטי">
            <a:extLst>
              <a:ext uri="{FF2B5EF4-FFF2-40B4-BE49-F238E27FC236}">
                <a16:creationId xmlns="" xmlns:a16="http://schemas.microsoft.com/office/drawing/2014/main" id="{BA37DFC1-8951-764E-69AF-A7184DD630E0}"/>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929015" y="3353356"/>
            <a:ext cx="198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p:cNvPicPr>
            <a:picLocks/>
          </p:cNvPicPr>
          <p:nvPr/>
        </p:nvPicPr>
        <p:blipFill>
          <a:blip r:embed="rId7"/>
          <a:stretch>
            <a:fillRect/>
          </a:stretch>
        </p:blipFill>
        <p:spPr>
          <a:xfrm>
            <a:off x="2466328" y="3353356"/>
            <a:ext cx="198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4593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7855" y="699755"/>
            <a:ext cx="3620654" cy="769441"/>
          </a:xfrm>
          <a:prstGeom prst="rect">
            <a:avLst/>
          </a:prstGeom>
          <a:noFill/>
        </p:spPr>
        <p:txBody>
          <a:bodyPr wrap="square" rtlCol="0">
            <a:spAutoFit/>
          </a:bodyPr>
          <a:lstStyle/>
          <a:p>
            <a:r>
              <a:rPr lang="he-IL" sz="4400" b="1" dirty="0"/>
              <a:t> </a:t>
            </a:r>
            <a:r>
              <a:rPr lang="he-IL" sz="4400" b="1" dirty="0" smtClean="0"/>
              <a:t>בְּמַבָּט מְקוָון</a:t>
            </a:r>
            <a:endParaRPr lang="en-US" sz="2400" dirty="0"/>
          </a:p>
        </p:txBody>
      </p:sp>
      <p:pic>
        <p:nvPicPr>
          <p:cNvPr id="6" name="תמונה 5">
            <a:extLst>
              <a:ext uri="{FF2B5EF4-FFF2-40B4-BE49-F238E27FC236}">
                <a16:creationId xmlns="" xmlns:a16="http://schemas.microsoft.com/office/drawing/2014/main" id="{6A0F9302-2C71-D35A-6E35-539935CA70B6}"/>
              </a:ext>
            </a:extLst>
          </p:cNvPr>
          <p:cNvPicPr>
            <a:picLocks noChangeAspect="1"/>
          </p:cNvPicPr>
          <p:nvPr/>
        </p:nvPicPr>
        <p:blipFill>
          <a:blip r:embed="rId3"/>
          <a:stretch>
            <a:fillRect/>
          </a:stretch>
        </p:blipFill>
        <p:spPr>
          <a:xfrm>
            <a:off x="758687" y="1818278"/>
            <a:ext cx="7626626" cy="4516261"/>
          </a:xfrm>
          <a:prstGeom prst="rect">
            <a:avLst/>
          </a:prstGeom>
          <a:solidFill>
            <a:srgbClr val="FFFFFF">
              <a:shade val="85000"/>
            </a:srgbClr>
          </a:solidFill>
          <a:ln w="88900" cap="sq">
            <a:solidFill>
              <a:srgbClr val="9FCAC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960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 xmlns:a16="http://schemas.microsoft.com/office/drawing/2014/main" id="{08F693C9-06D2-C892-6A7A-9D89EA0D3926}"/>
              </a:ext>
            </a:extLst>
          </p:cNvPr>
          <p:cNvPicPr>
            <a:picLocks noChangeAspect="1"/>
          </p:cNvPicPr>
          <p:nvPr/>
        </p:nvPicPr>
        <p:blipFill>
          <a:blip r:embed="rId3"/>
          <a:stretch>
            <a:fillRect/>
          </a:stretch>
        </p:blipFill>
        <p:spPr>
          <a:xfrm>
            <a:off x="1888464" y="1864386"/>
            <a:ext cx="5482329" cy="1224000"/>
          </a:xfrm>
          <a:prstGeom prst="rect">
            <a:avLst/>
          </a:prstGeom>
          <a:scene3d>
            <a:camera prst="orthographicFront"/>
            <a:lightRig rig="threePt" dir="t"/>
          </a:scene3d>
          <a:sp3d>
            <a:bevelT/>
          </a:sp3d>
        </p:spPr>
      </p:pic>
      <p:pic>
        <p:nvPicPr>
          <p:cNvPr id="3" name="תמונה 2">
            <a:extLst>
              <a:ext uri="{FF2B5EF4-FFF2-40B4-BE49-F238E27FC236}">
                <a16:creationId xmlns="" xmlns:a16="http://schemas.microsoft.com/office/drawing/2014/main" id="{0385D550-087D-A453-207D-A83C48DC2A44}"/>
              </a:ext>
            </a:extLst>
          </p:cNvPr>
          <p:cNvPicPr>
            <a:picLocks noChangeAspect="1"/>
          </p:cNvPicPr>
          <p:nvPr/>
        </p:nvPicPr>
        <p:blipFill>
          <a:blip r:embed="rId4"/>
          <a:stretch>
            <a:fillRect/>
          </a:stretch>
        </p:blipFill>
        <p:spPr>
          <a:xfrm>
            <a:off x="1888463" y="3438206"/>
            <a:ext cx="5482330" cy="1224000"/>
          </a:xfrm>
          <a:prstGeom prst="rect">
            <a:avLst/>
          </a:prstGeom>
          <a:scene3d>
            <a:camera prst="orthographicFront"/>
            <a:lightRig rig="threePt" dir="t"/>
          </a:scene3d>
          <a:sp3d>
            <a:bevelT/>
          </a:sp3d>
        </p:spPr>
      </p:pic>
      <p:pic>
        <p:nvPicPr>
          <p:cNvPr id="4" name="תמונה 3">
            <a:extLst>
              <a:ext uri="{FF2B5EF4-FFF2-40B4-BE49-F238E27FC236}">
                <a16:creationId xmlns="" xmlns:a16="http://schemas.microsoft.com/office/drawing/2014/main" id="{8F0BE397-F13C-B4D7-DF3F-EAF21CDAFCFE}"/>
              </a:ext>
            </a:extLst>
          </p:cNvPr>
          <p:cNvPicPr>
            <a:picLocks noChangeAspect="1"/>
          </p:cNvPicPr>
          <p:nvPr/>
        </p:nvPicPr>
        <p:blipFill>
          <a:blip r:embed="rId5"/>
          <a:stretch>
            <a:fillRect/>
          </a:stretch>
        </p:blipFill>
        <p:spPr>
          <a:xfrm>
            <a:off x="1888462" y="4962906"/>
            <a:ext cx="5482330" cy="1224000"/>
          </a:xfrm>
          <a:prstGeom prst="rect">
            <a:avLst/>
          </a:prstGeom>
          <a:scene3d>
            <a:camera prst="orthographicFront"/>
            <a:lightRig rig="threePt" dir="t"/>
          </a:scene3d>
          <a:sp3d>
            <a:bevelT/>
          </a:sp3d>
        </p:spPr>
      </p:pic>
      <p:sp>
        <p:nvSpPr>
          <p:cNvPr id="5" name="תיבת טקסט 4">
            <a:extLst>
              <a:ext uri="{FF2B5EF4-FFF2-40B4-BE49-F238E27FC236}">
                <a16:creationId xmlns="" xmlns:a16="http://schemas.microsoft.com/office/drawing/2014/main" id="{94B161B7-F185-2AC0-F18F-B8170046CDCE}"/>
              </a:ext>
            </a:extLst>
          </p:cNvPr>
          <p:cNvSpPr txBox="1"/>
          <p:nvPr/>
        </p:nvSpPr>
        <p:spPr>
          <a:xfrm>
            <a:off x="2040834" y="556988"/>
            <a:ext cx="4516984" cy="941796"/>
          </a:xfrm>
          <a:prstGeom prst="rect">
            <a:avLst/>
          </a:prstGeom>
          <a:noFill/>
        </p:spPr>
        <p:txBody>
          <a:bodyPr wrap="square">
            <a:spAutoFit/>
          </a:bodyPr>
          <a:lstStyle/>
          <a:p>
            <a:pPr algn="r" rtl="1">
              <a:lnSpc>
                <a:spcPct val="115000"/>
              </a:lnSpc>
              <a:spcAft>
                <a:spcPts val="1000"/>
              </a:spcAft>
            </a:pPr>
            <a:r>
              <a:rPr lang="he-IL" sz="4800" b="1" kern="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סֵפֶר דִּיגִיטָלִי </a:t>
            </a:r>
            <a:r>
              <a:rPr lang="he-IL" sz="4800" b="1" kern="100" dirty="0" smtClean="0">
                <a:effectLst/>
                <a:latin typeface="Calibri" panose="020F0502020204030204" pitchFamily="34" charset="0"/>
                <a:ea typeface="Calibri" panose="020F0502020204030204" pitchFamily="34" charset="0"/>
                <a:cs typeface="Arial" panose="020B0604020202020204" pitchFamily="34" charset="0"/>
              </a:rPr>
              <a:t> </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8933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 xmlns:a16="http://schemas.microsoft.com/office/drawing/2014/main" id="{14083936-8B19-2386-153B-6673B954BC97}"/>
              </a:ext>
            </a:extLst>
          </p:cNvPr>
          <p:cNvPicPr>
            <a:picLocks noChangeAspect="1"/>
          </p:cNvPicPr>
          <p:nvPr/>
        </p:nvPicPr>
        <p:blipFill>
          <a:blip r:embed="rId3"/>
          <a:stretch>
            <a:fillRect/>
          </a:stretch>
        </p:blipFill>
        <p:spPr>
          <a:xfrm>
            <a:off x="468445" y="1272432"/>
            <a:ext cx="8207109" cy="5245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1">
            <a:extLst>
              <a:ext uri="{FF2B5EF4-FFF2-40B4-BE49-F238E27FC236}">
                <a16:creationId xmlns="" xmlns:a16="http://schemas.microsoft.com/office/drawing/2014/main" id="{6E9F5621-7854-D0F7-4DC2-0D00246CAB30}"/>
              </a:ext>
            </a:extLst>
          </p:cNvPr>
          <p:cNvSpPr txBox="1"/>
          <p:nvPr/>
        </p:nvSpPr>
        <p:spPr>
          <a:xfrm>
            <a:off x="132521" y="340423"/>
            <a:ext cx="7241364" cy="931345"/>
          </a:xfrm>
          <a:prstGeom prst="rect">
            <a:avLst/>
          </a:prstGeom>
          <a:noFill/>
        </p:spPr>
        <p:txBody>
          <a:bodyPr wrap="square" rtlCol="0">
            <a:spAutoFit/>
          </a:bodyPr>
          <a:lstStyle/>
          <a:p>
            <a:pPr algn="just" rtl="1">
              <a:lnSpc>
                <a:spcPct val="150000"/>
              </a:lnSpc>
              <a:spcAft>
                <a:spcPts val="0"/>
              </a:spcAft>
            </a:pPr>
            <a:r>
              <a:rPr lang="he-IL" sz="4000" b="1" kern="0" dirty="0" smtClean="0">
                <a:latin typeface="David" panose="020E0502060401010101" pitchFamily="34" charset="-79"/>
                <a:ea typeface="Times New Roman" panose="02020603050405020304" pitchFamily="18" charset="0"/>
              </a:rPr>
              <a:t>יְחִידַת </a:t>
            </a:r>
            <a:r>
              <a:rPr lang="he-IL" sz="4000" b="1" kern="0" dirty="0">
                <a:latin typeface="David" panose="020E0502060401010101" pitchFamily="34" charset="-79"/>
                <a:ea typeface="Times New Roman" panose="02020603050405020304" pitchFamily="18" charset="0"/>
              </a:rPr>
              <a:t>תּוכֶן </a:t>
            </a:r>
            <a:r>
              <a:rPr lang="he-IL" sz="4000" b="1" kern="0" dirty="0" smtClean="0">
                <a:latin typeface="David" panose="020E0502060401010101" pitchFamily="34" charset="-79"/>
                <a:ea typeface="Times New Roman" panose="02020603050405020304" pitchFamily="18" charset="0"/>
              </a:rPr>
              <a:t>דִיגִיטָלִית</a:t>
            </a:r>
            <a:endParaRPr lang="en-US" sz="4000" dirty="0">
              <a:effectLst/>
              <a:latin typeface="David" panose="020E0502060401010101" pitchFamily="34" charset="-79"/>
            </a:endParaRPr>
          </a:p>
        </p:txBody>
      </p:sp>
      <p:sp>
        <p:nvSpPr>
          <p:cNvPr id="5" name="תיבת טקסט 4">
            <a:extLst>
              <a:ext uri="{FF2B5EF4-FFF2-40B4-BE49-F238E27FC236}">
                <a16:creationId xmlns="" xmlns:a16="http://schemas.microsoft.com/office/drawing/2014/main" id="{B44E36AB-0666-3856-7EED-DC228D8D9C20}"/>
              </a:ext>
            </a:extLst>
          </p:cNvPr>
          <p:cNvSpPr txBox="1"/>
          <p:nvPr/>
        </p:nvSpPr>
        <p:spPr>
          <a:xfrm rot="18545295">
            <a:off x="-2578" y="1424610"/>
            <a:ext cx="1507144" cy="369332"/>
          </a:xfrm>
          <a:prstGeom prst="rect">
            <a:avLst/>
          </a:prstGeom>
          <a:noFill/>
        </p:spPr>
        <p:txBody>
          <a:bodyPr wrap="none" rtlCol="1">
            <a:spAutoFit/>
          </a:bodyPr>
          <a:lstStyle/>
          <a:p>
            <a:r>
              <a:rPr lang="he-IL" dirty="0">
                <a:solidFill>
                  <a:srgbClr val="FF0000"/>
                </a:solidFill>
              </a:rPr>
              <a:t>מספר דוגמאות</a:t>
            </a:r>
          </a:p>
        </p:txBody>
      </p:sp>
    </p:spTree>
    <p:extLst>
      <p:ext uri="{BB962C8B-B14F-4D97-AF65-F5344CB8AC3E}">
        <p14:creationId xmlns:p14="http://schemas.microsoft.com/office/powerpoint/2010/main" val="172828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509" y="212132"/>
            <a:ext cx="5763491" cy="2031325"/>
          </a:xfrm>
          <a:prstGeom prst="rect">
            <a:avLst/>
          </a:prstGeom>
          <a:noFill/>
        </p:spPr>
        <p:txBody>
          <a:bodyPr wrap="square" rtlCol="0">
            <a:spAutoFit/>
          </a:bodyPr>
          <a:lstStyle/>
          <a:p>
            <a:r>
              <a:rPr lang="he-IL" sz="5400" b="1" dirty="0"/>
              <a:t>תָּם וְלֹא נִשְלַם</a:t>
            </a:r>
          </a:p>
          <a:p>
            <a:endParaRPr lang="he-IL" dirty="0"/>
          </a:p>
          <a:p>
            <a:endParaRPr lang="he-IL" dirty="0"/>
          </a:p>
          <a:p>
            <a:endParaRPr lang="he-IL" dirty="0"/>
          </a:p>
          <a:p>
            <a:endParaRPr lang="en-US" dirty="0"/>
          </a:p>
        </p:txBody>
      </p:sp>
      <p:pic>
        <p:nvPicPr>
          <p:cNvPr id="8" name="תמונה 7"/>
          <p:cNvPicPr>
            <a:picLocks noChangeAspect="1"/>
          </p:cNvPicPr>
          <p:nvPr/>
        </p:nvPicPr>
        <p:blipFill>
          <a:blip r:embed="rId2">
            <a:extLst>
              <a:ext uri="{28A0092B-C50C-407E-A947-70E740481C1C}">
                <a14:useLocalDpi xmlns:a14="http://schemas.microsoft.com/office/drawing/2010/main" val="0"/>
              </a:ext>
            </a:extLst>
          </a:blip>
          <a:srcRect/>
          <a:stretch/>
        </p:blipFill>
        <p:spPr>
          <a:xfrm>
            <a:off x="1004887" y="2107300"/>
            <a:ext cx="7134225" cy="3014461"/>
          </a:xfrm>
          <a:prstGeom prst="rect">
            <a:avLst/>
          </a:prstGeom>
          <a:ln w="76200">
            <a:solidFill>
              <a:srgbClr val="648A41"/>
            </a:solidFill>
          </a:ln>
        </p:spPr>
      </p:pic>
    </p:spTree>
    <p:extLst>
      <p:ext uri="{BB962C8B-B14F-4D97-AF65-F5344CB8AC3E}">
        <p14:creationId xmlns:p14="http://schemas.microsoft.com/office/powerpoint/2010/main" val="2847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625D5EA-D7EE-B800-D061-9AAD62711F06}"/>
              </a:ext>
            </a:extLst>
          </p:cNvPr>
          <p:cNvSpPr>
            <a:spLocks noGrp="1"/>
          </p:cNvSpPr>
          <p:nvPr>
            <p:ph type="title" idx="4294967295"/>
          </p:nvPr>
        </p:nvSpPr>
        <p:spPr>
          <a:xfrm>
            <a:off x="1378226" y="724186"/>
            <a:ext cx="7886700" cy="1325562"/>
          </a:xfrm>
        </p:spPr>
        <p:txBody>
          <a:bodyPr>
            <a:normAutofit fontScale="90000"/>
          </a:bodyPr>
          <a:lstStyle/>
          <a:p>
            <a:pPr algn="r" rtl="1">
              <a:lnSpc>
                <a:spcPct val="115000"/>
              </a:lnSpc>
              <a:spcAft>
                <a:spcPts val="10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he-IL" sz="1800" kern="100" dirty="0">
                <a:effectLst/>
                <a:latin typeface="Calibri" panose="020F0502020204030204" pitchFamily="34" charset="0"/>
                <a:ea typeface="Calibri" panose="020F0502020204030204" pitchFamily="34" charset="0"/>
                <a:cs typeface="Arial" panose="020B0604020202020204" pitchFamily="34" charset="0"/>
              </a:rPr>
              <a:t>                           </a:t>
            </a:r>
            <a:r>
              <a:rPr lang="he-IL" sz="5300" b="1" kern="0" dirty="0" smtClean="0">
                <a:effectLst/>
                <a:latin typeface="Calibri" panose="020F0502020204030204" pitchFamily="34" charset="0"/>
                <a:ea typeface="Calibri" panose="020F0502020204030204" pitchFamily="34" charset="0"/>
                <a:cs typeface="Arial" panose="020B0604020202020204" pitchFamily="34" charset="0"/>
              </a:rPr>
              <a:t>מָה רוֹאִים? </a:t>
            </a:r>
            <a:r>
              <a:rPr lang="en-US" sz="3600" kern="100" dirty="0" smtClean="0">
                <a:effectLst/>
                <a:latin typeface="Calibri" panose="020F0502020204030204" pitchFamily="34" charset="0"/>
                <a:ea typeface="Calibri" panose="020F0502020204030204" pitchFamily="34" charset="0"/>
                <a:cs typeface="Arial" panose="020B0604020202020204" pitchFamily="34" charset="0"/>
              </a:rPr>
              <a:t/>
            </a:r>
            <a:br>
              <a:rPr lang="en-US" sz="3600" kern="100" dirty="0" smtClean="0">
                <a:effectLst/>
                <a:latin typeface="Calibri" panose="020F0502020204030204" pitchFamily="34" charset="0"/>
                <a:ea typeface="Calibri" panose="020F0502020204030204" pitchFamily="34" charset="0"/>
                <a:cs typeface="Arial" panose="020B0604020202020204" pitchFamily="34" charset="0"/>
              </a:rPr>
            </a:br>
            <a:r>
              <a:rPr lang="he-IL" sz="3600" kern="100" dirty="0" smtClean="0">
                <a:effectLst/>
                <a:latin typeface="Calibri" panose="020F0502020204030204" pitchFamily="34" charset="0"/>
                <a:ea typeface="Calibri" panose="020F0502020204030204" pitchFamily="34" charset="0"/>
                <a:cs typeface="Arial" panose="020B0604020202020204" pitchFamily="34" charset="0"/>
              </a:rPr>
              <a:t>            </a:t>
            </a:r>
            <a:endParaRPr lang="he-IL" dirty="0"/>
          </a:p>
        </p:txBody>
      </p:sp>
      <p:pic>
        <p:nvPicPr>
          <p:cNvPr id="5" name="תמונה 4">
            <a:hlinkClick r:id="rId3"/>
            <a:extLst>
              <a:ext uri="{FF2B5EF4-FFF2-40B4-BE49-F238E27FC236}">
                <a16:creationId xmlns="" xmlns:a16="http://schemas.microsoft.com/office/drawing/2014/main" id="{27398C82-3365-F818-6978-134BF2E76794}"/>
              </a:ext>
            </a:extLst>
          </p:cNvPr>
          <p:cNvPicPr>
            <a:picLocks/>
          </p:cNvPicPr>
          <p:nvPr/>
        </p:nvPicPr>
        <p:blipFill>
          <a:blip r:embed="rId4"/>
          <a:stretch>
            <a:fillRect/>
          </a:stretch>
        </p:blipFill>
        <p:spPr>
          <a:xfrm>
            <a:off x="1099930" y="1954108"/>
            <a:ext cx="7200000" cy="3960000"/>
          </a:xfrm>
          <a:prstGeom prst="rect">
            <a:avLst/>
          </a:prstGeom>
          <a:ln w="57150">
            <a:solidFill>
              <a:srgbClr val="FAC327"/>
            </a:solidFill>
          </a:ln>
        </p:spPr>
      </p:pic>
      <p:sp>
        <p:nvSpPr>
          <p:cNvPr id="4" name="תיבת טקסט 3">
            <a:extLst>
              <a:ext uri="{FF2B5EF4-FFF2-40B4-BE49-F238E27FC236}">
                <a16:creationId xmlns="" xmlns:a16="http://schemas.microsoft.com/office/drawing/2014/main" id="{F33DAD76-5F83-9AB3-68B6-2B8E0AA1EC7D}"/>
              </a:ext>
            </a:extLst>
          </p:cNvPr>
          <p:cNvSpPr txBox="1"/>
          <p:nvPr/>
        </p:nvSpPr>
        <p:spPr>
          <a:xfrm>
            <a:off x="3492776" y="334415"/>
            <a:ext cx="1828800" cy="461665"/>
          </a:xfrm>
          <a:prstGeom prst="rect">
            <a:avLst/>
          </a:prstGeom>
          <a:noFill/>
        </p:spPr>
        <p:txBody>
          <a:bodyPr wrap="square">
            <a:spAutoFit/>
          </a:bodyPr>
          <a:lstStyle/>
          <a:p>
            <a:r>
              <a:rPr lang="he-IL" sz="24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פְּעִילוּת</a:t>
            </a:r>
            <a:r>
              <a:rPr lang="he-IL" sz="24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1</a:t>
            </a:r>
            <a:endParaRPr lang="he-IL" sz="2400" dirty="0"/>
          </a:p>
        </p:txBody>
      </p:sp>
    </p:spTree>
    <p:extLst>
      <p:ext uri="{BB962C8B-B14F-4D97-AF65-F5344CB8AC3E}">
        <p14:creationId xmlns:p14="http://schemas.microsoft.com/office/powerpoint/2010/main" val="2112442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בועת מחשבה: ענן 17">
            <a:extLst>
              <a:ext uri="{FF2B5EF4-FFF2-40B4-BE49-F238E27FC236}">
                <a16:creationId xmlns="" xmlns:a16="http://schemas.microsoft.com/office/drawing/2014/main" id="{EBCDD8A0-46CD-FFF9-7907-008A2D2587AD}"/>
              </a:ext>
            </a:extLst>
          </p:cNvPr>
          <p:cNvSpPr/>
          <p:nvPr/>
        </p:nvSpPr>
        <p:spPr>
          <a:xfrm>
            <a:off x="0" y="3676073"/>
            <a:ext cx="6299199" cy="2270600"/>
          </a:xfrm>
          <a:prstGeom prst="cloudCallout">
            <a:avLst>
              <a:gd name="adj1" fmla="val 90965"/>
              <a:gd name="adj2" fmla="val 450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 xmlns:a16="http://schemas.microsoft.com/office/drawing/2014/main" id="{B2F43078-C243-DCE2-CA57-7CCAA29EAA0C}"/>
              </a:ext>
            </a:extLst>
          </p:cNvPr>
          <p:cNvSpPr txBox="1"/>
          <p:nvPr/>
        </p:nvSpPr>
        <p:spPr>
          <a:xfrm>
            <a:off x="498764" y="4161700"/>
            <a:ext cx="3793284" cy="1791260"/>
          </a:xfrm>
          <a:prstGeom prst="rect">
            <a:avLst/>
          </a:prstGeom>
          <a:noFill/>
        </p:spPr>
        <p:txBody>
          <a:bodyPr wrap="square">
            <a:spAutoFit/>
          </a:bodyPr>
          <a:lstStyle/>
          <a:p>
            <a:pPr algn="r" rtl="1">
              <a:lnSpc>
                <a:spcPct val="115000"/>
              </a:lnSpc>
              <a:spcAft>
                <a:spcPts val="1000"/>
              </a:spcAft>
            </a:pPr>
            <a:r>
              <a:rPr lang="he-IL" sz="4800" b="1" dirty="0" smtClean="0">
                <a:solidFill>
                  <a:schemeClr val="dk1"/>
                </a:solidFill>
                <a:latin typeface="Calibri" panose="020F0502020204030204" pitchFamily="34" charset="0"/>
                <a:cs typeface="Arial" panose="020B0604020202020204" pitchFamily="34" charset="0"/>
              </a:rPr>
              <a:t>מַָה הִפְלִיא      אֵתְכֶם? </a:t>
            </a:r>
            <a:endParaRPr lang="en-US" sz="6000" b="1" dirty="0">
              <a:solidFill>
                <a:schemeClr val="dk1"/>
              </a:solidFill>
              <a:latin typeface="Calibri" panose="020F0502020204030204" pitchFamily="34" charset="0"/>
              <a:cs typeface="Arial" panose="020B0604020202020204" pitchFamily="34" charset="0"/>
            </a:endParaRPr>
          </a:p>
        </p:txBody>
      </p:sp>
      <p:sp>
        <p:nvSpPr>
          <p:cNvPr id="17" name="בועת מחשבה: ענן 16">
            <a:extLst>
              <a:ext uri="{FF2B5EF4-FFF2-40B4-BE49-F238E27FC236}">
                <a16:creationId xmlns="" xmlns:a16="http://schemas.microsoft.com/office/drawing/2014/main" id="{1073ED4A-1B0A-3ACB-F941-387C10D0E866}"/>
              </a:ext>
            </a:extLst>
          </p:cNvPr>
          <p:cNvSpPr/>
          <p:nvPr/>
        </p:nvSpPr>
        <p:spPr>
          <a:xfrm>
            <a:off x="4292048" y="430795"/>
            <a:ext cx="3553239" cy="2650335"/>
          </a:xfrm>
          <a:prstGeom prst="cloudCallout">
            <a:avLst>
              <a:gd name="adj1" fmla="val -98678"/>
              <a:gd name="adj2" fmla="val 116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 xmlns:a16="http://schemas.microsoft.com/office/drawing/2014/main" id="{0816F7FD-D1E2-DD05-8825-6C7E21B70736}"/>
              </a:ext>
            </a:extLst>
          </p:cNvPr>
          <p:cNvSpPr txBox="1"/>
          <p:nvPr/>
        </p:nvSpPr>
        <p:spPr>
          <a:xfrm>
            <a:off x="3443909" y="1136670"/>
            <a:ext cx="4194564" cy="941796"/>
          </a:xfrm>
          <a:prstGeom prst="rect">
            <a:avLst/>
          </a:prstGeom>
          <a:noFill/>
        </p:spPr>
        <p:txBody>
          <a:bodyPr wrap="square">
            <a:spAutoFit/>
          </a:bodyPr>
          <a:lstStyle/>
          <a:p>
            <a:pPr algn="r" rtl="1">
              <a:lnSpc>
                <a:spcPct val="115000"/>
              </a:lnSpc>
              <a:spcAft>
                <a:spcPts val="1000"/>
              </a:spcAft>
            </a:pPr>
            <a:r>
              <a:rPr lang="he-IL" sz="4800" b="1" dirty="0">
                <a:solidFill>
                  <a:schemeClr val="dk1"/>
                </a:solidFill>
                <a:latin typeface="Calibri" panose="020F0502020204030204" pitchFamily="34" charset="0"/>
                <a:cs typeface="Arial" panose="020B0604020202020204" pitchFamily="34" charset="0"/>
              </a:rPr>
              <a:t>מָה רְאִיתֶם?</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תמונה 18">
            <a:extLst>
              <a:ext uri="{FF2B5EF4-FFF2-40B4-BE49-F238E27FC236}">
                <a16:creationId xmlns="" xmlns:a16="http://schemas.microsoft.com/office/drawing/2014/main" id="{B98E4F48-1711-F48B-E7B2-10CD86D5007E}"/>
              </a:ext>
            </a:extLst>
          </p:cNvPr>
          <p:cNvPicPr>
            <a:picLocks noChangeAspect="1"/>
          </p:cNvPicPr>
          <p:nvPr/>
        </p:nvPicPr>
        <p:blipFill>
          <a:blip r:embed="rId3"/>
          <a:stretch>
            <a:fillRect/>
          </a:stretch>
        </p:blipFill>
        <p:spPr>
          <a:xfrm>
            <a:off x="909429" y="875371"/>
            <a:ext cx="1581150" cy="1409700"/>
          </a:xfrm>
          <a:prstGeom prst="rect">
            <a:avLst/>
          </a:prstGeom>
        </p:spPr>
      </p:pic>
    </p:spTree>
    <p:extLst>
      <p:ext uri="{BB962C8B-B14F-4D97-AF65-F5344CB8AC3E}">
        <p14:creationId xmlns:p14="http://schemas.microsoft.com/office/powerpoint/2010/main" val="549715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1020F2A5-EAAE-CC4B-946B-E1F07CAB73C3}"/>
              </a:ext>
            </a:extLst>
          </p:cNvPr>
          <p:cNvSpPr txBox="1"/>
          <p:nvPr/>
        </p:nvSpPr>
        <p:spPr>
          <a:xfrm>
            <a:off x="2287772" y="701963"/>
            <a:ext cx="4399355"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he-IL" sz="4400" b="1" dirty="0">
                <a:effectLst/>
                <a:latin typeface="Calibri" panose="020F0502020204030204" pitchFamily="34" charset="0"/>
                <a:ea typeface="Calibri" panose="020F0502020204030204" pitchFamily="34" charset="0"/>
                <a:cs typeface="Arial" panose="020B0604020202020204" pitchFamily="34" charset="0"/>
              </a:rPr>
              <a:t>לוֹמְדִים מִלָּה</a:t>
            </a:r>
            <a:endParaRPr lang="he-IL" sz="4400" b="1" dirty="0"/>
          </a:p>
        </p:txBody>
      </p:sp>
      <p:sp>
        <p:nvSpPr>
          <p:cNvPr id="5" name="תיבת טקסט 4">
            <a:extLst>
              <a:ext uri="{FF2B5EF4-FFF2-40B4-BE49-F238E27FC236}">
                <a16:creationId xmlns="" xmlns:a16="http://schemas.microsoft.com/office/drawing/2014/main" id="{8816BCD3-3920-E192-3197-15DDC5839763}"/>
              </a:ext>
            </a:extLst>
          </p:cNvPr>
          <p:cNvSpPr txBox="1"/>
          <p:nvPr/>
        </p:nvSpPr>
        <p:spPr>
          <a:xfrm>
            <a:off x="2903999" y="1232026"/>
            <a:ext cx="3190226" cy="1549527"/>
          </a:xfrm>
          <a:prstGeom prst="rect">
            <a:avLst/>
          </a:prstGeom>
          <a:noFill/>
        </p:spPr>
        <p:txBody>
          <a:bodyPr wrap="square">
            <a:spAutoFit/>
          </a:bodyPr>
          <a:lstStyle/>
          <a:p>
            <a:pPr algn="r" rtl="1">
              <a:lnSpc>
                <a:spcPct val="115000"/>
              </a:lnSpc>
              <a:spcAft>
                <a:spcPts val="1000"/>
              </a:spcAft>
            </a:pPr>
            <a:r>
              <a:rPr lang="he-IL" sz="8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פְּלִיאָה</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 xmlns:a16="http://schemas.microsoft.com/office/drawing/2014/main" id="{8E1383D5-E26D-5159-CA97-5FBA008E1965}"/>
              </a:ext>
            </a:extLst>
          </p:cNvPr>
          <p:cNvSpPr txBox="1"/>
          <p:nvPr/>
        </p:nvSpPr>
        <p:spPr>
          <a:xfrm>
            <a:off x="1696277" y="6036203"/>
            <a:ext cx="4572000" cy="390363"/>
          </a:xfrm>
          <a:prstGeom prst="rect">
            <a:avLst/>
          </a:prstGeom>
          <a:noFill/>
        </p:spPr>
        <p:txBody>
          <a:bodyPr wrap="square">
            <a:spAutoFit/>
          </a:bodyPr>
          <a:lstStyle/>
          <a:p>
            <a:pPr algn="r" rtl="1">
              <a:lnSpc>
                <a:spcPct val="115000"/>
              </a:lnSpc>
              <a:spcAft>
                <a:spcPts val="1000"/>
              </a:spcAft>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מַדְהִים, מַלְהִיב, מֻפְלָא, מַפְלִיא, מַקְסִים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תמונה 8" descr="תמונה שמכילה גרפיקה, עיצוב גרפי, צילום מסך, לוגו&#10;&#10;התיאור נוצר באופן אוטומטי">
            <a:extLst>
              <a:ext uri="{FF2B5EF4-FFF2-40B4-BE49-F238E27FC236}">
                <a16:creationId xmlns="" xmlns:a16="http://schemas.microsoft.com/office/drawing/2014/main" id="{DB86B5BD-6CB3-3203-57EF-F5EFE47F1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138" y="2792194"/>
            <a:ext cx="3965948" cy="3379488"/>
          </a:xfrm>
          <a:prstGeom prst="rect">
            <a:avLst/>
          </a:prstGeom>
        </p:spPr>
      </p:pic>
    </p:spTree>
    <p:extLst>
      <p:ext uri="{BB962C8B-B14F-4D97-AF65-F5344CB8AC3E}">
        <p14:creationId xmlns:p14="http://schemas.microsoft.com/office/powerpoint/2010/main" val="272690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310EEF0A-6685-CFF8-3E22-208F51C0C49D}"/>
              </a:ext>
            </a:extLst>
          </p:cNvPr>
          <p:cNvSpPr txBox="1"/>
          <p:nvPr/>
        </p:nvSpPr>
        <p:spPr>
          <a:xfrm>
            <a:off x="1888434" y="146543"/>
            <a:ext cx="5771322" cy="1878848"/>
          </a:xfrm>
          <a:prstGeom prst="rect">
            <a:avLst/>
          </a:prstGeom>
          <a:noFill/>
        </p:spPr>
        <p:txBody>
          <a:bodyPr wrap="square">
            <a:spAutoFit/>
          </a:bodyPr>
          <a:lstStyle/>
          <a:p>
            <a:pPr algn="ctr" rtl="1">
              <a:lnSpc>
                <a:spcPct val="115000"/>
              </a:lnSpc>
              <a:spcAft>
                <a:spcPts val="1000"/>
              </a:spcAft>
            </a:pPr>
            <a:r>
              <a:rPr lang="he-IL" sz="32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רָאִינוּ בַּסִּרְטוֹן? </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32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נָא לְהַכִּיר: </a:t>
            </a:r>
            <a:r>
              <a:rPr lang="he-IL" sz="32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רוֹבּוֹט לִקְטִיף פִּלְפְּלִים  </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24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מָה עוֹשֶׂה הָרוֹבּוֹט הַזֶּה</a:t>
            </a:r>
            <a:r>
              <a:rPr lang="he-IL" sz="2400" b="1" kern="100" dirty="0">
                <a:effectLst/>
                <a:latin typeface="Calibri" panose="020F0502020204030204" pitchFamily="34" charset="0"/>
                <a:ea typeface="Calibri" panose="020F0502020204030204" pitchFamily="34" charset="0"/>
                <a:cs typeface="Arial" panose="020B0604020202020204" pitchFamily="34" charset="0"/>
              </a:rPr>
              <a: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hlinkClick r:id="rId3"/>
            <a:extLst>
              <a:ext uri="{FF2B5EF4-FFF2-40B4-BE49-F238E27FC236}">
                <a16:creationId xmlns="" xmlns:a16="http://schemas.microsoft.com/office/drawing/2014/main" id="{78CE2E10-78EE-3E0A-F730-8FC7EFB53CFD}"/>
              </a:ext>
            </a:extLst>
          </p:cNvPr>
          <p:cNvPicPr>
            <a:picLocks/>
          </p:cNvPicPr>
          <p:nvPr/>
        </p:nvPicPr>
        <p:blipFill>
          <a:blip r:embed="rId4"/>
          <a:stretch>
            <a:fillRect/>
          </a:stretch>
        </p:blipFill>
        <p:spPr>
          <a:xfrm>
            <a:off x="1106557" y="2225778"/>
            <a:ext cx="7200000" cy="3960000"/>
          </a:xfrm>
          <a:prstGeom prst="rect">
            <a:avLst/>
          </a:prstGeom>
          <a:ln w="57150">
            <a:solidFill>
              <a:srgbClr val="FAC327"/>
            </a:solidFill>
          </a:ln>
        </p:spPr>
      </p:pic>
    </p:spTree>
    <p:extLst>
      <p:ext uri="{BB962C8B-B14F-4D97-AF65-F5344CB8AC3E}">
        <p14:creationId xmlns:p14="http://schemas.microsoft.com/office/powerpoint/2010/main" val="185092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743AE08B-50B1-9798-C110-35450025CAB0}"/>
              </a:ext>
            </a:extLst>
          </p:cNvPr>
          <p:cNvSpPr txBox="1"/>
          <p:nvPr/>
        </p:nvSpPr>
        <p:spPr>
          <a:xfrm>
            <a:off x="389547" y="637627"/>
            <a:ext cx="7494103" cy="887102"/>
          </a:xfrm>
          <a:prstGeom prst="rect">
            <a:avLst/>
          </a:prstGeom>
          <a:noFill/>
        </p:spPr>
        <p:txBody>
          <a:bodyPr wrap="square">
            <a:spAutoFit/>
          </a:bodyPr>
          <a:lstStyle/>
          <a:p>
            <a:pPr algn="r" rtl="1">
              <a:lnSpc>
                <a:spcPct val="115000"/>
              </a:lnSpc>
              <a:spcAft>
                <a:spcPts val="1000"/>
              </a:spcAft>
            </a:pPr>
            <a:r>
              <a:rPr lang="he-IL" sz="4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בְּנֵי הָאָדָם עוֹשִׂים טֶכְנוֹלוֹגְיָה</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descr="תמונה שמכילה אומנות ילדים, ציור, איור, סרט מצויר&#10;&#10;התיאור נוצר באופן אוטומטי">
            <a:extLst>
              <a:ext uri="{FF2B5EF4-FFF2-40B4-BE49-F238E27FC236}">
                <a16:creationId xmlns="" xmlns:a16="http://schemas.microsoft.com/office/drawing/2014/main" id="{15BABF1C-A590-861D-66AA-58A906D65A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949" y="1186070"/>
            <a:ext cx="8507895" cy="5671930"/>
          </a:xfrm>
          <a:prstGeom prst="rect">
            <a:avLst/>
          </a:prstGeom>
        </p:spPr>
      </p:pic>
      <p:pic>
        <p:nvPicPr>
          <p:cNvPr id="6" name="תמונה 5">
            <a:extLst>
              <a:ext uri="{FF2B5EF4-FFF2-40B4-BE49-F238E27FC236}">
                <a16:creationId xmlns="" xmlns:a16="http://schemas.microsoft.com/office/drawing/2014/main" id="{D0264826-F5A5-F9A9-F8D4-E1DB24B80AC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364" y="4879842"/>
            <a:ext cx="1671843" cy="1340531"/>
          </a:xfrm>
          <a:prstGeom prst="rect">
            <a:avLst/>
          </a:prstGeom>
          <a:noFill/>
        </p:spPr>
      </p:pic>
      <p:pic>
        <p:nvPicPr>
          <p:cNvPr id="9" name="תמונה 8">
            <a:extLst>
              <a:ext uri="{FF2B5EF4-FFF2-40B4-BE49-F238E27FC236}">
                <a16:creationId xmlns="" xmlns:a16="http://schemas.microsoft.com/office/drawing/2014/main" id="{5735B01C-823A-73FD-2D85-60DBAF27EC95}"/>
              </a:ext>
            </a:extLst>
          </p:cNvPr>
          <p:cNvPicPr>
            <a:picLocks noChangeAspect="1"/>
          </p:cNvPicPr>
          <p:nvPr/>
        </p:nvPicPr>
        <p:blipFill>
          <a:blip r:embed="rId5" cstate="print">
            <a:clrChange>
              <a:clrFrom>
                <a:srgbClr val="F3C8A0"/>
              </a:clrFrom>
              <a:clrTo>
                <a:srgbClr val="F3C8A0">
                  <a:alpha val="0"/>
                </a:srgbClr>
              </a:clrTo>
            </a:clrChange>
            <a:extLst>
              <a:ext uri="{28A0092B-C50C-407E-A947-70E740481C1C}">
                <a14:useLocalDpi xmlns:a14="http://schemas.microsoft.com/office/drawing/2010/main" val="0"/>
              </a:ext>
            </a:extLst>
          </a:blip>
          <a:srcRect/>
          <a:stretch>
            <a:fillRect/>
          </a:stretch>
        </p:blipFill>
        <p:spPr bwMode="auto">
          <a:xfrm>
            <a:off x="4136599" y="5299635"/>
            <a:ext cx="759190" cy="1340531"/>
          </a:xfrm>
          <a:prstGeom prst="rect">
            <a:avLst/>
          </a:prstGeom>
          <a:noFill/>
        </p:spPr>
      </p:pic>
      <p:pic>
        <p:nvPicPr>
          <p:cNvPr id="5" name="תמונה 4">
            <a:extLst>
              <a:ext uri="{FF2B5EF4-FFF2-40B4-BE49-F238E27FC236}">
                <a16:creationId xmlns="" xmlns:a16="http://schemas.microsoft.com/office/drawing/2014/main" id="{8EFEA660-1110-1E72-852F-8E68B154761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4497" y="4996336"/>
            <a:ext cx="1315554" cy="1224037"/>
          </a:xfrm>
          <a:prstGeom prst="rect">
            <a:avLst/>
          </a:prstGeom>
          <a:noFill/>
        </p:spPr>
      </p:pic>
    </p:spTree>
    <p:extLst>
      <p:ext uri="{BB962C8B-B14F-4D97-AF65-F5344CB8AC3E}">
        <p14:creationId xmlns:p14="http://schemas.microsoft.com/office/powerpoint/2010/main" val="166042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4F8DC925-F389-9678-90DA-E4CF60375867}"/>
              </a:ext>
            </a:extLst>
          </p:cNvPr>
          <p:cNvSpPr txBox="1"/>
          <p:nvPr/>
        </p:nvSpPr>
        <p:spPr>
          <a:xfrm>
            <a:off x="724799" y="670077"/>
            <a:ext cx="7200000" cy="887102"/>
          </a:xfrm>
          <a:prstGeom prst="rect">
            <a:avLst/>
          </a:prstGeom>
          <a:noFill/>
        </p:spPr>
        <p:txBody>
          <a:bodyPr wrap="square">
            <a:spAutoFit/>
          </a:bodyPr>
          <a:lstStyle/>
          <a:p>
            <a:pPr algn="ctr" rtl="1">
              <a:lnSpc>
                <a:spcPct val="115000"/>
              </a:lnSpc>
              <a:spcAft>
                <a:spcPts val="1000"/>
              </a:spcAft>
            </a:pPr>
            <a:r>
              <a:rPr lang="he-IL" sz="48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מָה </a:t>
            </a:r>
            <a:r>
              <a:rPr lang="he-IL" sz="4800" b="1" kern="0" dirty="0" smtClean="0">
                <a:solidFill>
                  <a:srgbClr val="222222"/>
                </a:solidFill>
                <a:effectLst/>
                <a:latin typeface="Calibri" panose="020F0502020204030204" pitchFamily="34" charset="0"/>
                <a:ea typeface="Calibri" panose="020F0502020204030204" pitchFamily="34" charset="0"/>
                <a:cs typeface="Arial" panose="020B0604020202020204" pitchFamily="34" charset="0"/>
              </a:rPr>
              <a:t>רוֹאִים</a:t>
            </a:r>
            <a:r>
              <a:rPr lang="he-IL" sz="4800" b="1" kern="0" dirty="0" smtClean="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4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0F07C925-7AAC-DA22-90AB-FFD82947C08B}"/>
              </a:ext>
            </a:extLst>
          </p:cNvPr>
          <p:cNvSpPr txBox="1"/>
          <p:nvPr/>
        </p:nvSpPr>
        <p:spPr>
          <a:xfrm>
            <a:off x="3677277" y="279714"/>
            <a:ext cx="1981200" cy="489749"/>
          </a:xfrm>
          <a:prstGeom prst="rect">
            <a:avLst/>
          </a:prstGeom>
          <a:noFill/>
        </p:spPr>
        <p:txBody>
          <a:bodyPr wrap="square">
            <a:spAutoFit/>
          </a:bodyPr>
          <a:lstStyle/>
          <a:p>
            <a:pPr algn="ctr" rtl="1">
              <a:lnSpc>
                <a:spcPct val="115000"/>
              </a:lnSpc>
              <a:spcAft>
                <a:spcPts val="1000"/>
              </a:spcAft>
            </a:pPr>
            <a:r>
              <a:rPr lang="he-IL" sz="2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פעילות 2</a:t>
            </a:r>
            <a:endParaRPr lang="en-US" sz="24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תמונה 6">
            <a:hlinkClick r:id="rId3"/>
            <a:extLst>
              <a:ext uri="{FF2B5EF4-FFF2-40B4-BE49-F238E27FC236}">
                <a16:creationId xmlns="" xmlns:a16="http://schemas.microsoft.com/office/drawing/2014/main" id="{A2EC631B-E5F7-9FAA-E7EB-95F57C2D55BF}"/>
              </a:ext>
            </a:extLst>
          </p:cNvPr>
          <p:cNvPicPr>
            <a:picLocks/>
          </p:cNvPicPr>
          <p:nvPr/>
        </p:nvPicPr>
        <p:blipFill>
          <a:blip r:embed="rId4"/>
          <a:stretch>
            <a:fillRect/>
          </a:stretch>
        </p:blipFill>
        <p:spPr>
          <a:xfrm>
            <a:off x="972000" y="1825380"/>
            <a:ext cx="7200000" cy="3960000"/>
          </a:xfrm>
          <a:prstGeom prst="rect">
            <a:avLst/>
          </a:prstGeom>
          <a:solidFill>
            <a:srgbClr val="8A6200"/>
          </a:solidFill>
          <a:ln w="76200">
            <a:solidFill>
              <a:srgbClr val="865F01"/>
            </a:solidFill>
          </a:ln>
        </p:spPr>
      </p:pic>
    </p:spTree>
    <p:extLst>
      <p:ext uri="{BB962C8B-B14F-4D97-AF65-F5344CB8AC3E}">
        <p14:creationId xmlns:p14="http://schemas.microsoft.com/office/powerpoint/2010/main" val="322338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בועת מחשבה: ענן 17">
            <a:extLst>
              <a:ext uri="{FF2B5EF4-FFF2-40B4-BE49-F238E27FC236}">
                <a16:creationId xmlns="" xmlns:a16="http://schemas.microsoft.com/office/drawing/2014/main" id="{EBCDD8A0-46CD-FFF9-7907-008A2D2587AD}"/>
              </a:ext>
            </a:extLst>
          </p:cNvPr>
          <p:cNvSpPr/>
          <p:nvPr/>
        </p:nvSpPr>
        <p:spPr>
          <a:xfrm>
            <a:off x="341241" y="3525861"/>
            <a:ext cx="5274468" cy="2753139"/>
          </a:xfrm>
          <a:prstGeom prst="cloudCallout">
            <a:avLst>
              <a:gd name="adj1" fmla="val 77433"/>
              <a:gd name="adj2" fmla="val 666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 xmlns:a16="http://schemas.microsoft.com/office/drawing/2014/main" id="{B2F43078-C243-DCE2-CA57-7CCAA29EAA0C}"/>
              </a:ext>
            </a:extLst>
          </p:cNvPr>
          <p:cNvSpPr txBox="1"/>
          <p:nvPr/>
        </p:nvSpPr>
        <p:spPr>
          <a:xfrm>
            <a:off x="92364" y="3693245"/>
            <a:ext cx="4719781" cy="1791260"/>
          </a:xfrm>
          <a:prstGeom prst="rect">
            <a:avLst/>
          </a:prstGeom>
          <a:noFill/>
        </p:spPr>
        <p:txBody>
          <a:bodyPr wrap="square">
            <a:spAutoFit/>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 </a:t>
            </a:r>
            <a:r>
              <a:rPr lang="he-IL" sz="4800" b="1" dirty="0">
                <a:solidFill>
                  <a:schemeClr val="dk1"/>
                </a:solidFill>
                <a:latin typeface="Calibri" panose="020F0502020204030204" pitchFamily="34" charset="0"/>
                <a:cs typeface="Arial" panose="020B0604020202020204" pitchFamily="34" charset="0"/>
              </a:rPr>
              <a:t>מָה </a:t>
            </a:r>
            <a:r>
              <a:rPr lang="he-IL" sz="4800" b="1" dirty="0" smtClean="0">
                <a:solidFill>
                  <a:schemeClr val="dk1"/>
                </a:solidFill>
                <a:latin typeface="Calibri" panose="020F0502020204030204" pitchFamily="34" charset="0"/>
                <a:cs typeface="Arial" panose="020B0604020202020204" pitchFamily="34" charset="0"/>
              </a:rPr>
              <a:t>הִפְלִיא  אֶתְכֶם? </a:t>
            </a:r>
            <a:endParaRPr lang="en-US" sz="6000" b="1" dirty="0">
              <a:solidFill>
                <a:schemeClr val="dk1"/>
              </a:solidFill>
              <a:latin typeface="Calibri" panose="020F0502020204030204" pitchFamily="34" charset="0"/>
              <a:cs typeface="Arial" panose="020B0604020202020204" pitchFamily="34" charset="0"/>
            </a:endParaRPr>
          </a:p>
        </p:txBody>
      </p:sp>
      <p:sp>
        <p:nvSpPr>
          <p:cNvPr id="17" name="בועת מחשבה: ענן 16">
            <a:extLst>
              <a:ext uri="{FF2B5EF4-FFF2-40B4-BE49-F238E27FC236}">
                <a16:creationId xmlns="" xmlns:a16="http://schemas.microsoft.com/office/drawing/2014/main" id="{1073ED4A-1B0A-3ACB-F941-387C10D0E866}"/>
              </a:ext>
            </a:extLst>
          </p:cNvPr>
          <p:cNvSpPr/>
          <p:nvPr/>
        </p:nvSpPr>
        <p:spPr>
          <a:xfrm>
            <a:off x="4007127" y="579000"/>
            <a:ext cx="4363277" cy="2516227"/>
          </a:xfrm>
          <a:prstGeom prst="cloudCallout">
            <a:avLst>
              <a:gd name="adj1" fmla="val -84319"/>
              <a:gd name="adj2" fmla="val 91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 xmlns:a16="http://schemas.microsoft.com/office/drawing/2014/main" id="{0816F7FD-D1E2-DD05-8825-6C7E21B70736}"/>
              </a:ext>
            </a:extLst>
          </p:cNvPr>
          <p:cNvSpPr txBox="1"/>
          <p:nvPr/>
        </p:nvSpPr>
        <p:spPr>
          <a:xfrm>
            <a:off x="3590096" y="1230585"/>
            <a:ext cx="4064276" cy="887102"/>
          </a:xfrm>
          <a:prstGeom prst="rect">
            <a:avLst/>
          </a:prstGeom>
          <a:noFill/>
        </p:spPr>
        <p:txBody>
          <a:bodyPr wrap="square">
            <a:spAutoFit/>
          </a:bodyPr>
          <a:lstStyle/>
          <a:p>
            <a:pPr algn="r" rtl="1">
              <a:lnSpc>
                <a:spcPct val="115000"/>
              </a:lnSpc>
              <a:spcAft>
                <a:spcPts val="1000"/>
              </a:spcAft>
            </a:pPr>
            <a:r>
              <a:rPr lang="he-IL" sz="4800" b="1" dirty="0">
                <a:solidFill>
                  <a:schemeClr val="dk1"/>
                </a:solidFill>
                <a:latin typeface="Calibri" panose="020F0502020204030204" pitchFamily="34" charset="0"/>
                <a:cs typeface="Arial" panose="020B0604020202020204" pitchFamily="34" charset="0"/>
              </a:rPr>
              <a:t>מָה רְאִיתֶם?</a:t>
            </a:r>
            <a:endParaRPr lang="en-US" sz="9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תמונה 18">
            <a:extLst>
              <a:ext uri="{FF2B5EF4-FFF2-40B4-BE49-F238E27FC236}">
                <a16:creationId xmlns="" xmlns:a16="http://schemas.microsoft.com/office/drawing/2014/main" id="{B98E4F48-1711-F48B-E7B2-10CD86D5007E}"/>
              </a:ext>
            </a:extLst>
          </p:cNvPr>
          <p:cNvPicPr>
            <a:picLocks noChangeAspect="1"/>
          </p:cNvPicPr>
          <p:nvPr/>
        </p:nvPicPr>
        <p:blipFill>
          <a:blip r:embed="rId3"/>
          <a:stretch>
            <a:fillRect/>
          </a:stretch>
        </p:blipFill>
        <p:spPr>
          <a:xfrm>
            <a:off x="909429" y="875371"/>
            <a:ext cx="1581150" cy="1409700"/>
          </a:xfrm>
          <a:prstGeom prst="rect">
            <a:avLst/>
          </a:prstGeom>
        </p:spPr>
      </p:pic>
    </p:spTree>
    <p:extLst>
      <p:ext uri="{BB962C8B-B14F-4D97-AF65-F5344CB8AC3E}">
        <p14:creationId xmlns:p14="http://schemas.microsoft.com/office/powerpoint/2010/main" val="130178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 xmlns:a16="http://schemas.microsoft.com/office/drawing/2014/main" id="{8816BCD3-3920-E192-3197-15DDC5839763}"/>
              </a:ext>
            </a:extLst>
          </p:cNvPr>
          <p:cNvSpPr txBox="1"/>
          <p:nvPr/>
        </p:nvSpPr>
        <p:spPr>
          <a:xfrm>
            <a:off x="0" y="452332"/>
            <a:ext cx="6594275" cy="887102"/>
          </a:xfrm>
          <a:prstGeom prst="rect">
            <a:avLst/>
          </a:prstGeom>
          <a:noFill/>
        </p:spPr>
        <p:txBody>
          <a:bodyPr wrap="square">
            <a:spAutoFit/>
          </a:bodyPr>
          <a:lstStyle/>
          <a:p>
            <a:pPr algn="r" rtl="1">
              <a:lnSpc>
                <a:spcPct val="115000"/>
              </a:lnSpc>
              <a:spcAft>
                <a:spcPts val="1000"/>
              </a:spcAft>
            </a:pPr>
            <a:r>
              <a:rPr lang="he-IL" sz="4800" b="1" kern="100" dirty="0" smtClean="0">
                <a:effectLst/>
                <a:latin typeface="Calibri" panose="020F0502020204030204" pitchFamily="34" charset="0"/>
                <a:ea typeface="Calibri" panose="020F0502020204030204" pitchFamily="34" charset="0"/>
                <a:cs typeface="Arial" panose="020B0604020202020204" pitchFamily="34" charset="0"/>
              </a:rPr>
              <a:t>מָה הִפְלִיא </a:t>
            </a:r>
            <a:r>
              <a:rPr lang="he-IL" sz="4800" b="1" kern="100" dirty="0">
                <a:effectLst/>
                <a:latin typeface="Calibri" panose="020F0502020204030204" pitchFamily="34" charset="0"/>
                <a:ea typeface="Calibri" panose="020F0502020204030204" pitchFamily="34" charset="0"/>
                <a:cs typeface="Arial" panose="020B0604020202020204" pitchFamily="34" charset="0"/>
              </a:rPr>
              <a:t>כָּאן? </a:t>
            </a:r>
            <a:endParaRPr lang="en-US" sz="4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תמונה 13" descr="תמונה שמכילה גרפיקה, עיצוב גרפי, צילום מסך, לוגו&#10;&#10;התיאור נוצר באופן אוטומטי">
            <a:extLst>
              <a:ext uri="{FF2B5EF4-FFF2-40B4-BE49-F238E27FC236}">
                <a16:creationId xmlns="" xmlns:a16="http://schemas.microsoft.com/office/drawing/2014/main" id="{CB02FD49-3E12-89BC-BF30-336A6E7A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216" y="1465853"/>
            <a:ext cx="5240105" cy="4465230"/>
          </a:xfrm>
          <a:prstGeom prst="rect">
            <a:avLst/>
          </a:prstGeom>
        </p:spPr>
      </p:pic>
      <p:grpSp>
        <p:nvGrpSpPr>
          <p:cNvPr id="19" name="קבוצה 18">
            <a:extLst>
              <a:ext uri="{FF2B5EF4-FFF2-40B4-BE49-F238E27FC236}">
                <a16:creationId xmlns="" xmlns:a16="http://schemas.microsoft.com/office/drawing/2014/main" id="{3C6CF871-3C45-ECE6-3BD9-D3E8D9B218E9}"/>
              </a:ext>
            </a:extLst>
          </p:cNvPr>
          <p:cNvGrpSpPr/>
          <p:nvPr/>
        </p:nvGrpSpPr>
        <p:grpSpPr>
          <a:xfrm>
            <a:off x="1146946" y="808383"/>
            <a:ext cx="1532891" cy="1439854"/>
            <a:chOff x="530087" y="740580"/>
            <a:chExt cx="1762539" cy="1655564"/>
          </a:xfrm>
        </p:grpSpPr>
        <p:sp>
          <p:nvSpPr>
            <p:cNvPr id="15" name="כוכב: 5 פינות 14">
              <a:extLst>
                <a:ext uri="{FF2B5EF4-FFF2-40B4-BE49-F238E27FC236}">
                  <a16:creationId xmlns="" xmlns:a16="http://schemas.microsoft.com/office/drawing/2014/main" id="{FD45873C-0805-E206-E96C-7C056C474BC3}"/>
                </a:ext>
              </a:extLst>
            </p:cNvPr>
            <p:cNvSpPr/>
            <p:nvPr/>
          </p:nvSpPr>
          <p:spPr>
            <a:xfrm>
              <a:off x="530087" y="740580"/>
              <a:ext cx="1762539" cy="1655564"/>
            </a:xfrm>
            <a:prstGeom prst="star5">
              <a:avLst>
                <a:gd name="adj" fmla="val 26481"/>
                <a:gd name="hf" fmla="val 105146"/>
                <a:gd name="vf" fmla="val 110557"/>
              </a:avLst>
            </a:prstGeom>
            <a:solidFill>
              <a:srgbClr val="FFDD0F"/>
            </a:solid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600"/>
            </a:p>
          </p:txBody>
        </p:sp>
        <p:sp>
          <p:nvSpPr>
            <p:cNvPr id="7" name="תיבת טקסט 6">
              <a:extLst>
                <a:ext uri="{FF2B5EF4-FFF2-40B4-BE49-F238E27FC236}">
                  <a16:creationId xmlns="" xmlns:a16="http://schemas.microsoft.com/office/drawing/2014/main" id="{8E1383D5-E26D-5159-CA97-5FBA008E1965}"/>
                </a:ext>
              </a:extLst>
            </p:cNvPr>
            <p:cNvSpPr txBox="1"/>
            <p:nvPr/>
          </p:nvSpPr>
          <p:spPr>
            <a:xfrm>
              <a:off x="848219" y="1351190"/>
              <a:ext cx="1040296" cy="486962"/>
            </a:xfrm>
            <a:prstGeom prst="rect">
              <a:avLst/>
            </a:prstGeom>
            <a:noFill/>
          </p:spPr>
          <p:txBody>
            <a:bodyPr wrap="square">
              <a:spAutoFit/>
            </a:bodyPr>
            <a:lstStyle/>
            <a:p>
              <a:pPr algn="r" rtl="1">
                <a:lnSpc>
                  <a:spcPct val="115000"/>
                </a:lnSpc>
                <a:spcAft>
                  <a:spcPts val="1000"/>
                </a:spcAft>
              </a:pPr>
              <a:r>
                <a:rPr lang="he-IL" sz="20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מַדְהִים</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7" name="כוכב: 5 פינות 16">
            <a:extLst>
              <a:ext uri="{FF2B5EF4-FFF2-40B4-BE49-F238E27FC236}">
                <a16:creationId xmlns="" xmlns:a16="http://schemas.microsoft.com/office/drawing/2014/main" id="{07D96D47-982D-7719-4D56-471E22479B89}"/>
              </a:ext>
            </a:extLst>
          </p:cNvPr>
          <p:cNvSpPr/>
          <p:nvPr/>
        </p:nvSpPr>
        <p:spPr>
          <a:xfrm>
            <a:off x="6510130" y="843631"/>
            <a:ext cx="1553818" cy="1459511"/>
          </a:xfrm>
          <a:prstGeom prst="star5">
            <a:avLst>
              <a:gd name="adj" fmla="val 23204"/>
              <a:gd name="hf" fmla="val 105146"/>
              <a:gd name="vf" fmla="val 110557"/>
            </a:avLst>
          </a:prstGeom>
          <a:solidFill>
            <a:srgbClr val="F28EC0"/>
          </a:solid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כב: 5 פינות 17">
            <a:extLst>
              <a:ext uri="{FF2B5EF4-FFF2-40B4-BE49-F238E27FC236}">
                <a16:creationId xmlns="" xmlns:a16="http://schemas.microsoft.com/office/drawing/2014/main" id="{5748787F-9298-B089-FC47-1EBDD688919E}"/>
              </a:ext>
            </a:extLst>
          </p:cNvPr>
          <p:cNvSpPr/>
          <p:nvPr/>
        </p:nvSpPr>
        <p:spPr>
          <a:xfrm>
            <a:off x="7327957" y="3581688"/>
            <a:ext cx="1573881" cy="1478356"/>
          </a:xfrm>
          <a:prstGeom prst="star5">
            <a:avLst>
              <a:gd name="adj" fmla="val 25990"/>
              <a:gd name="hf" fmla="val 105146"/>
              <a:gd name="vf" fmla="val 110557"/>
            </a:avLst>
          </a:prstGeom>
          <a:solidFill>
            <a:srgbClr val="65C1EA"/>
          </a:solid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 xmlns:a16="http://schemas.microsoft.com/office/drawing/2014/main" id="{64E943CD-9F80-2210-BCBD-77036C5CCEE1}"/>
              </a:ext>
            </a:extLst>
          </p:cNvPr>
          <p:cNvSpPr txBox="1"/>
          <p:nvPr/>
        </p:nvSpPr>
        <p:spPr>
          <a:xfrm>
            <a:off x="6742994" y="1375056"/>
            <a:ext cx="892368" cy="390363"/>
          </a:xfrm>
          <a:prstGeom prst="rect">
            <a:avLst/>
          </a:prstGeom>
          <a:noFill/>
        </p:spPr>
        <p:txBody>
          <a:bodyPr wrap="square">
            <a:spAutoFit/>
          </a:bodyPr>
          <a:lstStyle/>
          <a:p>
            <a:pPr algn="r" rtl="1">
              <a:lnSpc>
                <a:spcPct val="115000"/>
              </a:lnSpc>
              <a:spcAft>
                <a:spcPts val="1000"/>
              </a:spcAft>
            </a:pPr>
            <a:r>
              <a:rPr lang="he-IL" sz="1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מַלְהִיב</a:t>
            </a:r>
            <a:endParaRPr lang="en-US" sz="10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20" name="קבוצה 19">
            <a:extLst>
              <a:ext uri="{FF2B5EF4-FFF2-40B4-BE49-F238E27FC236}">
                <a16:creationId xmlns="" xmlns:a16="http://schemas.microsoft.com/office/drawing/2014/main" id="{ECCE29FE-41E4-2942-0CB8-98A48EC4469F}"/>
              </a:ext>
            </a:extLst>
          </p:cNvPr>
          <p:cNvGrpSpPr/>
          <p:nvPr/>
        </p:nvGrpSpPr>
        <p:grpSpPr>
          <a:xfrm>
            <a:off x="849962" y="4309873"/>
            <a:ext cx="1522178" cy="1429791"/>
            <a:chOff x="849962" y="4309873"/>
            <a:chExt cx="1522178" cy="1429791"/>
          </a:xfrm>
        </p:grpSpPr>
        <p:sp>
          <p:nvSpPr>
            <p:cNvPr id="16" name="כוכב: 5 פינות 15">
              <a:extLst>
                <a:ext uri="{FF2B5EF4-FFF2-40B4-BE49-F238E27FC236}">
                  <a16:creationId xmlns="" xmlns:a16="http://schemas.microsoft.com/office/drawing/2014/main" id="{EE4FDB48-E57E-F1A2-3760-6B08D3AB1964}"/>
                </a:ext>
              </a:extLst>
            </p:cNvPr>
            <p:cNvSpPr/>
            <p:nvPr/>
          </p:nvSpPr>
          <p:spPr>
            <a:xfrm>
              <a:off x="849962" y="4309873"/>
              <a:ext cx="1522178" cy="1429791"/>
            </a:xfrm>
            <a:prstGeom prst="star5">
              <a:avLst>
                <a:gd name="adj" fmla="val 23271"/>
                <a:gd name="hf" fmla="val 105146"/>
                <a:gd name="vf" fmla="val 110557"/>
              </a:avLst>
            </a:prstGeom>
            <a:solidFill>
              <a:schemeClr val="bg1"/>
            </a:solid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יבת טקסט 10">
              <a:extLst>
                <a:ext uri="{FF2B5EF4-FFF2-40B4-BE49-F238E27FC236}">
                  <a16:creationId xmlns="" xmlns:a16="http://schemas.microsoft.com/office/drawing/2014/main" id="{90227651-1325-1DAB-4AB9-89A011B52697}"/>
                </a:ext>
              </a:extLst>
            </p:cNvPr>
            <p:cNvSpPr txBox="1"/>
            <p:nvPr/>
          </p:nvSpPr>
          <p:spPr>
            <a:xfrm>
              <a:off x="1029102" y="4829586"/>
              <a:ext cx="972717" cy="390363"/>
            </a:xfrm>
            <a:prstGeom prst="rect">
              <a:avLst/>
            </a:prstGeom>
            <a:noFill/>
          </p:spPr>
          <p:txBody>
            <a:bodyPr wrap="square">
              <a:spAutoFit/>
            </a:bodyPr>
            <a:lstStyle/>
            <a:p>
              <a:pPr algn="r" rtl="1">
                <a:lnSpc>
                  <a:spcPct val="115000"/>
                </a:lnSpc>
                <a:spcAft>
                  <a:spcPts val="1000"/>
                </a:spcAft>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מַקְסִים</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תיבת טקסט 9">
            <a:extLst>
              <a:ext uri="{FF2B5EF4-FFF2-40B4-BE49-F238E27FC236}">
                <a16:creationId xmlns="" xmlns:a16="http://schemas.microsoft.com/office/drawing/2014/main" id="{4E82D659-736F-B639-F361-26173CB72727}"/>
              </a:ext>
            </a:extLst>
          </p:cNvPr>
          <p:cNvSpPr txBox="1"/>
          <p:nvPr/>
        </p:nvSpPr>
        <p:spPr>
          <a:xfrm>
            <a:off x="7327957" y="4125684"/>
            <a:ext cx="1106556" cy="390363"/>
          </a:xfrm>
          <a:prstGeom prst="rect">
            <a:avLst/>
          </a:prstGeom>
          <a:noFill/>
        </p:spPr>
        <p:txBody>
          <a:bodyPr wrap="square">
            <a:spAutoFit/>
          </a:bodyPr>
          <a:lstStyle/>
          <a:p>
            <a:pPr algn="r" rtl="1">
              <a:lnSpc>
                <a:spcPct val="115000"/>
              </a:lnSpc>
              <a:spcAft>
                <a:spcPts val="1000"/>
              </a:spcAft>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מֻפְלָא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כוכב: 5 פינות 20">
            <a:extLst>
              <a:ext uri="{FF2B5EF4-FFF2-40B4-BE49-F238E27FC236}">
                <a16:creationId xmlns="" xmlns:a16="http://schemas.microsoft.com/office/drawing/2014/main" id="{2559332F-0B64-FECF-A691-2BFDB16E559C}"/>
              </a:ext>
            </a:extLst>
          </p:cNvPr>
          <p:cNvSpPr/>
          <p:nvPr/>
        </p:nvSpPr>
        <p:spPr>
          <a:xfrm>
            <a:off x="4936249" y="5079537"/>
            <a:ext cx="1573881" cy="1478356"/>
          </a:xfrm>
          <a:prstGeom prst="star5">
            <a:avLst>
              <a:gd name="adj" fmla="val 25990"/>
              <a:gd name="hf" fmla="val 105146"/>
              <a:gd name="vf" fmla="val 110557"/>
            </a:avLst>
          </a:prstGeom>
          <a:solidFill>
            <a:srgbClr val="FFC000"/>
          </a:solid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תיבת טקסט 21">
            <a:extLst>
              <a:ext uri="{FF2B5EF4-FFF2-40B4-BE49-F238E27FC236}">
                <a16:creationId xmlns="" xmlns:a16="http://schemas.microsoft.com/office/drawing/2014/main" id="{6D874522-A772-8558-3476-8DA9F708CAF0}"/>
              </a:ext>
            </a:extLst>
          </p:cNvPr>
          <p:cNvSpPr txBox="1"/>
          <p:nvPr/>
        </p:nvSpPr>
        <p:spPr>
          <a:xfrm>
            <a:off x="5033817" y="5739664"/>
            <a:ext cx="1106556" cy="390363"/>
          </a:xfrm>
          <a:prstGeom prst="rect">
            <a:avLst/>
          </a:prstGeom>
          <a:noFill/>
        </p:spPr>
        <p:txBody>
          <a:bodyPr wrap="square">
            <a:spAutoFit/>
          </a:bodyPr>
          <a:lstStyle/>
          <a:p>
            <a:pPr algn="r" rtl="1">
              <a:lnSpc>
                <a:spcPct val="115000"/>
              </a:lnSpc>
              <a:spcAft>
                <a:spcPts val="1000"/>
              </a:spcAft>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מפליא</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305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491</TotalTime>
  <Words>848</Words>
  <Application>Microsoft Office PowerPoint</Application>
  <PresentationFormat>‫הצגה על המסך (4:3)</PresentationFormat>
  <Paragraphs>85</Paragraphs>
  <Slides>18</Slides>
  <Notes>17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Arial</vt:lpstr>
      <vt:lpstr>Calibri</vt:lpstr>
      <vt:lpstr>Calibri Light</vt:lpstr>
      <vt:lpstr>David</vt:lpstr>
      <vt:lpstr>Times New Roman</vt:lpstr>
      <vt:lpstr>ערכת נושא Office</vt:lpstr>
      <vt:lpstr>מצגת של PowerPoint</vt:lpstr>
      <vt:lpstr>                            מָה רוֹאִים?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Tamar</dc:creator>
  <cp:lastModifiedBy>lamda.dr@gmail.com</cp:lastModifiedBy>
  <cp:revision>62</cp:revision>
  <dcterms:created xsi:type="dcterms:W3CDTF">2023-07-18T15:28:57Z</dcterms:created>
  <dcterms:modified xsi:type="dcterms:W3CDTF">2023-08-12T16:45:55Z</dcterms:modified>
</cp:coreProperties>
</file>