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72" r:id="rId2"/>
    <p:sldMasterId id="2147483696" r:id="rId3"/>
    <p:sldMasterId id="2147483708" r:id="rId4"/>
  </p:sldMasterIdLst>
  <p:notesMasterIdLst>
    <p:notesMasterId r:id="rId25"/>
  </p:notesMasterIdLst>
  <p:sldIdLst>
    <p:sldId id="256" r:id="rId5"/>
    <p:sldId id="257" r:id="rId6"/>
    <p:sldId id="259" r:id="rId7"/>
    <p:sldId id="260" r:id="rId8"/>
    <p:sldId id="258" r:id="rId9"/>
    <p:sldId id="261" r:id="rId10"/>
    <p:sldId id="262" r:id="rId11"/>
    <p:sldId id="263" r:id="rId12"/>
    <p:sldId id="266" r:id="rId13"/>
    <p:sldId id="267" r:id="rId14"/>
    <p:sldId id="264" r:id="rId15"/>
    <p:sldId id="268" r:id="rId16"/>
    <p:sldId id="269" r:id="rId17"/>
    <p:sldId id="270" r:id="rId18"/>
    <p:sldId id="271" r:id="rId19"/>
    <p:sldId id="272" r:id="rId20"/>
    <p:sldId id="278" r:id="rId21"/>
    <p:sldId id="275" r:id="rId22"/>
    <p:sldId id="274" r:id="rId23"/>
    <p:sldId id="27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6E8"/>
    <a:srgbClr val="648A41"/>
    <a:srgbClr val="9FCAC9"/>
    <a:srgbClr val="0675B6"/>
    <a:srgbClr val="BD8847"/>
    <a:srgbClr val="3CB9BA"/>
    <a:srgbClr val="AF5480"/>
    <a:srgbClr val="457323"/>
    <a:srgbClr val="76850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00" autoAdjust="0"/>
    <p:restoredTop sz="94660"/>
  </p:normalViewPr>
  <p:slideViewPr>
    <p:cSldViewPr snapToGrid="0" showGuides="1">
      <p:cViewPr varScale="1">
        <p:scale>
          <a:sx n="52" d="100"/>
          <a:sy n="52" d="100"/>
        </p:scale>
        <p:origin x="1542" y="30"/>
      </p:cViewPr>
      <p:guideLst>
        <p:guide orient="horz" pos="2136"/>
        <p:guide pos="2880"/>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49F0EE4-8C17-4D8F-BB25-3AFDFADADBB8}" type="datetimeFigureOut">
              <a:rPr lang="he-IL" smtClean="0"/>
              <a:t>כ"ח/אב/תשפ"ג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409CDC-1977-4B8F-8363-55A55E300A44}" type="slidenum">
              <a:rPr lang="he-IL" smtClean="0"/>
              <a:t>‹#›</a:t>
            </a:fld>
            <a:endParaRPr lang="he-IL"/>
          </a:p>
        </p:txBody>
      </p:sp>
    </p:spTree>
    <p:extLst>
      <p:ext uri="{BB962C8B-B14F-4D97-AF65-F5344CB8AC3E}">
        <p14:creationId xmlns:p14="http://schemas.microsoft.com/office/powerpoint/2010/main" val="41264504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8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סקרנות ועניין ללמוד מדע וטכנולוגיה ולהפגיש אותם עם נושאי הלימוד שילמדו בכיתה ב. במצגת שלוש פעילויות. שתי הפעילויות הראשונות עוסקות בפליאה והפעילות השלישית בהכרת חוברות הלימוד.</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a:t>
            </a:fld>
            <a:endParaRPr lang="he-IL"/>
          </a:p>
        </p:txBody>
      </p:sp>
    </p:spTree>
    <p:extLst>
      <p:ext uri="{BB962C8B-B14F-4D97-AF65-F5344CB8AC3E}">
        <p14:creationId xmlns:p14="http://schemas.microsoft.com/office/powerpoint/2010/main" val="128759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שני בעלי החיים: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(דג) ושושנת הים. שניהם חיים בשונית אלמוגים. מפנים את תשומת הלב של התלמידים למבנה של שושנת הים (פתח מרכזי וזרועות) וגופה צמוד למצע (אינה נעה ממקום למקום). הזרועות שלה נמצאות בתנועה והן תופסות את הטרף ומשתקות אותו בחומר צורב שהן מפרישות. הטרף מובל באמצעות תנועת הזרועות אל הפתח המרכזי ומשם לעיכול בקיבה.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10</a:t>
            </a:fld>
            <a:endParaRPr lang="he-IL"/>
          </a:p>
        </p:txBody>
      </p:sp>
    </p:spTree>
    <p:extLst>
      <p:ext uri="{BB962C8B-B14F-4D97-AF65-F5344CB8AC3E}">
        <p14:creationId xmlns:p14="http://schemas.microsoft.com/office/powerpoint/2010/main" val="137276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שושנת הים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והשושנון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חיים בשיתוף פעולה. שושנת הים מהווה בית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לשושנון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הוא מוצא בתוכה מחסה, ניזון משאריות המזון שלה ומטיל בתוכה את הביצים.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השושנון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בתמורה </a:t>
            </a:r>
            <a:r>
              <a:rPr lang="he-IL" sz="1800" kern="0" dirty="0">
                <a:solidFill>
                  <a:srgbClr val="202122"/>
                </a:solidFill>
                <a:effectLst/>
                <a:latin typeface="Calibri" panose="020F0502020204030204" pitchFamily="34" charset="0"/>
                <a:ea typeface="Times New Roman" panose="02020603050405020304" pitchFamily="18" charset="0"/>
                <a:cs typeface="Arial" panose="020B0604020202020204" pitchFamily="34" charset="0"/>
              </a:rPr>
              <a:t>מרחיק את הטורפים של שושנת הים ומנקה אותה מטפילים. </a:t>
            </a:r>
            <a:r>
              <a:rPr lang="he-IL" sz="1800" kern="0" dirty="0" err="1">
                <a:solidFill>
                  <a:srgbClr val="202122"/>
                </a:solidFill>
                <a:effectLst/>
                <a:latin typeface="Calibri" panose="020F0502020204030204" pitchFamily="34" charset="0"/>
                <a:ea typeface="Times New Roman" panose="02020603050405020304" pitchFamily="18" charset="0"/>
                <a:cs typeface="Arial" panose="020B0604020202020204" pitchFamily="34" charset="0"/>
              </a:rPr>
              <a:t>השושנון</a:t>
            </a:r>
            <a:r>
              <a:rPr lang="he-IL" sz="1800" kern="0" dirty="0">
                <a:solidFill>
                  <a:srgbClr val="202122"/>
                </a:solidFill>
                <a:effectLst/>
                <a:latin typeface="Calibri" panose="020F0502020204030204" pitchFamily="34" charset="0"/>
                <a:ea typeface="Times New Roman" panose="02020603050405020304" pitchFamily="18" charset="0"/>
                <a:cs typeface="Arial" panose="020B0604020202020204" pitchFamily="34" charset="0"/>
              </a:rPr>
              <a:t> מושך אליו דגים אחרים שיהוו טרף לשושנה</a:t>
            </a:r>
            <a:r>
              <a:rPr lang="en-US" sz="1800" kern="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a:t>
            </a:r>
            <a:r>
              <a:rPr lang="he-IL" sz="1800" kern="0" dirty="0">
                <a:solidFill>
                  <a:srgbClr val="202122"/>
                </a:solidFill>
                <a:effectLst/>
                <a:latin typeface="Calibri" panose="020F0502020204030204" pitchFamily="34" charset="0"/>
                <a:ea typeface="Times New Roman" panose="02020603050405020304" pitchFamily="18" charset="0"/>
                <a:cs typeface="Arial" panose="020B0604020202020204" pitchFamily="34" charset="0"/>
              </a:rPr>
              <a:t> יחסי הגומלין האלה מפליאים.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11</a:t>
            </a:fld>
            <a:endParaRPr lang="he-IL"/>
          </a:p>
        </p:txBody>
      </p:sp>
    </p:spTree>
    <p:extLst>
      <p:ext uri="{BB962C8B-B14F-4D97-AF65-F5344CB8AC3E}">
        <p14:creationId xmlns:p14="http://schemas.microsoft.com/office/powerpoint/2010/main" val="111710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לנסח שאלות בעקבות הצפייה בסרטון. מומלץ, להכין מראש פתקים של מילות שאלה (מילת שאלה בכל פתק) ולבקש מכל תלמיד/ה לנסח שתי שאלות.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12</a:t>
            </a:fld>
            <a:endParaRPr lang="he-IL"/>
          </a:p>
        </p:txBody>
      </p:sp>
    </p:spTree>
    <p:extLst>
      <p:ext uri="{BB962C8B-B14F-4D97-AF65-F5344CB8AC3E}">
        <p14:creationId xmlns:p14="http://schemas.microsoft.com/office/powerpoint/2010/main" val="247477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effectLst/>
                <a:latin typeface="Calibri" panose="020F0502020204030204" pitchFamily="34" charset="0"/>
                <a:ea typeface="Times New Roman" panose="02020603050405020304" pitchFamily="18" charset="0"/>
                <a:cs typeface="David" panose="020E0502060401010101" pitchFamily="34" charset="-79"/>
              </a:rPr>
              <a:t>למורה</a:t>
            </a:r>
            <a:r>
              <a:rPr lang="he-IL" sz="1800" kern="0" dirty="0">
                <a:effectLst/>
                <a:latin typeface="Calibri" panose="020F0502020204030204" pitchFamily="34" charset="0"/>
                <a:ea typeface="Times New Roman" panose="02020603050405020304" pitchFamily="18" charset="0"/>
                <a:cs typeface="David" panose="020E0502060401010101" pitchFamily="34" charset="-79"/>
              </a:rPr>
              <a:t>: נלמד להבחין מה נחשב לחי ומה אינו חי. נכיר בעלי חיים וצמחים ואת סביבות החיים שלהם. נלמד גם על התועלת שבני האדם מפיקים מבעלי החיים שהם מגדלים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13</a:t>
            </a:fld>
            <a:endParaRPr lang="he-IL"/>
          </a:p>
        </p:txBody>
      </p:sp>
    </p:spTree>
    <p:extLst>
      <p:ext uri="{BB962C8B-B14F-4D97-AF65-F5344CB8AC3E}">
        <p14:creationId xmlns:p14="http://schemas.microsoft.com/office/powerpoint/2010/main" val="3998631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נכיר חומרים ואת התכונות שלהם. נלמד על שימושים בחומרים בחיי היומיום.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14</a:t>
            </a:fld>
            <a:endParaRPr lang="he-IL"/>
          </a:p>
        </p:txBody>
      </p:sp>
    </p:spTree>
    <p:extLst>
      <p:ext uri="{BB962C8B-B14F-4D97-AF65-F5344CB8AC3E}">
        <p14:creationId xmlns:p14="http://schemas.microsoft.com/office/powerpoint/2010/main" val="36498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נכיר את המבנה של השיניים שלנו ונלמד כיצד לשמור על הבריאות שלהן.</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15</a:t>
            </a:fld>
            <a:endParaRPr lang="he-IL"/>
          </a:p>
        </p:txBody>
      </p:sp>
    </p:spTree>
    <p:extLst>
      <p:ext uri="{BB962C8B-B14F-4D97-AF65-F5344CB8AC3E}">
        <p14:creationId xmlns:p14="http://schemas.microsoft.com/office/powerpoint/2010/main" val="360955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בחוברות ולגלות בהן דברים מעניינים ומסקרנים. אפשר גם לכוון לנושאים חדשים שאינם מוכרים להם. אפשר לחלק את הכיתה לשלוש קבוצות. כל קבוצה תתמקד באחת החוברות. לאחר מכן, משתפים במליאה.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16</a:t>
            </a:fld>
            <a:endParaRPr lang="he-IL"/>
          </a:p>
        </p:txBody>
      </p:sp>
    </p:spTree>
    <p:extLst>
      <p:ext uri="{BB962C8B-B14F-4D97-AF65-F5344CB8AC3E}">
        <p14:creationId xmlns:p14="http://schemas.microsoft.com/office/powerpoint/2010/main" val="15240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במבט מקוון הוא מרחב למידה היברידי, חדשני ועשיר להוראת מדע וטכנולוגיה בכיתות א-ו. במרחב הלמידה ספרים דיגיטליים בתקן מתקדם של סדרת הלימוד "במבט חדש"  ויחידות תוכן דיגיטליות.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defTabSz="457200" rtl="0">
              <a:defRPr/>
            </a:pPr>
            <a:fld id="{57D31EBF-9BBB-45FF-AF5A-5DF822414047}" type="slidenum">
              <a:rPr lang="he-IL" smtClean="0">
                <a:solidFill>
                  <a:prstClr val="black"/>
                </a:solidFill>
              </a:rPr>
              <a:pPr defTabSz="457200" rtl="0">
                <a:defRPr/>
              </a:pPr>
              <a:t>17</a:t>
            </a:fld>
            <a:endParaRPr lang="he-IL">
              <a:solidFill>
                <a:prstClr val="black"/>
              </a:solidFill>
            </a:endParaRPr>
          </a:p>
        </p:txBody>
      </p:sp>
    </p:spTree>
    <p:extLst>
      <p:ext uri="{BB962C8B-B14F-4D97-AF65-F5344CB8AC3E}">
        <p14:creationId xmlns:p14="http://schemas.microsoft.com/office/powerpoint/2010/main" val="1313562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algn="r" rtl="1">
              <a:lnSpc>
                <a:spcPct val="150000"/>
              </a:lnSpc>
              <a:spcBef>
                <a:spcPts val="0"/>
              </a:spcBef>
              <a:spcAft>
                <a:spcPts val="0"/>
              </a:spcAft>
            </a:pPr>
            <a:r>
              <a:rPr lang="en-US" sz="1200" kern="100" dirty="0">
                <a:effectLst/>
                <a:latin typeface="Arial" panose="020B0604020202020204" pitchFamily="34" charset="0"/>
                <a:ea typeface="Calibri" panose="020F0502020204030204" pitchFamily="34" charset="0"/>
                <a:cs typeface="Arial" panose="020B0604020202020204" pitchFamily="34" charset="0"/>
              </a:rPr>
              <a:t> </a:t>
            </a:r>
            <a:r>
              <a:rPr lang="he-IL" sz="1200" kern="100" dirty="0">
                <a:effectLst/>
                <a:latin typeface="Arial" panose="020B0604020202020204" pitchFamily="34" charset="0"/>
                <a:ea typeface="Calibri" panose="020F0502020204030204" pitchFamily="34" charset="0"/>
                <a:cs typeface="+mn-cs"/>
              </a:rPr>
              <a:t>החוברות הדיגיטליות כוללות שכבות מידע לתמיכה בתוכן המופיע בספרים וכן מערכת לניהול הלמידה.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he-IL" sz="1200" kern="100" dirty="0">
                <a:effectLst/>
                <a:latin typeface="Calibri" panose="020F0502020204030204" pitchFamily="34" charset="0"/>
                <a:ea typeface="Calibri" panose="020F0502020204030204" pitchFamily="34" charset="0"/>
                <a:cs typeface="+mn-cs"/>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מציין מיקום של מספר שקופית 3"/>
          <p:cNvSpPr>
            <a:spLocks noGrp="1"/>
          </p:cNvSpPr>
          <p:nvPr>
            <p:ph type="sldNum" sz="quarter" idx="10"/>
          </p:nvPr>
        </p:nvSpPr>
        <p:spPr/>
        <p:txBody>
          <a:bodyPr/>
          <a:lstStyle/>
          <a:p>
            <a:fld id="{2D409CDC-1977-4B8F-8363-55A55E300A44}" type="slidenum">
              <a:rPr lang="he-IL" smtClean="0"/>
              <a:t>18</a:t>
            </a:fld>
            <a:endParaRPr lang="he-IL"/>
          </a:p>
        </p:txBody>
      </p:sp>
    </p:spTree>
    <p:extLst>
      <p:ext uri="{BB962C8B-B14F-4D97-AF65-F5344CB8AC3E}">
        <p14:creationId xmlns:p14="http://schemas.microsoft.com/office/powerpoint/2010/main" val="182627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algn="r" rtl="1">
              <a:lnSpc>
                <a:spcPct val="150000"/>
              </a:lnSpc>
              <a:spcBef>
                <a:spcPts val="0"/>
              </a:spcBef>
              <a:spcAft>
                <a:spcPts val="0"/>
              </a:spcAft>
            </a:pPr>
            <a:r>
              <a:rPr lang="he-IL" sz="1200" kern="100" dirty="0">
                <a:effectLst/>
                <a:latin typeface="Calibri" panose="020F0502020204030204" pitchFamily="34" charset="0"/>
                <a:ea typeface="Calibri" panose="020F0502020204030204" pitchFamily="34" charset="0"/>
                <a:cs typeface="+mn-cs"/>
              </a:rPr>
              <a:t>החוברות הדיגיטליות 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he-IL" sz="1200" b="1" kern="100" dirty="0">
                <a:effectLst/>
                <a:latin typeface="Calibri" panose="020F0502020204030204" pitchFamily="34" charset="0"/>
                <a:ea typeface="Calibri" panose="020F0502020204030204" pitchFamily="34" charset="0"/>
                <a:cs typeface="+mn-cs"/>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מציין מיקום של מספר שקופית 3"/>
          <p:cNvSpPr>
            <a:spLocks noGrp="1"/>
          </p:cNvSpPr>
          <p:nvPr>
            <p:ph type="sldNum" sz="quarter" idx="10"/>
          </p:nvPr>
        </p:nvSpPr>
        <p:spPr/>
        <p:txBody>
          <a:bodyPr/>
          <a:lstStyle/>
          <a:p>
            <a:fld id="{2D409CDC-1977-4B8F-8363-55A55E300A44}" type="slidenum">
              <a:rPr lang="he-IL" smtClean="0"/>
              <a:t>19</a:t>
            </a:fld>
            <a:endParaRPr lang="he-IL"/>
          </a:p>
        </p:txBody>
      </p:sp>
    </p:spTree>
    <p:extLst>
      <p:ext uri="{BB962C8B-B14F-4D97-AF65-F5344CB8AC3E}">
        <p14:creationId xmlns:p14="http://schemas.microsoft.com/office/powerpoint/2010/main" val="295847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800" b="1"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למורה:</a:t>
            </a: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מאז ומעולם התפעלו בני האדם מיופיו המרהיב של הטבע ומפלאו.</a:t>
            </a:r>
            <a:r>
              <a:rPr lang="he-IL" sz="1800" kern="0" baseline="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ילדים נולדים עם יכולת התפעלות טבעית. עם התבגרות</a:t>
            </a:r>
            <a:r>
              <a:rPr lang="he-IL" sz="1800" kern="0" baseline="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רמת הפליאה</a:t>
            </a: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מהעולם</a:t>
            </a:r>
            <a:r>
              <a:rPr lang="he-IL" sz="1800" kern="0" baseline="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שסובב אותם יוֹרֶדֶת. מתבגרים לעומתם נוֹטִים להתלהב יותר מפלאי הטכנולוגיה ומעשה ידי האדם.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מַקְרִינִים אֶת הַסִּרְטוֹן וְשׁוֹאֲלִים אֶת הַתַּלְמִידִים: מָה רוֹאִים וּמָה מַרְגִּישִׁים? את</a:t>
            </a:r>
            <a:r>
              <a:rPr lang="he-IL" sz="1800" kern="0" baseline="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השיח מקיימים בזמן שמקרינים את השקופית הבאה.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2</a:t>
            </a:fld>
            <a:endParaRPr lang="he-IL"/>
          </a:p>
        </p:txBody>
      </p:sp>
    </p:spTree>
    <p:extLst>
      <p:ext uri="{BB962C8B-B14F-4D97-AF65-F5344CB8AC3E}">
        <p14:creationId xmlns:p14="http://schemas.microsoft.com/office/powerpoint/2010/main" val="62487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להשיב בקבוצות על השאלות הבאות:</a:t>
            </a: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effectLst/>
                <a:latin typeface="Calibri" panose="020F0502020204030204" pitchFamily="34" charset="0"/>
                <a:ea typeface="Calibri" panose="020F0502020204030204" pitchFamily="34" charset="0"/>
                <a:cs typeface="Arial" panose="020B0604020202020204" pitchFamily="34" charset="0"/>
              </a:rPr>
              <a:t>מה רואים בסרטון? מה מפתיע בסרטון? מה הרגשתם בעקבות הצפייה בסרטון? לאחר מכן משתפים את הידע והרגשות במליאה.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3</a:t>
            </a:fld>
            <a:endParaRPr lang="he-IL"/>
          </a:p>
        </p:txBody>
      </p:sp>
    </p:spTree>
    <p:extLst>
      <p:ext uri="{BB962C8B-B14F-4D97-AF65-F5344CB8AC3E}">
        <p14:creationId xmlns:p14="http://schemas.microsoft.com/office/powerpoint/2010/main" val="122143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effectLst/>
                <a:latin typeface="Arial" panose="020B0604020202020204" pitchFamily="34" charset="0"/>
                <a:ea typeface="Calibri" panose="020F0502020204030204" pitchFamily="34" charset="0"/>
                <a:cs typeface="Arial" panose="020B0604020202020204" pitchFamily="34" charset="0"/>
              </a:rPr>
              <a:t>למורה: מציגים לתלמידים את המילה</a:t>
            </a:r>
            <a:r>
              <a:rPr lang="he-IL" sz="1800" kern="100" baseline="0" dirty="0">
                <a:effectLst/>
                <a:latin typeface="Arial" panose="020B0604020202020204" pitchFamily="34" charset="0"/>
                <a:ea typeface="Calibri" panose="020F0502020204030204" pitchFamily="34" charset="0"/>
                <a:cs typeface="Arial" panose="020B0604020202020204" pitchFamily="34" charset="0"/>
              </a:rPr>
              <a:t> פליאה. שואלים אותם: מה מזכירה לכם המילה פליאה? מבקשים מהם להביא דוגמאות לדברים אשר הפליאו אותם. את הפליאה מבטאים לרוב באמצעות ביטויים כמו: מדהים, וואי, מפליא, מיוחד, מרהיב ועוד</a:t>
            </a:r>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4</a:t>
            </a:fld>
            <a:endParaRPr lang="he-IL"/>
          </a:p>
        </p:txBody>
      </p:sp>
    </p:spTree>
    <p:extLst>
      <p:ext uri="{BB962C8B-B14F-4D97-AF65-F5344CB8AC3E}">
        <p14:creationId xmlns:p14="http://schemas.microsoft.com/office/powerpoint/2010/main" val="329036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להתבונן בתמונה ולתאר את מבנה העלים (שתי אונות המחוברות  זו לזו). אפשר להדגים זאת על ידי חיבור שתי כפות הידיים (לפתוח ולסגור).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לשער: מה יכול להיות התפקיד של העלה שנפתח ונסגר?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5</a:t>
            </a:fld>
            <a:endParaRPr lang="he-IL"/>
          </a:p>
        </p:txBody>
      </p:sp>
    </p:spTree>
    <p:extLst>
      <p:ext uri="{BB962C8B-B14F-4D97-AF65-F5344CB8AC3E}">
        <p14:creationId xmlns:p14="http://schemas.microsoft.com/office/powerpoint/2010/main" val="4651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להתבונן בתמונה ולתאר מה קרה בסרטון(חרק נלכד בין שתי האונות של העלה).  אפשר להדגים זאת על ידי חיבור שתי כפות הידיים (לפתוח ולסגור) ולכידת חפץ קטן.</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6</a:t>
            </a:fld>
            <a:endParaRPr lang="he-IL"/>
          </a:p>
        </p:txBody>
      </p:sp>
    </p:spTree>
    <p:extLst>
      <p:ext uri="{BB962C8B-B14F-4D97-AF65-F5344CB8AC3E}">
        <p14:creationId xmlns:p14="http://schemas.microsoft.com/office/powerpoint/2010/main" val="72597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b="1" dirty="0">
                <a:effectLst/>
                <a:latin typeface="Calibri" panose="020F0502020204030204" pitchFamily="34" charset="0"/>
                <a:ea typeface="Calibri" panose="020F0502020204030204" pitchFamily="34" charset="0"/>
                <a:cs typeface="Arial" panose="020B0604020202020204" pitchFamily="34" charset="0"/>
              </a:rPr>
              <a:t>למורה:</a:t>
            </a:r>
            <a:r>
              <a:rPr lang="he-IL" sz="1800" dirty="0">
                <a:effectLst/>
                <a:latin typeface="Calibri" panose="020F0502020204030204" pitchFamily="34" charset="0"/>
                <a:ea typeface="Calibri" panose="020F0502020204030204" pitchFamily="34" charset="0"/>
                <a:cs typeface="Arial" panose="020B0604020202020204" pitchFamily="34" charset="0"/>
              </a:rPr>
              <a:t> </a:t>
            </a:r>
            <a:r>
              <a:rPr lang="he-IL" sz="1800" dirty="0" err="1">
                <a:effectLst/>
                <a:latin typeface="Calibri" panose="020F0502020204030204" pitchFamily="34" charset="0"/>
                <a:ea typeface="Calibri" panose="020F0502020204030204" pitchFamily="34" charset="0"/>
                <a:cs typeface="Arial" panose="020B0604020202020204" pitchFamily="34" charset="0"/>
              </a:rPr>
              <a:t>דיונאה</a:t>
            </a:r>
            <a:r>
              <a:rPr lang="he-IL" sz="1800" dirty="0">
                <a:effectLst/>
                <a:latin typeface="Calibri" panose="020F0502020204030204" pitchFamily="34" charset="0"/>
                <a:ea typeface="Calibri" panose="020F0502020204030204" pitchFamily="34" charset="0"/>
                <a:cs typeface="Arial" panose="020B0604020202020204" pitchFamily="34" charset="0"/>
              </a:rPr>
              <a:t> היא צמח טורף. היא ניזונה מחרקים, חשופיות, עכבישים ובעלי חיים קטנים אחרים. רוב הצמחים שאנו מכירים אינם טורפים ולכן זו תופעה מפליאה. הטורפים הם בעלי חיים שניזונים מבעלי החיים. על הטורפים התלמידים ילמדו בחוברת סביבת חיים. </a:t>
            </a:r>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7</a:t>
            </a:fld>
            <a:endParaRPr lang="he-IL"/>
          </a:p>
        </p:txBody>
      </p:sp>
    </p:spTree>
    <p:extLst>
      <p:ext uri="{BB962C8B-B14F-4D97-AF65-F5344CB8AC3E}">
        <p14:creationId xmlns:p14="http://schemas.microsoft.com/office/powerpoint/2010/main" val="313214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סרטון נוסף בנושא פליאה אשר מבטא יחסי</a:t>
            </a:r>
            <a:r>
              <a:rPr lang="he-IL" sz="1800" kern="100" baseline="0" dirty="0">
                <a:effectLst/>
                <a:latin typeface="Calibri" panose="020F0502020204030204" pitchFamily="34" charset="0"/>
                <a:ea typeface="Calibri" panose="020F0502020204030204" pitchFamily="34" charset="0"/>
                <a:cs typeface="Arial" panose="020B0604020202020204" pitchFamily="34" charset="0"/>
              </a:rPr>
              <a:t> גומלין בין בעלי חיים.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8</a:t>
            </a:fld>
            <a:endParaRPr lang="he-IL"/>
          </a:p>
        </p:txBody>
      </p:sp>
    </p:spTree>
    <p:extLst>
      <p:ext uri="{BB962C8B-B14F-4D97-AF65-F5344CB8AC3E}">
        <p14:creationId xmlns:p14="http://schemas.microsoft.com/office/powerpoint/2010/main" val="295166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לתאר את תחושות הפליאה מהסרטון בעזרת המילים שנלמדו בפעילות הקודמת (תרגול).  אפשר כמובן להשתמש במילים נוספות כגון: מהמם, לא יאומן, מגניב.</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9</a:t>
            </a:fld>
            <a:endParaRPr lang="he-IL"/>
          </a:p>
        </p:txBody>
      </p:sp>
    </p:spTree>
    <p:extLst>
      <p:ext uri="{BB962C8B-B14F-4D97-AF65-F5344CB8AC3E}">
        <p14:creationId xmlns:p14="http://schemas.microsoft.com/office/powerpoint/2010/main" val="1156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38021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24292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725458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25215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9703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877987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4164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866655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656258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8318A7E-CE17-4E19-B881-7AE6F789D630}" type="slidenum">
              <a:rPr lang="he-IL" smtClean="0"/>
              <a:t>‹#›</a:t>
            </a:fld>
            <a:endParaRPr lang="he-IL"/>
          </a:p>
        </p:txBody>
      </p:sp>
      <p:sp>
        <p:nvSpPr>
          <p:cNvPr id="10" name="צורה חופשית: צורה 9">
            <a:extLst>
              <a:ext uri="{FF2B5EF4-FFF2-40B4-BE49-F238E27FC236}">
                <a16:creationId xmlns:a16="http://schemas.microsoft.com/office/drawing/2014/main" xmlns="" id="{426EE926-20D5-2EF4-58FF-93B46FEFED8C}"/>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spTree>
    <p:extLst>
      <p:ext uri="{BB962C8B-B14F-4D97-AF65-F5344CB8AC3E}">
        <p14:creationId xmlns:p14="http://schemas.microsoft.com/office/powerpoint/2010/main" val="13741551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04625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67981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391372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38955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352371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00942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22666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1454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86479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520300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110374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663303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473839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587867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221646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3649760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212892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4368372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99559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04335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98670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1"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8" name="Footer Placeholder 7"/>
          <p:cNvSpPr>
            <a:spLocks noGrp="1"/>
          </p:cNvSpPr>
          <p:nvPr>
            <p:ph type="ftr" sz="quarter" idx="11"/>
          </p:nvPr>
        </p:nvSpPr>
        <p:spPr/>
        <p:txBody>
          <a:bodyPr/>
          <a:lstStyle/>
          <a:p>
            <a:endParaRPr lang="he-IL">
              <a:solidFill>
                <a:prstClr val="black">
                  <a:tint val="75000"/>
                </a:prstClr>
              </a:solidFill>
            </a:endParaRPr>
          </a:p>
        </p:txBody>
      </p:sp>
      <p:sp>
        <p:nvSpPr>
          <p:cNvPr id="9" name="Slide Number Placeholder 8"/>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028321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4" name="Footer Placeholder 3"/>
          <p:cNvSpPr>
            <a:spLocks noGrp="1"/>
          </p:cNvSpPr>
          <p:nvPr>
            <p:ph type="ftr" sz="quarter" idx="11"/>
          </p:nvPr>
        </p:nvSpPr>
        <p:spPr/>
        <p:txBody>
          <a:bodyPr/>
          <a:lstStyle/>
          <a:p>
            <a:endParaRPr lang="he-IL">
              <a:solidFill>
                <a:prstClr val="black">
                  <a:tint val="75000"/>
                </a:prstClr>
              </a:solidFill>
            </a:endParaRPr>
          </a:p>
        </p:txBody>
      </p:sp>
      <p:sp>
        <p:nvSpPr>
          <p:cNvPr id="5" name="Slide Number Placeholder 4"/>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0958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605533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3" name="Footer Placeholder 2"/>
          <p:cNvSpPr>
            <a:spLocks noGrp="1"/>
          </p:cNvSpPr>
          <p:nvPr>
            <p:ph type="ftr" sz="quarter" idx="11"/>
          </p:nvPr>
        </p:nvSpPr>
        <p:spPr/>
        <p:txBody>
          <a:bodyPr/>
          <a:lstStyle/>
          <a:p>
            <a:endParaRPr lang="he-IL">
              <a:solidFill>
                <a:prstClr val="black">
                  <a:tint val="75000"/>
                </a:prstClr>
              </a:solidFill>
            </a:endParaRPr>
          </a:p>
        </p:txBody>
      </p:sp>
      <p:sp>
        <p:nvSpPr>
          <p:cNvPr id="4" name="Slide Number Placeholder 3"/>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5858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153352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6" name="Footer Placeholder 5"/>
          <p:cNvSpPr>
            <a:spLocks noGrp="1"/>
          </p:cNvSpPr>
          <p:nvPr>
            <p:ph type="ftr" sz="quarter" idx="11"/>
          </p:nvPr>
        </p:nvSpPr>
        <p:spPr/>
        <p:txBody>
          <a:bodyPr/>
          <a:lstStyle/>
          <a:p>
            <a:endParaRPr lang="he-IL">
              <a:solidFill>
                <a:prstClr val="black">
                  <a:tint val="75000"/>
                </a:prstClr>
              </a:solidFill>
            </a:endParaRPr>
          </a:p>
        </p:txBody>
      </p:sp>
      <p:sp>
        <p:nvSpPr>
          <p:cNvPr id="7" name="Slide Number Placeholder 6"/>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18257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98981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solidFill>
                  <a:prstClr val="black">
                    <a:tint val="75000"/>
                  </a:prstClr>
                </a:solidFill>
              </a:rPr>
              <a:pPr/>
              <a:t>כ"ח/אב/תשפ"ג</a:t>
            </a:fld>
            <a:endParaRPr lang="he-IL">
              <a:solidFill>
                <a:prstClr val="black">
                  <a:tint val="75000"/>
                </a:prstClr>
              </a:solidFill>
            </a:endParaRPr>
          </a:p>
        </p:txBody>
      </p:sp>
      <p:sp>
        <p:nvSpPr>
          <p:cNvPr id="5" name="Footer Placeholder 4"/>
          <p:cNvSpPr>
            <a:spLocks noGrp="1"/>
          </p:cNvSpPr>
          <p:nvPr>
            <p:ph type="ftr" sz="quarter" idx="11"/>
          </p:nvPr>
        </p:nvSpPr>
        <p:spPr/>
        <p:txBody>
          <a:bodyPr/>
          <a:lstStyle/>
          <a:p>
            <a:endParaRPr lang="he-IL">
              <a:solidFill>
                <a:prstClr val="black">
                  <a:tint val="75000"/>
                </a:prstClr>
              </a:solidFill>
            </a:endParaRPr>
          </a:p>
        </p:txBody>
      </p:sp>
      <p:sp>
        <p:nvSpPr>
          <p:cNvPr id="6" name="Slide Number Placeholder 5"/>
          <p:cNvSpPr>
            <a:spLocks noGrp="1"/>
          </p:cNvSpPr>
          <p:nvPr>
            <p:ph type="sldNum" sz="quarter" idx="12"/>
          </p:nvPr>
        </p:nvSpPr>
        <p:spPr/>
        <p:txBody>
          <a:bodyPr/>
          <a:lstStyle/>
          <a:p>
            <a:fld id="{1292A653-04A9-4B71-A573-0FF5C28634E0}"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6222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65678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25683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8318A7E-CE17-4E19-B881-7AE6F789D630}" type="slidenum">
              <a:rPr lang="he-IL" smtClean="0"/>
              <a:t>‹#›</a:t>
            </a:fld>
            <a:endParaRPr lang="he-IL"/>
          </a:p>
        </p:txBody>
      </p:sp>
      <p:sp>
        <p:nvSpPr>
          <p:cNvPr id="10" name="צורה חופשית: צורה 9">
            <a:extLst>
              <a:ext uri="{FF2B5EF4-FFF2-40B4-BE49-F238E27FC236}">
                <a16:creationId xmlns:a16="http://schemas.microsoft.com/office/drawing/2014/main" xmlns="" id="{426EE926-20D5-2EF4-58FF-93B46FEFED8C}"/>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spTree>
    <p:extLst>
      <p:ext uri="{BB962C8B-B14F-4D97-AF65-F5344CB8AC3E}">
        <p14:creationId xmlns:p14="http://schemas.microsoft.com/office/powerpoint/2010/main" val="4298691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03194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81041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74B69-4118-416B-B259-C54B4AD3A02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18A7E-CE17-4E19-B881-7AE6F789D630}" type="slidenum">
              <a:rPr lang="he-IL" smtClean="0"/>
              <a:t>‹#›</a:t>
            </a:fld>
            <a:endParaRPr lang="he-IL"/>
          </a:p>
        </p:txBody>
      </p:sp>
      <p:pic>
        <p:nvPicPr>
          <p:cNvPr id="8" name="תמונה 7">
            <a:extLst>
              <a:ext uri="{FF2B5EF4-FFF2-40B4-BE49-F238E27FC236}">
                <a16:creationId xmlns:a16="http://schemas.microsoft.com/office/drawing/2014/main" xmlns="" id="{F34FF255-C822-C799-D587-A94C3758949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10" name="משולש ישר-זווית 9">
            <a:extLst>
              <a:ext uri="{FF2B5EF4-FFF2-40B4-BE49-F238E27FC236}">
                <a16:creationId xmlns:a16="http://schemas.microsoft.com/office/drawing/2014/main" xmlns="" id="{74BE6920-688C-24F4-FCC1-460D1498A9E4}"/>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צורה 10">
            <a:extLst>
              <a:ext uri="{FF2B5EF4-FFF2-40B4-BE49-F238E27FC236}">
                <a16:creationId xmlns:a16="http://schemas.microsoft.com/office/drawing/2014/main" xmlns="" id="{7A5A8AD7-CEF3-48E7-B0E7-1E930A38ED7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7" name="תמונה 6">
            <a:extLst>
              <a:ext uri="{FF2B5EF4-FFF2-40B4-BE49-F238E27FC236}">
                <a16:creationId xmlns:a16="http://schemas.microsoft.com/office/drawing/2014/main" xmlns="" id="{79E013B1-29DF-7A99-A911-B54AD0311E20}"/>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3012803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74B69-4118-416B-B259-C54B4AD3A02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18A7E-CE17-4E19-B881-7AE6F789D630}" type="slidenum">
              <a:rPr lang="he-IL" smtClean="0"/>
              <a:t>‹#›</a:t>
            </a:fld>
            <a:endParaRPr lang="he-IL"/>
          </a:p>
        </p:txBody>
      </p:sp>
      <p:pic>
        <p:nvPicPr>
          <p:cNvPr id="8" name="תמונה 7">
            <a:extLst>
              <a:ext uri="{FF2B5EF4-FFF2-40B4-BE49-F238E27FC236}">
                <a16:creationId xmlns:a16="http://schemas.microsoft.com/office/drawing/2014/main" xmlns="" id="{F34FF255-C822-C799-D587-A94C3758949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10" name="משולש ישר-זווית 9">
            <a:extLst>
              <a:ext uri="{FF2B5EF4-FFF2-40B4-BE49-F238E27FC236}">
                <a16:creationId xmlns:a16="http://schemas.microsoft.com/office/drawing/2014/main" xmlns="" id="{74BE6920-688C-24F4-FCC1-460D1498A9E4}"/>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צורה 10">
            <a:extLst>
              <a:ext uri="{FF2B5EF4-FFF2-40B4-BE49-F238E27FC236}">
                <a16:creationId xmlns:a16="http://schemas.microsoft.com/office/drawing/2014/main" xmlns="" id="{7A5A8AD7-CEF3-48E7-B0E7-1E930A38ED7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7" name="תמונה 6">
            <a:extLst>
              <a:ext uri="{FF2B5EF4-FFF2-40B4-BE49-F238E27FC236}">
                <a16:creationId xmlns:a16="http://schemas.microsoft.com/office/drawing/2014/main" xmlns="" id="{79E013B1-29DF-7A99-A911-B54AD0311E20}"/>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5501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a16="http://schemas.microsoft.com/office/drawing/2014/main" xmlns=""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a16="http://schemas.microsoft.com/office/drawing/2014/main" xmlns=""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7990106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rtl="1"/>
            <a:fld id="{6B81C424-02A5-48AA-8B93-6A7DDF80B50C}" type="datetimeFigureOut">
              <a:rPr lang="he-IL" smtClean="0">
                <a:solidFill>
                  <a:prstClr val="black">
                    <a:tint val="75000"/>
                  </a:prstClr>
                </a:solidFill>
              </a:rPr>
              <a:pPr defTabSz="685800" rtl="1"/>
              <a:t>כ"ח/אב/תשפ"ג</a:t>
            </a:fld>
            <a:endParaRPr lang="he-IL">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rtl="1"/>
            <a:endParaRPr lang="he-IL">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rtl="1"/>
            <a:fld id="{1292A653-04A9-4B71-A573-0FF5C28634E0}" type="slidenum">
              <a:rPr lang="he-IL" smtClean="0">
                <a:solidFill>
                  <a:prstClr val="black">
                    <a:tint val="75000"/>
                  </a:prstClr>
                </a:solidFill>
              </a:rPr>
              <a:pPr defTabSz="685800" rtl="1"/>
              <a:t>‹#›</a:t>
            </a:fld>
            <a:endParaRPr lang="he-IL">
              <a:solidFill>
                <a:prstClr val="black">
                  <a:tint val="75000"/>
                </a:prstClr>
              </a:solidFill>
            </a:endParaRPr>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7" y="98270"/>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1"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defTabSz="685800" rtl="1"/>
            <a:endParaRPr lang="he-IL" sz="1350">
              <a:solidFill>
                <a:prstClr val="white"/>
              </a:solidFill>
            </a:endParaRPr>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1" y="6432117"/>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defTabSz="685800" rtl="1"/>
            <a:endParaRPr lang="he-IL" sz="1350">
              <a:solidFill>
                <a:prstClr val="white"/>
              </a:solidFill>
            </a:endParaRPr>
          </a:p>
        </p:txBody>
      </p:sp>
      <p:pic>
        <p:nvPicPr>
          <p:cNvPr id="11" name="תמונה 10" descr="תמונה שמכילה גופן, טקסט, גרפיקה, עיצוב גרפי&#10;&#10;התיאור נוצר באופן אוטומטי">
            <a:extLst>
              <a:ext uri="{FF2B5EF4-FFF2-40B4-BE49-F238E27FC236}">
                <a16:creationId xmlns="" xmlns:a16="http://schemas.microsoft.com/office/drawing/2014/main"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5" y="70307"/>
            <a:ext cx="1271391" cy="809889"/>
          </a:xfrm>
          <a:prstGeom prst="rect">
            <a:avLst/>
          </a:prstGeom>
        </p:spPr>
      </p:pic>
    </p:spTree>
    <p:extLst>
      <p:ext uri="{BB962C8B-B14F-4D97-AF65-F5344CB8AC3E}">
        <p14:creationId xmlns:p14="http://schemas.microsoft.com/office/powerpoint/2010/main" val="29138825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48221819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mabatmekuvan.ramot.org/ramot-arb"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843600527?share=cop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48221819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xmlns="" id="{F0D2392F-6779-0211-F420-37EB081AD8EB}"/>
              </a:ext>
            </a:extLst>
          </p:cNvPr>
          <p:cNvSpPr txBox="1"/>
          <p:nvPr/>
        </p:nvSpPr>
        <p:spPr>
          <a:xfrm>
            <a:off x="735291" y="634521"/>
            <a:ext cx="7324627" cy="2489079"/>
          </a:xfrm>
          <a:prstGeom prst="rect">
            <a:avLst/>
          </a:prstGeom>
          <a:noFill/>
        </p:spPr>
        <p:txBody>
          <a:bodyPr wrap="square">
            <a:spAutoFit/>
          </a:bodyPr>
          <a:lstStyle/>
          <a:p>
            <a:pPr algn="ctr" rtl="1">
              <a:lnSpc>
                <a:spcPct val="115000"/>
              </a:lnSpc>
              <a:spcAft>
                <a:spcPts val="1000"/>
              </a:spcAft>
            </a:pPr>
            <a:r>
              <a:rPr lang="ar-SA" sz="4400" b="1" kern="0" dirty="0">
                <a:solidFill>
                  <a:srgbClr val="222222"/>
                </a:solidFill>
                <a:effectLst/>
                <a:latin typeface="Calibri" panose="020F0502020204030204" pitchFamily="34" charset="0"/>
                <a:ea typeface="Calibri" panose="020F0502020204030204" pitchFamily="34" charset="0"/>
              </a:rPr>
              <a:t>نَتَعَلَّمُ الْعُلُوْمَ وَالتِّكْنُولُوجيا</a:t>
            </a:r>
          </a:p>
          <a:p>
            <a:pPr algn="ctr" rtl="1">
              <a:lnSpc>
                <a:spcPct val="115000"/>
              </a:lnSpc>
              <a:spcAft>
                <a:spcPts val="1000"/>
              </a:spcAft>
            </a:pPr>
            <a:r>
              <a:rPr lang="ar-SA" sz="4400" b="1" kern="0" dirty="0">
                <a:solidFill>
                  <a:srgbClr val="222222"/>
                </a:solidFill>
                <a:effectLst/>
                <a:latin typeface="Calibri" panose="020F0502020204030204" pitchFamily="34" charset="0"/>
                <a:ea typeface="Calibri" panose="020F0502020204030204" pitchFamily="34" charset="0"/>
              </a:rPr>
              <a:t>الصَّفُّ الثَّانِي  </a:t>
            </a:r>
          </a:p>
          <a:p>
            <a:pPr algn="ctr" rtl="1">
              <a:lnSpc>
                <a:spcPct val="115000"/>
              </a:lnSpc>
              <a:spcAft>
                <a:spcPts val="1000"/>
              </a:spcAft>
            </a:pPr>
            <a:r>
              <a:rPr lang="ar-SA" sz="3600" b="1" kern="0" dirty="0">
                <a:solidFill>
                  <a:srgbClr val="222222"/>
                </a:solidFill>
                <a:effectLst/>
                <a:latin typeface="Calibri" panose="020F0502020204030204" pitchFamily="34" charset="0"/>
                <a:ea typeface="Calibri" panose="020F0502020204030204" pitchFamily="34" charset="0"/>
              </a:rPr>
              <a:t>فعّالياتٌ لافْتِتَاحِيَّةِ السَّنَةِ الدِّرَاسِيَّةِ</a:t>
            </a:r>
          </a:p>
        </p:txBody>
      </p:sp>
      <p:sp>
        <p:nvSpPr>
          <p:cNvPr id="4" name="מלבן: פינות מעוגלות 3">
            <a:extLst>
              <a:ext uri="{FF2B5EF4-FFF2-40B4-BE49-F238E27FC236}">
                <a16:creationId xmlns:a16="http://schemas.microsoft.com/office/drawing/2014/main" xmlns="" id="{0891E081-1A1F-377F-7846-E96526D8ECFA}"/>
              </a:ext>
            </a:extLst>
          </p:cNvPr>
          <p:cNvSpPr/>
          <p:nvPr/>
        </p:nvSpPr>
        <p:spPr>
          <a:xfrm>
            <a:off x="320511" y="3429000"/>
            <a:ext cx="8606670" cy="3351579"/>
          </a:xfrm>
          <a:prstGeom prst="roundRect">
            <a:avLst/>
          </a:prstGeom>
          <a:ln w="5715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xmlns="" id="{0C7CBC17-7DA9-EA84-E798-485F56A54474}"/>
              </a:ext>
            </a:extLst>
          </p:cNvPr>
          <p:cNvPicPr>
            <a:picLocks noChangeAspect="1"/>
          </p:cNvPicPr>
          <p:nvPr/>
        </p:nvPicPr>
        <p:blipFill>
          <a:blip r:embed="rId3"/>
          <a:stretch>
            <a:fillRect/>
          </a:stretch>
        </p:blipFill>
        <p:spPr>
          <a:xfrm>
            <a:off x="5014043" y="3691150"/>
            <a:ext cx="3767655" cy="2954747"/>
          </a:xfrm>
          <a:prstGeom prst="rect">
            <a:avLst/>
          </a:prstGeom>
        </p:spPr>
      </p:pic>
      <p:pic>
        <p:nvPicPr>
          <p:cNvPr id="2" name="תמונה 1">
            <a:extLst>
              <a:ext uri="{FF2B5EF4-FFF2-40B4-BE49-F238E27FC236}">
                <a16:creationId xmlns:a16="http://schemas.microsoft.com/office/drawing/2014/main" xmlns="" id="{180ADF25-08AA-BC96-941B-C5874FF5C2F1}"/>
              </a:ext>
            </a:extLst>
          </p:cNvPr>
          <p:cNvPicPr>
            <a:picLocks noChangeAspect="1"/>
          </p:cNvPicPr>
          <p:nvPr/>
        </p:nvPicPr>
        <p:blipFill>
          <a:blip r:embed="rId4"/>
          <a:stretch>
            <a:fillRect/>
          </a:stretch>
        </p:blipFill>
        <p:spPr>
          <a:xfrm>
            <a:off x="-133465" y="3046784"/>
            <a:ext cx="1737511" cy="2158171"/>
          </a:xfrm>
          <a:prstGeom prst="rect">
            <a:avLst/>
          </a:prstGeom>
        </p:spPr>
      </p:pic>
      <p:pic>
        <p:nvPicPr>
          <p:cNvPr id="3" name="תמונה 2">
            <a:extLst>
              <a:ext uri="{FF2B5EF4-FFF2-40B4-BE49-F238E27FC236}">
                <a16:creationId xmlns:a16="http://schemas.microsoft.com/office/drawing/2014/main" xmlns="" id="{65602EE3-48AE-4D8C-BF93-C340A2965A8B}"/>
              </a:ext>
            </a:extLst>
          </p:cNvPr>
          <p:cNvPicPr>
            <a:picLocks noChangeAspect="1"/>
          </p:cNvPicPr>
          <p:nvPr/>
        </p:nvPicPr>
        <p:blipFill>
          <a:blip r:embed="rId5"/>
          <a:stretch>
            <a:fillRect/>
          </a:stretch>
        </p:blipFill>
        <p:spPr>
          <a:xfrm>
            <a:off x="1176234" y="3691150"/>
            <a:ext cx="3395766" cy="2879332"/>
          </a:xfrm>
          <a:prstGeom prst="rect">
            <a:avLst/>
          </a:prstGeom>
        </p:spPr>
      </p:pic>
      <p:pic>
        <p:nvPicPr>
          <p:cNvPr id="5" name="תמונה 4">
            <a:extLst>
              <a:ext uri="{FF2B5EF4-FFF2-40B4-BE49-F238E27FC236}">
                <a16:creationId xmlns:a16="http://schemas.microsoft.com/office/drawing/2014/main" xmlns="" id="{00C5C1D1-3998-33B4-5507-9373002EC780}"/>
              </a:ext>
            </a:extLst>
          </p:cNvPr>
          <p:cNvPicPr>
            <a:picLocks noChangeAspect="1"/>
          </p:cNvPicPr>
          <p:nvPr/>
        </p:nvPicPr>
        <p:blipFill>
          <a:blip r:embed="rId6"/>
          <a:stretch>
            <a:fillRect/>
          </a:stretch>
        </p:blipFill>
        <p:spPr>
          <a:xfrm>
            <a:off x="7786863" y="73076"/>
            <a:ext cx="1243692" cy="860741"/>
          </a:xfrm>
          <a:prstGeom prst="rect">
            <a:avLst/>
          </a:prstGeom>
        </p:spPr>
      </p:pic>
    </p:spTree>
    <p:extLst>
      <p:ext uri="{BB962C8B-B14F-4D97-AF65-F5344CB8AC3E}">
        <p14:creationId xmlns:p14="http://schemas.microsoft.com/office/powerpoint/2010/main" val="3040573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A7392410-6AC6-0B6B-ED4B-4E84B6187FB4}"/>
              </a:ext>
            </a:extLst>
          </p:cNvPr>
          <p:cNvSpPr txBox="1"/>
          <p:nvPr/>
        </p:nvSpPr>
        <p:spPr>
          <a:xfrm>
            <a:off x="1528506" y="-1358602"/>
            <a:ext cx="5177095" cy="2774088"/>
          </a:xfrm>
          <a:prstGeom prst="rect">
            <a:avLst/>
          </a:prstGeom>
        </p:spPr>
        <p:txBody>
          <a:bodyPr vert="horz" lIns="91440" tIns="45720" rIns="91440" bIns="45720" rtlCol="0" anchor="b">
            <a:normAutofit/>
          </a:bodyPr>
          <a:lstStyle/>
          <a:p>
            <a:pPr algn="r" defTabSz="914400" rtl="1">
              <a:lnSpc>
                <a:spcPct val="90000"/>
              </a:lnSpc>
              <a:spcBef>
                <a:spcPct val="0"/>
              </a:spcBef>
              <a:spcAft>
                <a:spcPts val="1000"/>
              </a:spcAft>
            </a:pPr>
            <a:r>
              <a:rPr lang="he-IL" sz="4700" b="1" kern="1200" dirty="0">
                <a:solidFill>
                  <a:schemeClr val="tx1"/>
                </a:solidFill>
                <a:effectLst/>
                <a:latin typeface="+mj-lt"/>
                <a:ea typeface="+mj-ea"/>
                <a:cs typeface="+mj-cs"/>
              </a:rPr>
              <a:t> </a:t>
            </a:r>
            <a:endParaRPr lang="en-US" sz="4700" kern="1200" dirty="0">
              <a:solidFill>
                <a:schemeClr val="tx1"/>
              </a:solidFill>
              <a:effectLst/>
              <a:latin typeface="+mj-lt"/>
              <a:ea typeface="+mj-ea"/>
              <a:cs typeface="+mj-cs"/>
            </a:endParaRPr>
          </a:p>
        </p:txBody>
      </p:sp>
      <p:pic>
        <p:nvPicPr>
          <p:cNvPr id="6" name="תמונה 5">
            <a:extLst>
              <a:ext uri="{FF2B5EF4-FFF2-40B4-BE49-F238E27FC236}">
                <a16:creationId xmlns:a16="http://schemas.microsoft.com/office/drawing/2014/main" xmlns="" id="{BD083D01-EADA-50E5-1FDC-3AACC0380100}"/>
              </a:ext>
            </a:extLst>
          </p:cNvPr>
          <p:cNvPicPr>
            <a:picLocks noChangeAspect="1"/>
          </p:cNvPicPr>
          <p:nvPr/>
        </p:nvPicPr>
        <p:blipFill rotWithShape="1">
          <a:blip r:embed="rId3">
            <a:extLst>
              <a:ext uri="{28A0092B-C50C-407E-A947-70E740481C1C}">
                <a14:useLocalDpi xmlns:a14="http://schemas.microsoft.com/office/drawing/2010/main" val="0"/>
              </a:ext>
            </a:extLst>
          </a:blip>
          <a:srcRect t="6545" r="1" b="1614"/>
          <a:stretch/>
        </p:blipFill>
        <p:spPr bwMode="auto">
          <a:xfrm>
            <a:off x="4674609" y="1415486"/>
            <a:ext cx="4456853" cy="265310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ffectLst>
            <a:outerShdw blurRad="63500" sx="102000" sy="102000" algn="ctr" rotWithShape="0">
              <a:prstClr val="black">
                <a:alpha val="40000"/>
              </a:prstClr>
            </a:outerShdw>
          </a:effectLst>
        </p:spPr>
      </p:pic>
      <p:pic>
        <p:nvPicPr>
          <p:cNvPr id="7" name="תמונה 6">
            <a:extLst>
              <a:ext uri="{FF2B5EF4-FFF2-40B4-BE49-F238E27FC236}">
                <a16:creationId xmlns:a16="http://schemas.microsoft.com/office/drawing/2014/main" xmlns="" id="{777FB6C8-C2D8-24C3-DAD2-F9B75AAD1B1C}"/>
              </a:ext>
            </a:extLst>
          </p:cNvPr>
          <p:cNvPicPr>
            <a:picLocks noChangeAspect="1"/>
          </p:cNvPicPr>
          <p:nvPr/>
        </p:nvPicPr>
        <p:blipFill rotWithShape="1">
          <a:blip r:embed="rId4">
            <a:extLst>
              <a:ext uri="{28A0092B-C50C-407E-A947-70E740481C1C}">
                <a14:useLocalDpi xmlns:a14="http://schemas.microsoft.com/office/drawing/2010/main" val="0"/>
              </a:ext>
            </a:extLst>
          </a:blip>
          <a:srcRect t="8037" r="-2" b="-2"/>
          <a:stretch/>
        </p:blipFill>
        <p:spPr bwMode="auto">
          <a:xfrm>
            <a:off x="4674609" y="4152235"/>
            <a:ext cx="4481926" cy="270576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ffectLst>
            <a:outerShdw blurRad="63500" sx="102000" sy="102000" algn="ctr" rotWithShape="0">
              <a:prstClr val="black">
                <a:alpha val="40000"/>
              </a:prstClr>
            </a:outerShdw>
          </a:effectLst>
        </p:spPr>
      </p:pic>
      <p:sp>
        <p:nvSpPr>
          <p:cNvPr id="17" name="תיבת טקסט 16">
            <a:extLst>
              <a:ext uri="{FF2B5EF4-FFF2-40B4-BE49-F238E27FC236}">
                <a16:creationId xmlns:a16="http://schemas.microsoft.com/office/drawing/2014/main" xmlns="" id="{7655C35A-6605-6805-6BB2-304E13EB6C65}"/>
              </a:ext>
            </a:extLst>
          </p:cNvPr>
          <p:cNvSpPr txBox="1"/>
          <p:nvPr/>
        </p:nvSpPr>
        <p:spPr>
          <a:xfrm>
            <a:off x="-559906" y="5127770"/>
            <a:ext cx="4578626" cy="754694"/>
          </a:xfrm>
          <a:prstGeom prst="rect">
            <a:avLst/>
          </a:prstGeom>
          <a:noFill/>
        </p:spPr>
        <p:txBody>
          <a:bodyPr wrap="square">
            <a:spAutoFit/>
          </a:bodyPr>
          <a:lstStyle/>
          <a:p>
            <a:pPr algn="r" rtl="1">
              <a:lnSpc>
                <a:spcPct val="115000"/>
              </a:lnSpc>
              <a:spcAft>
                <a:spcPts val="1000"/>
              </a:spcAft>
            </a:pPr>
            <a:r>
              <a:rPr lang="ar-SA" sz="4000" b="1" kern="100" dirty="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سَمَكَة الْمُهَرِّج</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0" name="תיבת טקסט 19">
            <a:extLst>
              <a:ext uri="{FF2B5EF4-FFF2-40B4-BE49-F238E27FC236}">
                <a16:creationId xmlns:a16="http://schemas.microsoft.com/office/drawing/2014/main" xmlns="" id="{661E1C0B-5151-3DA3-911D-D656D7E2662F}"/>
              </a:ext>
            </a:extLst>
          </p:cNvPr>
          <p:cNvSpPr txBox="1"/>
          <p:nvPr/>
        </p:nvSpPr>
        <p:spPr>
          <a:xfrm>
            <a:off x="987288" y="2364690"/>
            <a:ext cx="3031432" cy="754694"/>
          </a:xfrm>
          <a:prstGeom prst="rect">
            <a:avLst/>
          </a:prstGeom>
          <a:noFill/>
        </p:spPr>
        <p:txBody>
          <a:bodyPr wrap="square">
            <a:spAutoFit/>
          </a:bodyPr>
          <a:lstStyle/>
          <a:p>
            <a:pPr algn="r" rtl="1">
              <a:lnSpc>
                <a:spcPct val="115000"/>
              </a:lnSpc>
              <a:spcAft>
                <a:spcPts val="1000"/>
              </a:spcAft>
            </a:pPr>
            <a:r>
              <a:rPr lang="ar-SA" sz="40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سَوْسَنَة الْبَحْر</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מלבן 1"/>
          <p:cNvSpPr/>
          <p:nvPr/>
        </p:nvSpPr>
        <p:spPr>
          <a:xfrm>
            <a:off x="1941923" y="193964"/>
            <a:ext cx="3996964" cy="820930"/>
          </a:xfrm>
          <a:prstGeom prst="rect">
            <a:avLst/>
          </a:prstGeom>
        </p:spPr>
        <p:txBody>
          <a:bodyPr wrap="square">
            <a:spAutoFit/>
          </a:bodyPr>
          <a:lstStyle/>
          <a:p>
            <a:pPr algn="r" rtl="1">
              <a:lnSpc>
                <a:spcPct val="115000"/>
              </a:lnSpc>
              <a:spcAft>
                <a:spcPts val="1000"/>
              </a:spcAft>
            </a:pPr>
            <a:r>
              <a:rPr lang="ar-SA" sz="4400" b="1" kern="0" dirty="0">
                <a:highlight>
                  <a:srgbClr val="FFFFFF"/>
                </a:highlight>
                <a:latin typeface="Calibri" panose="020F0502020204030204" pitchFamily="34" charset="0"/>
                <a:ea typeface="Calibri" panose="020F0502020204030204" pitchFamily="34" charset="0"/>
                <a:cs typeface="Arial" panose="020B0604020202020204" pitchFamily="34" charset="0"/>
              </a:rPr>
              <a:t>لِنَتَعَرَّف عَلَى</a:t>
            </a:r>
            <a:endParaRPr lang="en-US" sz="4400" kern="100" dirty="0">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890F9F1C-42E8-96D2-3824-40582460D5F9}"/>
              </a:ext>
            </a:extLst>
          </p:cNvPr>
          <p:cNvPicPr>
            <a:picLocks noChangeAspect="1"/>
          </p:cNvPicPr>
          <p:nvPr/>
        </p:nvPicPr>
        <p:blipFill>
          <a:blip r:embed="rId5"/>
          <a:stretch>
            <a:fillRect/>
          </a:stretch>
        </p:blipFill>
        <p:spPr>
          <a:xfrm>
            <a:off x="7912843" y="84247"/>
            <a:ext cx="1243692" cy="859611"/>
          </a:xfrm>
          <a:prstGeom prst="rect">
            <a:avLst/>
          </a:prstGeom>
        </p:spPr>
      </p:pic>
    </p:spTree>
    <p:extLst>
      <p:ext uri="{BB962C8B-B14F-4D97-AF65-F5344CB8AC3E}">
        <p14:creationId xmlns:p14="http://schemas.microsoft.com/office/powerpoint/2010/main" val="384846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399ED7CC-1A82-6EF8-9955-B8BE8C468E91}"/>
              </a:ext>
            </a:extLst>
          </p:cNvPr>
          <p:cNvSpPr txBox="1"/>
          <p:nvPr/>
        </p:nvSpPr>
        <p:spPr>
          <a:xfrm>
            <a:off x="1359176" y="643020"/>
            <a:ext cx="6107595" cy="820930"/>
          </a:xfrm>
          <a:prstGeom prst="rect">
            <a:avLst/>
          </a:prstGeom>
          <a:noFill/>
        </p:spPr>
        <p:txBody>
          <a:bodyPr wrap="square">
            <a:spAutoFit/>
          </a:bodyPr>
          <a:lstStyle/>
          <a:p>
            <a:pPr algn="just" rtl="1">
              <a:lnSpc>
                <a:spcPct val="115000"/>
              </a:lnSpc>
              <a:spcAft>
                <a:spcPts val="1000"/>
              </a:spcAft>
            </a:pPr>
            <a:r>
              <a:rPr lang="ar-SA" sz="4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 الذِي أَدْهَشَكُمْ بِالْفِيْلمِ؟</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a:hlinkClick r:id="rId3"/>
            <a:extLst>
              <a:ext uri="{FF2B5EF4-FFF2-40B4-BE49-F238E27FC236}">
                <a16:creationId xmlns:a16="http://schemas.microsoft.com/office/drawing/2014/main" xmlns="" id="{5905BA6F-6D9D-BCBB-BEB9-7D71FFF79694}"/>
              </a:ext>
            </a:extLst>
          </p:cNvPr>
          <p:cNvPicPr>
            <a:picLocks noChangeAspect="1"/>
          </p:cNvPicPr>
          <p:nvPr/>
        </p:nvPicPr>
        <p:blipFill>
          <a:blip r:embed="rId4"/>
          <a:stretch>
            <a:fillRect/>
          </a:stretch>
        </p:blipFill>
        <p:spPr>
          <a:xfrm>
            <a:off x="1309257" y="1948070"/>
            <a:ext cx="6965534" cy="3876261"/>
          </a:xfrm>
          <a:prstGeom prst="rect">
            <a:avLst/>
          </a:prstGeom>
          <a:solidFill>
            <a:srgbClr val="FFFFFF">
              <a:shade val="85000"/>
            </a:srgbClr>
          </a:solidFill>
          <a:ln w="88900" cap="sq">
            <a:solidFill>
              <a:srgbClr val="AF54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7159BDD4-598A-ECA4-F713-7F164D8AA4A0}"/>
              </a:ext>
            </a:extLst>
          </p:cNvPr>
          <p:cNvPicPr>
            <a:picLocks noChangeAspect="1"/>
          </p:cNvPicPr>
          <p:nvPr/>
        </p:nvPicPr>
        <p:blipFill>
          <a:blip r:embed="rId5"/>
          <a:stretch>
            <a:fillRect/>
          </a:stretch>
        </p:blipFill>
        <p:spPr>
          <a:xfrm>
            <a:off x="7900308" y="67458"/>
            <a:ext cx="1243692" cy="859611"/>
          </a:xfrm>
          <a:prstGeom prst="rect">
            <a:avLst/>
          </a:prstGeom>
        </p:spPr>
      </p:pic>
    </p:spTree>
    <p:extLst>
      <p:ext uri="{BB962C8B-B14F-4D97-AF65-F5344CB8AC3E}">
        <p14:creationId xmlns:p14="http://schemas.microsoft.com/office/powerpoint/2010/main" val="944315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BB98EC3A-FC8C-E24D-925B-1699F5759F1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8912" y="1659834"/>
            <a:ext cx="3538331" cy="3538331"/>
          </a:xfrm>
          <a:prstGeom prst="rect">
            <a:avLst/>
          </a:prstGeom>
          <a:noFill/>
        </p:spPr>
      </p:pic>
      <p:sp>
        <p:nvSpPr>
          <p:cNvPr id="3" name="תיבת טקסט 2">
            <a:extLst>
              <a:ext uri="{FF2B5EF4-FFF2-40B4-BE49-F238E27FC236}">
                <a16:creationId xmlns:a16="http://schemas.microsoft.com/office/drawing/2014/main" xmlns="" id="{144828DB-BFE1-87A5-EFEF-04DAAE55FE56}"/>
              </a:ext>
            </a:extLst>
          </p:cNvPr>
          <p:cNvSpPr txBox="1"/>
          <p:nvPr/>
        </p:nvSpPr>
        <p:spPr>
          <a:xfrm>
            <a:off x="1749286" y="663913"/>
            <a:ext cx="5584768" cy="769441"/>
          </a:xfrm>
          <a:prstGeom prst="rect">
            <a:avLst/>
          </a:prstGeom>
          <a:noFill/>
        </p:spPr>
        <p:txBody>
          <a:bodyPr wrap="square">
            <a:spAutoFit/>
          </a:bodyPr>
          <a:lstStyle/>
          <a:p>
            <a:pPr algn="ctr" rtl="1"/>
            <a:r>
              <a:rPr lang="ar-SA" sz="4400" b="1" kern="0" dirty="0">
                <a:solidFill>
                  <a:srgbClr val="000000"/>
                </a:solidFill>
                <a:ea typeface="Calibri" panose="020F0502020204030204" pitchFamily="34" charset="0"/>
                <a:cs typeface="Arial" panose="020B0604020202020204" pitchFamily="34" charset="0"/>
              </a:rPr>
              <a:t>كَلِمَاتُ اسْتِفْهَامٍ:</a:t>
            </a:r>
            <a:endParaRPr lang="he-IL" sz="4400" dirty="0"/>
          </a:p>
        </p:txBody>
      </p:sp>
      <p:sp>
        <p:nvSpPr>
          <p:cNvPr id="4" name="תיבת טקסט 3">
            <a:extLst>
              <a:ext uri="{FF2B5EF4-FFF2-40B4-BE49-F238E27FC236}">
                <a16:creationId xmlns:a16="http://schemas.microsoft.com/office/drawing/2014/main" xmlns="" id="{55CFE187-3F75-04A9-9805-2692578FB31D}"/>
              </a:ext>
            </a:extLst>
          </p:cNvPr>
          <p:cNvSpPr txBox="1"/>
          <p:nvPr/>
        </p:nvSpPr>
        <p:spPr>
          <a:xfrm>
            <a:off x="6731269" y="2394252"/>
            <a:ext cx="1066806" cy="461665"/>
          </a:xfrm>
          <a:prstGeom prst="rect">
            <a:avLst/>
          </a:prstGeom>
          <a:noFill/>
        </p:spPr>
        <p:txBody>
          <a:bodyPr wrap="square">
            <a:spAutoFit/>
          </a:bodyPr>
          <a:lstStyle/>
          <a:p>
            <a:pPr algn="r"/>
            <a:r>
              <a:rPr lang="ar-SA" sz="2400" b="1" dirty="0">
                <a:effectLst/>
                <a:ea typeface="Calibri" panose="020F0502020204030204" pitchFamily="34" charset="0"/>
                <a:cs typeface="Arial" panose="020B0604020202020204" pitchFamily="34" charset="0"/>
              </a:rPr>
              <a:t>ماذا؟</a:t>
            </a:r>
            <a:endParaRPr lang="he-IL" sz="2400" dirty="0"/>
          </a:p>
        </p:txBody>
      </p:sp>
      <p:sp>
        <p:nvSpPr>
          <p:cNvPr id="5" name="תיבת טקסט 4">
            <a:extLst>
              <a:ext uri="{FF2B5EF4-FFF2-40B4-BE49-F238E27FC236}">
                <a16:creationId xmlns:a16="http://schemas.microsoft.com/office/drawing/2014/main" xmlns="" id="{8C12D7BF-6CEE-DB76-572C-F047A9D3EF95}"/>
              </a:ext>
            </a:extLst>
          </p:cNvPr>
          <p:cNvSpPr txBox="1"/>
          <p:nvPr/>
        </p:nvSpPr>
        <p:spPr>
          <a:xfrm>
            <a:off x="7490795" y="3308877"/>
            <a:ext cx="907775" cy="461665"/>
          </a:xfrm>
          <a:prstGeom prst="rect">
            <a:avLst/>
          </a:prstGeom>
          <a:noFill/>
        </p:spPr>
        <p:txBody>
          <a:bodyPr wrap="square">
            <a:spAutoFit/>
          </a:bodyPr>
          <a:lstStyle/>
          <a:p>
            <a:pPr algn="r"/>
            <a:r>
              <a:rPr lang="ar-SA" sz="2400" b="1" dirty="0">
                <a:effectLst/>
                <a:ea typeface="Calibri" panose="020F0502020204030204" pitchFamily="34" charset="0"/>
                <a:cs typeface="Arial" panose="020B0604020202020204" pitchFamily="34" charset="0"/>
              </a:rPr>
              <a:t>مَن؟</a:t>
            </a:r>
            <a:endParaRPr lang="he-IL" sz="2400" dirty="0"/>
          </a:p>
        </p:txBody>
      </p:sp>
      <p:sp>
        <p:nvSpPr>
          <p:cNvPr id="6" name="תיבת טקסט 5">
            <a:extLst>
              <a:ext uri="{FF2B5EF4-FFF2-40B4-BE49-F238E27FC236}">
                <a16:creationId xmlns:a16="http://schemas.microsoft.com/office/drawing/2014/main" xmlns="" id="{4D4D85DC-4405-730D-3BFA-2E565B1E5047}"/>
              </a:ext>
            </a:extLst>
          </p:cNvPr>
          <p:cNvSpPr txBox="1"/>
          <p:nvPr/>
        </p:nvSpPr>
        <p:spPr>
          <a:xfrm>
            <a:off x="6890298" y="4479133"/>
            <a:ext cx="907777" cy="489749"/>
          </a:xfrm>
          <a:prstGeom prst="rect">
            <a:avLst/>
          </a:prstGeom>
          <a:noFill/>
        </p:spPr>
        <p:txBody>
          <a:bodyPr wrap="square">
            <a:spAutoFit/>
          </a:bodyPr>
          <a:lstStyle/>
          <a:p>
            <a:pPr algn="r" rtl="1">
              <a:lnSpc>
                <a:spcPct val="115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مَتى؟</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B16A7D9D-5F58-4E0F-5053-A2F161F33B85}"/>
              </a:ext>
            </a:extLst>
          </p:cNvPr>
          <p:cNvSpPr txBox="1"/>
          <p:nvPr/>
        </p:nvSpPr>
        <p:spPr>
          <a:xfrm>
            <a:off x="2007705" y="2394252"/>
            <a:ext cx="907778" cy="461665"/>
          </a:xfrm>
          <a:prstGeom prst="rect">
            <a:avLst/>
          </a:prstGeom>
          <a:noFill/>
        </p:spPr>
        <p:txBody>
          <a:bodyPr wrap="square">
            <a:spAutoFit/>
          </a:bodyPr>
          <a:lstStyle/>
          <a:p>
            <a:pPr algn="r"/>
            <a:r>
              <a:rPr lang="ar-SA" sz="2400" b="1" dirty="0">
                <a:solidFill>
                  <a:srgbClr val="000000"/>
                </a:solidFill>
                <a:effectLst/>
                <a:highlight>
                  <a:srgbClr val="FFFFFF"/>
                </a:highlight>
                <a:ea typeface="Calibri" panose="020F0502020204030204" pitchFamily="34" charset="0"/>
                <a:cs typeface="Arial" panose="020B0604020202020204" pitchFamily="34" charset="0"/>
              </a:rPr>
              <a:t>لِماذا؟</a:t>
            </a:r>
            <a:endParaRPr lang="he-IL" sz="2400" dirty="0"/>
          </a:p>
        </p:txBody>
      </p:sp>
      <p:sp>
        <p:nvSpPr>
          <p:cNvPr id="8" name="תיבת טקסט 7">
            <a:extLst>
              <a:ext uri="{FF2B5EF4-FFF2-40B4-BE49-F238E27FC236}">
                <a16:creationId xmlns:a16="http://schemas.microsoft.com/office/drawing/2014/main" xmlns="" id="{2D3F505C-E7B4-AC2B-B7EB-46FF2655CDEF}"/>
              </a:ext>
            </a:extLst>
          </p:cNvPr>
          <p:cNvSpPr txBox="1"/>
          <p:nvPr/>
        </p:nvSpPr>
        <p:spPr>
          <a:xfrm>
            <a:off x="1194342" y="3308877"/>
            <a:ext cx="907778" cy="461665"/>
          </a:xfrm>
          <a:prstGeom prst="rect">
            <a:avLst/>
          </a:prstGeom>
          <a:noFill/>
        </p:spPr>
        <p:txBody>
          <a:bodyPr wrap="square">
            <a:spAutoFit/>
          </a:bodyPr>
          <a:lstStyle/>
          <a:p>
            <a:pPr algn="r"/>
            <a:r>
              <a:rPr lang="ar-SA" sz="2400" b="1" dirty="0">
                <a:solidFill>
                  <a:srgbClr val="000000"/>
                </a:solidFill>
                <a:highlight>
                  <a:srgbClr val="FFFFFF"/>
                </a:highlight>
                <a:cs typeface="Arial" panose="020B0604020202020204" pitchFamily="34" charset="0"/>
              </a:rPr>
              <a:t>كيفَ؟</a:t>
            </a:r>
            <a:endParaRPr lang="he-IL" sz="2400" dirty="0"/>
          </a:p>
        </p:txBody>
      </p:sp>
      <p:sp>
        <p:nvSpPr>
          <p:cNvPr id="9" name="תיבת טקסט 8">
            <a:extLst>
              <a:ext uri="{FF2B5EF4-FFF2-40B4-BE49-F238E27FC236}">
                <a16:creationId xmlns:a16="http://schemas.microsoft.com/office/drawing/2014/main" xmlns="" id="{34ED02EF-22EC-DA0D-E062-F29257CC5D5C}"/>
              </a:ext>
            </a:extLst>
          </p:cNvPr>
          <p:cNvSpPr txBox="1"/>
          <p:nvPr/>
        </p:nvSpPr>
        <p:spPr>
          <a:xfrm>
            <a:off x="1699594" y="4493175"/>
            <a:ext cx="1215889" cy="461665"/>
          </a:xfrm>
          <a:prstGeom prst="rect">
            <a:avLst/>
          </a:prstGeom>
          <a:noFill/>
        </p:spPr>
        <p:txBody>
          <a:bodyPr wrap="square">
            <a:spAutoFit/>
          </a:bodyPr>
          <a:lstStyle/>
          <a:p>
            <a:pPr algn="r"/>
            <a:r>
              <a:rPr lang="ar-SA" sz="2400" b="1" dirty="0">
                <a:solidFill>
                  <a:srgbClr val="000000"/>
                </a:solidFill>
                <a:effectLst/>
                <a:highlight>
                  <a:srgbClr val="FFFFFF"/>
                </a:highlight>
                <a:ea typeface="Calibri" panose="020F0502020204030204" pitchFamily="34" charset="0"/>
                <a:cs typeface="Arial" panose="020B0604020202020204" pitchFamily="34" charset="0"/>
              </a:rPr>
              <a:t>أينَ؟</a:t>
            </a:r>
            <a:endParaRPr lang="he-IL" sz="2400" dirty="0"/>
          </a:p>
        </p:txBody>
      </p:sp>
      <p:sp>
        <p:nvSpPr>
          <p:cNvPr id="10" name="תיבת טקסט 9">
            <a:extLst>
              <a:ext uri="{FF2B5EF4-FFF2-40B4-BE49-F238E27FC236}">
                <a16:creationId xmlns:a16="http://schemas.microsoft.com/office/drawing/2014/main" xmlns="" id="{0E4F7F2A-03DD-A2AA-E67E-08F9E9E28ADF}"/>
              </a:ext>
            </a:extLst>
          </p:cNvPr>
          <p:cNvSpPr txBox="1"/>
          <p:nvPr/>
        </p:nvSpPr>
        <p:spPr>
          <a:xfrm>
            <a:off x="980661" y="1659834"/>
            <a:ext cx="237566" cy="369332"/>
          </a:xfrm>
          <a:prstGeom prst="rect">
            <a:avLst/>
          </a:prstGeom>
          <a:noFill/>
        </p:spPr>
        <p:txBody>
          <a:bodyPr wrap="none" rtlCol="1">
            <a:spAutoFit/>
          </a:bodyPr>
          <a:lstStyle/>
          <a:p>
            <a:r>
              <a:rPr lang="en-US" dirty="0">
                <a:highlight>
                  <a:srgbClr val="FFFF00"/>
                </a:highlight>
              </a:rPr>
              <a:t> </a:t>
            </a:r>
            <a:endParaRPr lang="he-IL" dirty="0">
              <a:highlight>
                <a:srgbClr val="FFFF00"/>
              </a:highlight>
            </a:endParaRPr>
          </a:p>
        </p:txBody>
      </p:sp>
      <p:pic>
        <p:nvPicPr>
          <p:cNvPr id="11" name="תמונה 10">
            <a:extLst>
              <a:ext uri="{FF2B5EF4-FFF2-40B4-BE49-F238E27FC236}">
                <a16:creationId xmlns:a16="http://schemas.microsoft.com/office/drawing/2014/main" xmlns="" id="{D5953BD0-B301-FA3C-BB00-3F83949A1CB7}"/>
              </a:ext>
            </a:extLst>
          </p:cNvPr>
          <p:cNvPicPr>
            <a:picLocks noChangeAspect="1"/>
          </p:cNvPicPr>
          <p:nvPr/>
        </p:nvPicPr>
        <p:blipFill>
          <a:blip r:embed="rId4"/>
          <a:stretch>
            <a:fillRect/>
          </a:stretch>
        </p:blipFill>
        <p:spPr>
          <a:xfrm>
            <a:off x="7944682" y="130104"/>
            <a:ext cx="1243692" cy="859611"/>
          </a:xfrm>
          <a:prstGeom prst="rect">
            <a:avLst/>
          </a:prstGeom>
        </p:spPr>
      </p:pic>
    </p:spTree>
    <p:extLst>
      <p:ext uri="{BB962C8B-B14F-4D97-AF65-F5344CB8AC3E}">
        <p14:creationId xmlns:p14="http://schemas.microsoft.com/office/powerpoint/2010/main" val="2598731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B3A01B3B-F0AA-6A54-6AC3-1ACDCE20562A}"/>
              </a:ext>
            </a:extLst>
          </p:cNvPr>
          <p:cNvSpPr txBox="1"/>
          <p:nvPr/>
        </p:nvSpPr>
        <p:spPr>
          <a:xfrm>
            <a:off x="3016727" y="193968"/>
            <a:ext cx="4575312" cy="489749"/>
          </a:xfrm>
          <a:prstGeom prst="rect">
            <a:avLst/>
          </a:prstGeom>
          <a:noFill/>
        </p:spPr>
        <p:txBody>
          <a:bodyPr wrap="square">
            <a:spAutoFit/>
          </a:bodyPr>
          <a:lstStyle/>
          <a:p>
            <a:pPr algn="ctr" rtl="1">
              <a:lnSpc>
                <a:spcPct val="115000"/>
              </a:lnSpc>
              <a:spcAft>
                <a:spcPts val="1000"/>
              </a:spcAft>
            </a:pPr>
            <a:r>
              <a:rPr lang="ar-SA" sz="2400" b="1" kern="0">
                <a:solidFill>
                  <a:srgbClr val="FF0000"/>
                </a:solidFill>
                <a:latin typeface="Calibri" panose="020F0502020204030204" pitchFamily="34" charset="0"/>
                <a:ea typeface="Calibri" panose="020F0502020204030204" pitchFamily="34" charset="0"/>
                <a:cs typeface="Arial" panose="020B0604020202020204" pitchFamily="34" charset="0"/>
              </a:rPr>
              <a:t>فعاليّة</a:t>
            </a:r>
            <a:r>
              <a:rPr lang="he-IL" sz="24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3</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0D569B8F-0C4D-8EF9-5EA4-05C4C4A579A6}"/>
              </a:ext>
            </a:extLst>
          </p:cNvPr>
          <p:cNvSpPr txBox="1"/>
          <p:nvPr/>
        </p:nvSpPr>
        <p:spPr>
          <a:xfrm>
            <a:off x="1678058" y="563506"/>
            <a:ext cx="5590960" cy="1459951"/>
          </a:xfrm>
          <a:prstGeom prst="rect">
            <a:avLst/>
          </a:prstGeom>
          <a:noFill/>
        </p:spPr>
        <p:txBody>
          <a:bodyPr wrap="square">
            <a:spAutoFit/>
          </a:bodyPr>
          <a:lstStyle/>
          <a:p>
            <a:pPr algn="r" rtl="1">
              <a:lnSpc>
                <a:spcPct val="115000"/>
              </a:lnSpc>
              <a:spcAft>
                <a:spcPts val="1000"/>
              </a:spcAft>
            </a:pPr>
            <a:r>
              <a:rPr lang="ar-SA" sz="4800" b="1" kern="0" dirty="0">
                <a:solidFill>
                  <a:srgbClr val="000000"/>
                </a:solidFill>
                <a:latin typeface="Calibri" panose="020F0502020204030204" pitchFamily="34" charset="0"/>
                <a:ea typeface="Calibri" panose="020F0502020204030204" pitchFamily="34" charset="0"/>
              </a:rPr>
              <a:t>مَاذَا سّنَتَعَلَّمُ فِي هَذِهِ السَّنَةِ؟ </a:t>
            </a:r>
            <a:r>
              <a:rPr lang="ar-SA" sz="3200" b="1" kern="0" dirty="0">
                <a:solidFill>
                  <a:srgbClr val="000000"/>
                </a:solidFill>
                <a:latin typeface="Calibri" panose="020F0502020204030204" pitchFamily="34" charset="0"/>
                <a:ea typeface="Calibri" panose="020F0502020204030204" pitchFamily="34" charset="0"/>
              </a:rPr>
              <a:t>نَبْدَأُ بِـ....</a:t>
            </a:r>
          </a:p>
        </p:txBody>
      </p:sp>
      <p:pic>
        <p:nvPicPr>
          <p:cNvPr id="4" name="תמונה 3">
            <a:extLst>
              <a:ext uri="{FF2B5EF4-FFF2-40B4-BE49-F238E27FC236}">
                <a16:creationId xmlns:a16="http://schemas.microsoft.com/office/drawing/2014/main" xmlns="" id="{45E92649-BB49-431A-7199-5BD8AE3C8530}"/>
              </a:ext>
            </a:extLst>
          </p:cNvPr>
          <p:cNvPicPr>
            <a:picLocks noChangeAspect="1"/>
          </p:cNvPicPr>
          <p:nvPr/>
        </p:nvPicPr>
        <p:blipFill>
          <a:blip r:embed="rId3"/>
          <a:stretch>
            <a:fillRect/>
          </a:stretch>
        </p:blipFill>
        <p:spPr>
          <a:xfrm>
            <a:off x="1814512" y="4785788"/>
            <a:ext cx="5514975" cy="1570674"/>
          </a:xfrm>
          <a:prstGeom prst="rect">
            <a:avLst/>
          </a:prstGeom>
          <a:ln w="57150">
            <a:solidFill>
              <a:schemeClr val="accent1"/>
            </a:solidFill>
          </a:ln>
        </p:spPr>
      </p:pic>
      <p:pic>
        <p:nvPicPr>
          <p:cNvPr id="2" name="תמונה 1">
            <a:extLst>
              <a:ext uri="{FF2B5EF4-FFF2-40B4-BE49-F238E27FC236}">
                <a16:creationId xmlns:a16="http://schemas.microsoft.com/office/drawing/2014/main" xmlns="" id="{5ADD0D76-A77D-3F6A-4972-CB3BF2CC3CA1}"/>
              </a:ext>
            </a:extLst>
          </p:cNvPr>
          <p:cNvPicPr>
            <a:picLocks noChangeAspect="1"/>
          </p:cNvPicPr>
          <p:nvPr/>
        </p:nvPicPr>
        <p:blipFill>
          <a:blip r:embed="rId4"/>
          <a:stretch>
            <a:fillRect/>
          </a:stretch>
        </p:blipFill>
        <p:spPr>
          <a:xfrm>
            <a:off x="7786863" y="133700"/>
            <a:ext cx="1243692" cy="859611"/>
          </a:xfrm>
          <a:prstGeom prst="rect">
            <a:avLst/>
          </a:prstGeom>
        </p:spPr>
      </p:pic>
      <p:pic>
        <p:nvPicPr>
          <p:cNvPr id="8" name="תמונה 7"/>
          <p:cNvPicPr>
            <a:picLocks noChangeAspect="1"/>
          </p:cNvPicPr>
          <p:nvPr/>
        </p:nvPicPr>
        <p:blipFill>
          <a:blip r:embed="rId5"/>
          <a:stretch>
            <a:fillRect/>
          </a:stretch>
        </p:blipFill>
        <p:spPr>
          <a:xfrm>
            <a:off x="2106783" y="2023457"/>
            <a:ext cx="4733510" cy="2596537"/>
          </a:xfrm>
          <a:prstGeom prst="rect">
            <a:avLst/>
          </a:prstGeom>
        </p:spPr>
      </p:pic>
    </p:spTree>
    <p:extLst>
      <p:ext uri="{BB962C8B-B14F-4D97-AF65-F5344CB8AC3E}">
        <p14:creationId xmlns:p14="http://schemas.microsoft.com/office/powerpoint/2010/main" val="2313837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0A6555C3-7E3B-DB81-17A9-52A27131BECE}"/>
              </a:ext>
            </a:extLst>
          </p:cNvPr>
          <p:cNvSpPr txBox="1"/>
          <p:nvPr/>
        </p:nvSpPr>
        <p:spPr>
          <a:xfrm>
            <a:off x="1658179" y="397982"/>
            <a:ext cx="4575312" cy="1081002"/>
          </a:xfrm>
          <a:prstGeom prst="rect">
            <a:avLst/>
          </a:prstGeom>
          <a:noFill/>
        </p:spPr>
        <p:txBody>
          <a:bodyPr wrap="square">
            <a:spAutoFit/>
          </a:bodyPr>
          <a:lstStyle/>
          <a:p>
            <a:pPr algn="just" rtl="1">
              <a:lnSpc>
                <a:spcPct val="150000"/>
              </a:lnSpc>
              <a:spcAft>
                <a:spcPts val="1000"/>
              </a:spcAft>
            </a:pPr>
            <a:r>
              <a:rPr lang="ar-SA" sz="4800" b="1" kern="0" dirty="0">
                <a:solidFill>
                  <a:srgbClr val="000000"/>
                </a:solidFill>
                <a:effectLst/>
                <a:latin typeface="Calibri" panose="020F0502020204030204" pitchFamily="34" charset="0"/>
                <a:ea typeface="Calibri" panose="020F0502020204030204" pitchFamily="34" charset="0"/>
              </a:rPr>
              <a:t>نَسْتَمِرُّ بِـ...</a:t>
            </a:r>
          </a:p>
        </p:txBody>
      </p:sp>
      <p:pic>
        <p:nvPicPr>
          <p:cNvPr id="6" name="תמונה 5">
            <a:extLst>
              <a:ext uri="{FF2B5EF4-FFF2-40B4-BE49-F238E27FC236}">
                <a16:creationId xmlns:a16="http://schemas.microsoft.com/office/drawing/2014/main" xmlns="" id="{DC2FA243-BC54-E1EF-BDB2-B2E2D5D8290F}"/>
              </a:ext>
            </a:extLst>
          </p:cNvPr>
          <p:cNvPicPr>
            <a:picLocks noChangeAspect="1"/>
          </p:cNvPicPr>
          <p:nvPr/>
        </p:nvPicPr>
        <p:blipFill>
          <a:blip r:embed="rId3"/>
          <a:stretch>
            <a:fillRect/>
          </a:stretch>
        </p:blipFill>
        <p:spPr>
          <a:xfrm>
            <a:off x="1450394" y="4639384"/>
            <a:ext cx="6740165" cy="1657055"/>
          </a:xfrm>
          <a:prstGeom prst="rect">
            <a:avLst/>
          </a:prstGeom>
          <a:ln w="57150">
            <a:solidFill>
              <a:schemeClr val="accent1"/>
            </a:solidFill>
          </a:ln>
        </p:spPr>
      </p:pic>
      <p:pic>
        <p:nvPicPr>
          <p:cNvPr id="2" name="תמונה 1">
            <a:extLst>
              <a:ext uri="{FF2B5EF4-FFF2-40B4-BE49-F238E27FC236}">
                <a16:creationId xmlns:a16="http://schemas.microsoft.com/office/drawing/2014/main" xmlns="" id="{AC354E8D-E8D1-57DC-0F70-523E93EC0B1A}"/>
              </a:ext>
            </a:extLst>
          </p:cNvPr>
          <p:cNvPicPr>
            <a:picLocks noChangeAspect="1"/>
          </p:cNvPicPr>
          <p:nvPr/>
        </p:nvPicPr>
        <p:blipFill>
          <a:blip r:embed="rId4"/>
          <a:stretch>
            <a:fillRect/>
          </a:stretch>
        </p:blipFill>
        <p:spPr>
          <a:xfrm>
            <a:off x="7900308" y="171153"/>
            <a:ext cx="1243692" cy="859611"/>
          </a:xfrm>
          <a:prstGeom prst="rect">
            <a:avLst/>
          </a:prstGeom>
        </p:spPr>
      </p:pic>
      <p:pic>
        <p:nvPicPr>
          <p:cNvPr id="4" name="תמונה 3"/>
          <p:cNvPicPr>
            <a:picLocks noChangeAspect="1"/>
          </p:cNvPicPr>
          <p:nvPr/>
        </p:nvPicPr>
        <p:blipFill>
          <a:blip r:embed="rId5"/>
          <a:stretch>
            <a:fillRect/>
          </a:stretch>
        </p:blipFill>
        <p:spPr>
          <a:xfrm>
            <a:off x="2239566" y="1508213"/>
            <a:ext cx="5163497" cy="2805169"/>
          </a:xfrm>
          <a:prstGeom prst="rect">
            <a:avLst/>
          </a:prstGeom>
        </p:spPr>
      </p:pic>
    </p:spTree>
    <p:extLst>
      <p:ext uri="{BB962C8B-B14F-4D97-AF65-F5344CB8AC3E}">
        <p14:creationId xmlns:p14="http://schemas.microsoft.com/office/powerpoint/2010/main" val="2848122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E4274DD6-811B-5A4C-7E6B-FB40732A07BC}"/>
              </a:ext>
            </a:extLst>
          </p:cNvPr>
          <p:cNvSpPr txBox="1"/>
          <p:nvPr/>
        </p:nvSpPr>
        <p:spPr>
          <a:xfrm>
            <a:off x="1539114" y="384731"/>
            <a:ext cx="4575312" cy="1098442"/>
          </a:xfrm>
          <a:prstGeom prst="rect">
            <a:avLst/>
          </a:prstGeom>
          <a:noFill/>
        </p:spPr>
        <p:txBody>
          <a:bodyPr wrap="square">
            <a:spAutoFit/>
          </a:bodyPr>
          <a:lstStyle/>
          <a:p>
            <a:pPr algn="just" rtl="1">
              <a:lnSpc>
                <a:spcPct val="150000"/>
              </a:lnSpc>
              <a:spcAft>
                <a:spcPts val="1000"/>
              </a:spcAft>
            </a:pPr>
            <a:r>
              <a:rPr lang="ar-SA" sz="4800" b="1" kern="0" dirty="0">
                <a:solidFill>
                  <a:srgbClr val="000000"/>
                </a:solidFill>
                <a:effectLst/>
                <a:latin typeface="Calibri" panose="020F0502020204030204" pitchFamily="34" charset="0"/>
                <a:ea typeface="Calibri" panose="020F0502020204030204" pitchFamily="34" charset="0"/>
              </a:rPr>
              <a:t>نُنْهِي بـ...</a:t>
            </a:r>
          </a:p>
        </p:txBody>
      </p:sp>
      <p:pic>
        <p:nvPicPr>
          <p:cNvPr id="7" name="תמונה 6">
            <a:extLst>
              <a:ext uri="{FF2B5EF4-FFF2-40B4-BE49-F238E27FC236}">
                <a16:creationId xmlns:a16="http://schemas.microsoft.com/office/drawing/2014/main" xmlns="" id="{48655E92-2B46-2BAE-419F-C795F508624B}"/>
              </a:ext>
            </a:extLst>
          </p:cNvPr>
          <p:cNvPicPr>
            <a:picLocks noChangeAspect="1"/>
          </p:cNvPicPr>
          <p:nvPr/>
        </p:nvPicPr>
        <p:blipFill>
          <a:blip r:embed="rId3"/>
          <a:stretch>
            <a:fillRect/>
          </a:stretch>
        </p:blipFill>
        <p:spPr>
          <a:xfrm>
            <a:off x="1885361" y="4073236"/>
            <a:ext cx="5676317" cy="1754909"/>
          </a:xfrm>
          <a:prstGeom prst="rect">
            <a:avLst/>
          </a:prstGeom>
          <a:ln w="38100">
            <a:solidFill>
              <a:schemeClr val="accent1"/>
            </a:solidFill>
          </a:ln>
        </p:spPr>
      </p:pic>
      <p:pic>
        <p:nvPicPr>
          <p:cNvPr id="2" name="תמונה 1">
            <a:extLst>
              <a:ext uri="{FF2B5EF4-FFF2-40B4-BE49-F238E27FC236}">
                <a16:creationId xmlns:a16="http://schemas.microsoft.com/office/drawing/2014/main" xmlns="" id="{628C8CF2-2DDA-A860-9B99-D0719D243E2F}"/>
              </a:ext>
            </a:extLst>
          </p:cNvPr>
          <p:cNvPicPr>
            <a:picLocks noChangeAspect="1"/>
          </p:cNvPicPr>
          <p:nvPr/>
        </p:nvPicPr>
        <p:blipFill>
          <a:blip r:embed="rId4"/>
          <a:stretch>
            <a:fillRect/>
          </a:stretch>
        </p:blipFill>
        <p:spPr>
          <a:xfrm>
            <a:off x="7783995" y="74341"/>
            <a:ext cx="1243692" cy="859611"/>
          </a:xfrm>
          <a:prstGeom prst="rect">
            <a:avLst/>
          </a:prstGeom>
        </p:spPr>
      </p:pic>
      <p:pic>
        <p:nvPicPr>
          <p:cNvPr id="4" name="תמונה 3"/>
          <p:cNvPicPr>
            <a:picLocks noChangeAspect="1"/>
          </p:cNvPicPr>
          <p:nvPr/>
        </p:nvPicPr>
        <p:blipFill>
          <a:blip r:embed="rId5"/>
          <a:stretch>
            <a:fillRect/>
          </a:stretch>
        </p:blipFill>
        <p:spPr>
          <a:xfrm>
            <a:off x="1868435" y="1430064"/>
            <a:ext cx="5915560" cy="2287502"/>
          </a:xfrm>
          <a:prstGeom prst="rect">
            <a:avLst/>
          </a:prstGeom>
        </p:spPr>
      </p:pic>
    </p:spTree>
    <p:extLst>
      <p:ext uri="{BB962C8B-B14F-4D97-AF65-F5344CB8AC3E}">
        <p14:creationId xmlns:p14="http://schemas.microsoft.com/office/powerpoint/2010/main" val="25303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FC85AD4-CFC2-BDF6-B2C9-CFA5464E7BC8}"/>
              </a:ext>
            </a:extLst>
          </p:cNvPr>
          <p:cNvSpPr txBox="1"/>
          <p:nvPr/>
        </p:nvSpPr>
        <p:spPr>
          <a:xfrm>
            <a:off x="1777448" y="411236"/>
            <a:ext cx="4575312" cy="916276"/>
          </a:xfrm>
          <a:prstGeom prst="rect">
            <a:avLst/>
          </a:prstGeom>
          <a:noFill/>
        </p:spPr>
        <p:txBody>
          <a:bodyPr wrap="square">
            <a:spAutoFit/>
          </a:bodyPr>
          <a:lstStyle/>
          <a:p>
            <a:pPr marL="0" marR="0" lvl="0" indent="0" algn="just" defTabSz="457200" rtl="1" eaLnBrk="1" fontAlgn="auto" latinLnBrk="0" hangingPunct="1">
              <a:lnSpc>
                <a:spcPct val="150000"/>
              </a:lnSpc>
              <a:spcBef>
                <a:spcPts val="0"/>
              </a:spcBef>
              <a:spcAft>
                <a:spcPts val="1000"/>
              </a:spcAft>
              <a:buClrTx/>
              <a:buSzTx/>
              <a:buFontTx/>
              <a:buNone/>
              <a:tabLst/>
              <a:defRPr/>
            </a:pPr>
            <a:r>
              <a:rPr kumimoji="0" lang="ar-SA" sz="4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ماذا يوجَدُ في الكَراريسِ؟</a:t>
            </a:r>
          </a:p>
        </p:txBody>
      </p:sp>
      <p:pic>
        <p:nvPicPr>
          <p:cNvPr id="2" name="תמונה 1">
            <a:extLst>
              <a:ext uri="{FF2B5EF4-FFF2-40B4-BE49-F238E27FC236}">
                <a16:creationId xmlns:a16="http://schemas.microsoft.com/office/drawing/2014/main" xmlns="" id="{DB646307-6B45-C3B4-68B6-D960A7F938E0}"/>
              </a:ext>
            </a:extLst>
          </p:cNvPr>
          <p:cNvPicPr>
            <a:picLocks noChangeAspect="1"/>
          </p:cNvPicPr>
          <p:nvPr/>
        </p:nvPicPr>
        <p:blipFill>
          <a:blip r:embed="rId3"/>
          <a:stretch>
            <a:fillRect/>
          </a:stretch>
        </p:blipFill>
        <p:spPr>
          <a:xfrm>
            <a:off x="400050" y="1383379"/>
            <a:ext cx="8343900" cy="1962150"/>
          </a:xfrm>
          <a:prstGeom prst="rect">
            <a:avLst/>
          </a:prstGeom>
        </p:spPr>
      </p:pic>
      <p:pic>
        <p:nvPicPr>
          <p:cNvPr id="4" name="תמונה 3">
            <a:extLst>
              <a:ext uri="{FF2B5EF4-FFF2-40B4-BE49-F238E27FC236}">
                <a16:creationId xmlns:a16="http://schemas.microsoft.com/office/drawing/2014/main" xmlns="" id="{A38DD90B-76D7-62BB-4904-BE9481405A12}"/>
              </a:ext>
            </a:extLst>
          </p:cNvPr>
          <p:cNvPicPr>
            <a:picLocks noChangeAspect="1"/>
          </p:cNvPicPr>
          <p:nvPr/>
        </p:nvPicPr>
        <p:blipFill>
          <a:blip r:embed="rId4"/>
          <a:stretch>
            <a:fillRect/>
          </a:stretch>
        </p:blipFill>
        <p:spPr>
          <a:xfrm>
            <a:off x="6117996" y="3466623"/>
            <a:ext cx="2846895" cy="3456604"/>
          </a:xfrm>
          <a:prstGeom prst="rect">
            <a:avLst/>
          </a:prstGeom>
        </p:spPr>
      </p:pic>
      <p:pic>
        <p:nvPicPr>
          <p:cNvPr id="5" name="תמונה 4">
            <a:extLst>
              <a:ext uri="{FF2B5EF4-FFF2-40B4-BE49-F238E27FC236}">
                <a16:creationId xmlns:a16="http://schemas.microsoft.com/office/drawing/2014/main" xmlns="" id="{73AB1A65-056A-67F4-23CD-8E26F80184EF}"/>
              </a:ext>
            </a:extLst>
          </p:cNvPr>
          <p:cNvPicPr>
            <a:picLocks noChangeAspect="1"/>
          </p:cNvPicPr>
          <p:nvPr/>
        </p:nvPicPr>
        <p:blipFill>
          <a:blip r:embed="rId5"/>
          <a:stretch>
            <a:fillRect/>
          </a:stretch>
        </p:blipFill>
        <p:spPr>
          <a:xfrm>
            <a:off x="3346515" y="3462275"/>
            <a:ext cx="2700000" cy="3386489"/>
          </a:xfrm>
          <a:prstGeom prst="rect">
            <a:avLst/>
          </a:prstGeom>
        </p:spPr>
      </p:pic>
      <p:pic>
        <p:nvPicPr>
          <p:cNvPr id="9" name="תמונה 8">
            <a:extLst>
              <a:ext uri="{FF2B5EF4-FFF2-40B4-BE49-F238E27FC236}">
                <a16:creationId xmlns:a16="http://schemas.microsoft.com/office/drawing/2014/main" xmlns="" id="{AD87983F-23AD-1F85-3C71-2D8EB27ED884}"/>
              </a:ext>
            </a:extLst>
          </p:cNvPr>
          <p:cNvPicPr>
            <a:picLocks noChangeAspect="1"/>
          </p:cNvPicPr>
          <p:nvPr/>
        </p:nvPicPr>
        <p:blipFill>
          <a:blip r:embed="rId6"/>
          <a:stretch>
            <a:fillRect/>
          </a:stretch>
        </p:blipFill>
        <p:spPr>
          <a:xfrm>
            <a:off x="319526" y="3400719"/>
            <a:ext cx="2847879" cy="3282884"/>
          </a:xfrm>
          <a:prstGeom prst="rect">
            <a:avLst/>
          </a:prstGeom>
        </p:spPr>
      </p:pic>
      <p:pic>
        <p:nvPicPr>
          <p:cNvPr id="6" name="תמונה 5">
            <a:extLst>
              <a:ext uri="{FF2B5EF4-FFF2-40B4-BE49-F238E27FC236}">
                <a16:creationId xmlns:a16="http://schemas.microsoft.com/office/drawing/2014/main" xmlns="" id="{FE6A42D7-0615-AF88-19A2-1DF04327DDFD}"/>
              </a:ext>
            </a:extLst>
          </p:cNvPr>
          <p:cNvPicPr>
            <a:picLocks noChangeAspect="1"/>
          </p:cNvPicPr>
          <p:nvPr/>
        </p:nvPicPr>
        <p:blipFill>
          <a:blip r:embed="rId7"/>
          <a:stretch>
            <a:fillRect/>
          </a:stretch>
        </p:blipFill>
        <p:spPr>
          <a:xfrm>
            <a:off x="7833998" y="66029"/>
            <a:ext cx="1243692" cy="859611"/>
          </a:xfrm>
          <a:prstGeom prst="rect">
            <a:avLst/>
          </a:prstGeom>
        </p:spPr>
      </p:pic>
    </p:spTree>
    <p:extLst>
      <p:ext uri="{BB962C8B-B14F-4D97-AF65-F5344CB8AC3E}">
        <p14:creationId xmlns:p14="http://schemas.microsoft.com/office/powerpoint/2010/main" val="1339178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F1BC894A-6355-B8F3-0724-E817D878D863}"/>
              </a:ext>
            </a:extLst>
          </p:cNvPr>
          <p:cNvSpPr txBox="1"/>
          <p:nvPr/>
        </p:nvSpPr>
        <p:spPr>
          <a:xfrm>
            <a:off x="3203116" y="1220857"/>
            <a:ext cx="2773516" cy="553998"/>
          </a:xfrm>
          <a:prstGeom prst="rect">
            <a:avLst/>
          </a:prstGeom>
          <a:noFill/>
        </p:spPr>
        <p:txBody>
          <a:bodyPr wrap="none" rtlCol="1">
            <a:spAutoFit/>
          </a:bodyPr>
          <a:lstStyle/>
          <a:p>
            <a:pPr>
              <a:defRPr/>
            </a:pPr>
            <a:r>
              <a:rPr lang="ar-SA" sz="3000" b="1" dirty="0">
                <a:solidFill>
                  <a:prstClr val="black"/>
                </a:solidFill>
              </a:rPr>
              <a:t>مَوْقِعُ بِنَظْرَةٍ مُحَوْسَبَةٍ</a:t>
            </a:r>
          </a:p>
        </p:txBody>
      </p:sp>
      <p:pic>
        <p:nvPicPr>
          <p:cNvPr id="4" name="תמונה 3">
            <a:hlinkClick r:id="rId3"/>
            <a:extLst>
              <a:ext uri="{FF2B5EF4-FFF2-40B4-BE49-F238E27FC236}">
                <a16:creationId xmlns="" xmlns:a16="http://schemas.microsoft.com/office/drawing/2014/main" id="{7E9FAA05-3D59-61D1-FC4D-F033CE3BAE7E}"/>
              </a:ext>
            </a:extLst>
          </p:cNvPr>
          <p:cNvPicPr>
            <a:picLocks noChangeAspect="1"/>
          </p:cNvPicPr>
          <p:nvPr/>
        </p:nvPicPr>
        <p:blipFill>
          <a:blip r:embed="rId4"/>
          <a:stretch>
            <a:fillRect/>
          </a:stretch>
        </p:blipFill>
        <p:spPr>
          <a:xfrm>
            <a:off x="1130377" y="2057317"/>
            <a:ext cx="6858000" cy="3795777"/>
          </a:xfrm>
          <a:prstGeom prst="rect">
            <a:avLst/>
          </a:prstGeom>
        </p:spPr>
      </p:pic>
      <p:pic>
        <p:nvPicPr>
          <p:cNvPr id="3" name="תמונה 2">
            <a:extLst>
              <a:ext uri="{FF2B5EF4-FFF2-40B4-BE49-F238E27FC236}">
                <a16:creationId xmlns="" xmlns:a16="http://schemas.microsoft.com/office/drawing/2014/main" id="{C5EE1735-ED58-1B65-F5F1-B24670373CB8}"/>
              </a:ext>
            </a:extLst>
          </p:cNvPr>
          <p:cNvPicPr>
            <a:picLocks noChangeAspect="1"/>
          </p:cNvPicPr>
          <p:nvPr/>
        </p:nvPicPr>
        <p:blipFill>
          <a:blip r:embed="rId5"/>
          <a:stretch>
            <a:fillRect/>
          </a:stretch>
        </p:blipFill>
        <p:spPr>
          <a:xfrm>
            <a:off x="7883166" y="850493"/>
            <a:ext cx="1260835" cy="740729"/>
          </a:xfrm>
          <a:prstGeom prst="rect">
            <a:avLst/>
          </a:prstGeom>
        </p:spPr>
      </p:pic>
    </p:spTree>
    <p:extLst>
      <p:ext uri="{BB962C8B-B14F-4D97-AF65-F5344CB8AC3E}">
        <p14:creationId xmlns:p14="http://schemas.microsoft.com/office/powerpoint/2010/main" val="3998343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508" y="936010"/>
            <a:ext cx="4196983" cy="769441"/>
          </a:xfrm>
          <a:prstGeom prst="rect">
            <a:avLst/>
          </a:prstGeom>
          <a:noFill/>
        </p:spPr>
        <p:txBody>
          <a:bodyPr wrap="none" rtlCol="0">
            <a:spAutoFit/>
          </a:bodyPr>
          <a:lstStyle/>
          <a:p>
            <a:r>
              <a:rPr lang="ar-SA" sz="4400" b="1" dirty="0">
                <a:latin typeface="Calibri" panose="020F0502020204030204" pitchFamily="34" charset="0"/>
                <a:ea typeface="Calibri" panose="020F0502020204030204" pitchFamily="34" charset="0"/>
              </a:rPr>
              <a:t>كُتُبٌ تَدْرِيْسِيَّةٌ مُحَوْسَبَةٌ</a:t>
            </a:r>
          </a:p>
        </p:txBody>
      </p:sp>
      <p:pic>
        <p:nvPicPr>
          <p:cNvPr id="3" name="תמונה 2">
            <a:extLst>
              <a:ext uri="{FF2B5EF4-FFF2-40B4-BE49-F238E27FC236}">
                <a16:creationId xmlns:a16="http://schemas.microsoft.com/office/drawing/2014/main" xmlns="" id="{C3823BDE-EE71-7713-6E84-921374974F40}"/>
              </a:ext>
            </a:extLst>
          </p:cNvPr>
          <p:cNvPicPr>
            <a:picLocks noChangeAspect="1"/>
          </p:cNvPicPr>
          <p:nvPr/>
        </p:nvPicPr>
        <p:blipFill>
          <a:blip r:embed="rId3"/>
          <a:stretch>
            <a:fillRect/>
          </a:stretch>
        </p:blipFill>
        <p:spPr>
          <a:xfrm>
            <a:off x="7833996" y="76399"/>
            <a:ext cx="1243692" cy="859611"/>
          </a:xfrm>
          <a:prstGeom prst="rect">
            <a:avLst/>
          </a:prstGeom>
        </p:spPr>
      </p:pic>
      <p:pic>
        <p:nvPicPr>
          <p:cNvPr id="5" name="תמונה 4"/>
          <p:cNvPicPr>
            <a:picLocks noChangeAspect="1"/>
          </p:cNvPicPr>
          <p:nvPr/>
        </p:nvPicPr>
        <p:blipFill>
          <a:blip r:embed="rId4"/>
          <a:stretch>
            <a:fillRect/>
          </a:stretch>
        </p:blipFill>
        <p:spPr>
          <a:xfrm>
            <a:off x="304799" y="2900218"/>
            <a:ext cx="8755228" cy="2170546"/>
          </a:xfrm>
          <a:prstGeom prst="rect">
            <a:avLst/>
          </a:prstGeom>
        </p:spPr>
      </p:pic>
    </p:spTree>
    <p:extLst>
      <p:ext uri="{BB962C8B-B14F-4D97-AF65-F5344CB8AC3E}">
        <p14:creationId xmlns:p14="http://schemas.microsoft.com/office/powerpoint/2010/main" val="404813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429" y="388251"/>
            <a:ext cx="7241364" cy="833883"/>
          </a:xfrm>
          <a:prstGeom prst="rect">
            <a:avLst/>
          </a:prstGeom>
          <a:noFill/>
        </p:spPr>
        <p:txBody>
          <a:bodyPr wrap="square" rtlCol="0">
            <a:spAutoFit/>
          </a:bodyPr>
          <a:lstStyle/>
          <a:p>
            <a:pPr algn="just" rtl="1">
              <a:lnSpc>
                <a:spcPct val="150000"/>
              </a:lnSpc>
              <a:spcAft>
                <a:spcPts val="0"/>
              </a:spcAft>
            </a:pPr>
            <a:r>
              <a:rPr lang="ar-SA" sz="3600" b="1" kern="0" dirty="0">
                <a:ea typeface="Times New Roman" panose="02020603050405020304" pitchFamily="18" charset="0"/>
              </a:rPr>
              <a:t>وِحْدَاتٌ تَعلِيْمِيَّةٌ مُحَوْسَبَةٌ</a:t>
            </a:r>
          </a:p>
        </p:txBody>
      </p:sp>
      <p:sp>
        <p:nvSpPr>
          <p:cNvPr id="5" name="תיבת טקסט 4">
            <a:extLst>
              <a:ext uri="{FF2B5EF4-FFF2-40B4-BE49-F238E27FC236}">
                <a16:creationId xmlns:a16="http://schemas.microsoft.com/office/drawing/2014/main" xmlns="" id="{2A4588D5-63AB-D720-5166-5868638AED99}"/>
              </a:ext>
            </a:extLst>
          </p:cNvPr>
          <p:cNvSpPr txBox="1"/>
          <p:nvPr/>
        </p:nvSpPr>
        <p:spPr>
          <a:xfrm rot="18545295">
            <a:off x="328442" y="1424610"/>
            <a:ext cx="845103" cy="369332"/>
          </a:xfrm>
          <a:prstGeom prst="rect">
            <a:avLst/>
          </a:prstGeom>
          <a:noFill/>
        </p:spPr>
        <p:txBody>
          <a:bodyPr wrap="none" rtlCol="1">
            <a:spAutoFit/>
          </a:bodyPr>
          <a:lstStyle/>
          <a:p>
            <a:r>
              <a:rPr lang="ar-SA" dirty="0">
                <a:solidFill>
                  <a:srgbClr val="FF0000"/>
                </a:solidFill>
              </a:rPr>
              <a:t>عِدَّةُ أَمْثِلَةٍ</a:t>
            </a:r>
          </a:p>
        </p:txBody>
      </p:sp>
      <p:pic>
        <p:nvPicPr>
          <p:cNvPr id="3" name="תמונה 2">
            <a:extLst>
              <a:ext uri="{FF2B5EF4-FFF2-40B4-BE49-F238E27FC236}">
                <a16:creationId xmlns:a16="http://schemas.microsoft.com/office/drawing/2014/main" xmlns="" id="{35E94AD1-9193-B3B8-1B4B-1E7C177FCCD9}"/>
              </a:ext>
            </a:extLst>
          </p:cNvPr>
          <p:cNvPicPr>
            <a:picLocks noChangeAspect="1"/>
          </p:cNvPicPr>
          <p:nvPr/>
        </p:nvPicPr>
        <p:blipFill>
          <a:blip r:embed="rId3"/>
          <a:stretch>
            <a:fillRect/>
          </a:stretch>
        </p:blipFill>
        <p:spPr>
          <a:xfrm>
            <a:off x="499621" y="2181507"/>
            <a:ext cx="8644379" cy="3871300"/>
          </a:xfrm>
          <a:prstGeom prst="rect">
            <a:avLst/>
          </a:prstGeom>
        </p:spPr>
      </p:pic>
      <p:pic>
        <p:nvPicPr>
          <p:cNvPr id="6" name="תמונה 5">
            <a:extLst>
              <a:ext uri="{FF2B5EF4-FFF2-40B4-BE49-F238E27FC236}">
                <a16:creationId xmlns:a16="http://schemas.microsoft.com/office/drawing/2014/main" xmlns="" id="{2BB8408B-772E-0E75-59EA-A1FBB173AD78}"/>
              </a:ext>
            </a:extLst>
          </p:cNvPr>
          <p:cNvPicPr>
            <a:picLocks noChangeAspect="1"/>
          </p:cNvPicPr>
          <p:nvPr/>
        </p:nvPicPr>
        <p:blipFill>
          <a:blip r:embed="rId4"/>
          <a:stretch>
            <a:fillRect/>
          </a:stretch>
        </p:blipFill>
        <p:spPr>
          <a:xfrm>
            <a:off x="7729979" y="1"/>
            <a:ext cx="1399880" cy="893540"/>
          </a:xfrm>
          <a:prstGeom prst="rect">
            <a:avLst/>
          </a:prstGeom>
        </p:spPr>
      </p:pic>
    </p:spTree>
    <p:extLst>
      <p:ext uri="{BB962C8B-B14F-4D97-AF65-F5344CB8AC3E}">
        <p14:creationId xmlns:p14="http://schemas.microsoft.com/office/powerpoint/2010/main" val="155086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531A3BFA-382E-16E9-7A71-C9B10B916B50}"/>
              </a:ext>
            </a:extLst>
          </p:cNvPr>
          <p:cNvSpPr txBox="1"/>
          <p:nvPr/>
        </p:nvSpPr>
        <p:spPr>
          <a:xfrm>
            <a:off x="3121690" y="230536"/>
            <a:ext cx="4047735" cy="489749"/>
          </a:xfrm>
          <a:prstGeom prst="rect">
            <a:avLst/>
          </a:prstGeom>
          <a:noFill/>
        </p:spPr>
        <p:txBody>
          <a:bodyPr wrap="square">
            <a:spAutoFit/>
          </a:bodyPr>
          <a:lstStyle/>
          <a:p>
            <a:pPr algn="ctr" rtl="1">
              <a:lnSpc>
                <a:spcPct val="115000"/>
              </a:lnSpc>
              <a:spcAft>
                <a:spcPts val="1000"/>
              </a:spcAft>
            </a:pPr>
            <a:r>
              <a:rPr lang="ar-SA" sz="24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فعاليّة</a:t>
            </a:r>
            <a:r>
              <a:rPr lang="he-IL" sz="24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1</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7E1FE940-F136-694A-A06E-ECB058A17FD6}"/>
              </a:ext>
            </a:extLst>
          </p:cNvPr>
          <p:cNvSpPr txBox="1"/>
          <p:nvPr/>
        </p:nvSpPr>
        <p:spPr>
          <a:xfrm>
            <a:off x="265044" y="701792"/>
            <a:ext cx="6520069" cy="820930"/>
          </a:xfrm>
          <a:prstGeom prst="rect">
            <a:avLst/>
          </a:prstGeom>
          <a:noFill/>
        </p:spPr>
        <p:txBody>
          <a:bodyPr wrap="square">
            <a:spAutoFit/>
          </a:bodyPr>
          <a:lstStyle/>
          <a:p>
            <a:pPr algn="just" rtl="1">
              <a:lnSpc>
                <a:spcPct val="115000"/>
              </a:lnSpc>
              <a:spcAft>
                <a:spcPts val="1000"/>
              </a:spcAft>
            </a:pPr>
            <a:r>
              <a:rPr lang="ar-SA" sz="4400" b="1" kern="0" dirty="0">
                <a:solidFill>
                  <a:srgbClr val="222222"/>
                </a:solidFill>
                <a:effectLst/>
                <a:latin typeface="Calibri" panose="020F0502020204030204" pitchFamily="34" charset="0"/>
                <a:ea typeface="Calibri" panose="020F0502020204030204" pitchFamily="34" charset="0"/>
                <a:cs typeface="Arial" panose="020B0604020202020204" pitchFamily="34" charset="0"/>
              </a:rPr>
              <a:t>شَاهِدُوا الْفيلْمَ الْقَصِيْرَ التَّالِي</a:t>
            </a:r>
          </a:p>
        </p:txBody>
      </p:sp>
      <p:pic>
        <p:nvPicPr>
          <p:cNvPr id="7" name="תמונה 6">
            <a:hlinkClick r:id="rId3"/>
            <a:extLst>
              <a:ext uri="{FF2B5EF4-FFF2-40B4-BE49-F238E27FC236}">
                <a16:creationId xmlns:a16="http://schemas.microsoft.com/office/drawing/2014/main" xmlns="" id="{40AAD937-CA75-F3A7-B99D-738ADD24A904}"/>
              </a:ext>
            </a:extLst>
          </p:cNvPr>
          <p:cNvPicPr>
            <a:picLocks noChangeAspect="1"/>
          </p:cNvPicPr>
          <p:nvPr/>
        </p:nvPicPr>
        <p:blipFill>
          <a:blip r:embed="rId4"/>
          <a:stretch>
            <a:fillRect/>
          </a:stretch>
        </p:blipFill>
        <p:spPr>
          <a:xfrm>
            <a:off x="652554" y="1701135"/>
            <a:ext cx="7838891" cy="4189458"/>
          </a:xfrm>
          <a:prstGeom prst="rect">
            <a:avLst/>
          </a:prstGeom>
          <a:ln w="76200">
            <a:solidFill>
              <a:srgbClr val="768507"/>
            </a:solidFill>
          </a:ln>
        </p:spPr>
      </p:pic>
      <p:pic>
        <p:nvPicPr>
          <p:cNvPr id="2" name="תמונה 1">
            <a:extLst>
              <a:ext uri="{FF2B5EF4-FFF2-40B4-BE49-F238E27FC236}">
                <a16:creationId xmlns:a16="http://schemas.microsoft.com/office/drawing/2014/main" xmlns="" id="{12F50E33-FDDA-101C-EFDB-4FFE52C1BF55}"/>
              </a:ext>
            </a:extLst>
          </p:cNvPr>
          <p:cNvPicPr>
            <a:picLocks noChangeAspect="1"/>
          </p:cNvPicPr>
          <p:nvPr/>
        </p:nvPicPr>
        <p:blipFill>
          <a:blip r:embed="rId5"/>
          <a:stretch>
            <a:fillRect/>
          </a:stretch>
        </p:blipFill>
        <p:spPr>
          <a:xfrm>
            <a:off x="7869599" y="45604"/>
            <a:ext cx="1243692" cy="859611"/>
          </a:xfrm>
          <a:prstGeom prst="rect">
            <a:avLst/>
          </a:prstGeom>
        </p:spPr>
      </p:pic>
    </p:spTree>
    <p:extLst>
      <p:ext uri="{BB962C8B-B14F-4D97-AF65-F5344CB8AC3E}">
        <p14:creationId xmlns:p14="http://schemas.microsoft.com/office/powerpoint/2010/main" val="2833250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6895" y="212132"/>
            <a:ext cx="5789105" cy="2251899"/>
          </a:xfrm>
          <a:prstGeom prst="rect">
            <a:avLst/>
          </a:prstGeom>
          <a:noFill/>
        </p:spPr>
        <p:txBody>
          <a:bodyPr wrap="square" rtlCol="0">
            <a:spAutoFit/>
          </a:bodyPr>
          <a:lstStyle/>
          <a:p>
            <a:pPr algn="ctr"/>
            <a:endParaRPr lang="he-IL" dirty="0"/>
          </a:p>
          <a:p>
            <a:endParaRPr lang="he-IL" dirty="0"/>
          </a:p>
          <a:p>
            <a:pPr marL="0" marR="0" lvl="0" indent="0" algn="ctr" defTabSz="457200" rtl="1" eaLnBrk="1" fontAlgn="auto" latinLnBrk="0" hangingPunct="1">
              <a:lnSpc>
                <a:spcPct val="150000"/>
              </a:lnSpc>
              <a:spcBef>
                <a:spcPts val="0"/>
              </a:spcBef>
              <a:spcAft>
                <a:spcPts val="1000"/>
              </a:spcAft>
              <a:buClrTx/>
              <a:buSzTx/>
              <a:buFontTx/>
              <a:buNone/>
              <a:tabLst/>
              <a:defRPr/>
            </a:pPr>
            <a:r>
              <a:rPr kumimoji="0" lang="ar-SA"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تَمَّ وَلَمْ يَكْتَمِلْ</a:t>
            </a:r>
            <a:endParaRPr kumimoji="0" lang="en-US" sz="4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endParaRPr lang="he-IL" dirty="0"/>
          </a:p>
          <a:p>
            <a:endParaRPr lang="en-US" dirty="0"/>
          </a:p>
        </p:txBody>
      </p:sp>
      <p:pic>
        <p:nvPicPr>
          <p:cNvPr id="8" name="תמונה 7"/>
          <p:cNvPicPr>
            <a:picLocks noChangeAspect="1"/>
          </p:cNvPicPr>
          <p:nvPr/>
        </p:nvPicPr>
        <p:blipFill>
          <a:blip r:embed="rId2"/>
          <a:stretch>
            <a:fillRect/>
          </a:stretch>
        </p:blipFill>
        <p:spPr>
          <a:xfrm>
            <a:off x="1004887" y="2243457"/>
            <a:ext cx="7134225" cy="3686175"/>
          </a:xfrm>
          <a:prstGeom prst="rect">
            <a:avLst/>
          </a:prstGeom>
          <a:ln w="76200">
            <a:solidFill>
              <a:srgbClr val="648A41"/>
            </a:solidFill>
          </a:ln>
        </p:spPr>
      </p:pic>
      <p:pic>
        <p:nvPicPr>
          <p:cNvPr id="3" name="תמונה 2">
            <a:extLst>
              <a:ext uri="{FF2B5EF4-FFF2-40B4-BE49-F238E27FC236}">
                <a16:creationId xmlns:a16="http://schemas.microsoft.com/office/drawing/2014/main" xmlns="" id="{AAAB380E-A226-045A-8A42-7A6BDECA3087}"/>
              </a:ext>
            </a:extLst>
          </p:cNvPr>
          <p:cNvPicPr>
            <a:picLocks noChangeAspect="1"/>
          </p:cNvPicPr>
          <p:nvPr/>
        </p:nvPicPr>
        <p:blipFill>
          <a:blip r:embed="rId3"/>
          <a:stretch>
            <a:fillRect/>
          </a:stretch>
        </p:blipFill>
        <p:spPr>
          <a:xfrm>
            <a:off x="1089729" y="124858"/>
            <a:ext cx="1304680" cy="904973"/>
          </a:xfrm>
          <a:prstGeom prst="rect">
            <a:avLst/>
          </a:prstGeom>
        </p:spPr>
      </p:pic>
      <p:pic>
        <p:nvPicPr>
          <p:cNvPr id="4" name="תמונה 3">
            <a:extLst>
              <a:ext uri="{FF2B5EF4-FFF2-40B4-BE49-F238E27FC236}">
                <a16:creationId xmlns:a16="http://schemas.microsoft.com/office/drawing/2014/main" xmlns="" id="{9490D413-76DA-9876-4529-B728F33EA452}"/>
              </a:ext>
            </a:extLst>
          </p:cNvPr>
          <p:cNvPicPr>
            <a:picLocks noChangeAspect="1"/>
          </p:cNvPicPr>
          <p:nvPr/>
        </p:nvPicPr>
        <p:blipFill>
          <a:blip r:embed="rId4"/>
          <a:stretch>
            <a:fillRect/>
          </a:stretch>
        </p:blipFill>
        <p:spPr>
          <a:xfrm>
            <a:off x="7810330" y="0"/>
            <a:ext cx="1158340" cy="938865"/>
          </a:xfrm>
          <a:prstGeom prst="rect">
            <a:avLst/>
          </a:prstGeom>
        </p:spPr>
      </p:pic>
    </p:spTree>
    <p:extLst>
      <p:ext uri="{BB962C8B-B14F-4D97-AF65-F5344CB8AC3E}">
        <p14:creationId xmlns:p14="http://schemas.microsoft.com/office/powerpoint/2010/main" val="28471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בועת מחשבה: ענן 17">
            <a:extLst>
              <a:ext uri="{FF2B5EF4-FFF2-40B4-BE49-F238E27FC236}">
                <a16:creationId xmlns:a16="http://schemas.microsoft.com/office/drawing/2014/main" xmlns="" id="{EBCDD8A0-46CD-FFF9-7907-008A2D2587AD}"/>
              </a:ext>
            </a:extLst>
          </p:cNvPr>
          <p:cNvSpPr/>
          <p:nvPr/>
        </p:nvSpPr>
        <p:spPr>
          <a:xfrm>
            <a:off x="304800" y="3565236"/>
            <a:ext cx="4765963" cy="2472812"/>
          </a:xfrm>
          <a:prstGeom prst="cloudCallout">
            <a:avLst>
              <a:gd name="adj1" fmla="val 90965"/>
              <a:gd name="adj2" fmla="val 45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xmlns="" id="{B2F43078-C243-DCE2-CA57-7CCAA29EAA0C}"/>
              </a:ext>
            </a:extLst>
          </p:cNvPr>
          <p:cNvSpPr txBox="1"/>
          <p:nvPr/>
        </p:nvSpPr>
        <p:spPr>
          <a:xfrm>
            <a:off x="-412474" y="4091366"/>
            <a:ext cx="5390874" cy="887102"/>
          </a:xfrm>
          <a:prstGeom prst="rect">
            <a:avLst/>
          </a:prstGeom>
          <a:noFill/>
        </p:spPr>
        <p:txBody>
          <a:bodyPr wrap="square">
            <a:spAutoFit/>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ar-SA" sz="4800" b="1" dirty="0">
                <a:solidFill>
                  <a:schemeClr val="dk1"/>
                </a:solidFill>
                <a:latin typeface="Calibri" panose="020F0502020204030204" pitchFamily="34" charset="0"/>
                <a:cs typeface="Arial" panose="020B0604020202020204" pitchFamily="34" charset="0"/>
              </a:rPr>
              <a:t>مَاذَا أَعْجَبَكُمْ؟</a:t>
            </a:r>
            <a:endParaRPr lang="en-US" sz="6000" b="1" dirty="0">
              <a:solidFill>
                <a:schemeClr val="dk1"/>
              </a:solidFill>
              <a:latin typeface="Calibri" panose="020F0502020204030204" pitchFamily="34" charset="0"/>
              <a:cs typeface="Arial" panose="020B0604020202020204" pitchFamily="34" charset="0"/>
            </a:endParaRPr>
          </a:p>
        </p:txBody>
      </p:sp>
      <p:sp>
        <p:nvSpPr>
          <p:cNvPr id="17" name="בועת מחשבה: ענן 16">
            <a:extLst>
              <a:ext uri="{FF2B5EF4-FFF2-40B4-BE49-F238E27FC236}">
                <a16:creationId xmlns:a16="http://schemas.microsoft.com/office/drawing/2014/main" xmlns="" id="{1073ED4A-1B0A-3ACB-F941-387C10D0E866}"/>
              </a:ext>
            </a:extLst>
          </p:cNvPr>
          <p:cNvSpPr/>
          <p:nvPr/>
        </p:nvSpPr>
        <p:spPr>
          <a:xfrm>
            <a:off x="4292048" y="430795"/>
            <a:ext cx="3553239" cy="2650335"/>
          </a:xfrm>
          <a:prstGeom prst="cloudCallout">
            <a:avLst>
              <a:gd name="adj1" fmla="val -98678"/>
              <a:gd name="adj2" fmla="val 11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xmlns="" id="{0816F7FD-D1E2-DD05-8825-6C7E21B70736}"/>
              </a:ext>
            </a:extLst>
          </p:cNvPr>
          <p:cNvSpPr txBox="1"/>
          <p:nvPr/>
        </p:nvSpPr>
        <p:spPr>
          <a:xfrm>
            <a:off x="3443909" y="1136670"/>
            <a:ext cx="4064276" cy="887102"/>
          </a:xfrm>
          <a:prstGeom prst="rect">
            <a:avLst/>
          </a:prstGeom>
          <a:noFill/>
        </p:spPr>
        <p:txBody>
          <a:bodyPr wrap="square">
            <a:spAutoFit/>
          </a:bodyPr>
          <a:lstStyle/>
          <a:p>
            <a:pPr algn="r" rtl="1">
              <a:lnSpc>
                <a:spcPct val="115000"/>
              </a:lnSpc>
              <a:spcAft>
                <a:spcPts val="1000"/>
              </a:spcAft>
            </a:pPr>
            <a:r>
              <a:rPr lang="ar-SA" sz="4800" b="1" dirty="0">
                <a:solidFill>
                  <a:schemeClr val="dk1"/>
                </a:solidFill>
                <a:latin typeface="Calibri" panose="020F0502020204030204" pitchFamily="34" charset="0"/>
                <a:cs typeface="Arial" panose="020B0604020202020204" pitchFamily="34" charset="0"/>
              </a:rPr>
              <a:t>مَاذَا شَاهَدْتٌمْ؟</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9" name="תמונה 18">
            <a:extLst>
              <a:ext uri="{FF2B5EF4-FFF2-40B4-BE49-F238E27FC236}">
                <a16:creationId xmlns:a16="http://schemas.microsoft.com/office/drawing/2014/main" xmlns="" id="{B98E4F48-1711-F48B-E7B2-10CD86D5007E}"/>
              </a:ext>
            </a:extLst>
          </p:cNvPr>
          <p:cNvPicPr>
            <a:picLocks noChangeAspect="1"/>
          </p:cNvPicPr>
          <p:nvPr/>
        </p:nvPicPr>
        <p:blipFill>
          <a:blip r:embed="rId3"/>
          <a:stretch>
            <a:fillRect/>
          </a:stretch>
        </p:blipFill>
        <p:spPr>
          <a:xfrm>
            <a:off x="909429" y="875371"/>
            <a:ext cx="1581150" cy="1409700"/>
          </a:xfrm>
          <a:prstGeom prst="rect">
            <a:avLst/>
          </a:prstGeom>
        </p:spPr>
      </p:pic>
      <p:pic>
        <p:nvPicPr>
          <p:cNvPr id="2" name="תמונה 1">
            <a:extLst>
              <a:ext uri="{FF2B5EF4-FFF2-40B4-BE49-F238E27FC236}">
                <a16:creationId xmlns:a16="http://schemas.microsoft.com/office/drawing/2014/main" xmlns="" id="{E75AA87B-BF40-E40B-4C70-3BA70A5EC7FC}"/>
              </a:ext>
            </a:extLst>
          </p:cNvPr>
          <p:cNvPicPr>
            <a:picLocks noChangeAspect="1"/>
          </p:cNvPicPr>
          <p:nvPr/>
        </p:nvPicPr>
        <p:blipFill>
          <a:blip r:embed="rId4"/>
          <a:stretch>
            <a:fillRect/>
          </a:stretch>
        </p:blipFill>
        <p:spPr>
          <a:xfrm>
            <a:off x="7782151" y="50190"/>
            <a:ext cx="1243692" cy="859611"/>
          </a:xfrm>
          <a:prstGeom prst="rect">
            <a:avLst/>
          </a:prstGeom>
        </p:spPr>
      </p:pic>
    </p:spTree>
    <p:extLst>
      <p:ext uri="{BB962C8B-B14F-4D97-AF65-F5344CB8AC3E}">
        <p14:creationId xmlns:p14="http://schemas.microsoft.com/office/powerpoint/2010/main" val="549715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1020F2A5-EAAE-CC4B-946B-E1F07CAB73C3}"/>
              </a:ext>
            </a:extLst>
          </p:cNvPr>
          <p:cNvSpPr txBox="1"/>
          <p:nvPr/>
        </p:nvSpPr>
        <p:spPr>
          <a:xfrm>
            <a:off x="2513062" y="699029"/>
            <a:ext cx="4572000"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SA" sz="4400" b="1" dirty="0">
                <a:effectLst/>
                <a:latin typeface="Calibri" panose="020F0502020204030204" pitchFamily="34" charset="0"/>
                <a:ea typeface="Calibri" panose="020F0502020204030204" pitchFamily="34" charset="0"/>
                <a:cs typeface="Arial" panose="020B0604020202020204" pitchFamily="34" charset="0"/>
              </a:rPr>
              <a:t>نَتَعَلَّمُ كَلِمَةً</a:t>
            </a:r>
            <a:endParaRPr lang="he-IL" sz="4400" b="1" dirty="0"/>
          </a:p>
        </p:txBody>
      </p:sp>
      <p:sp>
        <p:nvSpPr>
          <p:cNvPr id="5" name="תיבת טקסט 4">
            <a:extLst>
              <a:ext uri="{FF2B5EF4-FFF2-40B4-BE49-F238E27FC236}">
                <a16:creationId xmlns:a16="http://schemas.microsoft.com/office/drawing/2014/main" xmlns="" id="{8816BCD3-3920-E192-3197-15DDC5839763}"/>
              </a:ext>
            </a:extLst>
          </p:cNvPr>
          <p:cNvSpPr txBox="1"/>
          <p:nvPr/>
        </p:nvSpPr>
        <p:spPr>
          <a:xfrm>
            <a:off x="1593131" y="1305027"/>
            <a:ext cx="7004114" cy="1549527"/>
          </a:xfrm>
          <a:prstGeom prst="rect">
            <a:avLst/>
          </a:prstGeom>
          <a:noFill/>
        </p:spPr>
        <p:txBody>
          <a:bodyPr wrap="square">
            <a:spAutoFit/>
          </a:bodyPr>
          <a:lstStyle/>
          <a:p>
            <a:pPr algn="ctr" rtl="1">
              <a:lnSpc>
                <a:spcPct val="115000"/>
              </a:lnSpc>
              <a:spcAft>
                <a:spcPts val="1000"/>
              </a:spcAft>
            </a:pPr>
            <a:r>
              <a:rPr lang="ar-SA" sz="8800" b="1" kern="100" dirty="0" err="1">
                <a:solidFill>
                  <a:srgbClr val="000000"/>
                </a:solidFill>
                <a:latin typeface="Calibri" panose="020F0502020204030204" pitchFamily="34" charset="0"/>
                <a:ea typeface="Calibri" panose="020F0502020204030204" pitchFamily="34" charset="0"/>
                <a:cs typeface="Arial" panose="020B0604020202020204" pitchFamily="34" charset="0"/>
              </a:rPr>
              <a:t>إنْدِهَاش</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8E1383D5-E26D-5159-CA97-5FBA008E1965}"/>
              </a:ext>
            </a:extLst>
          </p:cNvPr>
          <p:cNvSpPr txBox="1"/>
          <p:nvPr/>
        </p:nvSpPr>
        <p:spPr>
          <a:xfrm>
            <a:off x="1046375" y="6158971"/>
            <a:ext cx="5473694" cy="489749"/>
          </a:xfrm>
          <a:prstGeom prst="rect">
            <a:avLst/>
          </a:prstGeom>
          <a:noFill/>
        </p:spPr>
        <p:txBody>
          <a:bodyPr wrap="square">
            <a:spAutoFit/>
          </a:bodyPr>
          <a:lstStyle/>
          <a:p>
            <a:pPr marL="0" marR="0" lvl="0" indent="0" algn="r" defTabSz="457200" rtl="1" eaLnBrk="1" fontAlgn="auto" latinLnBrk="0" hangingPunct="1">
              <a:lnSpc>
                <a:spcPct val="115000"/>
              </a:lnSpc>
              <a:spcBef>
                <a:spcPts val="0"/>
              </a:spcBef>
              <a:spcAft>
                <a:spcPts val="1000"/>
              </a:spcAft>
              <a:buClrTx/>
              <a:buSzTx/>
              <a:buFontTx/>
              <a:buNone/>
              <a:tabLst/>
              <a:defRPr/>
            </a:pPr>
            <a:r>
              <a:rPr kumimoji="0" lang="ar-SA"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مُثير، رائِع، مُشوق، جَميل، ملفت للنظر، مدهش.</a:t>
            </a:r>
            <a:endParaRPr kumimoji="0" lang="en-US"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descr="תמונה שמכילה גרפיקה, עיצוב גרפי, צילום מסך, לוגו&#10;&#10;התיאור נוצר באופן אוטומטי">
            <a:extLst>
              <a:ext uri="{FF2B5EF4-FFF2-40B4-BE49-F238E27FC236}">
                <a16:creationId xmlns:a16="http://schemas.microsoft.com/office/drawing/2014/main" xmlns="" id="{DB86B5BD-6CB3-3203-57EF-F5EFE47F1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581" y="3377102"/>
            <a:ext cx="3965948" cy="2703197"/>
          </a:xfrm>
          <a:prstGeom prst="rect">
            <a:avLst/>
          </a:prstGeom>
        </p:spPr>
      </p:pic>
      <p:pic>
        <p:nvPicPr>
          <p:cNvPr id="2" name="תמונה 1">
            <a:extLst>
              <a:ext uri="{FF2B5EF4-FFF2-40B4-BE49-F238E27FC236}">
                <a16:creationId xmlns:a16="http://schemas.microsoft.com/office/drawing/2014/main" xmlns="" id="{A59EEF02-0A96-8276-55A6-DED9F5A5CE5D}"/>
              </a:ext>
            </a:extLst>
          </p:cNvPr>
          <p:cNvPicPr>
            <a:picLocks noChangeAspect="1"/>
          </p:cNvPicPr>
          <p:nvPr/>
        </p:nvPicPr>
        <p:blipFill>
          <a:blip r:embed="rId4"/>
          <a:stretch>
            <a:fillRect/>
          </a:stretch>
        </p:blipFill>
        <p:spPr>
          <a:xfrm>
            <a:off x="7853174" y="86311"/>
            <a:ext cx="1243692" cy="859611"/>
          </a:xfrm>
          <a:prstGeom prst="rect">
            <a:avLst/>
          </a:prstGeom>
        </p:spPr>
      </p:pic>
    </p:spTree>
    <p:extLst>
      <p:ext uri="{BB962C8B-B14F-4D97-AF65-F5344CB8AC3E}">
        <p14:creationId xmlns:p14="http://schemas.microsoft.com/office/powerpoint/2010/main" val="2726902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BFDA6778-4577-0CE1-30CB-69B772414654}"/>
              </a:ext>
            </a:extLst>
          </p:cNvPr>
          <p:cNvSpPr txBox="1"/>
          <p:nvPr/>
        </p:nvSpPr>
        <p:spPr>
          <a:xfrm>
            <a:off x="2199861" y="662897"/>
            <a:ext cx="4572000" cy="820930"/>
          </a:xfrm>
          <a:prstGeom prst="rect">
            <a:avLst/>
          </a:prstGeom>
          <a:noFill/>
        </p:spPr>
        <p:txBody>
          <a:bodyPr wrap="square">
            <a:spAutoFit/>
          </a:bodyPr>
          <a:lstStyle/>
          <a:p>
            <a:pPr algn="r" rtl="1">
              <a:lnSpc>
                <a:spcPct val="115000"/>
              </a:lnSpc>
              <a:spcAft>
                <a:spcPts val="1000"/>
              </a:spcAft>
            </a:pPr>
            <a:r>
              <a:rPr lang="ar-SA" sz="4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ماذا شاهَدْتُم بِالفيلْمِ؟</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26A32D4E-9181-3737-2372-A3148E150B37}"/>
              </a:ext>
            </a:extLst>
          </p:cNvPr>
          <p:cNvSpPr txBox="1"/>
          <p:nvPr/>
        </p:nvSpPr>
        <p:spPr>
          <a:xfrm>
            <a:off x="1649896" y="1391767"/>
            <a:ext cx="4572000" cy="489749"/>
          </a:xfrm>
          <a:prstGeom prst="rect">
            <a:avLst/>
          </a:prstGeom>
          <a:noFill/>
        </p:spPr>
        <p:txBody>
          <a:bodyPr wrap="square">
            <a:spAutoFit/>
          </a:bodyPr>
          <a:lstStyle/>
          <a:p>
            <a:pPr algn="r" rtl="1">
              <a:lnSpc>
                <a:spcPct val="115000"/>
              </a:lnSpc>
              <a:spcAft>
                <a:spcPts val="1000"/>
              </a:spcAft>
            </a:pPr>
            <a:r>
              <a:rPr lang="ar-SA" sz="2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هيَّا بِنَا نَتَعَرَّفُ عَلَى</a:t>
            </a:r>
            <a:r>
              <a:rPr lang="he-IL" sz="2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ar-SA" sz="2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نَبَاتِ </a:t>
            </a:r>
            <a:r>
              <a:rPr lang="ar-SA" sz="2400" b="1" kern="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الدِّيُونيا</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5AD8C4D8-5499-14EA-E3B4-5EDFA15CC3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9896" y="2093844"/>
            <a:ext cx="6342369" cy="4227444"/>
          </a:xfrm>
          <a:prstGeom prst="rect">
            <a:avLst/>
          </a:prstGeom>
          <a:solidFill>
            <a:srgbClr val="FFFFFF">
              <a:shade val="85000"/>
            </a:srgbClr>
          </a:solidFill>
          <a:ln w="88900" cap="sq">
            <a:solidFill>
              <a:srgbClr val="45732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00E0AAD5-117F-84FC-6805-9AE795CEB026}"/>
              </a:ext>
            </a:extLst>
          </p:cNvPr>
          <p:cNvPicPr>
            <a:picLocks noChangeAspect="1"/>
          </p:cNvPicPr>
          <p:nvPr/>
        </p:nvPicPr>
        <p:blipFill>
          <a:blip r:embed="rId4"/>
          <a:stretch>
            <a:fillRect/>
          </a:stretch>
        </p:blipFill>
        <p:spPr>
          <a:xfrm>
            <a:off x="7805717" y="106906"/>
            <a:ext cx="1243692" cy="859611"/>
          </a:xfrm>
          <a:prstGeom prst="rect">
            <a:avLst/>
          </a:prstGeom>
        </p:spPr>
      </p:pic>
    </p:spTree>
    <p:extLst>
      <p:ext uri="{BB962C8B-B14F-4D97-AF65-F5344CB8AC3E}">
        <p14:creationId xmlns:p14="http://schemas.microsoft.com/office/powerpoint/2010/main" val="1475566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376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2">
            <a:extLst>
              <a:ext uri="{FF2B5EF4-FFF2-40B4-BE49-F238E27FC236}">
                <a16:creationId xmlns:a16="http://schemas.microsoft.com/office/drawing/2014/main" xmlns="" id="{9F998889-8FCB-55EB-81F0-BB63ECB00EC1}"/>
              </a:ext>
            </a:extLst>
          </p:cNvPr>
          <p:cNvSpPr txBox="1"/>
          <p:nvPr/>
        </p:nvSpPr>
        <p:spPr>
          <a:xfrm>
            <a:off x="6820122" y="618681"/>
            <a:ext cx="1960404" cy="4794567"/>
          </a:xfrm>
          <a:prstGeom prst="rect">
            <a:avLst/>
          </a:prstGeom>
        </p:spPr>
        <p:txBody>
          <a:bodyPr vert="horz" lIns="91440" tIns="45720" rIns="91440" bIns="45720" rtlCol="0" anchor="ctr">
            <a:normAutofit/>
          </a:bodyPr>
          <a:lstStyle/>
          <a:p>
            <a:pPr algn="r" defTabSz="914400" rtl="1">
              <a:spcBef>
                <a:spcPct val="0"/>
              </a:spcBef>
              <a:spcAft>
                <a:spcPts val="1000"/>
              </a:spcAft>
            </a:pPr>
            <a:r>
              <a:rPr lang="ar-SA" sz="6000" b="1" dirty="0">
                <a:solidFill>
                  <a:srgbClr val="FFFFFF"/>
                </a:solidFill>
                <a:effectLst/>
                <a:latin typeface="+mj-lt"/>
                <a:ea typeface="+mj-ea"/>
                <a:cs typeface="+mj-cs"/>
              </a:rPr>
              <a:t>مَاذَا حَدَثَ؟</a:t>
            </a:r>
            <a:r>
              <a:rPr lang="en-US" sz="6000" b="1" dirty="0">
                <a:solidFill>
                  <a:srgbClr val="FFFFFF"/>
                </a:solidFill>
                <a:effectLst/>
                <a:latin typeface="Calibri" panose="020F0502020204030204" pitchFamily="34" charset="0"/>
                <a:ea typeface="+mj-ea"/>
                <a:cs typeface="Calibri" panose="020F0502020204030204" pitchFamily="34" charset="0"/>
              </a:rPr>
              <a:t/>
            </a:r>
            <a:br>
              <a:rPr lang="en-US" sz="6000" b="1" dirty="0">
                <a:solidFill>
                  <a:srgbClr val="FFFFFF"/>
                </a:solidFill>
                <a:effectLst/>
                <a:latin typeface="Calibri" panose="020F0502020204030204" pitchFamily="34" charset="0"/>
                <a:ea typeface="+mj-ea"/>
                <a:cs typeface="Calibri" panose="020F0502020204030204" pitchFamily="34" charset="0"/>
              </a:rPr>
            </a:br>
            <a:r>
              <a:rPr lang="en-US" sz="3600" b="1" dirty="0">
                <a:solidFill>
                  <a:srgbClr val="FFFFFF"/>
                </a:solidFill>
                <a:effectLst/>
                <a:latin typeface="+mj-lt"/>
                <a:ea typeface="+mj-ea"/>
                <a:cs typeface="+mj-cs"/>
              </a:rPr>
              <a:t> </a:t>
            </a:r>
            <a:endParaRPr lang="en-US" sz="3600" dirty="0">
              <a:solidFill>
                <a:srgbClr val="FFFFFF"/>
              </a:solidFill>
              <a:effectLst/>
              <a:latin typeface="+mj-lt"/>
              <a:ea typeface="+mj-ea"/>
              <a:cs typeface="+mj-cs"/>
            </a:endParaRPr>
          </a:p>
        </p:txBody>
      </p:sp>
      <p:sp>
        <p:nvSpPr>
          <p:cNvPr id="11"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3" descr="תמונה שמכילה צילום מקרו, חסרי חוליות, צמח, חרק&#10;&#10;התיאור נוצר באופן אוטומטי">
            <a:extLst>
              <a:ext uri="{FF2B5EF4-FFF2-40B4-BE49-F238E27FC236}">
                <a16:creationId xmlns:a16="http://schemas.microsoft.com/office/drawing/2014/main" xmlns="" id="{0D038747-DD43-3D4B-86BC-927A5EF82DDA}"/>
              </a:ext>
            </a:extLst>
          </p:cNvPr>
          <p:cNvPicPr>
            <a:picLocks noChangeAspect="1"/>
          </p:cNvPicPr>
          <p:nvPr/>
        </p:nvPicPr>
        <p:blipFill rotWithShape="1">
          <a:blip r:embed="rId3">
            <a:extLst>
              <a:ext uri="{28A0092B-C50C-407E-A947-70E740481C1C}">
                <a14:useLocalDpi xmlns:a14="http://schemas.microsoft.com/office/drawing/2010/main" val="0"/>
              </a:ext>
            </a:extLst>
          </a:blip>
          <a:srcRect r="32962" b="1"/>
          <a:stretch/>
        </p:blipFill>
        <p:spPr bwMode="auto">
          <a:xfrm>
            <a:off x="732188" y="942538"/>
            <a:ext cx="5372416" cy="4808332"/>
          </a:xfrm>
          <a:prstGeom prst="rect">
            <a:avLst/>
          </a:prstGeom>
          <a:noFill/>
          <a:effectLst/>
        </p:spPr>
      </p:pic>
    </p:spTree>
    <p:extLst>
      <p:ext uri="{BB962C8B-B14F-4D97-AF65-F5344CB8AC3E}">
        <p14:creationId xmlns:p14="http://schemas.microsoft.com/office/powerpoint/2010/main" val="4102892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2A4BA5A3-39AD-17F8-E005-13B799C4F611}"/>
              </a:ext>
            </a:extLst>
          </p:cNvPr>
          <p:cNvSpPr txBox="1"/>
          <p:nvPr/>
        </p:nvSpPr>
        <p:spPr>
          <a:xfrm>
            <a:off x="667385" y="633117"/>
            <a:ext cx="7116417" cy="887102"/>
          </a:xfrm>
          <a:prstGeom prst="rect">
            <a:avLst/>
          </a:prstGeom>
          <a:noFill/>
        </p:spPr>
        <p:txBody>
          <a:bodyPr wrap="square">
            <a:spAutoFit/>
          </a:bodyPr>
          <a:lstStyle/>
          <a:p>
            <a:pPr algn="r" rtl="1">
              <a:lnSpc>
                <a:spcPct val="115000"/>
              </a:lnSpc>
              <a:spcAft>
                <a:spcPts val="1000"/>
              </a:spcAft>
            </a:pPr>
            <a:r>
              <a:rPr lang="ar-SA" sz="48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ماذا أعجَبكُمْ في الفيلْمِ؟</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DBE1DDF-6016-93B3-CEC2-836CC0D5FEAD}"/>
              </a:ext>
            </a:extLst>
          </p:cNvPr>
          <p:cNvSpPr txBox="1"/>
          <p:nvPr/>
        </p:nvSpPr>
        <p:spPr>
          <a:xfrm>
            <a:off x="3600493" y="2056810"/>
            <a:ext cx="4572000" cy="622222"/>
          </a:xfrm>
          <a:prstGeom prst="rect">
            <a:avLst/>
          </a:prstGeom>
          <a:noFill/>
        </p:spPr>
        <p:txBody>
          <a:bodyPr wrap="square">
            <a:spAutoFit/>
          </a:bodyPr>
          <a:lstStyle/>
          <a:p>
            <a:pPr algn="r" rtl="1">
              <a:lnSpc>
                <a:spcPct val="115000"/>
              </a:lnSpc>
              <a:spcAft>
                <a:spcPts val="1000"/>
              </a:spcAft>
            </a:pPr>
            <a:r>
              <a:rPr lang="ar-SA" sz="3200" b="1" kern="100" dirty="0" err="1">
                <a:effectLst/>
                <a:latin typeface="Calibri" panose="020F0502020204030204" pitchFamily="34" charset="0"/>
                <a:ea typeface="Calibri" panose="020F0502020204030204" pitchFamily="34" charset="0"/>
                <a:cs typeface="Arial" panose="020B0604020202020204" pitchFamily="34" charset="0"/>
              </a:rPr>
              <a:t>الدِّيُونيا</a:t>
            </a:r>
            <a:r>
              <a:rPr lang="ar-SA" sz="3200" b="1" kern="100" dirty="0">
                <a:effectLst/>
                <a:latin typeface="Calibri" panose="020F0502020204030204" pitchFamily="34" charset="0"/>
                <a:ea typeface="Calibri" panose="020F0502020204030204" pitchFamily="34" charset="0"/>
                <a:cs typeface="Arial" panose="020B0604020202020204" pitchFamily="34" charset="0"/>
              </a:rPr>
              <a:t> هِيَ نَبْتَةٌ مُفْتَرِسَةٌ</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F5780E27-4A0A-07DF-6FEA-C7BD6DDD31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752" y="3101498"/>
            <a:ext cx="1797685" cy="2479675"/>
          </a:xfrm>
          <a:prstGeom prst="rect">
            <a:avLst/>
          </a:prstGeom>
          <a:noFill/>
        </p:spPr>
      </p:pic>
      <p:pic>
        <p:nvPicPr>
          <p:cNvPr id="8" name="תמונה 7">
            <a:extLst>
              <a:ext uri="{FF2B5EF4-FFF2-40B4-BE49-F238E27FC236}">
                <a16:creationId xmlns:a16="http://schemas.microsoft.com/office/drawing/2014/main" xmlns="" id="{309F812E-1C82-20D5-9DF7-D9A8F875800B}"/>
              </a:ext>
            </a:extLst>
          </p:cNvPr>
          <p:cNvPicPr>
            <a:picLocks noChangeAspect="1"/>
          </p:cNvPicPr>
          <p:nvPr/>
        </p:nvPicPr>
        <p:blipFill>
          <a:blip r:embed="rId4"/>
          <a:stretch>
            <a:fillRect/>
          </a:stretch>
        </p:blipFill>
        <p:spPr>
          <a:xfrm>
            <a:off x="348253" y="2292626"/>
            <a:ext cx="2699747" cy="3922643"/>
          </a:xfrm>
          <a:prstGeom prst="rect">
            <a:avLst/>
          </a:prstGeom>
          <a:solidFill>
            <a:srgbClr val="FFFFFF">
              <a:shade val="85000"/>
            </a:srgbClr>
          </a:solidFill>
          <a:ln w="88900" cap="sq">
            <a:solidFill>
              <a:srgbClr val="45732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תמונה 10">
            <a:extLst>
              <a:ext uri="{FF2B5EF4-FFF2-40B4-BE49-F238E27FC236}">
                <a16:creationId xmlns:a16="http://schemas.microsoft.com/office/drawing/2014/main" xmlns="" id="{9FD13565-A381-F787-F113-6870059B741F}"/>
              </a:ext>
            </a:extLst>
          </p:cNvPr>
          <p:cNvPicPr>
            <a:picLocks noChangeAspect="1"/>
          </p:cNvPicPr>
          <p:nvPr/>
        </p:nvPicPr>
        <p:blipFill>
          <a:blip r:embed="rId5"/>
          <a:stretch>
            <a:fillRect/>
          </a:stretch>
        </p:blipFill>
        <p:spPr>
          <a:xfrm>
            <a:off x="5403190" y="3429000"/>
            <a:ext cx="3392557" cy="2680251"/>
          </a:xfrm>
          <a:prstGeom prst="rect">
            <a:avLst/>
          </a:prstGeom>
          <a:solidFill>
            <a:srgbClr val="FFFFFF">
              <a:shade val="85000"/>
            </a:srgbClr>
          </a:solidFill>
          <a:ln w="88900" cap="sq">
            <a:solidFill>
              <a:srgbClr val="45732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a16="http://schemas.microsoft.com/office/drawing/2014/main" xmlns="" id="{E94939D6-F0A5-890C-CB64-4020F7F4CC84}"/>
              </a:ext>
            </a:extLst>
          </p:cNvPr>
          <p:cNvPicPr>
            <a:picLocks noChangeAspect="1"/>
          </p:cNvPicPr>
          <p:nvPr/>
        </p:nvPicPr>
        <p:blipFill>
          <a:blip r:embed="rId6"/>
          <a:stretch>
            <a:fillRect/>
          </a:stretch>
        </p:blipFill>
        <p:spPr>
          <a:xfrm>
            <a:off x="7854769" y="0"/>
            <a:ext cx="1243692" cy="989814"/>
          </a:xfrm>
          <a:prstGeom prst="rect">
            <a:avLst/>
          </a:prstGeom>
        </p:spPr>
      </p:pic>
    </p:spTree>
    <p:extLst>
      <p:ext uri="{BB962C8B-B14F-4D97-AF65-F5344CB8AC3E}">
        <p14:creationId xmlns:p14="http://schemas.microsoft.com/office/powerpoint/2010/main" val="2347836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784B60EB-44CA-B6EC-FF19-8E87C3C93722}"/>
              </a:ext>
            </a:extLst>
          </p:cNvPr>
          <p:cNvSpPr txBox="1"/>
          <p:nvPr/>
        </p:nvSpPr>
        <p:spPr>
          <a:xfrm>
            <a:off x="2506024" y="345243"/>
            <a:ext cx="4572000" cy="489749"/>
          </a:xfrm>
          <a:prstGeom prst="rect">
            <a:avLst/>
          </a:prstGeom>
          <a:noFill/>
        </p:spPr>
        <p:txBody>
          <a:bodyPr wrap="square">
            <a:spAutoFit/>
          </a:bodyPr>
          <a:lstStyle/>
          <a:p>
            <a:pPr algn="ctr" rtl="1">
              <a:lnSpc>
                <a:spcPct val="115000"/>
              </a:lnSpc>
              <a:spcAft>
                <a:spcPts val="1000"/>
              </a:spcAft>
            </a:pPr>
            <a:r>
              <a:rPr lang="ar-SA"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فعاليّة 2</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a16="http://schemas.microsoft.com/office/drawing/2014/main" xmlns="" id="{2B42ADEA-2F80-9530-6DC7-00D7ABE1C430}"/>
              </a:ext>
            </a:extLst>
          </p:cNvPr>
          <p:cNvPicPr>
            <a:picLocks noChangeAspect="1"/>
          </p:cNvPicPr>
          <p:nvPr/>
        </p:nvPicPr>
        <p:blipFill>
          <a:blip r:embed="rId4"/>
          <a:stretch>
            <a:fillRect/>
          </a:stretch>
        </p:blipFill>
        <p:spPr>
          <a:xfrm>
            <a:off x="1309257" y="1948070"/>
            <a:ext cx="6965534" cy="3876261"/>
          </a:xfrm>
          <a:prstGeom prst="rect">
            <a:avLst/>
          </a:prstGeom>
          <a:solidFill>
            <a:srgbClr val="FFFFFF">
              <a:shade val="85000"/>
            </a:srgbClr>
          </a:solidFill>
          <a:ln w="88900" cap="sq">
            <a:solidFill>
              <a:srgbClr val="AF54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a16="http://schemas.microsoft.com/office/drawing/2014/main" xmlns="" id="{3A731AEA-C3ED-3A3D-4E0E-5782E1AAA373}"/>
              </a:ext>
            </a:extLst>
          </p:cNvPr>
          <p:cNvSpPr txBox="1"/>
          <p:nvPr/>
        </p:nvSpPr>
        <p:spPr>
          <a:xfrm>
            <a:off x="1060175" y="590118"/>
            <a:ext cx="6626086" cy="887102"/>
          </a:xfrm>
          <a:prstGeom prst="rect">
            <a:avLst/>
          </a:prstGeom>
          <a:noFill/>
        </p:spPr>
        <p:txBody>
          <a:bodyPr wrap="square">
            <a:spAutoFit/>
          </a:bodyPr>
          <a:lstStyle/>
          <a:p>
            <a:pPr algn="just" rtl="1">
              <a:lnSpc>
                <a:spcPct val="115000"/>
              </a:lnSpc>
              <a:spcAft>
                <a:spcPts val="1000"/>
              </a:spcAft>
            </a:pPr>
            <a:r>
              <a:rPr lang="ar-SA" sz="4800" b="1" kern="0" dirty="0">
                <a:solidFill>
                  <a:srgbClr val="222222"/>
                </a:solidFill>
                <a:effectLst/>
                <a:latin typeface="Calibri" panose="020F0502020204030204" pitchFamily="34" charset="0"/>
                <a:ea typeface="Calibri" panose="020F0502020204030204" pitchFamily="34" charset="0"/>
              </a:rPr>
              <a:t>مَاذَا تُشَاهِدُون؟</a:t>
            </a:r>
            <a:endParaRPr lang="en-US" sz="2400" kern="100" dirty="0">
              <a:effectLst/>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a16="http://schemas.microsoft.com/office/drawing/2014/main" xmlns="" id="{B9990D7E-64F2-9CBA-EAB3-355978B7F957}"/>
              </a:ext>
            </a:extLst>
          </p:cNvPr>
          <p:cNvPicPr>
            <a:picLocks noChangeAspect="1"/>
          </p:cNvPicPr>
          <p:nvPr/>
        </p:nvPicPr>
        <p:blipFill>
          <a:blip r:embed="rId5"/>
          <a:stretch>
            <a:fillRect/>
          </a:stretch>
        </p:blipFill>
        <p:spPr>
          <a:xfrm>
            <a:off x="7815144" y="0"/>
            <a:ext cx="1243692" cy="1033669"/>
          </a:xfrm>
          <a:prstGeom prst="rect">
            <a:avLst/>
          </a:prstGeom>
        </p:spPr>
      </p:pic>
    </p:spTree>
    <p:extLst>
      <p:ext uri="{BB962C8B-B14F-4D97-AF65-F5344CB8AC3E}">
        <p14:creationId xmlns:p14="http://schemas.microsoft.com/office/powerpoint/2010/main" val="3637538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8816BCD3-3920-E192-3197-15DDC5839763}"/>
              </a:ext>
            </a:extLst>
          </p:cNvPr>
          <p:cNvSpPr txBox="1"/>
          <p:nvPr/>
        </p:nvSpPr>
        <p:spPr>
          <a:xfrm>
            <a:off x="32287" y="609439"/>
            <a:ext cx="6049257" cy="887102"/>
          </a:xfrm>
          <a:prstGeom prst="rect">
            <a:avLst/>
          </a:prstGeom>
          <a:noFill/>
        </p:spPr>
        <p:txBody>
          <a:bodyPr wrap="square">
            <a:spAutoFit/>
          </a:bodyPr>
          <a:lstStyle/>
          <a:p>
            <a:pPr algn="r" rtl="1">
              <a:lnSpc>
                <a:spcPct val="115000"/>
              </a:lnSpc>
              <a:spcAft>
                <a:spcPts val="1000"/>
              </a:spcAft>
            </a:pPr>
            <a:r>
              <a:rPr lang="ar-SA" sz="4800" b="1" kern="100" dirty="0">
                <a:effectLst/>
                <a:latin typeface="Calibri" panose="020F0502020204030204" pitchFamily="34" charset="0"/>
                <a:ea typeface="Calibri" panose="020F0502020204030204" pitchFamily="34" charset="0"/>
                <a:cs typeface="Arial" panose="020B0604020202020204" pitchFamily="34" charset="0"/>
              </a:rPr>
              <a:t>مَا الذي أَدْهَشَكُم؟</a:t>
            </a:r>
            <a:endParaRPr lang="en-US" sz="4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תמונה 13" descr="תמונה שמכילה גרפיקה, עיצוב גרפי, צילום מסך, לוגו&#10;&#10;התיאור נוצר באופן אוטומטי">
            <a:extLst>
              <a:ext uri="{FF2B5EF4-FFF2-40B4-BE49-F238E27FC236}">
                <a16:creationId xmlns:a16="http://schemas.microsoft.com/office/drawing/2014/main" xmlns="" id="{CB02FD49-3E12-89BC-BF30-336A6E7AF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420" y="1528310"/>
            <a:ext cx="5240105" cy="4465230"/>
          </a:xfrm>
          <a:prstGeom prst="rect">
            <a:avLst/>
          </a:prstGeom>
        </p:spPr>
      </p:pic>
      <p:grpSp>
        <p:nvGrpSpPr>
          <p:cNvPr id="19" name="קבוצה 18">
            <a:extLst>
              <a:ext uri="{FF2B5EF4-FFF2-40B4-BE49-F238E27FC236}">
                <a16:creationId xmlns:a16="http://schemas.microsoft.com/office/drawing/2014/main" xmlns="" id="{3C6CF871-3C45-ECE6-3BD9-D3E8D9B218E9}"/>
              </a:ext>
            </a:extLst>
          </p:cNvPr>
          <p:cNvGrpSpPr/>
          <p:nvPr/>
        </p:nvGrpSpPr>
        <p:grpSpPr>
          <a:xfrm>
            <a:off x="1146946" y="808383"/>
            <a:ext cx="1532891" cy="1439854"/>
            <a:chOff x="530087" y="740580"/>
            <a:chExt cx="1762539" cy="1655564"/>
          </a:xfrm>
        </p:grpSpPr>
        <p:sp>
          <p:nvSpPr>
            <p:cNvPr id="15" name="כוכב: 5 פינות 14">
              <a:extLst>
                <a:ext uri="{FF2B5EF4-FFF2-40B4-BE49-F238E27FC236}">
                  <a16:creationId xmlns:a16="http://schemas.microsoft.com/office/drawing/2014/main" xmlns="" id="{FD45873C-0805-E206-E96C-7C056C474BC3}"/>
                </a:ext>
              </a:extLst>
            </p:cNvPr>
            <p:cNvSpPr/>
            <p:nvPr/>
          </p:nvSpPr>
          <p:spPr>
            <a:xfrm>
              <a:off x="530087" y="740580"/>
              <a:ext cx="1762539" cy="1655564"/>
            </a:xfrm>
            <a:prstGeom prst="star5">
              <a:avLst>
                <a:gd name="adj" fmla="val 26481"/>
                <a:gd name="hf" fmla="val 105146"/>
                <a:gd name="vf" fmla="val 110557"/>
              </a:avLst>
            </a:prstGeom>
            <a:solidFill>
              <a:srgbClr val="FFDD0F"/>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7" name="תיבת טקסט 6">
              <a:extLst>
                <a:ext uri="{FF2B5EF4-FFF2-40B4-BE49-F238E27FC236}">
                  <a16:creationId xmlns:a16="http://schemas.microsoft.com/office/drawing/2014/main" xmlns="" id="{8E1383D5-E26D-5159-CA97-5FBA008E1965}"/>
                </a:ext>
              </a:extLst>
            </p:cNvPr>
            <p:cNvSpPr txBox="1"/>
            <p:nvPr/>
          </p:nvSpPr>
          <p:spPr>
            <a:xfrm>
              <a:off x="848219" y="1351190"/>
              <a:ext cx="1040296" cy="893931"/>
            </a:xfrm>
            <a:prstGeom prst="rect">
              <a:avLst/>
            </a:prstGeom>
            <a:noFill/>
          </p:spPr>
          <p:txBody>
            <a:bodyPr wrap="square">
              <a:spAutoFit/>
            </a:bodyPr>
            <a:lstStyle/>
            <a:p>
              <a:pPr algn="r" rtl="1">
                <a:lnSpc>
                  <a:spcPct val="115000"/>
                </a:lnSpc>
                <a:spcAft>
                  <a:spcPts val="1000"/>
                </a:spcAft>
              </a:pPr>
              <a:r>
                <a:rPr lang="ar-SA" sz="2000" b="1" kern="100" dirty="0">
                  <a:solidFill>
                    <a:srgbClr val="000000"/>
                  </a:solidFill>
                  <a:latin typeface="Calibri" panose="020F0502020204030204" pitchFamily="34" charset="0"/>
                  <a:ea typeface="Calibri" panose="020F0502020204030204" pitchFamily="34" charset="0"/>
                  <a:cs typeface="Arial" panose="020B0604020202020204" pitchFamily="34" charset="0"/>
                </a:rPr>
                <a:t>مُلفت للنَظر</a:t>
              </a:r>
              <a:endParaRPr lang="en-US" sz="1050" kern="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7" name="כוכב: 5 פינות 16">
            <a:extLst>
              <a:ext uri="{FF2B5EF4-FFF2-40B4-BE49-F238E27FC236}">
                <a16:creationId xmlns:a16="http://schemas.microsoft.com/office/drawing/2014/main" xmlns="" id="{07D96D47-982D-7719-4D56-471E22479B89}"/>
              </a:ext>
            </a:extLst>
          </p:cNvPr>
          <p:cNvSpPr/>
          <p:nvPr/>
        </p:nvSpPr>
        <p:spPr>
          <a:xfrm>
            <a:off x="6510130" y="843631"/>
            <a:ext cx="1553818" cy="1459511"/>
          </a:xfrm>
          <a:prstGeom prst="star5">
            <a:avLst>
              <a:gd name="adj" fmla="val 23204"/>
              <a:gd name="hf" fmla="val 105146"/>
              <a:gd name="vf" fmla="val 110557"/>
            </a:avLst>
          </a:prstGeom>
          <a:solidFill>
            <a:srgbClr val="F28EC0"/>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כוכב: 5 פינות 17">
            <a:extLst>
              <a:ext uri="{FF2B5EF4-FFF2-40B4-BE49-F238E27FC236}">
                <a16:creationId xmlns:a16="http://schemas.microsoft.com/office/drawing/2014/main" xmlns="" id="{5748787F-9298-B089-FC47-1EBDD688919E}"/>
              </a:ext>
            </a:extLst>
          </p:cNvPr>
          <p:cNvSpPr/>
          <p:nvPr/>
        </p:nvSpPr>
        <p:spPr>
          <a:xfrm>
            <a:off x="7327957" y="3581688"/>
            <a:ext cx="1573881" cy="1478356"/>
          </a:xfrm>
          <a:prstGeom prst="star5">
            <a:avLst>
              <a:gd name="adj" fmla="val 25990"/>
              <a:gd name="hf" fmla="val 105146"/>
              <a:gd name="vf" fmla="val 110557"/>
            </a:avLst>
          </a:prstGeom>
          <a:solidFill>
            <a:srgbClr val="65C1EA"/>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xmlns="" id="{64E943CD-9F80-2210-BCBD-77036C5CCEE1}"/>
              </a:ext>
            </a:extLst>
          </p:cNvPr>
          <p:cNvSpPr txBox="1"/>
          <p:nvPr/>
        </p:nvSpPr>
        <p:spPr>
          <a:xfrm>
            <a:off x="6742994" y="1375056"/>
            <a:ext cx="892368" cy="390363"/>
          </a:xfrm>
          <a:prstGeom prst="rect">
            <a:avLst/>
          </a:prstGeom>
          <a:noFill/>
        </p:spPr>
        <p:txBody>
          <a:bodyPr wrap="square">
            <a:spAutoFit/>
          </a:bodyPr>
          <a:lstStyle/>
          <a:p>
            <a:pPr algn="r" rtl="1">
              <a:lnSpc>
                <a:spcPct val="115000"/>
              </a:lnSpc>
              <a:spcAft>
                <a:spcPts val="1000"/>
              </a:spcAft>
            </a:pPr>
            <a:r>
              <a:rPr lang="ar-SA" b="1" kern="100" dirty="0">
                <a:latin typeface="Calibri" panose="020F0502020204030204" pitchFamily="34" charset="0"/>
                <a:ea typeface="Calibri" panose="020F0502020204030204" pitchFamily="34" charset="0"/>
                <a:cs typeface="Arial" panose="020B0604020202020204" pitchFamily="34" charset="0"/>
              </a:rPr>
              <a:t>مُثير</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0" name="קבוצה 19">
            <a:extLst>
              <a:ext uri="{FF2B5EF4-FFF2-40B4-BE49-F238E27FC236}">
                <a16:creationId xmlns:a16="http://schemas.microsoft.com/office/drawing/2014/main" xmlns="" id="{ECCE29FE-41E4-2942-0CB8-98A48EC4469F}"/>
              </a:ext>
            </a:extLst>
          </p:cNvPr>
          <p:cNvGrpSpPr/>
          <p:nvPr/>
        </p:nvGrpSpPr>
        <p:grpSpPr>
          <a:xfrm>
            <a:off x="849962" y="4309873"/>
            <a:ext cx="1522178" cy="1429791"/>
            <a:chOff x="849962" y="4309873"/>
            <a:chExt cx="1522178" cy="1429791"/>
          </a:xfrm>
        </p:grpSpPr>
        <p:sp>
          <p:nvSpPr>
            <p:cNvPr id="16" name="כוכב: 5 פינות 15">
              <a:extLst>
                <a:ext uri="{FF2B5EF4-FFF2-40B4-BE49-F238E27FC236}">
                  <a16:creationId xmlns:a16="http://schemas.microsoft.com/office/drawing/2014/main" xmlns="" id="{EE4FDB48-E57E-F1A2-3760-6B08D3AB1964}"/>
                </a:ext>
              </a:extLst>
            </p:cNvPr>
            <p:cNvSpPr/>
            <p:nvPr/>
          </p:nvSpPr>
          <p:spPr>
            <a:xfrm>
              <a:off x="849962" y="4309873"/>
              <a:ext cx="1522178" cy="1429791"/>
            </a:xfrm>
            <a:prstGeom prst="star5">
              <a:avLst>
                <a:gd name="adj" fmla="val 23271"/>
                <a:gd name="hf" fmla="val 105146"/>
                <a:gd name="vf" fmla="val 110557"/>
              </a:avLst>
            </a:prstGeom>
            <a:solidFill>
              <a:schemeClr val="bg1"/>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xmlns="" id="{90227651-1325-1DAB-4AB9-89A011B52697}"/>
                </a:ext>
              </a:extLst>
            </p:cNvPr>
            <p:cNvSpPr txBox="1"/>
            <p:nvPr/>
          </p:nvSpPr>
          <p:spPr>
            <a:xfrm>
              <a:off x="1029102" y="4829586"/>
              <a:ext cx="972717" cy="390363"/>
            </a:xfrm>
            <a:prstGeom prst="rect">
              <a:avLst/>
            </a:prstGeom>
            <a:noFill/>
          </p:spPr>
          <p:txBody>
            <a:bodyPr wrap="square">
              <a:spAutoFit/>
            </a:bodyPr>
            <a:lstStyle/>
            <a:p>
              <a:pPr algn="r" rtl="1">
                <a:lnSpc>
                  <a:spcPct val="115000"/>
                </a:lnSpc>
                <a:spcAft>
                  <a:spcPts val="1000"/>
                </a:spcAft>
              </a:pPr>
              <a:r>
                <a:rPr lang="ar-SA"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مشوّق</a:t>
              </a:r>
              <a:endParaRPr lang="en-US" kern="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0" name="תיבת טקסט 9">
            <a:extLst>
              <a:ext uri="{FF2B5EF4-FFF2-40B4-BE49-F238E27FC236}">
                <a16:creationId xmlns:a16="http://schemas.microsoft.com/office/drawing/2014/main" xmlns="" id="{4E82D659-736F-B639-F361-26173CB72727}"/>
              </a:ext>
            </a:extLst>
          </p:cNvPr>
          <p:cNvSpPr txBox="1"/>
          <p:nvPr/>
        </p:nvSpPr>
        <p:spPr>
          <a:xfrm>
            <a:off x="7327957" y="4125684"/>
            <a:ext cx="1106556" cy="390363"/>
          </a:xfrm>
          <a:prstGeom prst="rect">
            <a:avLst/>
          </a:prstGeom>
          <a:noFill/>
        </p:spPr>
        <p:txBody>
          <a:bodyPr wrap="square">
            <a:spAutoFit/>
          </a:bodyPr>
          <a:lstStyle/>
          <a:p>
            <a:pPr algn="r" rtl="1">
              <a:lnSpc>
                <a:spcPct val="115000"/>
              </a:lnSpc>
              <a:spcAft>
                <a:spcPts val="1000"/>
              </a:spcAft>
            </a:pPr>
            <a:r>
              <a:rPr lang="ar-SA"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رَائع</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כוכב: 5 פינות 20">
            <a:extLst>
              <a:ext uri="{FF2B5EF4-FFF2-40B4-BE49-F238E27FC236}">
                <a16:creationId xmlns:a16="http://schemas.microsoft.com/office/drawing/2014/main" xmlns="" id="{2559332F-0B64-FECF-A691-2BFDB16E559C}"/>
              </a:ext>
            </a:extLst>
          </p:cNvPr>
          <p:cNvSpPr/>
          <p:nvPr/>
        </p:nvSpPr>
        <p:spPr>
          <a:xfrm>
            <a:off x="4936249" y="5079537"/>
            <a:ext cx="1573881" cy="1478356"/>
          </a:xfrm>
          <a:prstGeom prst="star5">
            <a:avLst>
              <a:gd name="adj" fmla="val 25990"/>
              <a:gd name="hf" fmla="val 105146"/>
              <a:gd name="vf" fmla="val 110557"/>
            </a:avLst>
          </a:prstGeom>
          <a:solidFill>
            <a:srgbClr val="FFC000"/>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תיבת טקסט 21">
            <a:extLst>
              <a:ext uri="{FF2B5EF4-FFF2-40B4-BE49-F238E27FC236}">
                <a16:creationId xmlns:a16="http://schemas.microsoft.com/office/drawing/2014/main" xmlns="" id="{6D874522-A772-8558-3476-8DA9F708CAF0}"/>
              </a:ext>
            </a:extLst>
          </p:cNvPr>
          <p:cNvSpPr txBox="1"/>
          <p:nvPr/>
        </p:nvSpPr>
        <p:spPr>
          <a:xfrm>
            <a:off x="5213023" y="5739664"/>
            <a:ext cx="927350" cy="705706"/>
          </a:xfrm>
          <a:prstGeom prst="rect">
            <a:avLst/>
          </a:prstGeom>
          <a:noFill/>
        </p:spPr>
        <p:txBody>
          <a:bodyPr wrap="square">
            <a:spAutoFit/>
          </a:bodyPr>
          <a:lstStyle/>
          <a:p>
            <a:pPr algn="r" rtl="1">
              <a:lnSpc>
                <a:spcPct val="115000"/>
              </a:lnSpc>
              <a:spcAft>
                <a:spcPts val="1000"/>
              </a:spcAft>
            </a:pPr>
            <a:r>
              <a:rPr lang="ar-SA"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مُدهِش</a:t>
            </a:r>
            <a:endPar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a16="http://schemas.microsoft.com/office/drawing/2014/main" xmlns="" id="{8E4C74AC-E614-8623-F3B9-046E16F72935}"/>
              </a:ext>
            </a:extLst>
          </p:cNvPr>
          <p:cNvPicPr>
            <a:picLocks noChangeAspect="1"/>
          </p:cNvPicPr>
          <p:nvPr/>
        </p:nvPicPr>
        <p:blipFill>
          <a:blip r:embed="rId4"/>
          <a:stretch>
            <a:fillRect/>
          </a:stretch>
        </p:blipFill>
        <p:spPr>
          <a:xfrm>
            <a:off x="7870688" y="141828"/>
            <a:ext cx="1243692" cy="859611"/>
          </a:xfrm>
          <a:prstGeom prst="rect">
            <a:avLst/>
          </a:prstGeom>
        </p:spPr>
      </p:pic>
    </p:spTree>
    <p:extLst>
      <p:ext uri="{BB962C8B-B14F-4D97-AF65-F5344CB8AC3E}">
        <p14:creationId xmlns:p14="http://schemas.microsoft.com/office/powerpoint/2010/main" val="3983054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3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559</TotalTime>
  <Words>842</Words>
  <Application>Microsoft Office PowerPoint</Application>
  <PresentationFormat>‫הצגה על המסך (4:3)</PresentationFormat>
  <Paragraphs>90</Paragraphs>
  <Slides>20</Slides>
  <Notes>19</Notes>
  <HiddenSlides>0</HiddenSlides>
  <MMClips>0</MMClips>
  <ScaleCrop>false</ScaleCrop>
  <HeadingPairs>
    <vt:vector size="6" baseType="variant">
      <vt:variant>
        <vt:lpstr>גופנים בשימוש</vt:lpstr>
      </vt:variant>
      <vt:variant>
        <vt:i4>5</vt:i4>
      </vt:variant>
      <vt:variant>
        <vt:lpstr>ערכת נושא</vt:lpstr>
      </vt:variant>
      <vt:variant>
        <vt:i4>4</vt:i4>
      </vt:variant>
      <vt:variant>
        <vt:lpstr>כותרות שקופיות</vt:lpstr>
      </vt:variant>
      <vt:variant>
        <vt:i4>20</vt:i4>
      </vt:variant>
    </vt:vector>
  </HeadingPairs>
  <TitlesOfParts>
    <vt:vector size="29" baseType="lpstr">
      <vt:lpstr>Arial</vt:lpstr>
      <vt:lpstr>Calibri</vt:lpstr>
      <vt:lpstr>Calibri Light</vt:lpstr>
      <vt:lpstr>David</vt:lpstr>
      <vt:lpstr>Times New Roman</vt:lpstr>
      <vt:lpstr>2_ערכת נושא Office</vt:lpstr>
      <vt:lpstr>1_ערכת נושא Office</vt:lpstr>
      <vt:lpstr>3_ערכת נושא Office</vt:lpstr>
      <vt:lpstr>4_ערכת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118</cp:revision>
  <dcterms:created xsi:type="dcterms:W3CDTF">2023-07-19T15:41:03Z</dcterms:created>
  <dcterms:modified xsi:type="dcterms:W3CDTF">2023-08-15T03:59:18Z</dcterms:modified>
</cp:coreProperties>
</file>