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63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E344AF6-D970-48F1-BC99-472F21043EAC}" type="datetimeFigureOut">
              <a:rPr lang="he-IL" smtClean="0"/>
              <a:t>כ"ה/אב/תשפ"ג</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D31EBF-9BBB-45FF-AF5A-5DF822414047}" type="slidenum">
              <a:rPr lang="he-IL" smtClean="0"/>
              <a:t>‹#›</a:t>
            </a:fld>
            <a:endParaRPr lang="he-IL"/>
          </a:p>
        </p:txBody>
      </p:sp>
    </p:spTree>
    <p:extLst>
      <p:ext uri="{BB962C8B-B14F-4D97-AF65-F5344CB8AC3E}">
        <p14:creationId xmlns:p14="http://schemas.microsoft.com/office/powerpoint/2010/main" val="1174643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effectLst/>
                <a:latin typeface="Calibri" panose="020F0502020204030204" pitchFamily="34" charset="0"/>
                <a:ea typeface="Calibri" panose="020F0502020204030204" pitchFamily="34" charset="0"/>
                <a:cs typeface="Arial" panose="020B0604020202020204" pitchFamily="34" charset="0"/>
              </a:rPr>
              <a:t>מטרת פעילות הפתיחה היא לעורר סקרנות ועניין ללמוד מדע וטכנולוגיה ולהפגיש אותם עם נושאי הלימוד שילמדו בכיתה א. במצגת  שתי פעילויות. הראשונה נועדה לעורר סקרנות ופליאה והשנייה להכרת חוברות הלימוד.</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a:t>
            </a:fld>
            <a:endParaRPr lang="he-IL"/>
          </a:p>
        </p:txBody>
      </p:sp>
    </p:spTree>
    <p:extLst>
      <p:ext uri="{BB962C8B-B14F-4D97-AF65-F5344CB8AC3E}">
        <p14:creationId xmlns:p14="http://schemas.microsoft.com/office/powerpoint/2010/main" val="328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effectLst/>
                <a:latin typeface="Calibri" panose="020F0502020204030204" pitchFamily="34" charset="0"/>
                <a:ea typeface="Times New Roman" panose="02020603050405020304" pitchFamily="18" charset="0"/>
                <a:cs typeface="David" panose="020E0502060401010101" pitchFamily="34" charset="-79"/>
              </a:rPr>
              <a:t>למורה</a:t>
            </a:r>
            <a:r>
              <a:rPr lang="he-IL" sz="1800" kern="0" dirty="0">
                <a:effectLst/>
                <a:latin typeface="Calibri" panose="020F0502020204030204" pitchFamily="34" charset="0"/>
                <a:ea typeface="Times New Roman" panose="02020603050405020304" pitchFamily="18" charset="0"/>
                <a:cs typeface="David" panose="020E0502060401010101" pitchFamily="34" charset="-79"/>
              </a:rPr>
              <a:t>: נכיר את חמשת החושים (ראייה, שמיעה, מגע, ריח  וטעם) </a:t>
            </a:r>
            <a:r>
              <a:rPr lang="he-IL" sz="1800" kern="0" dirty="0" err="1">
                <a:effectLst/>
                <a:latin typeface="Calibri" panose="020F0502020204030204" pitchFamily="34" charset="0"/>
                <a:ea typeface="Times New Roman" panose="02020603050405020304" pitchFamily="18" charset="0"/>
                <a:cs typeface="David" panose="020E0502060401010101" pitchFamily="34" charset="-79"/>
              </a:rPr>
              <a:t>בתיפקודם</a:t>
            </a:r>
            <a:r>
              <a:rPr lang="he-IL" sz="1800" kern="0" dirty="0">
                <a:effectLst/>
                <a:latin typeface="Calibri" panose="020F0502020204030204" pitchFamily="34" charset="0"/>
                <a:ea typeface="Times New Roman" panose="02020603050405020304" pitchFamily="18" charset="0"/>
                <a:cs typeface="David" panose="020E0502060401010101" pitchFamily="34" charset="-79"/>
              </a:rPr>
              <a:t> ובחשיבותם בקליטת מידע מהסביבה. החוברת עוסקת גם בהיבטים טכנולוגיים של הגברת יכולת קליטת המידע של חוש הראייה והשמיעה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10</a:t>
            </a:fld>
            <a:endParaRPr lang="he-IL"/>
          </a:p>
        </p:txBody>
      </p:sp>
    </p:spTree>
    <p:extLst>
      <p:ext uri="{BB962C8B-B14F-4D97-AF65-F5344CB8AC3E}">
        <p14:creationId xmlns:p14="http://schemas.microsoft.com/office/powerpoint/2010/main" val="141508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נכיר תופעות מזג אוויר, תופעות ותהליכים בצמחים ובבעלי חיים וכן בהתנהגות האדם בעונות השונות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11</a:t>
            </a:fld>
            <a:endParaRPr lang="he-IL"/>
          </a:p>
        </p:txBody>
      </p:sp>
    </p:spTree>
    <p:extLst>
      <p:ext uri="{BB962C8B-B14F-4D97-AF65-F5344CB8AC3E}">
        <p14:creationId xmlns:p14="http://schemas.microsoft.com/office/powerpoint/2010/main" val="46277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a:t>
            </a: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מורה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נלמד להכיר התנהגויות בסיסיות הדרושות לקידום הבריאות ואיכות החיים.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12</a:t>
            </a:fld>
            <a:endParaRPr lang="he-IL"/>
          </a:p>
        </p:txBody>
      </p:sp>
    </p:spTree>
    <p:extLst>
      <p:ext uri="{BB962C8B-B14F-4D97-AF65-F5344CB8AC3E}">
        <p14:creationId xmlns:p14="http://schemas.microsoft.com/office/powerpoint/2010/main" val="54422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מבקשים מהתלמידים לדפדף ולעיין בחוברות ולגלות בהן דברים מעניינים ומסקרנים. אפשר גם לכוון לנושאים חדשים שאינם מוכרים להם. אפשר לחלק את הכיתה לשלוש קבוצות. כל קבוצה תתמקד באחת החוברות. לאחר מכן, משתפים במליאה.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13</a:t>
            </a:fld>
            <a:endParaRPr lang="he-IL"/>
          </a:p>
        </p:txBody>
      </p:sp>
    </p:spTree>
    <p:extLst>
      <p:ext uri="{BB962C8B-B14F-4D97-AF65-F5344CB8AC3E}">
        <p14:creationId xmlns:p14="http://schemas.microsoft.com/office/powerpoint/2010/main" val="130919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במבט מקוון הוא מרחב למידה היברידי, חדשני ועשיר להוראת מדע וטכנולוגיה בכיתות א-ו. במרחב הלמידה ספרים דיגיטליים בתקן מתקדם של סדרת הלימוד "במבט חדש"  ויחידות תוכן דיגיטליות.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14</a:t>
            </a:fld>
            <a:endParaRPr lang="he-IL"/>
          </a:p>
        </p:txBody>
      </p:sp>
    </p:spTree>
    <p:extLst>
      <p:ext uri="{BB962C8B-B14F-4D97-AF65-F5344CB8AC3E}">
        <p14:creationId xmlns:p14="http://schemas.microsoft.com/office/powerpoint/2010/main" val="24817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החוברות הדיגיטליות כוללות שכבות מידע לתמיכה בתוכן המופיע בספרים וכן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15</a:t>
            </a:fld>
            <a:endParaRPr lang="he-IL"/>
          </a:p>
        </p:txBody>
      </p:sp>
    </p:spTree>
    <p:extLst>
      <p:ext uri="{BB962C8B-B14F-4D97-AF65-F5344CB8AC3E}">
        <p14:creationId xmlns:p14="http://schemas.microsoft.com/office/powerpoint/2010/main" val="218598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כוללות משימות לימודיות אינטראקטיביות, והמיועדות </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להבניית תשתית מושגית מעמיקה במדע ובטכנולוגיה, מיומנויות חשיבה מסדר גבוה, תהליכי חקר ופתרון בעיות וערכים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למשימות נלווית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16</a:t>
            </a:fld>
            <a:endParaRPr lang="he-IL"/>
          </a:p>
        </p:txBody>
      </p:sp>
    </p:spTree>
    <p:extLst>
      <p:ext uri="{BB962C8B-B14F-4D97-AF65-F5344CB8AC3E}">
        <p14:creationId xmlns:p14="http://schemas.microsoft.com/office/powerpoint/2010/main" val="13864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15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מקרינים את השקופית ומקריאים את תחילת הסיפור.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הערה: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הפעילות עובדה מתוך המשימה "מי מסתתר שם", שנמצאת ביחידת התוכן הדיגיטלית "חורף", כיתה א, באתר במבט מקוון.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2</a:t>
            </a:fld>
            <a:endParaRPr lang="he-IL"/>
          </a:p>
        </p:txBody>
      </p:sp>
    </p:spTree>
    <p:extLst>
      <p:ext uri="{BB962C8B-B14F-4D97-AF65-F5344CB8AC3E}">
        <p14:creationId xmlns:p14="http://schemas.microsoft.com/office/powerpoint/2010/main" val="106177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לאחר הקרנת הסרטון שואלים: מה ראתה שלי?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אוספים את התשובות מבלי להיות שיפוטיים.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שימו לב: יש המבלבלים בין חולד לחפרפרת. חולד וחפרפרת הם יונקים עם מראה והתנהגות דומה. שניהם חיים במחילות תת קרקעיות. הם שייכים לשתי משפחות שונות של בעלי חיים. בישראל אין חפרפרות.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3</a:t>
            </a:fld>
            <a:endParaRPr lang="he-IL"/>
          </a:p>
        </p:txBody>
      </p:sp>
    </p:spTree>
    <p:extLst>
      <p:ext uri="{BB962C8B-B14F-4D97-AF65-F5344CB8AC3E}">
        <p14:creationId xmlns:p14="http://schemas.microsoft.com/office/powerpoint/2010/main" val="416905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b="1"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למורה</a:t>
            </a: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ממשיכים להקריא את הסיפור. מבקשים מהתלמידים לשער "מי מסתתר שם".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גם אם התלמידים יאמרו חולד, צריך לשאול אותם: לפי מה אתם יודעים?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כיצד נוכל לדעת מה מסתתר שם? מה צריך לעשות? (תשובות אפשריות: לערוך תצפית, לחפור...).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המורה: כדי לדעת מי מסתתר שם, נצטרך לחפור. אך הפעם לא נחפור אלא נצפה סרטון.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4</a:t>
            </a:fld>
            <a:endParaRPr lang="he-IL"/>
          </a:p>
        </p:txBody>
      </p:sp>
    </p:spTree>
    <p:extLst>
      <p:ext uri="{BB962C8B-B14F-4D97-AF65-F5344CB8AC3E}">
        <p14:creationId xmlns:p14="http://schemas.microsoft.com/office/powerpoint/2010/main" val="596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למורה</a:t>
            </a: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a:t>
            </a:r>
            <a:r>
              <a:rPr lang="he-IL" sz="1800"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מקרינים את הסרטון. מבקשים מהתלמידים להקשיב ולהתבונן היטב בסרטון ולנסות לגלות דברים מעניינים.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5</a:t>
            </a:fld>
            <a:endParaRPr lang="he-IL"/>
          </a:p>
        </p:txBody>
      </p:sp>
    </p:spTree>
    <p:extLst>
      <p:ext uri="{BB962C8B-B14F-4D97-AF65-F5344CB8AC3E}">
        <p14:creationId xmlns:p14="http://schemas.microsoft.com/office/powerpoint/2010/main" val="246898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800" kern="100" dirty="0">
                <a:effectLst/>
                <a:latin typeface="Calibri" panose="020F0502020204030204" pitchFamily="34" charset="0"/>
                <a:ea typeface="Calibri" panose="020F0502020204030204" pitchFamily="34" charset="0"/>
                <a:cs typeface="Arial" panose="020B0604020202020204" pitchFamily="34" charset="0"/>
              </a:rPr>
              <a:t>התופעה שנצפית בסרטון היא דוגמה לתופעה שמעוררת פליאה. פליאה היא רגש, הדומה לתדהמה, שאנשים חווים כאשר הם עומדים אל מול דבר מה נדיר או בלתי צפוי. שואלים: מה היה בלתי צפוי? מה עורר אצלכם את תחושת הפליאה (</a:t>
            </a:r>
            <a:r>
              <a:rPr lang="en-US" sz="1800" kern="100" dirty="0">
                <a:effectLst/>
                <a:latin typeface="Calibri" panose="020F0502020204030204" pitchFamily="34" charset="0"/>
                <a:ea typeface="Calibri" panose="020F0502020204030204" pitchFamily="34" charset="0"/>
                <a:cs typeface="Arial" panose="020B0604020202020204" pitchFamily="34" charset="0"/>
              </a:rPr>
              <a:t>WOW</a:t>
            </a:r>
            <a:r>
              <a:rPr lang="he-IL" sz="1800" kern="100" dirty="0">
                <a:effectLst/>
                <a:latin typeface="Calibri" panose="020F0502020204030204" pitchFamily="34" charset="0"/>
                <a:ea typeface="Calibri" panose="020F0502020204030204" pitchFamily="34" charset="0"/>
                <a:cs typeface="Arial" panose="020B0604020202020204" pitchFamily="34" charset="0"/>
              </a:rPr>
              <a:t>)? בעזרת אילו מילים אנו מבטאים את רגש הפליאה?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6</a:t>
            </a:fld>
            <a:endParaRPr lang="he-IL"/>
          </a:p>
        </p:txBody>
      </p:sp>
    </p:spTree>
    <p:extLst>
      <p:ext uri="{BB962C8B-B14F-4D97-AF65-F5344CB8AC3E}">
        <p14:creationId xmlns:p14="http://schemas.microsoft.com/office/powerpoint/2010/main" val="159372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הפעילות לקוחה מהחוברת </a:t>
            </a:r>
            <a:r>
              <a:rPr lang="he-IL" sz="1800" b="1" kern="100" dirty="0">
                <a:effectLst/>
                <a:latin typeface="Calibri" panose="020F0502020204030204" pitchFamily="34" charset="0"/>
                <a:ea typeface="Calibri" panose="020F0502020204030204" pitchFamily="34" charset="0"/>
                <a:cs typeface="Arial" panose="020B0604020202020204" pitchFamily="34" charset="0"/>
              </a:rPr>
              <a:t>החושים שלנו</a:t>
            </a:r>
            <a:r>
              <a:rPr lang="he-IL" sz="1800" kern="100" dirty="0">
                <a:effectLst/>
                <a:latin typeface="Calibri" panose="020F0502020204030204" pitchFamily="34" charset="0"/>
                <a:ea typeface="Calibri" panose="020F0502020204030204" pitchFamily="34" charset="0"/>
                <a:cs typeface="Arial" panose="020B0604020202020204" pitchFamily="34" charset="0"/>
              </a:rPr>
              <a:t> והיא מתאימה מאוד לפתיחת שנת הלימודים. אנו חוקרים את הסביבה בעזרת החושים. להלן הנחיות לביצוע המשימה. ההתוודעות לתפיסה החושית ולחשיבותה להתמצאות בסביבה ולחקר תופעות ופתרון בעיות נעשית באמצעות חקירת מרשמלו. מחלקים לכל ילד/ה מרשמלו ומבקשים לגלות מה מיוחד במרשמלו בעזרת ההוראות שמוקרנות על המסך. לאחר ההתנסות, מבקשים מהתלמידים לתאר מה הם גילו בעקבות החקירה ובאילו איברי גוף הם נעזרו. מציגים בשקופית הבאה את  שמות איברי החוש: עיניים,  אוזניים, לשון, אף ועור. על כל אחד מהחושים האלה התלמידים ילמדו בחוברת חושים.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7</a:t>
            </a:fld>
            <a:endParaRPr lang="he-IL"/>
          </a:p>
        </p:txBody>
      </p:sp>
    </p:spTree>
    <p:extLst>
      <p:ext uri="{BB962C8B-B14F-4D97-AF65-F5344CB8AC3E}">
        <p14:creationId xmlns:p14="http://schemas.microsoft.com/office/powerpoint/2010/main" val="174010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מציגים לתלמידים את אבירי החוש </a:t>
            </a:r>
            <a:r>
              <a:rPr lang="he-IL" sz="1800" kern="100" dirty="0" err="1">
                <a:effectLst/>
                <a:latin typeface="Calibri" panose="020F0502020204030204" pitchFamily="34" charset="0"/>
                <a:ea typeface="Calibri" panose="020F0502020204030204" pitchFamily="34" charset="0"/>
                <a:cs typeface="Arial" panose="020B0604020202020204" pitchFamily="34" charset="0"/>
              </a:rPr>
              <a:t>ומשיימים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אותם ושואלים על תפקודם – מה קולט כל איבר חוש.</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8</a:t>
            </a:fld>
            <a:endParaRPr lang="he-IL"/>
          </a:p>
        </p:txBody>
      </p:sp>
    </p:spTree>
    <p:extLst>
      <p:ext uri="{BB962C8B-B14F-4D97-AF65-F5344CB8AC3E}">
        <p14:creationId xmlns:p14="http://schemas.microsoft.com/office/powerpoint/2010/main" val="73724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שקופית זו מציגה את המשימה "חושים ואברי חושים". מציגים את המשימה בעזרת השקופית. מכיוון שהתלמידים לא יודעים לקרוא מתמקדים בעיקר בהתאמה של חוש הראיה (טור אמצעי) והדבר שחשים (טור שמאלי). מומלץ להכין כרטיסי הברקה של שמות החושים.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9</a:t>
            </a:fld>
            <a:endParaRPr lang="he-IL"/>
          </a:p>
        </p:txBody>
      </p:sp>
    </p:spTree>
    <p:extLst>
      <p:ext uri="{BB962C8B-B14F-4D97-AF65-F5344CB8AC3E}">
        <p14:creationId xmlns:p14="http://schemas.microsoft.com/office/powerpoint/2010/main" val="147371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88822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8733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0057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97423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996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28676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8896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6592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1404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98087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1666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544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43956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0888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1353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837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15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5646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447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52133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018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699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כ"ה/אב/תשפ"ג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 xmlns:a16="http://schemas.microsoft.com/office/drawing/2014/main"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 xmlns:a16="http://schemas.microsoft.com/office/drawing/2014/main"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תמונה 9">
            <a:extLst>
              <a:ext uri="{FF2B5EF4-FFF2-40B4-BE49-F238E27FC236}">
                <a16:creationId xmlns="" xmlns:a16="http://schemas.microsoft.com/office/drawing/2014/main" id="{A2987C2A-D8D0-C83C-8CD7-63034309472D}"/>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79614" y="230190"/>
            <a:ext cx="962501" cy="688340"/>
          </a:xfrm>
          <a:prstGeom prst="rect">
            <a:avLst/>
          </a:prstGeom>
          <a:noFill/>
          <a:ln>
            <a:noFill/>
          </a:ln>
        </p:spPr>
      </p:pic>
    </p:spTree>
    <p:extLst>
      <p:ext uri="{BB962C8B-B14F-4D97-AF65-F5344CB8AC3E}">
        <p14:creationId xmlns:p14="http://schemas.microsoft.com/office/powerpoint/2010/main" val="1990989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כ"ה/אב/תשפ"ג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 xmlns:a16="http://schemas.microsoft.com/office/drawing/2014/main"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 xmlns:a16="http://schemas.microsoft.com/office/drawing/2014/main"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1" name="תמונה 10" descr="תמונה שמכילה גופן, טקסט, גרפיקה, עיצוב גרפי&#10;&#10;התיאור נוצר באופן אוטומטי">
            <a:extLst>
              <a:ext uri="{FF2B5EF4-FFF2-40B4-BE49-F238E27FC236}">
                <a16:creationId xmlns="" xmlns:a16="http://schemas.microsoft.com/office/drawing/2014/main" id="{9C04E164-0DD7-834C-76D8-45A28A5D79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03714" y="70307"/>
            <a:ext cx="1271391" cy="809889"/>
          </a:xfrm>
          <a:prstGeom prst="rect">
            <a:avLst/>
          </a:prstGeom>
        </p:spPr>
      </p:pic>
    </p:spTree>
    <p:extLst>
      <p:ext uri="{BB962C8B-B14F-4D97-AF65-F5344CB8AC3E}">
        <p14:creationId xmlns:p14="http://schemas.microsoft.com/office/powerpoint/2010/main" val="382531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mabatmekuvan.ramot.org/ramot-heb"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54709477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1fWko5UsCI&amp;t=6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 xmlns:a16="http://schemas.microsoft.com/office/drawing/2014/main" id="{62E16C3D-0789-2D63-0E17-F4ABE3A6051E}"/>
              </a:ext>
            </a:extLst>
          </p:cNvPr>
          <p:cNvSpPr txBox="1"/>
          <p:nvPr/>
        </p:nvSpPr>
        <p:spPr>
          <a:xfrm>
            <a:off x="1036120" y="634521"/>
            <a:ext cx="6964017" cy="2189317"/>
          </a:xfrm>
          <a:prstGeom prst="rect">
            <a:avLst/>
          </a:prstGeom>
          <a:noFill/>
        </p:spPr>
        <p:txBody>
          <a:bodyPr wrap="square">
            <a:spAutoFit/>
          </a:bodyPr>
          <a:lstStyle/>
          <a:p>
            <a:pPr algn="ctr" rtl="1">
              <a:lnSpc>
                <a:spcPct val="115000"/>
              </a:lnSpc>
              <a:spcAft>
                <a:spcPts val="1000"/>
              </a:spcAft>
            </a:pPr>
            <a:r>
              <a:rPr lang="he-IL" sz="4000" b="1" kern="0" dirty="0">
                <a:solidFill>
                  <a:srgbClr val="222222"/>
                </a:solidFill>
                <a:effectLst/>
                <a:latin typeface="Calibri" panose="020F0502020204030204" pitchFamily="34" charset="0"/>
                <a:ea typeface="Calibri" panose="020F0502020204030204" pitchFamily="34" charset="0"/>
              </a:rPr>
              <a:t>לוֹמְדִים מַדָּע וְטֶכְנוֹלוֹ</a:t>
            </a:r>
            <a:r>
              <a:rPr lang="he-IL" sz="4000" b="1" kern="0" dirty="0">
                <a:solidFill>
                  <a:srgbClr val="222222"/>
                </a:solidFill>
                <a:effectLst/>
                <a:latin typeface="Calibri" panose="020F0502020204030204" pitchFamily="34" charset="0"/>
                <a:ea typeface="Times New Roman" panose="02020603050405020304" pitchFamily="18" charset="0"/>
              </a:rPr>
              <a:t>גְיָה</a:t>
            </a:r>
            <a:endParaRPr lang="en-US" sz="2000" b="1" kern="100" dirty="0">
              <a:effectLst/>
              <a:latin typeface="Calibri" panose="020F0502020204030204" pitchFamily="34" charset="0"/>
              <a:ea typeface="Calibri" panose="020F0502020204030204" pitchFamily="34" charset="0"/>
            </a:endParaRPr>
          </a:p>
          <a:p>
            <a:pPr algn="ctr" rtl="1">
              <a:lnSpc>
                <a:spcPct val="115000"/>
              </a:lnSpc>
              <a:spcAft>
                <a:spcPts val="1000"/>
              </a:spcAft>
            </a:pPr>
            <a:r>
              <a:rPr lang="he-IL" sz="3200" b="1" kern="0" dirty="0">
                <a:solidFill>
                  <a:srgbClr val="222222"/>
                </a:solidFill>
                <a:effectLst/>
                <a:latin typeface="Calibri" panose="020F0502020204030204" pitchFamily="34" charset="0"/>
                <a:ea typeface="Calibri" panose="020F0502020204030204" pitchFamily="34" charset="0"/>
              </a:rPr>
              <a:t>כִּתָּה א</a:t>
            </a:r>
            <a:r>
              <a:rPr lang="he-IL" sz="3200" b="1" kern="0" dirty="0">
                <a:solidFill>
                  <a:srgbClr val="222222"/>
                </a:solidFill>
                <a:effectLst/>
                <a:latin typeface="Calibri" panose="020F0502020204030204" pitchFamily="34" charset="0"/>
                <a:ea typeface="Times New Roman" panose="02020603050405020304" pitchFamily="18" charset="0"/>
              </a:rPr>
              <a:t>          </a:t>
            </a:r>
            <a:endParaRPr lang="en-US" sz="3200" b="1" kern="100" dirty="0">
              <a:effectLst/>
              <a:latin typeface="Calibri" panose="020F0502020204030204" pitchFamily="34" charset="0"/>
              <a:ea typeface="Calibri" panose="020F0502020204030204" pitchFamily="34" charset="0"/>
            </a:endParaRPr>
          </a:p>
          <a:p>
            <a:pPr algn="r" rtl="1">
              <a:lnSpc>
                <a:spcPct val="115000"/>
              </a:lnSpc>
              <a:spcAft>
                <a:spcPts val="1000"/>
              </a:spcAft>
            </a:pPr>
            <a:r>
              <a:rPr lang="he-IL" sz="2800" b="1" kern="0" smtClean="0">
                <a:solidFill>
                  <a:srgbClr val="222222"/>
                </a:solidFill>
                <a:effectLst/>
                <a:latin typeface="Calibri" panose="020F0502020204030204" pitchFamily="34" charset="0"/>
                <a:ea typeface="Calibri" panose="020F0502020204030204" pitchFamily="34" charset="0"/>
              </a:rPr>
              <a:t>    פְּעִילוּת </a:t>
            </a:r>
            <a:r>
              <a:rPr lang="he-IL" sz="2800" b="1" kern="0" dirty="0">
                <a:solidFill>
                  <a:srgbClr val="222222"/>
                </a:solidFill>
                <a:effectLst/>
                <a:latin typeface="Calibri" panose="020F0502020204030204" pitchFamily="34" charset="0"/>
                <a:ea typeface="Calibri" panose="020F0502020204030204" pitchFamily="34" charset="0"/>
              </a:rPr>
              <a:t>פְּתִיחָה לִשְׁנַת </a:t>
            </a:r>
            <a:r>
              <a:rPr lang="he-IL" sz="2800" b="1" kern="0" dirty="0" smtClean="0">
                <a:solidFill>
                  <a:srgbClr val="222222"/>
                </a:solidFill>
                <a:effectLst/>
                <a:latin typeface="Calibri" panose="020F0502020204030204" pitchFamily="34" charset="0"/>
                <a:ea typeface="Calibri" panose="020F0502020204030204" pitchFamily="34" charset="0"/>
              </a:rPr>
              <a:t>הַלִּמּוּדִים תשפ"ד</a:t>
            </a:r>
            <a:endParaRPr lang="en-US" sz="3200" b="1" kern="100" dirty="0">
              <a:effectLst/>
              <a:latin typeface="Calibri" panose="020F0502020204030204" pitchFamily="34" charset="0"/>
              <a:ea typeface="Calibri" panose="020F0502020204030204" pitchFamily="34" charset="0"/>
            </a:endParaRPr>
          </a:p>
        </p:txBody>
      </p:sp>
      <p:pic>
        <p:nvPicPr>
          <p:cNvPr id="6" name="תמונה 5">
            <a:extLst>
              <a:ext uri="{FF2B5EF4-FFF2-40B4-BE49-F238E27FC236}">
                <a16:creationId xmlns="" xmlns:a16="http://schemas.microsoft.com/office/drawing/2014/main" id="{9D476451-BB96-4017-457E-6BE8E7F709CE}"/>
              </a:ext>
            </a:extLst>
          </p:cNvPr>
          <p:cNvPicPr>
            <a:picLocks noChangeAspect="1"/>
          </p:cNvPicPr>
          <p:nvPr/>
        </p:nvPicPr>
        <p:blipFill rotWithShape="1">
          <a:blip r:embed="rId3"/>
          <a:srcRect t="3144"/>
          <a:stretch/>
        </p:blipFill>
        <p:spPr>
          <a:xfrm>
            <a:off x="1826516" y="2995453"/>
            <a:ext cx="5591175" cy="3459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30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4D000F66-CA2A-940A-9C55-53B5D335D673}"/>
              </a:ext>
            </a:extLst>
          </p:cNvPr>
          <p:cNvSpPr txBox="1"/>
          <p:nvPr/>
        </p:nvSpPr>
        <p:spPr>
          <a:xfrm>
            <a:off x="1982857" y="699812"/>
            <a:ext cx="4605130" cy="1590820"/>
          </a:xfrm>
          <a:prstGeom prst="rect">
            <a:avLst/>
          </a:prstGeom>
          <a:noFill/>
        </p:spPr>
        <p:txBody>
          <a:bodyPr wrap="square">
            <a:spAutoFit/>
          </a:bodyPr>
          <a:lstStyle/>
          <a:p>
            <a:pPr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מָה נִלְמַד הַשָּׁנָה?</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 </a:t>
            </a:r>
            <a:r>
              <a:rPr lang="he-IL" sz="4000" b="1" kern="0" dirty="0">
                <a:solidFill>
                  <a:srgbClr val="00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נַתְחִיל</a:t>
            </a:r>
            <a:r>
              <a:rPr lang="he-IL" sz="4000" b="1" kern="100" dirty="0">
                <a:effectLst/>
                <a:latin typeface="Calibri" panose="020F0502020204030204" pitchFamily="34" charset="0"/>
                <a:ea typeface="Calibri" panose="020F0502020204030204" pitchFamily="34" charset="0"/>
                <a:cs typeface="Arial" panose="020B0604020202020204" pitchFamily="34" charset="0"/>
              </a:rPr>
              <a:t> בְּ...</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F55B9274-29E3-A883-24C4-D964E3CD320E}"/>
              </a:ext>
            </a:extLst>
          </p:cNvPr>
          <p:cNvSpPr txBox="1"/>
          <p:nvPr/>
        </p:nvSpPr>
        <p:spPr>
          <a:xfrm>
            <a:off x="4015409" y="185819"/>
            <a:ext cx="1202634" cy="390363"/>
          </a:xfrm>
          <a:prstGeom prst="rect">
            <a:avLst/>
          </a:prstGeom>
          <a:noFill/>
        </p:spPr>
        <p:txBody>
          <a:bodyPr wrap="square">
            <a:spAutoFit/>
          </a:bodyPr>
          <a:lstStyle/>
          <a:p>
            <a:pPr algn="r" rtl="1">
              <a:lnSpc>
                <a:spcPct val="115000"/>
              </a:lnSpc>
              <a:spcAft>
                <a:spcPts val="1000"/>
              </a:spcAft>
            </a:pPr>
            <a:r>
              <a:rPr lang="he-IL"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פְּעִילוּת</a:t>
            </a:r>
            <a:r>
              <a:rPr lang="he-IL" sz="1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3</a:t>
            </a:r>
            <a:endParaRPr lang="en-US" sz="1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a:extLst>
              <a:ext uri="{FF2B5EF4-FFF2-40B4-BE49-F238E27FC236}">
                <a16:creationId xmlns="" xmlns:a16="http://schemas.microsoft.com/office/drawing/2014/main" id="{AC322416-A42D-CE31-8810-A0E2EC54D729}"/>
              </a:ext>
            </a:extLst>
          </p:cNvPr>
          <p:cNvPicPr>
            <a:picLocks/>
          </p:cNvPicPr>
          <p:nvPr/>
        </p:nvPicPr>
        <p:blipFill>
          <a:blip r:embed="rId3"/>
          <a:stretch>
            <a:fillRect/>
          </a:stretch>
        </p:blipFill>
        <p:spPr>
          <a:xfrm>
            <a:off x="1106726" y="2985493"/>
            <a:ext cx="7020000" cy="2700000"/>
          </a:xfrm>
          <a:prstGeom prst="rect">
            <a:avLst/>
          </a:prstGeom>
          <a:ln w="76200">
            <a:solidFill>
              <a:srgbClr val="7F629D"/>
            </a:solidFill>
          </a:ln>
        </p:spPr>
      </p:pic>
    </p:spTree>
    <p:extLst>
      <p:ext uri="{BB962C8B-B14F-4D97-AF65-F5344CB8AC3E}">
        <p14:creationId xmlns:p14="http://schemas.microsoft.com/office/powerpoint/2010/main" val="246137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3C2F7EAF-BB9C-C88E-BB71-76C84B1EB8BA}"/>
              </a:ext>
            </a:extLst>
          </p:cNvPr>
          <p:cNvSpPr txBox="1"/>
          <p:nvPr/>
        </p:nvSpPr>
        <p:spPr>
          <a:xfrm>
            <a:off x="1109869" y="510626"/>
            <a:ext cx="4605130" cy="930768"/>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Calibri" panose="020F0502020204030204" pitchFamily="34" charset="0"/>
              </a:rPr>
              <a:t>נַמְשִׁיךְ</a:t>
            </a:r>
            <a:r>
              <a:rPr lang="he-IL" sz="4000" b="1" kern="0" dirty="0">
                <a:solidFill>
                  <a:srgbClr val="000000"/>
                </a:solidFill>
                <a:effectLst/>
                <a:latin typeface="Calibri" panose="020F0502020204030204" pitchFamily="34" charset="0"/>
                <a:ea typeface="Times New Roman" panose="02020603050405020304" pitchFamily="18" charset="0"/>
              </a:rPr>
              <a:t> </a:t>
            </a:r>
            <a:r>
              <a:rPr lang="he-IL" sz="4000" b="1" kern="0" dirty="0">
                <a:solidFill>
                  <a:srgbClr val="000000"/>
                </a:solidFill>
                <a:effectLst/>
                <a:latin typeface="Calibri" panose="020F0502020204030204" pitchFamily="34" charset="0"/>
                <a:ea typeface="Calibri" panose="020F0502020204030204" pitchFamily="34" charset="0"/>
              </a:rPr>
              <a:t>בְּ</a:t>
            </a:r>
            <a:r>
              <a:rPr lang="he-IL" sz="4000" b="1" kern="0" dirty="0">
                <a:solidFill>
                  <a:srgbClr val="000000"/>
                </a:solidFill>
                <a:effectLst/>
                <a:latin typeface="Calibri" panose="020F0502020204030204" pitchFamily="34" charset="0"/>
                <a:ea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endParaRPr>
          </a:p>
        </p:txBody>
      </p:sp>
      <p:pic>
        <p:nvPicPr>
          <p:cNvPr id="4" name="תמונה 3">
            <a:extLst>
              <a:ext uri="{FF2B5EF4-FFF2-40B4-BE49-F238E27FC236}">
                <a16:creationId xmlns="" xmlns:a16="http://schemas.microsoft.com/office/drawing/2014/main" id="{31EC7BF6-CAFD-9DB4-CCBB-A2FF2C0BBC6A}"/>
              </a:ext>
            </a:extLst>
          </p:cNvPr>
          <p:cNvPicPr>
            <a:picLocks/>
          </p:cNvPicPr>
          <p:nvPr/>
        </p:nvPicPr>
        <p:blipFill>
          <a:blip r:embed="rId3"/>
          <a:stretch>
            <a:fillRect/>
          </a:stretch>
        </p:blipFill>
        <p:spPr>
          <a:xfrm>
            <a:off x="1109869" y="2796209"/>
            <a:ext cx="7020000" cy="2700000"/>
          </a:xfrm>
          <a:prstGeom prst="rect">
            <a:avLst/>
          </a:prstGeom>
          <a:ln w="76200">
            <a:solidFill>
              <a:srgbClr val="24992F"/>
            </a:solidFill>
          </a:ln>
        </p:spPr>
      </p:pic>
    </p:spTree>
    <p:extLst>
      <p:ext uri="{BB962C8B-B14F-4D97-AF65-F5344CB8AC3E}">
        <p14:creationId xmlns:p14="http://schemas.microsoft.com/office/powerpoint/2010/main" val="318255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C910AE5C-5044-A4AC-955A-DE1EA7028CCC}"/>
              </a:ext>
            </a:extLst>
          </p:cNvPr>
          <p:cNvSpPr txBox="1"/>
          <p:nvPr/>
        </p:nvSpPr>
        <p:spPr>
          <a:xfrm>
            <a:off x="944218" y="550383"/>
            <a:ext cx="4605130" cy="930768"/>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Calibri" panose="020F0502020204030204" pitchFamily="34" charset="0"/>
              </a:rPr>
              <a:t>נְסַיֵּם</a:t>
            </a:r>
            <a:r>
              <a:rPr lang="he-IL" sz="4000" b="1" kern="0" dirty="0">
                <a:solidFill>
                  <a:srgbClr val="000000"/>
                </a:solidFill>
                <a:effectLst/>
                <a:latin typeface="Calibri" panose="020F0502020204030204" pitchFamily="34" charset="0"/>
                <a:ea typeface="Times New Roman" panose="02020603050405020304" pitchFamily="18" charset="0"/>
              </a:rPr>
              <a:t> </a:t>
            </a:r>
            <a:r>
              <a:rPr lang="he-IL" sz="4000" b="1" kern="0" dirty="0">
                <a:solidFill>
                  <a:srgbClr val="000000"/>
                </a:solidFill>
                <a:effectLst/>
                <a:latin typeface="Calibri" panose="020F0502020204030204" pitchFamily="34" charset="0"/>
                <a:ea typeface="Calibri" panose="020F0502020204030204" pitchFamily="34" charset="0"/>
              </a:rPr>
              <a:t>בְּ...</a:t>
            </a:r>
            <a:endParaRPr lang="en-US" sz="4000" kern="100" dirty="0">
              <a:effectLst/>
              <a:latin typeface="Calibri" panose="020F0502020204030204" pitchFamily="34" charset="0"/>
              <a:ea typeface="Calibri" panose="020F0502020204030204" pitchFamily="34" charset="0"/>
            </a:endParaRPr>
          </a:p>
        </p:txBody>
      </p:sp>
      <p:pic>
        <p:nvPicPr>
          <p:cNvPr id="4" name="תמונה 3">
            <a:extLst>
              <a:ext uri="{FF2B5EF4-FFF2-40B4-BE49-F238E27FC236}">
                <a16:creationId xmlns="" xmlns:a16="http://schemas.microsoft.com/office/drawing/2014/main" id="{56B233E4-EDCC-53C9-637D-A6EDE6D301CC}"/>
              </a:ext>
            </a:extLst>
          </p:cNvPr>
          <p:cNvPicPr>
            <a:picLocks/>
          </p:cNvPicPr>
          <p:nvPr/>
        </p:nvPicPr>
        <p:blipFill>
          <a:blip r:embed="rId3"/>
          <a:stretch>
            <a:fillRect/>
          </a:stretch>
        </p:blipFill>
        <p:spPr>
          <a:xfrm>
            <a:off x="1199350" y="2919742"/>
            <a:ext cx="7020000" cy="2700000"/>
          </a:xfrm>
          <a:prstGeom prst="rect">
            <a:avLst/>
          </a:prstGeom>
          <a:ln w="76200">
            <a:solidFill>
              <a:srgbClr val="00AFEA"/>
            </a:solidFill>
          </a:ln>
        </p:spPr>
      </p:pic>
    </p:spTree>
    <p:extLst>
      <p:ext uri="{BB962C8B-B14F-4D97-AF65-F5344CB8AC3E}">
        <p14:creationId xmlns:p14="http://schemas.microsoft.com/office/powerpoint/2010/main" val="272562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02AAE23B-9DA1-F8FF-07B3-5561D8A2EF43}"/>
              </a:ext>
            </a:extLst>
          </p:cNvPr>
          <p:cNvSpPr txBox="1"/>
          <p:nvPr/>
        </p:nvSpPr>
        <p:spPr>
          <a:xfrm>
            <a:off x="1838739" y="530505"/>
            <a:ext cx="4605130" cy="916276"/>
          </a:xfrm>
          <a:prstGeom prst="rect">
            <a:avLst/>
          </a:prstGeom>
          <a:noFill/>
        </p:spPr>
        <p:txBody>
          <a:bodyPr wrap="square">
            <a:spAutoFit/>
          </a:bodyPr>
          <a:lstStyle/>
          <a:p>
            <a:pPr algn="just" rtl="1">
              <a:lnSpc>
                <a:spcPct val="150000"/>
              </a:lnSpc>
              <a:spcAft>
                <a:spcPts val="1000"/>
              </a:spcAft>
            </a:pPr>
            <a:r>
              <a:rPr lang="he-IL" sz="4000" b="1" kern="0">
                <a:solidFill>
                  <a:srgbClr val="000000"/>
                </a:solidFill>
                <a:effectLst/>
                <a:latin typeface="Calibri" panose="020F0502020204030204" pitchFamily="34" charset="0"/>
                <a:ea typeface="Calibri" panose="020F0502020204030204" pitchFamily="34" charset="0"/>
              </a:rPr>
              <a:t>מָה בַּחוֹבָרוֹת?</a:t>
            </a:r>
            <a:r>
              <a:rPr lang="he-IL" sz="4000" b="1" kern="0">
                <a:solidFill>
                  <a:srgbClr val="000000"/>
                </a:solidFill>
                <a:effectLst/>
                <a:latin typeface="Calibri" panose="020F0502020204030204" pitchFamily="34" charset="0"/>
                <a:ea typeface="Times New Roman" panose="02020603050405020304" pitchFamily="18" charset="0"/>
              </a:rPr>
              <a:t>  </a:t>
            </a:r>
            <a:endParaRPr lang="en-US" sz="4000" kern="100" dirty="0">
              <a:effectLst/>
              <a:latin typeface="Calibri" panose="020F0502020204030204" pitchFamily="34" charset="0"/>
              <a:ea typeface="Calibri" panose="020F0502020204030204" pitchFamily="34" charset="0"/>
            </a:endParaRPr>
          </a:p>
        </p:txBody>
      </p:sp>
      <p:pic>
        <p:nvPicPr>
          <p:cNvPr id="4" name="תמונה 3">
            <a:extLst>
              <a:ext uri="{FF2B5EF4-FFF2-40B4-BE49-F238E27FC236}">
                <a16:creationId xmlns="" xmlns:a16="http://schemas.microsoft.com/office/drawing/2014/main" id="{233B0C61-28FA-7CD0-CFCD-CC26EB5B7AD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377980" y="2277717"/>
            <a:ext cx="23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תמונה 4">
            <a:extLst>
              <a:ext uri="{FF2B5EF4-FFF2-40B4-BE49-F238E27FC236}">
                <a16:creationId xmlns="" xmlns:a16="http://schemas.microsoft.com/office/drawing/2014/main" id="{B3E0FD23-1412-3ACE-58E9-3C3C29B2257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477443" y="2277717"/>
            <a:ext cx="23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תמונה 5">
            <a:extLst>
              <a:ext uri="{FF2B5EF4-FFF2-40B4-BE49-F238E27FC236}">
                <a16:creationId xmlns="" xmlns:a16="http://schemas.microsoft.com/office/drawing/2014/main" id="{61EAF4CF-13F4-3D3F-D3C6-54B251A8A262}"/>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76906" y="2277717"/>
            <a:ext cx="234000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234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hlinkClick r:id="rId3"/>
            <a:extLst>
              <a:ext uri="{FF2B5EF4-FFF2-40B4-BE49-F238E27FC236}">
                <a16:creationId xmlns="" xmlns:a16="http://schemas.microsoft.com/office/drawing/2014/main" id="{BEEAEED5-D883-F386-AADB-CFE67CE7D81C}"/>
              </a:ext>
            </a:extLst>
          </p:cNvPr>
          <p:cNvPicPr>
            <a:picLocks noChangeAspect="1"/>
          </p:cNvPicPr>
          <p:nvPr/>
        </p:nvPicPr>
        <p:blipFill>
          <a:blip r:embed="rId4"/>
          <a:stretch>
            <a:fillRect/>
          </a:stretch>
        </p:blipFill>
        <p:spPr>
          <a:xfrm>
            <a:off x="781878" y="1258957"/>
            <a:ext cx="7580243" cy="5314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תיבת טקסט 1">
            <a:extLst>
              <a:ext uri="{FF2B5EF4-FFF2-40B4-BE49-F238E27FC236}">
                <a16:creationId xmlns="" xmlns:a16="http://schemas.microsoft.com/office/drawing/2014/main" id="{F1BC894A-6355-B8F3-0724-E817D878D863}"/>
              </a:ext>
            </a:extLst>
          </p:cNvPr>
          <p:cNvSpPr txBox="1"/>
          <p:nvPr/>
        </p:nvSpPr>
        <p:spPr>
          <a:xfrm>
            <a:off x="2746821" y="484810"/>
            <a:ext cx="3650358" cy="707886"/>
          </a:xfrm>
          <a:prstGeom prst="rect">
            <a:avLst/>
          </a:prstGeom>
          <a:noFill/>
        </p:spPr>
        <p:txBody>
          <a:bodyPr wrap="none" rtlCol="1">
            <a:spAutoFit/>
          </a:bodyPr>
          <a:lstStyle/>
          <a:p>
            <a:r>
              <a:rPr lang="he-IL" sz="4000" b="1" dirty="0"/>
              <a:t>אֲתָר בְּמַבָּט מֻקְוָון</a:t>
            </a:r>
          </a:p>
        </p:txBody>
      </p:sp>
    </p:spTree>
    <p:extLst>
      <p:ext uri="{BB962C8B-B14F-4D97-AF65-F5344CB8AC3E}">
        <p14:creationId xmlns:p14="http://schemas.microsoft.com/office/powerpoint/2010/main" val="379327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 xmlns:a16="http://schemas.microsoft.com/office/drawing/2014/main" id="{5F4208F6-5695-C983-69DF-C14CCA51D519}"/>
              </a:ext>
            </a:extLst>
          </p:cNvPr>
          <p:cNvPicPr>
            <a:picLocks noChangeAspect="1"/>
          </p:cNvPicPr>
          <p:nvPr/>
        </p:nvPicPr>
        <p:blipFill>
          <a:blip r:embed="rId3"/>
          <a:stretch>
            <a:fillRect/>
          </a:stretch>
        </p:blipFill>
        <p:spPr>
          <a:xfrm>
            <a:off x="199076" y="2439137"/>
            <a:ext cx="8647044" cy="305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תיבת טקסט 3">
            <a:extLst>
              <a:ext uri="{FF2B5EF4-FFF2-40B4-BE49-F238E27FC236}">
                <a16:creationId xmlns="" xmlns:a16="http://schemas.microsoft.com/office/drawing/2014/main" id="{C34463B0-0F45-AF5E-225C-EB2F09743EEA}"/>
              </a:ext>
            </a:extLst>
          </p:cNvPr>
          <p:cNvSpPr txBox="1"/>
          <p:nvPr/>
        </p:nvSpPr>
        <p:spPr>
          <a:xfrm>
            <a:off x="1911625" y="746298"/>
            <a:ext cx="4605130" cy="707886"/>
          </a:xfrm>
          <a:prstGeom prst="rect">
            <a:avLst/>
          </a:prstGeom>
          <a:noFill/>
        </p:spPr>
        <p:txBody>
          <a:bodyPr wrap="square">
            <a:spAutoFit/>
          </a:bodyPr>
          <a:lstStyle/>
          <a:p>
            <a:pPr algn="r" rtl="1"/>
            <a:r>
              <a:rPr lang="he-IL" sz="4000" b="1" dirty="0">
                <a:effectLst/>
                <a:latin typeface="Calibri" panose="020F0502020204030204" pitchFamily="34" charset="0"/>
                <a:ea typeface="Calibri" panose="020F0502020204030204" pitchFamily="34" charset="0"/>
                <a:cs typeface="Arial" panose="020B0604020202020204" pitchFamily="34" charset="0"/>
              </a:rPr>
              <a:t>חוֹבְרוֹת דִיגִיטָלִיוֹת</a:t>
            </a:r>
            <a:r>
              <a:rPr lang="he-IL" sz="4000" dirty="0">
                <a:effectLst/>
                <a:ea typeface="Calibri" panose="020F0502020204030204" pitchFamily="34" charset="0"/>
                <a:cs typeface="Calibri" panose="020F0502020204030204" pitchFamily="34" charset="0"/>
              </a:rPr>
              <a:t> </a:t>
            </a:r>
            <a:endParaRPr lang="he-IL" sz="4000" dirty="0"/>
          </a:p>
        </p:txBody>
      </p:sp>
    </p:spTree>
    <p:extLst>
      <p:ext uri="{BB962C8B-B14F-4D97-AF65-F5344CB8AC3E}">
        <p14:creationId xmlns:p14="http://schemas.microsoft.com/office/powerpoint/2010/main" val="413308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FF5B9D6F-9490-394D-6593-FB9FA121A0B2}"/>
              </a:ext>
            </a:extLst>
          </p:cNvPr>
          <p:cNvSpPr txBox="1"/>
          <p:nvPr/>
        </p:nvSpPr>
        <p:spPr>
          <a:xfrm>
            <a:off x="1083365" y="529415"/>
            <a:ext cx="5708374" cy="916276"/>
          </a:xfrm>
          <a:prstGeom prst="rect">
            <a:avLst/>
          </a:prstGeom>
          <a:noFill/>
        </p:spPr>
        <p:txBody>
          <a:bodyPr wrap="square">
            <a:spAutoFit/>
          </a:bodyPr>
          <a:lstStyle/>
          <a:p>
            <a:pPr algn="just" rtl="1">
              <a:lnSpc>
                <a:spcPct val="150000"/>
              </a:lnSpc>
              <a:spcAft>
                <a:spcPts val="1000"/>
              </a:spcAft>
            </a:pPr>
            <a:r>
              <a:rPr lang="he-IL" sz="4000" b="1" kern="0" dirty="0" smtClean="0">
                <a:solidFill>
                  <a:srgbClr val="000000"/>
                </a:solidFill>
                <a:effectLst/>
                <a:latin typeface="Calibri" panose="020F0502020204030204" pitchFamily="34" charset="0"/>
                <a:ea typeface="Times New Roman" panose="02020603050405020304" pitchFamily="18" charset="0"/>
              </a:rPr>
              <a:t>יְחִידַת </a:t>
            </a:r>
            <a:r>
              <a:rPr lang="he-IL" sz="4000" b="1" kern="0" dirty="0">
                <a:solidFill>
                  <a:srgbClr val="000000"/>
                </a:solidFill>
                <a:effectLst/>
                <a:latin typeface="Calibri" panose="020F0502020204030204" pitchFamily="34" charset="0"/>
                <a:ea typeface="Times New Roman" panose="02020603050405020304" pitchFamily="18" charset="0"/>
              </a:rPr>
              <a:t>תּוכֶן </a:t>
            </a:r>
            <a:r>
              <a:rPr lang="he-IL" sz="4000" b="1" kern="0" dirty="0" smtClean="0">
                <a:solidFill>
                  <a:srgbClr val="000000"/>
                </a:solidFill>
                <a:effectLst/>
                <a:latin typeface="Calibri" panose="020F0502020204030204" pitchFamily="34" charset="0"/>
                <a:ea typeface="Times New Roman" panose="02020603050405020304" pitchFamily="18" charset="0"/>
              </a:rPr>
              <a:t>דִיגִיטָלִית</a:t>
            </a:r>
            <a:endParaRPr lang="en-US" sz="4000" kern="100" dirty="0">
              <a:effectLst/>
              <a:latin typeface="Calibri" panose="020F0502020204030204" pitchFamily="34" charset="0"/>
              <a:ea typeface="Calibri" panose="020F0502020204030204" pitchFamily="34" charset="0"/>
            </a:endParaRPr>
          </a:p>
        </p:txBody>
      </p:sp>
      <p:pic>
        <p:nvPicPr>
          <p:cNvPr id="6" name="תמונה 5">
            <a:extLst>
              <a:ext uri="{FF2B5EF4-FFF2-40B4-BE49-F238E27FC236}">
                <a16:creationId xmlns="" xmlns:a16="http://schemas.microsoft.com/office/drawing/2014/main" id="{5B478B53-2A94-88F2-16BA-20F9183797DC}"/>
              </a:ext>
            </a:extLst>
          </p:cNvPr>
          <p:cNvPicPr>
            <a:picLocks noChangeAspect="1"/>
          </p:cNvPicPr>
          <p:nvPr/>
        </p:nvPicPr>
        <p:blipFill>
          <a:blip r:embed="rId3"/>
          <a:stretch>
            <a:fillRect/>
          </a:stretch>
        </p:blipFill>
        <p:spPr>
          <a:xfrm>
            <a:off x="604785" y="1598898"/>
            <a:ext cx="7934429" cy="4854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תיבת טקסט 8">
            <a:extLst>
              <a:ext uri="{FF2B5EF4-FFF2-40B4-BE49-F238E27FC236}">
                <a16:creationId xmlns="" xmlns:a16="http://schemas.microsoft.com/office/drawing/2014/main" id="{43667653-56BD-8D72-FC31-5AEACA4B936A}"/>
              </a:ext>
            </a:extLst>
          </p:cNvPr>
          <p:cNvSpPr txBox="1"/>
          <p:nvPr/>
        </p:nvSpPr>
        <p:spPr>
          <a:xfrm rot="18545295">
            <a:off x="-2578" y="1676401"/>
            <a:ext cx="1507144" cy="369332"/>
          </a:xfrm>
          <a:prstGeom prst="rect">
            <a:avLst/>
          </a:prstGeom>
          <a:noFill/>
        </p:spPr>
        <p:txBody>
          <a:bodyPr wrap="none" rtlCol="1">
            <a:spAutoFit/>
          </a:bodyPr>
          <a:lstStyle/>
          <a:p>
            <a:r>
              <a:rPr lang="he-IL" dirty="0">
                <a:solidFill>
                  <a:srgbClr val="FF0000"/>
                </a:solidFill>
              </a:rPr>
              <a:t>מספר דוגמאות</a:t>
            </a:r>
          </a:p>
        </p:txBody>
      </p:sp>
    </p:spTree>
    <p:extLst>
      <p:ext uri="{BB962C8B-B14F-4D97-AF65-F5344CB8AC3E}">
        <p14:creationId xmlns:p14="http://schemas.microsoft.com/office/powerpoint/2010/main" val="355461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5EB48CB9-1A0F-3C3F-4DE1-B7F85712C1E4}"/>
              </a:ext>
            </a:extLst>
          </p:cNvPr>
          <p:cNvSpPr txBox="1"/>
          <p:nvPr/>
        </p:nvSpPr>
        <p:spPr>
          <a:xfrm>
            <a:off x="1626704" y="542667"/>
            <a:ext cx="4605130" cy="935641"/>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Times New Roman" panose="02020603050405020304" pitchFamily="18" charset="0"/>
              </a:rPr>
              <a:t>תָּם וְלֹא נִשְלַם</a:t>
            </a:r>
            <a:endParaRPr lang="en-US" kern="100" dirty="0">
              <a:effectLst/>
              <a:latin typeface="Calibri" panose="020F0502020204030204" pitchFamily="34" charset="0"/>
              <a:ea typeface="Calibri" panose="020F0502020204030204" pitchFamily="34" charset="0"/>
            </a:endParaRPr>
          </a:p>
        </p:txBody>
      </p:sp>
      <p:pic>
        <p:nvPicPr>
          <p:cNvPr id="5" name="תמונה 4" descr="תמונה שמכילה גופן, טקסט, גרפיקה, עיצוב גרפי&#10;&#10;התיאור נוצר באופן אוטומטי">
            <a:extLst>
              <a:ext uri="{FF2B5EF4-FFF2-40B4-BE49-F238E27FC236}">
                <a16:creationId xmlns="" xmlns:a16="http://schemas.microsoft.com/office/drawing/2014/main" id="{7988DABE-2813-7732-D53E-B72978B9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8" y="171242"/>
            <a:ext cx="1391272" cy="886255"/>
          </a:xfrm>
          <a:prstGeom prst="rect">
            <a:avLst/>
          </a:prstGeom>
        </p:spPr>
      </p:pic>
      <p:pic>
        <p:nvPicPr>
          <p:cNvPr id="6" name="תמונה 5">
            <a:extLst>
              <a:ext uri="{FF2B5EF4-FFF2-40B4-BE49-F238E27FC236}">
                <a16:creationId xmlns="" xmlns:a16="http://schemas.microsoft.com/office/drawing/2014/main" id="{AAF16F1D-1C3B-0B7B-C0FE-915ECEE3EFE9}"/>
              </a:ext>
            </a:extLst>
          </p:cNvPr>
          <p:cNvPicPr>
            <a:picLocks noChangeAspect="1"/>
          </p:cNvPicPr>
          <p:nvPr/>
        </p:nvPicPr>
        <p:blipFill>
          <a:blip r:embed="rId3"/>
          <a:stretch>
            <a:fillRect/>
          </a:stretch>
        </p:blipFill>
        <p:spPr>
          <a:xfrm>
            <a:off x="669234" y="2358889"/>
            <a:ext cx="7620001" cy="3153136"/>
          </a:xfrm>
          <a:prstGeom prst="rect">
            <a:avLst/>
          </a:prstGeom>
        </p:spPr>
      </p:pic>
      <p:sp>
        <p:nvSpPr>
          <p:cNvPr id="7" name="מלבן 6">
            <a:extLst>
              <a:ext uri="{FF2B5EF4-FFF2-40B4-BE49-F238E27FC236}">
                <a16:creationId xmlns="" xmlns:a16="http://schemas.microsoft.com/office/drawing/2014/main" id="{FF4FBD89-805A-5D5E-85DC-441165DC1749}"/>
              </a:ext>
            </a:extLst>
          </p:cNvPr>
          <p:cNvSpPr/>
          <p:nvPr/>
        </p:nvSpPr>
        <p:spPr>
          <a:xfrm>
            <a:off x="410817" y="1828800"/>
            <a:ext cx="8196470" cy="4207565"/>
          </a:xfrm>
          <a:prstGeom prst="rect">
            <a:avLst/>
          </a:prstGeom>
          <a:noFill/>
          <a:ln w="76200">
            <a:solidFill>
              <a:srgbClr val="D1E49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4986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99FFD617-CDF0-BD6D-0E5F-6679C64E86CA}"/>
              </a:ext>
            </a:extLst>
          </p:cNvPr>
          <p:cNvSpPr txBox="1"/>
          <p:nvPr/>
        </p:nvSpPr>
        <p:spPr>
          <a:xfrm>
            <a:off x="4096578" y="344846"/>
            <a:ext cx="1070112" cy="390363"/>
          </a:xfrm>
          <a:prstGeom prst="rect">
            <a:avLst/>
          </a:prstGeom>
          <a:noFill/>
        </p:spPr>
        <p:txBody>
          <a:bodyPr wrap="square">
            <a:spAutoFit/>
          </a:bodyPr>
          <a:lstStyle/>
          <a:p>
            <a:pPr algn="just" rtl="1">
              <a:lnSpc>
                <a:spcPct val="115000"/>
              </a:lnSpc>
              <a:spcAft>
                <a:spcPts val="1000"/>
              </a:spcAft>
            </a:pPr>
            <a:r>
              <a:rPr lang="he-IL"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פְּעִילוּת</a:t>
            </a: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1</a:t>
            </a:r>
            <a:endParaRPr lang="en-US" sz="11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68228D6F-8600-990B-EB8F-238F40A4518B}"/>
              </a:ext>
            </a:extLst>
          </p:cNvPr>
          <p:cNvSpPr txBox="1"/>
          <p:nvPr/>
        </p:nvSpPr>
        <p:spPr>
          <a:xfrm>
            <a:off x="1146314" y="1223851"/>
            <a:ext cx="7583556" cy="1042721"/>
          </a:xfrm>
          <a:prstGeom prst="rect">
            <a:avLst/>
          </a:prstGeom>
          <a:noFill/>
        </p:spPr>
        <p:txBody>
          <a:bodyPr wrap="square">
            <a:spAutoFit/>
          </a:bodyPr>
          <a:lstStyle/>
          <a:p>
            <a:pPr algn="just" rtl="1">
              <a:lnSpc>
                <a:spcPct val="115000"/>
              </a:lnSpc>
              <a:spcAft>
                <a:spcPts val="1000"/>
              </a:spcAft>
            </a:pPr>
            <a:r>
              <a:rPr lang="he-IL"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he-IL" sz="2400" b="1" kern="100" dirty="0">
                <a:effectLst/>
                <a:latin typeface="Calibri" panose="020F0502020204030204" pitchFamily="34" charset="0"/>
                <a:ea typeface="Times New Roman" panose="02020603050405020304" pitchFamily="18" charset="0"/>
                <a:cs typeface="Arial" panose="020B0604020202020204" pitchFamily="34" charset="0"/>
              </a:rPr>
              <a:t>יַלְדֵי כִּתָה א טִיְלוּ בַּשָׂדֶה.</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2400" b="1" kern="100" dirty="0">
                <a:effectLst/>
                <a:latin typeface="Calibri" panose="020F0502020204030204" pitchFamily="34" charset="0"/>
                <a:ea typeface="Times New Roman" panose="02020603050405020304" pitchFamily="18" charset="0"/>
                <a:cs typeface="Arial" panose="020B0604020202020204" pitchFamily="34" charset="0"/>
              </a:rPr>
              <a:t>"מָה אֲנִי רוֹאָה שָׁם?" קָרְאָה שֶׁלִי.</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 xmlns:a16="http://schemas.microsoft.com/office/drawing/2014/main" id="{83DC30A4-86E2-23D8-F9C1-1C999E5386FE}"/>
              </a:ext>
            </a:extLst>
          </p:cNvPr>
          <p:cNvSpPr txBox="1"/>
          <p:nvPr/>
        </p:nvSpPr>
        <p:spPr>
          <a:xfrm>
            <a:off x="771939" y="700800"/>
            <a:ext cx="4605130" cy="754694"/>
          </a:xfrm>
          <a:prstGeom prst="rect">
            <a:avLst/>
          </a:prstGeom>
          <a:noFill/>
        </p:spPr>
        <p:txBody>
          <a:bodyPr wrap="square">
            <a:spAutoFit/>
          </a:bodyPr>
          <a:lstStyle/>
          <a:p>
            <a:pPr algn="just" rtl="1">
              <a:lnSpc>
                <a:spcPct val="115000"/>
              </a:lnSpc>
              <a:spcAft>
                <a:spcPts val="1000"/>
              </a:spcAft>
            </a:pPr>
            <a:r>
              <a:rPr lang="he-IL" sz="40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מָה זֶה?</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תמונה 7">
            <a:extLst>
              <a:ext uri="{FF2B5EF4-FFF2-40B4-BE49-F238E27FC236}">
                <a16:creationId xmlns="" xmlns:a16="http://schemas.microsoft.com/office/drawing/2014/main" id="{DC9BECD5-150B-5156-CD41-D5C4BFE93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1486" y="2266573"/>
            <a:ext cx="6461028" cy="4425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924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139E9664-AEB6-9550-81A8-C303F6FAE5E5}"/>
              </a:ext>
            </a:extLst>
          </p:cNvPr>
          <p:cNvSpPr txBox="1"/>
          <p:nvPr/>
        </p:nvSpPr>
        <p:spPr>
          <a:xfrm>
            <a:off x="1500808" y="1321194"/>
            <a:ext cx="4605130" cy="555986"/>
          </a:xfrm>
          <a:prstGeom prst="rect">
            <a:avLst/>
          </a:prstGeom>
          <a:noFill/>
        </p:spPr>
        <p:txBody>
          <a:bodyPr wrap="square">
            <a:spAutoFit/>
          </a:bodyPr>
          <a:lstStyle/>
          <a:p>
            <a:pPr algn="r" rtl="1">
              <a:lnSpc>
                <a:spcPct val="115000"/>
              </a:lnSpc>
              <a:spcAft>
                <a:spcPts val="1000"/>
              </a:spcAft>
            </a:pPr>
            <a:r>
              <a:rPr lang="he-IL" sz="2800" b="1" kern="0" dirty="0">
                <a:effectLst/>
                <a:latin typeface="Calibri" panose="020F0502020204030204" pitchFamily="34" charset="0"/>
                <a:ea typeface="Times New Roman" panose="02020603050405020304" pitchFamily="18" charset="0"/>
                <a:cs typeface="Arial" panose="020B0604020202020204" pitchFamily="34" charset="0"/>
              </a:rPr>
              <a:t>מָה רָאֲתָה שֶׁלִי?</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hlinkClick r:id="rId3"/>
            <a:extLst>
              <a:ext uri="{FF2B5EF4-FFF2-40B4-BE49-F238E27FC236}">
                <a16:creationId xmlns="" xmlns:a16="http://schemas.microsoft.com/office/drawing/2014/main" id="{1851982F-612C-AE5C-E4D4-BB693B51C047}"/>
              </a:ext>
            </a:extLst>
          </p:cNvPr>
          <p:cNvPicPr>
            <a:picLocks noChangeAspect="1"/>
          </p:cNvPicPr>
          <p:nvPr/>
        </p:nvPicPr>
        <p:blipFill>
          <a:blip r:embed="rId4"/>
          <a:stretch>
            <a:fillRect/>
          </a:stretch>
        </p:blipFill>
        <p:spPr>
          <a:xfrm>
            <a:off x="553278" y="1930114"/>
            <a:ext cx="8037443" cy="4290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תיבת טקסט 5">
            <a:extLst>
              <a:ext uri="{FF2B5EF4-FFF2-40B4-BE49-F238E27FC236}">
                <a16:creationId xmlns="" xmlns:a16="http://schemas.microsoft.com/office/drawing/2014/main" id="{A1DFBFA7-B47F-65AF-044F-F21ADA5A57FC}"/>
              </a:ext>
            </a:extLst>
          </p:cNvPr>
          <p:cNvSpPr txBox="1"/>
          <p:nvPr/>
        </p:nvSpPr>
        <p:spPr>
          <a:xfrm>
            <a:off x="-59636" y="582523"/>
            <a:ext cx="6520069" cy="820930"/>
          </a:xfrm>
          <a:prstGeom prst="rect">
            <a:avLst/>
          </a:prstGeom>
          <a:noFill/>
        </p:spPr>
        <p:txBody>
          <a:bodyPr wrap="square">
            <a:spAutoFit/>
          </a:bodyPr>
          <a:lstStyle/>
          <a:p>
            <a:pPr algn="just" rtl="1">
              <a:lnSpc>
                <a:spcPct val="115000"/>
              </a:lnSpc>
              <a:spcAft>
                <a:spcPts val="1000"/>
              </a:spcAft>
            </a:pPr>
            <a:r>
              <a:rPr lang="he-IL" sz="44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צוֹפִים בְּסִרְטוֹן</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30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1169DAE1-3CF6-DDDB-FC92-C18144CE1D10}"/>
              </a:ext>
            </a:extLst>
          </p:cNvPr>
          <p:cNvSpPr txBox="1"/>
          <p:nvPr/>
        </p:nvSpPr>
        <p:spPr>
          <a:xfrm>
            <a:off x="1646582" y="547028"/>
            <a:ext cx="4605130" cy="916276"/>
          </a:xfrm>
          <a:prstGeom prst="rect">
            <a:avLst/>
          </a:prstGeom>
          <a:noFill/>
        </p:spPr>
        <p:txBody>
          <a:bodyPr wrap="square">
            <a:spAutoFit/>
          </a:bodyPr>
          <a:lstStyle/>
          <a:p>
            <a:pPr algn="r" rtl="1">
              <a:lnSpc>
                <a:spcPct val="150000"/>
              </a:lnSpc>
              <a:spcAft>
                <a:spcPts val="1000"/>
              </a:spcAft>
            </a:pPr>
            <a:r>
              <a:rPr lang="he-IL" sz="40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מָה </a:t>
            </a:r>
            <a:r>
              <a:rPr lang="he-IL" sz="40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רָאוּ הַיְלָדִים?</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3E1574E0-6325-8720-EB29-EB4F0BBA49CB}"/>
              </a:ext>
            </a:extLst>
          </p:cNvPr>
          <p:cNvSpPr txBox="1"/>
          <p:nvPr/>
        </p:nvSpPr>
        <p:spPr>
          <a:xfrm>
            <a:off x="4651515" y="1802416"/>
            <a:ext cx="4412972" cy="3503523"/>
          </a:xfrm>
          <a:prstGeom prst="rect">
            <a:avLst/>
          </a:prstGeom>
          <a:noFill/>
        </p:spPr>
        <p:txBody>
          <a:bodyPr wrap="square">
            <a:spAutoFit/>
          </a:bodyPr>
          <a:lstStyle/>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הַיְלָדִים רָאוּ עֲרֵמוֹת קְטַנוֹת שֶׁל אֲדָמָה</a:t>
            </a: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מְסֻדָרוֹת בְּשׁוּרָה.</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הֵם הָלְכוּ לְסוֹף הַשׁוּרָה וְעָמְדוּ בְּשֶׁקֶט </a:t>
            </a:r>
            <a:r>
              <a:rPr lang="en-US"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r>
            <a:br>
              <a:rPr lang="en-US"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b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לְיַד עֲרֵמַת הָאֲדָמָה הָאַחֲרוֹנָה.</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לְפֶתַע הֵם שָׁמְעוּ נְקִישׁוֹת.</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"הַאִם יֵשׁ שָׁם מִישֶׁהוּ?": שָׁאַל עֹמֶר</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algn="r"/>
            <a:r>
              <a:rPr lang="he-IL" sz="1800" b="1" dirty="0">
                <a:solidFill>
                  <a:srgbClr val="222222"/>
                </a:solidFill>
                <a:effectLst/>
                <a:ea typeface="Calibri" panose="020F0502020204030204" pitchFamily="34" charset="0"/>
                <a:cs typeface="Arial" panose="020B0604020202020204" pitchFamily="34" charset="0"/>
              </a:rPr>
              <a:t>"מִי מִסְתַתֵר שָׁם?": שאל נֹעַם</a:t>
            </a:r>
            <a:endParaRPr lang="he-IL" b="1" dirty="0"/>
          </a:p>
        </p:txBody>
      </p:sp>
      <p:pic>
        <p:nvPicPr>
          <p:cNvPr id="6" name="תמונה 5">
            <a:extLst>
              <a:ext uri="{FF2B5EF4-FFF2-40B4-BE49-F238E27FC236}">
                <a16:creationId xmlns="" xmlns:a16="http://schemas.microsoft.com/office/drawing/2014/main" id="{A3367C50-843F-5A81-E523-394907C4F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13" y="1795003"/>
            <a:ext cx="5221357" cy="3631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255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414215D8-B004-A5D5-0D97-427441F1B39C}"/>
              </a:ext>
            </a:extLst>
          </p:cNvPr>
          <p:cNvSpPr txBox="1"/>
          <p:nvPr/>
        </p:nvSpPr>
        <p:spPr>
          <a:xfrm>
            <a:off x="1275519" y="1457497"/>
            <a:ext cx="4605130" cy="669094"/>
          </a:xfrm>
          <a:prstGeom prst="rect">
            <a:avLst/>
          </a:prstGeom>
          <a:noFill/>
        </p:spPr>
        <p:txBody>
          <a:bodyPr wrap="square">
            <a:spAutoFit/>
          </a:bodyPr>
          <a:lstStyle/>
          <a:p>
            <a:pPr algn="r" rtl="1">
              <a:lnSpc>
                <a:spcPct val="150000"/>
              </a:lnSpc>
              <a:spcAft>
                <a:spcPts val="1000"/>
              </a:spcAft>
            </a:pPr>
            <a:r>
              <a:rPr lang="he-IL" sz="2800" b="1" kern="0" dirty="0">
                <a:latin typeface="Calibri" panose="020F0502020204030204" pitchFamily="34" charset="0"/>
                <a:cs typeface="Arial" panose="020B0604020202020204" pitchFamily="34" charset="0"/>
              </a:rPr>
              <a:t>נָא לְהַכִּיר: חוֹלֶד</a:t>
            </a:r>
            <a:endParaRPr lang="en-US" sz="2800" b="1" kern="0" dirty="0">
              <a:latin typeface="Calibri" panose="020F0502020204030204" pitchFamily="34" charset="0"/>
              <a:cs typeface="Arial" panose="020B0604020202020204" pitchFamily="34" charset="0"/>
            </a:endParaRPr>
          </a:p>
        </p:txBody>
      </p:sp>
      <p:pic>
        <p:nvPicPr>
          <p:cNvPr id="7" name="תמונה 6">
            <a:hlinkClick r:id="rId3"/>
            <a:extLst>
              <a:ext uri="{FF2B5EF4-FFF2-40B4-BE49-F238E27FC236}">
                <a16:creationId xmlns="" xmlns:a16="http://schemas.microsoft.com/office/drawing/2014/main" id="{0C6E46C9-CD0F-ADF3-906C-2506C758A956}"/>
              </a:ext>
            </a:extLst>
          </p:cNvPr>
          <p:cNvPicPr>
            <a:picLocks noChangeAspect="1"/>
          </p:cNvPicPr>
          <p:nvPr/>
        </p:nvPicPr>
        <p:blipFill>
          <a:blip r:embed="rId4"/>
          <a:stretch>
            <a:fillRect/>
          </a:stretch>
        </p:blipFill>
        <p:spPr>
          <a:xfrm>
            <a:off x="892424" y="2126591"/>
            <a:ext cx="7491672" cy="419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תיבת טקסט 8">
            <a:extLst>
              <a:ext uri="{FF2B5EF4-FFF2-40B4-BE49-F238E27FC236}">
                <a16:creationId xmlns="" xmlns:a16="http://schemas.microsoft.com/office/drawing/2014/main" id="{73C77AC9-48C5-D8F5-7EBD-1B26432462E7}"/>
              </a:ext>
            </a:extLst>
          </p:cNvPr>
          <p:cNvSpPr txBox="1"/>
          <p:nvPr/>
        </p:nvSpPr>
        <p:spPr>
          <a:xfrm>
            <a:off x="2203173" y="6317599"/>
            <a:ext cx="4605130" cy="464871"/>
          </a:xfrm>
          <a:prstGeom prst="rect">
            <a:avLst/>
          </a:prstGeom>
          <a:noFill/>
        </p:spPr>
        <p:txBody>
          <a:bodyPr wrap="square">
            <a:spAutoFit/>
          </a:bodyPr>
          <a:lstStyle/>
          <a:p>
            <a:pPr algn="r" rtl="1">
              <a:lnSpc>
                <a:spcPct val="150000"/>
              </a:lnSpc>
              <a:spcAft>
                <a:spcPts val="1000"/>
              </a:spcAft>
            </a:pPr>
            <a:r>
              <a:rPr lang="he-IL" sz="1800" kern="100" dirty="0">
                <a:solidFill>
                  <a:srgbClr val="000000"/>
                </a:solidFill>
                <a:effectLst/>
                <a:latin typeface="Calibri" panose="020F0502020204030204" pitchFamily="34" charset="0"/>
                <a:ea typeface="Calibri" panose="020F0502020204030204" pitchFamily="34" charset="0"/>
                <a:cs typeface="Assistant" pitchFamily="2" charset="-79"/>
              </a:rPr>
              <a:t>הסרטון באדיבות ד"ר גלעד פילוסוף</a:t>
            </a:r>
            <a:r>
              <a:rPr lang="en-US" sz="1800" kern="100" dirty="0">
                <a:solidFill>
                  <a:srgbClr val="000000"/>
                </a:solidFill>
                <a:effectLst/>
                <a:latin typeface="Assistant" pitchFamily="2" charset="-79"/>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תיבת טקסט 9">
            <a:extLst>
              <a:ext uri="{FF2B5EF4-FFF2-40B4-BE49-F238E27FC236}">
                <a16:creationId xmlns="" xmlns:a16="http://schemas.microsoft.com/office/drawing/2014/main" id="{B3009A86-4C81-5D69-BFDA-9AE876D6D4ED}"/>
              </a:ext>
            </a:extLst>
          </p:cNvPr>
          <p:cNvSpPr txBox="1"/>
          <p:nvPr/>
        </p:nvSpPr>
        <p:spPr>
          <a:xfrm>
            <a:off x="-165653" y="634019"/>
            <a:ext cx="6520069" cy="820930"/>
          </a:xfrm>
          <a:prstGeom prst="rect">
            <a:avLst/>
          </a:prstGeom>
          <a:noFill/>
        </p:spPr>
        <p:txBody>
          <a:bodyPr wrap="square">
            <a:spAutoFit/>
          </a:bodyPr>
          <a:lstStyle/>
          <a:p>
            <a:pPr algn="just" rtl="1">
              <a:lnSpc>
                <a:spcPct val="115000"/>
              </a:lnSpc>
              <a:spcAft>
                <a:spcPts val="1000"/>
              </a:spcAft>
            </a:pPr>
            <a:r>
              <a:rPr lang="he-IL" sz="44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צוֹפִים בְּסִרְטוֹן</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423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7654E083-9048-F0F4-EB48-AA60B69805E1}"/>
              </a:ext>
            </a:extLst>
          </p:cNvPr>
          <p:cNvSpPr txBox="1"/>
          <p:nvPr/>
        </p:nvSpPr>
        <p:spPr>
          <a:xfrm>
            <a:off x="1401417" y="709280"/>
            <a:ext cx="5668618" cy="754694"/>
          </a:xfrm>
          <a:prstGeom prst="rect">
            <a:avLst/>
          </a:prstGeom>
          <a:noFill/>
        </p:spPr>
        <p:txBody>
          <a:bodyPr wrap="square">
            <a:spAutoFit/>
          </a:bodyPr>
          <a:lstStyle/>
          <a:p>
            <a:pPr algn="r" rtl="1">
              <a:lnSpc>
                <a:spcPct val="115000"/>
              </a:lnSpc>
              <a:spcAft>
                <a:spcPts val="1000"/>
              </a:spcAft>
            </a:pPr>
            <a:r>
              <a:rPr lang="he-IL" sz="40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מָה </a:t>
            </a:r>
            <a:r>
              <a:rPr lang="he-IL" sz="4000" b="1" kern="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הִפְלִיא </a:t>
            </a:r>
            <a:r>
              <a:rPr lang="he-IL" sz="40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בַּסִּרְטוֹן? </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descr="תמונה שמכילה גרפיקה, עיצוב גרפי, צילום מסך, לוגו&#10;&#10;התיאור נוצר באופן אוטומטי">
            <a:extLst>
              <a:ext uri="{FF2B5EF4-FFF2-40B4-BE49-F238E27FC236}">
                <a16:creationId xmlns="" xmlns:a16="http://schemas.microsoft.com/office/drawing/2014/main" id="{64F73915-DAFF-7437-854E-A6F868A0D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634" y="2176509"/>
            <a:ext cx="4498573" cy="3833352"/>
          </a:xfrm>
          <a:prstGeom prst="rect">
            <a:avLst/>
          </a:prstGeom>
        </p:spPr>
      </p:pic>
      <p:grpSp>
        <p:nvGrpSpPr>
          <p:cNvPr id="15" name="קבוצה 14">
            <a:extLst>
              <a:ext uri="{FF2B5EF4-FFF2-40B4-BE49-F238E27FC236}">
                <a16:creationId xmlns="" xmlns:a16="http://schemas.microsoft.com/office/drawing/2014/main" id="{8DBB1A51-2BE0-88E6-3145-04463EFB476E}"/>
              </a:ext>
            </a:extLst>
          </p:cNvPr>
          <p:cNvGrpSpPr/>
          <p:nvPr/>
        </p:nvGrpSpPr>
        <p:grpSpPr>
          <a:xfrm>
            <a:off x="808951" y="1708930"/>
            <a:ext cx="1532891" cy="1439854"/>
            <a:chOff x="530087" y="740580"/>
            <a:chExt cx="1762539" cy="1655564"/>
          </a:xfrm>
          <a:noFill/>
        </p:grpSpPr>
        <p:sp>
          <p:nvSpPr>
            <p:cNvPr id="16" name="כוכב: 5 פינות 15">
              <a:extLst>
                <a:ext uri="{FF2B5EF4-FFF2-40B4-BE49-F238E27FC236}">
                  <a16:creationId xmlns="" xmlns:a16="http://schemas.microsoft.com/office/drawing/2014/main" id="{D471E039-74C3-D24B-70C4-F49985520820}"/>
                </a:ext>
              </a:extLst>
            </p:cNvPr>
            <p:cNvSpPr/>
            <p:nvPr/>
          </p:nvSpPr>
          <p:spPr>
            <a:xfrm>
              <a:off x="530087" y="740580"/>
              <a:ext cx="1762539" cy="1655564"/>
            </a:xfrm>
            <a:prstGeom prst="star5">
              <a:avLst>
                <a:gd name="adj" fmla="val 26481"/>
                <a:gd name="hf" fmla="val 105146"/>
                <a:gd name="vf" fmla="val 110557"/>
              </a:avLst>
            </a:prstGeom>
            <a:grp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600">
                <a:solidFill>
                  <a:schemeClr val="tx1"/>
                </a:solidFill>
              </a:endParaRPr>
            </a:p>
          </p:txBody>
        </p:sp>
        <p:sp>
          <p:nvSpPr>
            <p:cNvPr id="17" name="תיבת טקסט 16">
              <a:extLst>
                <a:ext uri="{FF2B5EF4-FFF2-40B4-BE49-F238E27FC236}">
                  <a16:creationId xmlns="" xmlns:a16="http://schemas.microsoft.com/office/drawing/2014/main" id="{E5CDB4CF-D69E-EFC4-8BF6-85A2B57380E2}"/>
                </a:ext>
              </a:extLst>
            </p:cNvPr>
            <p:cNvSpPr txBox="1"/>
            <p:nvPr/>
          </p:nvSpPr>
          <p:spPr>
            <a:xfrm>
              <a:off x="848219" y="1351190"/>
              <a:ext cx="1040296" cy="486962"/>
            </a:xfrm>
            <a:prstGeom prst="rect">
              <a:avLst/>
            </a:prstGeom>
            <a:grpFill/>
          </p:spPr>
          <p:txBody>
            <a:bodyPr wrap="square">
              <a:spAutoFit/>
            </a:bodyPr>
            <a:lstStyle/>
            <a:p>
              <a:pPr algn="r" rtl="1">
                <a:lnSpc>
                  <a:spcPct val="115000"/>
                </a:lnSpc>
                <a:spcAft>
                  <a:spcPts val="1000"/>
                </a:spcAft>
              </a:pPr>
              <a:r>
                <a:rPr lang="he-IL" sz="2000" b="1" kern="100" dirty="0">
                  <a:effectLst/>
                  <a:latin typeface="Calibri" panose="020F0502020204030204" pitchFamily="34" charset="0"/>
                  <a:ea typeface="Calibri" panose="020F0502020204030204" pitchFamily="34" charset="0"/>
                  <a:cs typeface="Arial" panose="020B0604020202020204" pitchFamily="34" charset="0"/>
                </a:rPr>
                <a:t>מַדְהִים</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7" name="קבוצה 26">
            <a:extLst>
              <a:ext uri="{FF2B5EF4-FFF2-40B4-BE49-F238E27FC236}">
                <a16:creationId xmlns="" xmlns:a16="http://schemas.microsoft.com/office/drawing/2014/main" id="{2CD76D76-3A12-73D7-C3AD-247DA2E78019}"/>
              </a:ext>
            </a:extLst>
          </p:cNvPr>
          <p:cNvGrpSpPr/>
          <p:nvPr/>
        </p:nvGrpSpPr>
        <p:grpSpPr>
          <a:xfrm>
            <a:off x="6883250" y="1637751"/>
            <a:ext cx="1553818" cy="1459511"/>
            <a:chOff x="6459180" y="962901"/>
            <a:chExt cx="1553818" cy="1459511"/>
          </a:xfrm>
        </p:grpSpPr>
        <p:sp>
          <p:nvSpPr>
            <p:cNvPr id="18" name="כוכב: 5 פינות 17">
              <a:extLst>
                <a:ext uri="{FF2B5EF4-FFF2-40B4-BE49-F238E27FC236}">
                  <a16:creationId xmlns="" xmlns:a16="http://schemas.microsoft.com/office/drawing/2014/main" id="{606D49B1-DE91-9A8C-159B-74E957DC7E7B}"/>
                </a:ext>
              </a:extLst>
            </p:cNvPr>
            <p:cNvSpPr/>
            <p:nvPr/>
          </p:nvSpPr>
          <p:spPr>
            <a:xfrm>
              <a:off x="6459180" y="962901"/>
              <a:ext cx="1553818" cy="1459511"/>
            </a:xfrm>
            <a:prstGeom prst="star5">
              <a:avLst>
                <a:gd name="adj" fmla="val 23204"/>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תיבת טקסט 19">
              <a:extLst>
                <a:ext uri="{FF2B5EF4-FFF2-40B4-BE49-F238E27FC236}">
                  <a16:creationId xmlns="" xmlns:a16="http://schemas.microsoft.com/office/drawing/2014/main" id="{D9EEBA98-9F8A-8BDF-E870-E24EF198BEFA}"/>
                </a:ext>
              </a:extLst>
            </p:cNvPr>
            <p:cNvSpPr txBox="1"/>
            <p:nvPr/>
          </p:nvSpPr>
          <p:spPr>
            <a:xfrm>
              <a:off x="6692044" y="1494326"/>
              <a:ext cx="892368" cy="390363"/>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מַלְהִיב</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1" name="קבוצה 20">
            <a:extLst>
              <a:ext uri="{FF2B5EF4-FFF2-40B4-BE49-F238E27FC236}">
                <a16:creationId xmlns="" xmlns:a16="http://schemas.microsoft.com/office/drawing/2014/main" id="{62856234-B6AB-9D60-5739-5297C0BDE5F7}"/>
              </a:ext>
            </a:extLst>
          </p:cNvPr>
          <p:cNvGrpSpPr/>
          <p:nvPr/>
        </p:nvGrpSpPr>
        <p:grpSpPr>
          <a:xfrm>
            <a:off x="799012" y="4244954"/>
            <a:ext cx="1522178" cy="1429791"/>
            <a:chOff x="849962" y="4309873"/>
            <a:chExt cx="1522178" cy="1429791"/>
          </a:xfrm>
          <a:noFill/>
        </p:grpSpPr>
        <p:sp>
          <p:nvSpPr>
            <p:cNvPr id="22" name="כוכב: 5 פינות 21">
              <a:extLst>
                <a:ext uri="{FF2B5EF4-FFF2-40B4-BE49-F238E27FC236}">
                  <a16:creationId xmlns="" xmlns:a16="http://schemas.microsoft.com/office/drawing/2014/main" id="{195AF182-5E0D-CCC6-3556-9EDD445D6F69}"/>
                </a:ext>
              </a:extLst>
            </p:cNvPr>
            <p:cNvSpPr/>
            <p:nvPr/>
          </p:nvSpPr>
          <p:spPr>
            <a:xfrm>
              <a:off x="849962" y="4309873"/>
              <a:ext cx="1522178" cy="1429791"/>
            </a:xfrm>
            <a:prstGeom prst="star5">
              <a:avLst>
                <a:gd name="adj" fmla="val 23271"/>
                <a:gd name="hf" fmla="val 105146"/>
                <a:gd name="vf" fmla="val 110557"/>
              </a:avLst>
            </a:prstGeom>
            <a:grp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תיבת טקסט 22">
              <a:extLst>
                <a:ext uri="{FF2B5EF4-FFF2-40B4-BE49-F238E27FC236}">
                  <a16:creationId xmlns="" xmlns:a16="http://schemas.microsoft.com/office/drawing/2014/main" id="{7881A562-3859-8A01-E961-82A0127C6294}"/>
                </a:ext>
              </a:extLst>
            </p:cNvPr>
            <p:cNvSpPr txBox="1"/>
            <p:nvPr/>
          </p:nvSpPr>
          <p:spPr>
            <a:xfrm>
              <a:off x="1029102" y="4829586"/>
              <a:ext cx="972717" cy="390363"/>
            </a:xfrm>
            <a:prstGeom prst="rect">
              <a:avLst/>
            </a:prstGeom>
            <a:grp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מַקְסִים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8" name="קבוצה 27">
            <a:extLst>
              <a:ext uri="{FF2B5EF4-FFF2-40B4-BE49-F238E27FC236}">
                <a16:creationId xmlns="" xmlns:a16="http://schemas.microsoft.com/office/drawing/2014/main" id="{9843AD59-0883-7340-2B50-10B2E92064F0}"/>
              </a:ext>
            </a:extLst>
          </p:cNvPr>
          <p:cNvGrpSpPr/>
          <p:nvPr/>
        </p:nvGrpSpPr>
        <p:grpSpPr>
          <a:xfrm>
            <a:off x="7277007" y="3700958"/>
            <a:ext cx="1573881" cy="1478356"/>
            <a:chOff x="7277007" y="3700958"/>
            <a:chExt cx="1573881" cy="1478356"/>
          </a:xfrm>
        </p:grpSpPr>
        <p:sp>
          <p:nvSpPr>
            <p:cNvPr id="19" name="כוכב: 5 פינות 18">
              <a:extLst>
                <a:ext uri="{FF2B5EF4-FFF2-40B4-BE49-F238E27FC236}">
                  <a16:creationId xmlns="" xmlns:a16="http://schemas.microsoft.com/office/drawing/2014/main" id="{69702FF9-A708-67BA-74E5-7198442004CB}"/>
                </a:ext>
              </a:extLst>
            </p:cNvPr>
            <p:cNvSpPr/>
            <p:nvPr/>
          </p:nvSpPr>
          <p:spPr>
            <a:xfrm>
              <a:off x="7277007" y="3700958"/>
              <a:ext cx="1573881" cy="1478356"/>
            </a:xfrm>
            <a:prstGeom prst="star5">
              <a:avLst>
                <a:gd name="adj" fmla="val 25990"/>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4" name="תיבת טקסט 23">
              <a:extLst>
                <a:ext uri="{FF2B5EF4-FFF2-40B4-BE49-F238E27FC236}">
                  <a16:creationId xmlns="" xmlns:a16="http://schemas.microsoft.com/office/drawing/2014/main" id="{06B0D622-5418-24EF-967F-AF50FDA492BB}"/>
                </a:ext>
              </a:extLst>
            </p:cNvPr>
            <p:cNvSpPr txBox="1"/>
            <p:nvPr/>
          </p:nvSpPr>
          <p:spPr>
            <a:xfrm>
              <a:off x="7277007" y="4244954"/>
              <a:ext cx="1106556" cy="390363"/>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מֻפְלָא</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5" name="כוכב: 5 פינות 24">
            <a:extLst>
              <a:ext uri="{FF2B5EF4-FFF2-40B4-BE49-F238E27FC236}">
                <a16:creationId xmlns="" xmlns:a16="http://schemas.microsoft.com/office/drawing/2014/main" id="{653DF322-4899-5F6E-0972-09D6A0117C07}"/>
              </a:ext>
            </a:extLst>
          </p:cNvPr>
          <p:cNvSpPr/>
          <p:nvPr/>
        </p:nvSpPr>
        <p:spPr>
          <a:xfrm>
            <a:off x="4885299" y="5198807"/>
            <a:ext cx="1573881" cy="1478356"/>
          </a:xfrm>
          <a:prstGeom prst="star5">
            <a:avLst>
              <a:gd name="adj" fmla="val 25990"/>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6" name="תיבת טקסט 25">
            <a:extLst>
              <a:ext uri="{FF2B5EF4-FFF2-40B4-BE49-F238E27FC236}">
                <a16:creationId xmlns="" xmlns:a16="http://schemas.microsoft.com/office/drawing/2014/main" id="{BB5A218E-4FC1-BD40-4ED8-8CA49A111466}"/>
              </a:ext>
            </a:extLst>
          </p:cNvPr>
          <p:cNvSpPr txBox="1"/>
          <p:nvPr/>
        </p:nvSpPr>
        <p:spPr>
          <a:xfrm>
            <a:off x="4982867" y="5858934"/>
            <a:ext cx="1106556" cy="390363"/>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מפליא</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5941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 xmlns:a16="http://schemas.microsoft.com/office/drawing/2014/main" id="{4A8D602D-A014-B1F3-C818-31CF5F3C31FE}"/>
              </a:ext>
            </a:extLst>
          </p:cNvPr>
          <p:cNvSpPr txBox="1"/>
          <p:nvPr/>
        </p:nvSpPr>
        <p:spPr>
          <a:xfrm>
            <a:off x="4096578" y="344846"/>
            <a:ext cx="1070112" cy="390363"/>
          </a:xfrm>
          <a:prstGeom prst="rect">
            <a:avLst/>
          </a:prstGeom>
          <a:noFill/>
        </p:spPr>
        <p:txBody>
          <a:bodyPr wrap="square">
            <a:spAutoFit/>
          </a:bodyPr>
          <a:lstStyle/>
          <a:p>
            <a:pPr algn="just" rtl="1">
              <a:lnSpc>
                <a:spcPct val="115000"/>
              </a:lnSpc>
              <a:spcAft>
                <a:spcPts val="1000"/>
              </a:spcAft>
            </a:pPr>
            <a:r>
              <a:rPr lang="he-IL"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פְּעִילוּת</a:t>
            </a: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2</a:t>
            </a:r>
            <a:endParaRPr lang="en-US" sz="11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 xmlns:a16="http://schemas.microsoft.com/office/drawing/2014/main" id="{085494FF-436A-2E5F-5EBF-250603BED597}"/>
              </a:ext>
            </a:extLst>
          </p:cNvPr>
          <p:cNvSpPr txBox="1"/>
          <p:nvPr/>
        </p:nvSpPr>
        <p:spPr>
          <a:xfrm>
            <a:off x="1679713" y="735209"/>
            <a:ext cx="4605130" cy="754694"/>
          </a:xfrm>
          <a:prstGeom prst="rect">
            <a:avLst/>
          </a:prstGeom>
          <a:noFill/>
        </p:spPr>
        <p:txBody>
          <a:bodyPr wrap="square">
            <a:spAutoFit/>
          </a:bodyPr>
          <a:lstStyle/>
          <a:p>
            <a:pPr indent="76200"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חוֹקְרִים מַרְשְמֶלוֹ</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 xmlns:a16="http://schemas.microsoft.com/office/drawing/2014/main" id="{CFEDE26A-668B-EA6A-3BA8-EBDCA84D1939}"/>
              </a:ext>
            </a:extLst>
          </p:cNvPr>
          <p:cNvPicPr>
            <a:picLocks noChangeAspect="1"/>
          </p:cNvPicPr>
          <p:nvPr/>
        </p:nvPicPr>
        <p:blipFill>
          <a:blip r:embed="rId3"/>
          <a:stretch>
            <a:fillRect/>
          </a:stretch>
        </p:blipFill>
        <p:spPr>
          <a:xfrm>
            <a:off x="1796876" y="1731675"/>
            <a:ext cx="5803246" cy="4589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423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F5F64092-074C-EB4E-176E-961E08B6C147}"/>
              </a:ext>
            </a:extLst>
          </p:cNvPr>
          <p:cNvSpPr txBox="1"/>
          <p:nvPr/>
        </p:nvSpPr>
        <p:spPr>
          <a:xfrm>
            <a:off x="1308652" y="689402"/>
            <a:ext cx="4605130" cy="754694"/>
          </a:xfrm>
          <a:prstGeom prst="rect">
            <a:avLst/>
          </a:prstGeom>
          <a:noFill/>
        </p:spPr>
        <p:txBody>
          <a:bodyPr wrap="square">
            <a:spAutoFit/>
          </a:bodyPr>
          <a:lstStyle/>
          <a:p>
            <a:pPr indent="76200"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אֵיבְרֵי הַחוּשׁ</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גרפיקה 21">
            <a:extLst>
              <a:ext uri="{FF2B5EF4-FFF2-40B4-BE49-F238E27FC236}">
                <a16:creationId xmlns="" xmlns:a16="http://schemas.microsoft.com/office/drawing/2014/main" id="{A0C7C0CB-441F-01C4-E2EF-04B38EC9DFC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75606" y="2897178"/>
            <a:ext cx="1368001" cy="1368000"/>
          </a:xfrm>
          <a:prstGeom prst="rect">
            <a:avLst/>
          </a:prstGeom>
          <a:effectLst>
            <a:outerShdw blurRad="50800" dist="38100" dir="2700000" algn="tl" rotWithShape="0">
              <a:prstClr val="black">
                <a:alpha val="40000"/>
              </a:prstClr>
            </a:outerShdw>
          </a:effectLst>
        </p:spPr>
      </p:pic>
      <p:pic>
        <p:nvPicPr>
          <p:cNvPr id="4" name="גרפיקה 3">
            <a:extLst>
              <a:ext uri="{FF2B5EF4-FFF2-40B4-BE49-F238E27FC236}">
                <a16:creationId xmlns="" xmlns:a16="http://schemas.microsoft.com/office/drawing/2014/main" id="{4081A31A-717B-1861-55A3-B83B98810A2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492590" y="2897178"/>
            <a:ext cx="1368002" cy="1368000"/>
          </a:xfrm>
          <a:prstGeom prst="rect">
            <a:avLst/>
          </a:prstGeom>
          <a:effectLst>
            <a:outerShdw blurRad="50800" dist="38100" dir="2700000" algn="tl" rotWithShape="0">
              <a:prstClr val="black">
                <a:alpha val="40000"/>
              </a:prstClr>
            </a:outerShdw>
          </a:effectLst>
        </p:spPr>
      </p:pic>
      <p:pic>
        <p:nvPicPr>
          <p:cNvPr id="35" name="גרפיקה 34">
            <a:extLst>
              <a:ext uri="{FF2B5EF4-FFF2-40B4-BE49-F238E27FC236}">
                <a16:creationId xmlns="" xmlns:a16="http://schemas.microsoft.com/office/drawing/2014/main" id="{46044ECC-0C8C-721F-51FB-0A90E28F464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058621" y="2897178"/>
            <a:ext cx="1368001" cy="1368000"/>
          </a:xfrm>
          <a:prstGeom prst="rect">
            <a:avLst/>
          </a:prstGeom>
          <a:effectLst>
            <a:outerShdw blurRad="50800" dist="38100" dir="2700000" algn="tl" rotWithShape="0">
              <a:prstClr val="black">
                <a:alpha val="40000"/>
              </a:prstClr>
            </a:outerShdw>
          </a:effectLst>
        </p:spPr>
      </p:pic>
      <p:pic>
        <p:nvPicPr>
          <p:cNvPr id="36" name="גרפיקה 35">
            <a:extLst>
              <a:ext uri="{FF2B5EF4-FFF2-40B4-BE49-F238E27FC236}">
                <a16:creationId xmlns="" xmlns:a16="http://schemas.microsoft.com/office/drawing/2014/main" id="{D7EA26D2-13A0-33AB-E59F-AFACDD96BC0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2341636" y="2897178"/>
            <a:ext cx="1368001" cy="1368000"/>
          </a:xfrm>
          <a:prstGeom prst="rect">
            <a:avLst/>
          </a:prstGeom>
          <a:effectLst>
            <a:outerShdw blurRad="50800" dist="38100" dir="2700000" algn="tl" rotWithShape="0">
              <a:prstClr val="black">
                <a:alpha val="40000"/>
              </a:prstClr>
            </a:outerShdw>
          </a:effectLst>
        </p:spPr>
      </p:pic>
      <p:grpSp>
        <p:nvGrpSpPr>
          <p:cNvPr id="38" name="קבוצה 37">
            <a:extLst>
              <a:ext uri="{FF2B5EF4-FFF2-40B4-BE49-F238E27FC236}">
                <a16:creationId xmlns="" xmlns:a16="http://schemas.microsoft.com/office/drawing/2014/main" id="{64FE8415-FE87-B63B-790F-8A5B5FF09A54}"/>
              </a:ext>
            </a:extLst>
          </p:cNvPr>
          <p:cNvGrpSpPr/>
          <p:nvPr/>
        </p:nvGrpSpPr>
        <p:grpSpPr>
          <a:xfrm>
            <a:off x="624652" y="2897178"/>
            <a:ext cx="1368000" cy="1368000"/>
            <a:chOff x="583002" y="4238407"/>
            <a:chExt cx="1416704" cy="1296000"/>
          </a:xfrm>
        </p:grpSpPr>
        <p:sp>
          <p:nvSpPr>
            <p:cNvPr id="39" name="מלבן: פינות מעוגלות 38">
              <a:extLst>
                <a:ext uri="{FF2B5EF4-FFF2-40B4-BE49-F238E27FC236}">
                  <a16:creationId xmlns="" xmlns:a16="http://schemas.microsoft.com/office/drawing/2014/main" id="{D3F05831-41D3-2FA2-39E3-5B9F2ADE1F43}"/>
                </a:ext>
              </a:extLst>
            </p:cNvPr>
            <p:cNvSpPr/>
            <p:nvPr/>
          </p:nvSpPr>
          <p:spPr>
            <a:xfrm>
              <a:off x="583002" y="4238407"/>
              <a:ext cx="1416704" cy="1296000"/>
            </a:xfrm>
            <a:prstGeom prst="roundRect">
              <a:avLst>
                <a:gd name="adj" fmla="val 10576"/>
              </a:avLst>
            </a:prstGeom>
            <a:solidFill>
              <a:srgbClr val="5A5EA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0" anchor="ctr" anchorCtr="0">
              <a:noAutofit/>
            </a:bodyPr>
            <a:lstStyle/>
            <a:p>
              <a:pPr marL="0" indent="0" algn="ctr" defTabSz="933450" rtl="1">
                <a:lnSpc>
                  <a:spcPct val="90000"/>
                </a:lnSpc>
                <a:spcBef>
                  <a:spcPct val="0"/>
                </a:spcBef>
                <a:spcAft>
                  <a:spcPct val="35000"/>
                </a:spcAft>
                <a:buNone/>
              </a:pPr>
              <a:endParaRPr lang="x-none" sz="2100" b="1" kern="1200"/>
            </a:p>
          </p:txBody>
        </p:sp>
        <p:sp>
          <p:nvSpPr>
            <p:cNvPr id="40" name="צורה חופשית: צורה 39">
              <a:extLst>
                <a:ext uri="{FF2B5EF4-FFF2-40B4-BE49-F238E27FC236}">
                  <a16:creationId xmlns="" xmlns:a16="http://schemas.microsoft.com/office/drawing/2014/main" id="{E6D04D3E-C790-829B-9670-BD3BB9ED13AC}"/>
                </a:ext>
              </a:extLst>
            </p:cNvPr>
            <p:cNvSpPr/>
            <p:nvPr/>
          </p:nvSpPr>
          <p:spPr>
            <a:xfrm>
              <a:off x="1160516" y="4372309"/>
              <a:ext cx="261676" cy="186743"/>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6CCB4"/>
            </a:solidFill>
            <a:ln w="9525" cap="flat">
              <a:solidFill>
                <a:schemeClr val="tx1"/>
              </a:solidFill>
              <a:prstDash val="solid"/>
              <a:miter/>
            </a:ln>
          </p:spPr>
          <p:txBody>
            <a:bodyPr rtlCol="0" anchor="ctr"/>
            <a:lstStyle/>
            <a:p>
              <a:endParaRPr lang="x-none"/>
            </a:p>
          </p:txBody>
        </p:sp>
        <p:sp>
          <p:nvSpPr>
            <p:cNvPr id="41" name="צורה חופשית: צורה 40">
              <a:extLst>
                <a:ext uri="{FF2B5EF4-FFF2-40B4-BE49-F238E27FC236}">
                  <a16:creationId xmlns="" xmlns:a16="http://schemas.microsoft.com/office/drawing/2014/main" id="{4C7FED0F-B268-A11B-DE4C-43BD7420C993}"/>
                </a:ext>
              </a:extLst>
            </p:cNvPr>
            <p:cNvSpPr/>
            <p:nvPr/>
          </p:nvSpPr>
          <p:spPr>
            <a:xfrm>
              <a:off x="948846" y="4559052"/>
              <a:ext cx="719612" cy="840342"/>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rgbClr val="F5C8AD"/>
            </a:solidFill>
            <a:ln w="12700" cap="flat">
              <a:solidFill>
                <a:schemeClr val="tx1"/>
              </a:solidFill>
              <a:prstDash val="solid"/>
              <a:miter/>
            </a:ln>
          </p:spPr>
          <p:txBody>
            <a:bodyPr rtlCol="0" anchor="ctr"/>
            <a:lstStyle/>
            <a:p>
              <a:endParaRPr lang="x-none" dirty="0"/>
            </a:p>
          </p:txBody>
        </p:sp>
      </p:grpSp>
      <p:sp>
        <p:nvSpPr>
          <p:cNvPr id="43" name="תיבת טקסט 42">
            <a:extLst>
              <a:ext uri="{FF2B5EF4-FFF2-40B4-BE49-F238E27FC236}">
                <a16:creationId xmlns="" xmlns:a16="http://schemas.microsoft.com/office/drawing/2014/main" id="{A1DCCD38-C4C8-7DFA-1F3F-CF513154339B}"/>
              </a:ext>
            </a:extLst>
          </p:cNvPr>
          <p:cNvSpPr txBox="1"/>
          <p:nvPr/>
        </p:nvSpPr>
        <p:spPr>
          <a:xfrm>
            <a:off x="0" y="4513510"/>
            <a:ext cx="8574156" cy="555986"/>
          </a:xfrm>
          <a:prstGeom prst="rect">
            <a:avLst/>
          </a:prstGeom>
          <a:noFill/>
        </p:spPr>
        <p:txBody>
          <a:bodyPr wrap="square">
            <a:spAutoFit/>
          </a:bodyPr>
          <a:lstStyle/>
          <a:p>
            <a:pPr indent="76200" algn="r" rtl="1">
              <a:lnSpc>
                <a:spcPct val="115000"/>
              </a:lnSpc>
              <a:spcAft>
                <a:spcPts val="1000"/>
              </a:spcAft>
            </a:pPr>
            <a:r>
              <a:rPr lang="he-IL" sz="2800" b="1" kern="100" dirty="0">
                <a:effectLst/>
                <a:latin typeface="Calibri" panose="020F0502020204030204" pitchFamily="34" charset="0"/>
                <a:ea typeface="Calibri" panose="020F0502020204030204" pitchFamily="34" charset="0"/>
                <a:cs typeface="Arial" panose="020B0604020202020204" pitchFamily="34" charset="0"/>
              </a:rPr>
              <a:t>אַף         אָזְנַיִם          </a:t>
            </a:r>
            <a:r>
              <a:rPr lang="he-IL" sz="2800" b="1" kern="100" dirty="0" err="1">
                <a:effectLst/>
                <a:latin typeface="Calibri" panose="020F0502020204030204" pitchFamily="34" charset="0"/>
                <a:ea typeface="Calibri" panose="020F0502020204030204" pitchFamily="34" charset="0"/>
                <a:cs typeface="Arial" panose="020B0604020202020204" pitchFamily="34" charset="0"/>
              </a:rPr>
              <a:t>עֵינַיִם</a:t>
            </a:r>
            <a:r>
              <a:rPr lang="he-IL" sz="2800" b="1" kern="100" dirty="0">
                <a:effectLst/>
                <a:latin typeface="Calibri" panose="020F0502020204030204" pitchFamily="34" charset="0"/>
                <a:ea typeface="Calibri" panose="020F0502020204030204" pitchFamily="34" charset="0"/>
                <a:cs typeface="Arial" panose="020B0604020202020204" pitchFamily="34" charset="0"/>
              </a:rPr>
              <a:t>            לָשׁוֹן            עוֹר</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141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56AB9F0C-1435-2C63-486F-A2AE9B3DB4C2}"/>
              </a:ext>
            </a:extLst>
          </p:cNvPr>
          <p:cNvSpPr txBox="1"/>
          <p:nvPr/>
        </p:nvSpPr>
        <p:spPr>
          <a:xfrm>
            <a:off x="1560442" y="709280"/>
            <a:ext cx="6172201" cy="754694"/>
          </a:xfrm>
          <a:prstGeom prst="rect">
            <a:avLst/>
          </a:prstGeom>
          <a:noFill/>
        </p:spPr>
        <p:txBody>
          <a:bodyPr wrap="square">
            <a:spAutoFit/>
          </a:bodyPr>
          <a:lstStyle/>
          <a:p>
            <a:pPr indent="76200"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מְשִֹימָה: חוּשׁים וְאֵבְרֵי חוּשׁים </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 xmlns:a16="http://schemas.microsoft.com/office/drawing/2014/main" id="{7EB2D62D-EEAB-F8F1-C530-0655439FE92A}"/>
              </a:ext>
            </a:extLst>
          </p:cNvPr>
          <p:cNvPicPr>
            <a:picLocks noChangeAspect="1"/>
          </p:cNvPicPr>
          <p:nvPr/>
        </p:nvPicPr>
        <p:blipFill>
          <a:blip r:embed="rId3"/>
          <a:stretch>
            <a:fillRect/>
          </a:stretch>
        </p:blipFill>
        <p:spPr>
          <a:xfrm>
            <a:off x="1751081" y="1633537"/>
            <a:ext cx="6167010" cy="486665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64713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‫הצגה על המסך (4:3)</PresentationFormat>
  <Paragraphs>79</Paragraphs>
  <Slides>17</Slides>
  <Notes>16</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17</vt:i4>
      </vt:variant>
    </vt:vector>
  </HeadingPairs>
  <TitlesOfParts>
    <vt:vector size="25" baseType="lpstr">
      <vt:lpstr>Assistant</vt:lpstr>
      <vt:lpstr>Arial</vt:lpstr>
      <vt:lpstr>Calibri</vt:lpstr>
      <vt:lpstr>Calibri Light</vt:lpstr>
      <vt:lpstr>David</vt:lpstr>
      <vt:lpstr>Times New Roman</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Miri</dc:creator>
  <cp:lastModifiedBy>lamda.dr@gmail.com</cp:lastModifiedBy>
  <cp:revision>5</cp:revision>
  <dcterms:modified xsi:type="dcterms:W3CDTF">2023-08-12T16:44:50Z</dcterms:modified>
</cp:coreProperties>
</file>