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75" r:id="rId4"/>
    <p:sldId id="276" r:id="rId5"/>
    <p:sldId id="259" r:id="rId6"/>
    <p:sldId id="265" r:id="rId7"/>
    <p:sldId id="266" r:id="rId8"/>
    <p:sldId id="267" r:id="rId9"/>
    <p:sldId id="268" r:id="rId10"/>
    <p:sldId id="271" r:id="rId11"/>
    <p:sldId id="272" r:id="rId12"/>
    <p:sldId id="273" r:id="rId13"/>
    <p:sldId id="269" r:id="rId14"/>
    <p:sldId id="270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>
        <p:scale>
          <a:sx n="50" d="100"/>
          <a:sy n="50" d="100"/>
        </p:scale>
        <p:origin x="-852" y="-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90CA35-1654-4C67-BF84-27ADDD402643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A139312-317F-4696-A6B2-CFDEE60ECA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009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לוח משחק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39312-317F-4696-A6B2-CFDEE60ECAC0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8088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39312-317F-4696-A6B2-CFDEE60ECAC0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443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8E32AAB1-212B-4D46-B26F-364E8EE7D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8D56E6C0-71FC-4C0F-85A8-2765F9CFD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2CBCDE0B-A0D8-43F9-A42B-1E2BE40B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BEF2-3D9B-4592-AABD-1F8A0DD771BA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ED8422CC-0A9F-4CF4-A2BE-B432F12F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17E002AA-65BA-45B2-B27D-335F6E8C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556-BF1A-4DE6-9232-EE59CCC7E5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836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51AEFB4-30D1-4632-B93F-CE4ED0932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="" xmlns:a16="http://schemas.microsoft.com/office/drawing/2014/main" id="{E26687C0-BCB0-4704-827E-7E08C3C7A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2E392CDE-BD71-4FC5-820F-8B9F5E5F7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BEF2-3D9B-4592-AABD-1F8A0DD771BA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A19C1D0F-CF97-4336-9E2D-E1C40BC9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C8E7E586-DD8E-482D-85D1-745EA7D2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556-BF1A-4DE6-9232-EE59CCC7E5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875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="" xmlns:a16="http://schemas.microsoft.com/office/drawing/2014/main" id="{B3E71BA0-AA73-4D36-B433-A1A5D7064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="" xmlns:a16="http://schemas.microsoft.com/office/drawing/2014/main" id="{25705686-6E37-4667-BB3A-D963EC4B1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08ABCAB0-D7E2-4BB5-9D9C-3C721C8E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BEF2-3D9B-4592-AABD-1F8A0DD771BA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9AAB87F3-5968-4209-97AA-CE6AAFC8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AF8EE0BA-99D2-4A20-BC7F-6633CEFA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556-BF1A-4DE6-9232-EE59CCC7E5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699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A744C210-F89A-4FED-B06F-B2EEF916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8DFDCAAE-86AF-4A61-8199-0AA5A3837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AC6457B8-6F36-437C-B34F-F608195C4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BEF2-3D9B-4592-AABD-1F8A0DD771BA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5EE1569C-7CA5-445A-9124-E8378979C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377CFDFC-7CAC-45BC-91E8-FCB02B337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556-BF1A-4DE6-9232-EE59CCC7E5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022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F95A61B-907D-4855-A252-A14FE4B7B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C9124474-1B5F-4C04-9496-1496BFCCF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96D54427-781A-4A87-828F-8B1668E96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BEF2-3D9B-4592-AABD-1F8A0DD771BA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1A379B65-F9D6-4039-97CF-DD9CEDC2C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9E498996-06A8-43E3-BD93-EE6460EA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556-BF1A-4DE6-9232-EE59CCC7E5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315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8DAE529A-2A8C-4766-B5F9-EBF86E953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319A7F20-781D-4F6F-A7E3-C528C5CB6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A099E6F7-E528-4DCB-A319-9078812B1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60955ABF-3BD3-47A0-BE20-C7DFC1E4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BEF2-3D9B-4592-AABD-1F8A0DD771BA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0AD6B9A2-E136-4A37-AFFB-DD118647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6612182C-8803-49BC-B443-0DA346525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556-BF1A-4DE6-9232-EE59CCC7E5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359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3A450B03-FDBD-4913-A65A-11237C0B2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F5E2D4A8-6A5E-4623-9909-48ED97137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502DFF81-FFDD-4BD2-A6C4-524800CB4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="" xmlns:a16="http://schemas.microsoft.com/office/drawing/2014/main" id="{80D488D9-60D9-4770-957C-C419835A7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="" xmlns:a16="http://schemas.microsoft.com/office/drawing/2014/main" id="{9830EBE1-9A97-42EE-BB3C-18F237D74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="" xmlns:a16="http://schemas.microsoft.com/office/drawing/2014/main" id="{1544E2A9-21B0-44B3-8692-69B41AD8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BEF2-3D9B-4592-AABD-1F8A0DD771BA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="" xmlns:a16="http://schemas.microsoft.com/office/drawing/2014/main" id="{7DD197EF-0430-4BFA-9313-13332C3E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="" xmlns:a16="http://schemas.microsoft.com/office/drawing/2014/main" id="{47327F00-5712-4F7D-96DD-B19035C6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556-BF1A-4DE6-9232-EE59CCC7E5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127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EE23A7B4-786E-4C05-8646-A0845A053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="" xmlns:a16="http://schemas.microsoft.com/office/drawing/2014/main" id="{D87D233A-7C8C-4797-A2F3-21C00ABB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BEF2-3D9B-4592-AABD-1F8A0DD771BA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="" xmlns:a16="http://schemas.microsoft.com/office/drawing/2014/main" id="{64B4EC58-36A2-4D27-A2CE-E8BEA239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="" xmlns:a16="http://schemas.microsoft.com/office/drawing/2014/main" id="{4F4BE882-AE30-45F3-AA42-600553147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556-BF1A-4DE6-9232-EE59CCC7E5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304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="" xmlns:a16="http://schemas.microsoft.com/office/drawing/2014/main" id="{77681EF2-D227-4A81-817C-15E824A7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BEF2-3D9B-4592-AABD-1F8A0DD771BA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="" xmlns:a16="http://schemas.microsoft.com/office/drawing/2014/main" id="{05983B2B-7FBC-428A-94E6-C1207417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="" xmlns:a16="http://schemas.microsoft.com/office/drawing/2014/main" id="{FB267E59-65C2-477B-9C56-2EBA8C40A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556-BF1A-4DE6-9232-EE59CCC7E5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064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C7632D7C-5162-425A-8F3E-BDDD35FF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681C15D2-A76E-4763-946C-86425FAF4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="" xmlns:a16="http://schemas.microsoft.com/office/drawing/2014/main" id="{0C921DE3-EAAC-4B14-9FF8-8B65E65A9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78683C80-F9E8-4CC7-A59B-6AC3878F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BEF2-3D9B-4592-AABD-1F8A0DD771BA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7A1FC5E8-691F-4DB6-9BBE-2B6394DD3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B462884B-A59E-4309-AFDB-FA852C69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556-BF1A-4DE6-9232-EE59CCC7E5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903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4D500682-3782-40B5-8713-3DDD5833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="" xmlns:a16="http://schemas.microsoft.com/office/drawing/2014/main" id="{99D2A613-8686-4BCC-81E4-75439E87AE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="" xmlns:a16="http://schemas.microsoft.com/office/drawing/2014/main" id="{27145289-7779-44FC-892E-3EE0E082F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122273CF-90A1-4386-99C7-6E71E6BE6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BEF2-3D9B-4592-AABD-1F8A0DD771BA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93CC86C9-8097-4546-87D8-C7AFC6F0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CEC43798-4607-46C6-BF73-59A73DA00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556-BF1A-4DE6-9232-EE59CCC7E5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637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="" xmlns:a16="http://schemas.microsoft.com/office/drawing/2014/main" id="{078823BC-2072-41C6-93EE-534C8F379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88ACCC01-BB38-4D72-9943-68866A93A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7D862477-0BE7-434D-8C2B-920751602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0BEF2-3D9B-4592-AABD-1F8A0DD771BA}" type="datetimeFigureOut">
              <a:rPr lang="he-IL" smtClean="0"/>
              <a:t>כ"ה/תשרי/תשפ"א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BE5F7527-3A22-44B0-8761-BC0AC14F8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9F3D5133-8A2A-487C-B02F-42140DB29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85556-BF1A-4DE6-9232-EE59CCC7E5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875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microsoft.com/office/2007/relationships/hdphoto" Target="../media/hdphoto6.wdp"/><Relationship Id="rId7" Type="http://schemas.microsoft.com/office/2007/relationships/hdphoto" Target="../media/hdphoto7.wdp"/><Relationship Id="rId12" Type="http://schemas.openxmlformats.org/officeDocument/2006/relationships/image" Target="../media/image8.png"/><Relationship Id="rId17" Type="http://schemas.microsoft.com/office/2007/relationships/hdphoto" Target="../media/hdphoto10.wdp"/><Relationship Id="rId2" Type="http://schemas.openxmlformats.org/officeDocument/2006/relationships/image" Target="../media/image43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microsoft.com/office/2007/relationships/hdphoto" Target="../media/hdphoto8.wdp"/><Relationship Id="rId5" Type="http://schemas.openxmlformats.org/officeDocument/2006/relationships/image" Target="../media/image45.png"/><Relationship Id="rId15" Type="http://schemas.microsoft.com/office/2007/relationships/hdphoto" Target="../media/hdphoto9.wdp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microsoft.com/office/2007/relationships/hdphoto" Target="../media/hdphoto4.wdp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microsoft.com/office/2007/relationships/hdphoto" Target="../media/hdphoto3.wdp"/><Relationship Id="rId1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51.png"/><Relationship Id="rId12" Type="http://schemas.openxmlformats.org/officeDocument/2006/relationships/image" Target="../media/image6.pn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6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5" Type="http://schemas.openxmlformats.org/officeDocument/2006/relationships/image" Target="../media/image54.png"/><Relationship Id="rId10" Type="http://schemas.microsoft.com/office/2007/relationships/hdphoto" Target="../media/hdphoto13.wdp"/><Relationship Id="rId4" Type="http://schemas.microsoft.com/office/2007/relationships/hdphoto" Target="../media/hdphoto1.wdp"/><Relationship Id="rId9" Type="http://schemas.openxmlformats.org/officeDocument/2006/relationships/image" Target="../media/image52.pn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A63E161-10F3-4AD9-B00F-28B4FBAEE1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פנטומימה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93905B39-DB9A-44E4-966F-DA31CCEB7F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עונות השנה, החושים שלנו, להיות בריאים</a:t>
            </a:r>
          </a:p>
        </p:txBody>
      </p:sp>
      <p:pic>
        <p:nvPicPr>
          <p:cNvPr id="4" name="תמונה 3" descr="לוגו במבט חדש אוניברסיטת תל אביב">
            <a:extLst>
              <a:ext uri="{FF2B5EF4-FFF2-40B4-BE49-F238E27FC236}">
                <a16:creationId xmlns="" xmlns:a16="http://schemas.microsoft.com/office/drawing/2014/main" id="{D5BEF801-B275-486F-87CE-FB371809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8" y="1419"/>
            <a:ext cx="29432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1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טבלה 8">
            <a:extLst>
              <a:ext uri="{FF2B5EF4-FFF2-40B4-BE49-F238E27FC236}">
                <a16:creationId xmlns="" xmlns:a16="http://schemas.microsoft.com/office/drawing/2014/main" id="{31F6447D-0AC8-4D2B-B898-17661B84B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008600"/>
              </p:ext>
            </p:extLst>
          </p:nvPr>
        </p:nvGraphicFramePr>
        <p:xfrm>
          <a:off x="38100" y="1"/>
          <a:ext cx="12052300" cy="69621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958167">
                  <a:extLst>
                    <a:ext uri="{9D8B030D-6E8A-4147-A177-3AD203B41FA5}">
                      <a16:colId xmlns="" xmlns:a16="http://schemas.microsoft.com/office/drawing/2014/main" val="4074723351"/>
                    </a:ext>
                  </a:extLst>
                </a:gridCol>
                <a:gridCol w="3958167">
                  <a:extLst>
                    <a:ext uri="{9D8B030D-6E8A-4147-A177-3AD203B41FA5}">
                      <a16:colId xmlns="" xmlns:a16="http://schemas.microsoft.com/office/drawing/2014/main" val="2207504775"/>
                    </a:ext>
                  </a:extLst>
                </a:gridCol>
                <a:gridCol w="4135966">
                  <a:extLst>
                    <a:ext uri="{9D8B030D-6E8A-4147-A177-3AD203B41FA5}">
                      <a16:colId xmlns="" xmlns:a16="http://schemas.microsoft.com/office/drawing/2014/main" val="1962673159"/>
                    </a:ext>
                  </a:extLst>
                </a:gridCol>
              </a:tblGrid>
              <a:tr h="2320713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בְּרִיאִים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פְּעִילוּת גּוּפָנִית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בְּרִיאִים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מְנוּחָה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בְּרִיאִים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שֵׁנָה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5115594"/>
                  </a:ext>
                </a:extLst>
              </a:tr>
              <a:tr h="2320713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בְּרִיאִים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מָסַכִּים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בְּרִיאִים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חוֹלֶה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בְּרִיאִים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תְּרוּפָה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1647470"/>
                  </a:ext>
                </a:extLst>
              </a:tr>
              <a:tr h="2320713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בְּרִיאִים </a:t>
                      </a:r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חַיְדַּק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בְּרִיאִים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אֲרוּחַת</a:t>
                      </a:r>
                      <a:r>
                        <a:rPr lang="he-IL" dirty="0" smtClean="0"/>
                        <a:t> </a:t>
                      </a:r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בֹּקֶר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בְּרִיאִים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לִשְׁתּוֹת מַיִם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955167192"/>
                  </a:ext>
                </a:extLst>
              </a:tr>
            </a:tbl>
          </a:graphicData>
        </a:graphic>
      </p:graphicFrame>
      <p:pic>
        <p:nvPicPr>
          <p:cNvPr id="10" name="תמונה 9">
            <a:extLst>
              <a:ext uri="{FF2B5EF4-FFF2-40B4-BE49-F238E27FC236}">
                <a16:creationId xmlns="" xmlns:a16="http://schemas.microsoft.com/office/drawing/2014/main" id="{A574B09B-1850-4809-A050-4EA824DB3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6471" y="2663876"/>
            <a:ext cx="1336657" cy="1738528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="" xmlns:a16="http://schemas.microsoft.com/office/drawing/2014/main" id="{EEF30CF9-908F-422A-ABEF-6770D4DBC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471" y="362840"/>
            <a:ext cx="1272176" cy="167462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="" xmlns:a16="http://schemas.microsoft.com/office/drawing/2014/main" id="{3952CD7B-0C23-4E87-A1EF-C0D57EEBA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2486" y="444341"/>
            <a:ext cx="1049675" cy="1511617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="" xmlns:a16="http://schemas.microsoft.com/office/drawing/2014/main" id="{16C83A6E-B42F-47DF-B2E1-C5AE73070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8650" y="5348123"/>
            <a:ext cx="1624618" cy="1317949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="" xmlns:a16="http://schemas.microsoft.com/office/drawing/2014/main" id="{A0841792-A6EC-4FFA-99B7-0E90DF4101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923" y="472824"/>
            <a:ext cx="1866215" cy="1256662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="" xmlns:a16="http://schemas.microsoft.com/office/drawing/2014/main" id="{DB5EC46F-A184-48DE-875D-553DFAF605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713" y="4861726"/>
            <a:ext cx="1364777" cy="1749422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="" xmlns:a16="http://schemas.microsoft.com/office/drawing/2014/main" id="{2419EA96-44B8-4837-B42E-E51FF0D60B3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57957" t="39759" b="36153"/>
          <a:stretch/>
        </p:blipFill>
        <p:spPr>
          <a:xfrm rot="16200000">
            <a:off x="299641" y="2569554"/>
            <a:ext cx="1866156" cy="1633591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="" xmlns:a16="http://schemas.microsoft.com/office/drawing/2014/main" id="{C4CED4C5-4598-4FFD-A3A1-3E17DC52A30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50902" b="70517"/>
          <a:stretch/>
        </p:blipFill>
        <p:spPr>
          <a:xfrm rot="16200000">
            <a:off x="8621261" y="2682827"/>
            <a:ext cx="1738528" cy="1595088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="" xmlns:a16="http://schemas.microsoft.com/office/drawing/2014/main" id="{474B4077-0688-42FD-A5E4-F2BFC921E8B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3195" t="4209" r="59990" b="73521"/>
          <a:stretch/>
        </p:blipFill>
        <p:spPr>
          <a:xfrm rot="16200000">
            <a:off x="8729707" y="5093862"/>
            <a:ext cx="1634121" cy="1510299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="" xmlns:a16="http://schemas.microsoft.com/office/drawing/2014/main" id="{2EBF2E47-B188-499D-B5E5-41B2EBF4D9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4224" y="390488"/>
            <a:ext cx="1272176" cy="1674620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="" xmlns:a16="http://schemas.microsoft.com/office/drawing/2014/main" id="{D5F52DA5-8CB0-4B7F-B487-DFB56321C62F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0239" y="420618"/>
            <a:ext cx="1049675" cy="151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74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טבלה 8">
            <a:extLst>
              <a:ext uri="{FF2B5EF4-FFF2-40B4-BE49-F238E27FC236}">
                <a16:creationId xmlns="" xmlns:a16="http://schemas.microsoft.com/office/drawing/2014/main" id="{31F6447D-0AC8-4D2B-B898-17661B84B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053541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4074723351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207504775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1962673159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בְּרִיאִים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שְׁטִיפַת </a:t>
                      </a:r>
                      <a:r>
                        <a:rPr lang="he-IL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יָדַיִם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בְּרִיאִים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קוֹצְצִים </a:t>
                      </a:r>
                      <a:r>
                        <a:rPr lang="he-IL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צִפָּרְנַיִם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 בְּרִיאִים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מִקְלַחַת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5115594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בְּרִיאִים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לְצַחְצֵחַ  שִׁנַּיִם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בְּרִיאִים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פֵּרוֹת וִירָקוֹת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בְּרִיאִים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מִרְפָּאָה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164747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 בְּרִיאִים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רוֹפֵא/ה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רוֹפְאָה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בָּרִיאִים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לְהִתְקַשֵּׁר</a:t>
                      </a:r>
                      <a:r>
                        <a:rPr lang="he-IL" dirty="0" smtClean="0"/>
                        <a:t> </a:t>
                      </a:r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לְחָבֵר/ה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לַחֲבֵרָה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בְּרִיאִים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עָיֵף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955167192"/>
                  </a:ext>
                </a:extLst>
              </a:tr>
            </a:tbl>
          </a:graphicData>
        </a:graphic>
      </p:graphicFrame>
      <p:pic>
        <p:nvPicPr>
          <p:cNvPr id="3" name="תמונה 2">
            <a:extLst>
              <a:ext uri="{FF2B5EF4-FFF2-40B4-BE49-F238E27FC236}">
                <a16:creationId xmlns="" xmlns:a16="http://schemas.microsoft.com/office/drawing/2014/main" id="{3C74004F-5175-4D65-B382-B8E762732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37" y="2813593"/>
            <a:ext cx="2462846" cy="1546681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="" xmlns:a16="http://schemas.microsoft.com/office/drawing/2014/main" id="{B6E6D967-FCD7-4392-A29E-E12636C70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376" y="294448"/>
            <a:ext cx="828944" cy="1747711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="" xmlns:a16="http://schemas.microsoft.com/office/drawing/2014/main" id="{FA4F6CA4-3525-4FAC-B1F6-447A519E93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5469" y="486449"/>
            <a:ext cx="1585861" cy="1659704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="" xmlns:a16="http://schemas.microsoft.com/office/drawing/2014/main" id="{CB529AEA-92FB-45D5-8981-D2E25C81E6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8538" y="4932885"/>
            <a:ext cx="1216660" cy="1744145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="" xmlns:a16="http://schemas.microsoft.com/office/drawing/2014/main" id="{3E8DF443-3F5C-4E26-978D-9CFF0A8BF1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2632" y="2518241"/>
            <a:ext cx="1216660" cy="1955969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="" xmlns:a16="http://schemas.microsoft.com/office/drawing/2014/main" id="{C5D213D6-BA6C-40FB-98D7-2EADE586926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2570" t="43602" r="54561" b="35037"/>
          <a:stretch/>
        </p:blipFill>
        <p:spPr>
          <a:xfrm rot="16200000">
            <a:off x="4525769" y="2862604"/>
            <a:ext cx="1458929" cy="1448657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="" xmlns:a16="http://schemas.microsoft.com/office/drawing/2014/main" id="{A01E7AB5-DDE6-41A8-A4F8-E788971B9FE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64024" r="33473" b="1878"/>
          <a:stretch/>
        </p:blipFill>
        <p:spPr>
          <a:xfrm rot="16200000">
            <a:off x="382391" y="5270835"/>
            <a:ext cx="1431425" cy="1153170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="" xmlns:a16="http://schemas.microsoft.com/office/drawing/2014/main" id="{B09E97D2-2C6C-4BE4-AAEA-557FD714317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63093" t="78113" b="8140"/>
          <a:stretch/>
        </p:blipFill>
        <p:spPr>
          <a:xfrm rot="14659052">
            <a:off x="4385412" y="5381283"/>
            <a:ext cx="1638172" cy="932274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="" xmlns:a16="http://schemas.microsoft.com/office/drawing/2014/main" id="{2C3E14D7-3107-454E-8049-98072CE74A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80038" y="367071"/>
            <a:ext cx="1137758" cy="1638173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="" xmlns:a16="http://schemas.microsoft.com/office/drawing/2014/main" id="{50730650-3606-40B8-BFA1-96B64A1B52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2632" y="2466870"/>
            <a:ext cx="1216660" cy="1955969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="" xmlns:a16="http://schemas.microsoft.com/office/drawing/2014/main" id="{F9795DD0-470F-41A1-915E-2CBC621D4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37" y="2762222"/>
            <a:ext cx="2462846" cy="1546681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="" xmlns:a16="http://schemas.microsoft.com/office/drawing/2014/main" id="{5031844A-6A04-4C0D-944B-CFE8C0227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5469" y="435078"/>
            <a:ext cx="1585861" cy="1659704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="" xmlns:a16="http://schemas.microsoft.com/office/drawing/2014/main" id="{F2A8C794-79DC-4797-864E-CEC101AB94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2632" y="2415499"/>
            <a:ext cx="1216660" cy="1955969"/>
          </a:xfrm>
          <a:prstGeom prst="rect">
            <a:avLst/>
          </a:prstGeom>
        </p:spPr>
      </p:pic>
      <p:pic>
        <p:nvPicPr>
          <p:cNvPr id="32" name="תמונה 31">
            <a:extLst>
              <a:ext uri="{FF2B5EF4-FFF2-40B4-BE49-F238E27FC236}">
                <a16:creationId xmlns="" xmlns:a16="http://schemas.microsoft.com/office/drawing/2014/main" id="{DBB1304D-C053-484D-8218-8308479758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5469" y="383707"/>
            <a:ext cx="1585861" cy="165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61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טבלה 8">
            <a:extLst>
              <a:ext uri="{FF2B5EF4-FFF2-40B4-BE49-F238E27FC236}">
                <a16:creationId xmlns="" xmlns:a16="http://schemas.microsoft.com/office/drawing/2014/main" id="{31F6447D-0AC8-4D2B-B898-17661B84B26C}"/>
              </a:ext>
            </a:extLst>
          </p:cNvPr>
          <p:cNvGraphicFramePr>
            <a:graphicFrameLocks noGrp="1"/>
          </p:cNvGraphicFramePr>
          <p:nvPr/>
        </p:nvGraphicFramePr>
        <p:xfrm>
          <a:off x="1" y="0"/>
          <a:ext cx="12192000" cy="685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4074723351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207504775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1962673159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בְּרִיאִים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בְּרִיאִים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בְּרִיאִים </a:t>
                      </a:r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5115594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בְּרִיאִים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בְּרִיאִים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בְּרִיאִים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164747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בְּרִיאִים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בְּרִיאִים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לִהְיוֹת בְּרִיאִים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95516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300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טבלה 8">
            <a:extLst>
              <a:ext uri="{FF2B5EF4-FFF2-40B4-BE49-F238E27FC236}">
                <a16:creationId xmlns="" xmlns:a16="http://schemas.microsoft.com/office/drawing/2014/main" id="{31F6447D-0AC8-4D2B-B898-17661B84B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605864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4074723351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207504775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1962673159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הַחוּשִׁים שֶׁלָּנוּ</a:t>
                      </a:r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הַחוּשִׁים שֶׁלָּנוּ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הַחוּשִׁים שֶׁלָּנוּ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5115594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הַחוּשִׁים שֶׁלָּנוּ</a:t>
                      </a:r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הַחוּשִׁים שֶׁלָּנוּ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הַחוּשִׁים שֶׁלָּנוּ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164747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הַחוּשִׁים שֶׁלָּנוּ</a:t>
                      </a:r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הַחוּשִׁים שֶׁלָּנוּ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הַחוּשִׁים שֶׁלָּנוּ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95516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269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טבלה 8">
            <a:extLst>
              <a:ext uri="{FF2B5EF4-FFF2-40B4-BE49-F238E27FC236}">
                <a16:creationId xmlns="" xmlns:a16="http://schemas.microsoft.com/office/drawing/2014/main" id="{31F6447D-0AC8-4D2B-B898-17661B84B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896452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4074723351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207504775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1962673159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עוֹנוֹת הַשָּׁנָה</a:t>
                      </a:r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עוֹנוֹת הַשָּׁנָה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mtClean="0"/>
                        <a:t>עוֹנוֹת הַשָּׁנָה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5115594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עוֹנוֹת הַשָּׁנָה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עוֹנוֹת הַשָּׁנָה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עוֹנוֹת הַשָּׁנָה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164747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עוֹנוֹת הַשָּׁנָה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עוֹנוֹת הַשָּׁנָה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עוֹנוֹת הַשָּׁנָה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95516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7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52F10D0D-6314-4E29-BB58-198900F5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285"/>
            <a:ext cx="10515600" cy="1325563"/>
          </a:xfrm>
        </p:spPr>
        <p:txBody>
          <a:bodyPr/>
          <a:lstStyle/>
          <a:p>
            <a:r>
              <a:rPr lang="he-IL" dirty="0"/>
              <a:t>פנטומימה </a:t>
            </a:r>
            <a:r>
              <a:rPr lang="he-IL" dirty="0">
                <a:solidFill>
                  <a:srgbClr val="FF0000"/>
                </a:solidFill>
              </a:rPr>
              <a:t>החושים שלנו, עונות השנה, להיות בריאים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1275CDCC-54A5-427F-BE6A-55FCF51DA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3545"/>
            <a:ext cx="10515600" cy="3687763"/>
          </a:xfrm>
        </p:spPr>
        <p:txBody>
          <a:bodyPr/>
          <a:lstStyle/>
          <a:p>
            <a:r>
              <a:rPr lang="he-IL" b="1" dirty="0"/>
              <a:t>שם המשחק: פנטומימה</a:t>
            </a:r>
            <a:endParaRPr lang="en-US" dirty="0"/>
          </a:p>
          <a:p>
            <a:r>
              <a:rPr lang="he-IL" b="1" dirty="0"/>
              <a:t>מטרת המשחק: </a:t>
            </a:r>
            <a:r>
              <a:rPr lang="he-IL" dirty="0"/>
              <a:t>להשיג כמה שיותר קלפים</a:t>
            </a:r>
            <a:endParaRPr lang="en-US" dirty="0"/>
          </a:p>
          <a:p>
            <a:r>
              <a:rPr lang="he-IL" b="1" dirty="0"/>
              <a:t>מספר קלפים: 54</a:t>
            </a:r>
          </a:p>
          <a:p>
            <a:r>
              <a:rPr lang="he-IL" b="1" dirty="0"/>
              <a:t>מספר משתתפים: 4-2</a:t>
            </a:r>
          </a:p>
          <a:p>
            <a:endParaRPr lang="he-IL" b="1" dirty="0"/>
          </a:p>
          <a:p>
            <a:r>
              <a:rPr lang="he-IL" dirty="0"/>
              <a:t>בסוף הקובץ יש תשע כרטיסיות ריקות מכל נושא.</a:t>
            </a:r>
          </a:p>
          <a:p>
            <a:endParaRPr lang="he-IL" dirty="0"/>
          </a:p>
        </p:txBody>
      </p:sp>
      <p:pic>
        <p:nvPicPr>
          <p:cNvPr id="5" name="תמונה 4" descr="לוגו במבט חדש אוניברסיטת תל אביב">
            <a:extLst>
              <a:ext uri="{FF2B5EF4-FFF2-40B4-BE49-F238E27FC236}">
                <a16:creationId xmlns="" xmlns:a16="http://schemas.microsoft.com/office/drawing/2014/main" id="{F9997B1A-C744-454F-9C9A-7C58B9BAD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3"/>
            <a:ext cx="29432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5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3DEECFD8-BE53-418C-A6D1-6DDD7D77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</p:spPr>
        <p:txBody>
          <a:bodyPr/>
          <a:lstStyle/>
          <a:p>
            <a:r>
              <a:rPr lang="he-IL" dirty="0"/>
              <a:t>הנחיות למורה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9D962ED1-FC40-4390-9B10-F02F5E0EE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60" y="1130158"/>
            <a:ext cx="11548152" cy="54633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dirty="0"/>
              <a:t>מדפיסים את הקלפים ואת לוח המשחק. </a:t>
            </a:r>
            <a:r>
              <a:rPr lang="he-IL" dirty="0" smtClean="0"/>
              <a:t>סדרה אחת לכל </a:t>
            </a:r>
            <a:r>
              <a:rPr lang="he-IL" dirty="0"/>
              <a:t>קבוצת תלמידים </a:t>
            </a:r>
            <a:r>
              <a:rPr lang="he-IL" dirty="0" smtClean="0"/>
              <a:t>(2 - 4)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גוזרים את הכרטיסיות לפי </a:t>
            </a:r>
            <a:r>
              <a:rPr lang="he-IL" dirty="0" smtClean="0"/>
              <a:t>הקווים.</a:t>
            </a:r>
            <a:endParaRPr lang="en-US" dirty="0">
              <a:highlight>
                <a:srgbClr val="FFFF00"/>
              </a:highlight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מחלקים לכל קבוצה </a:t>
            </a:r>
            <a:r>
              <a:rPr lang="he-IL" dirty="0" smtClean="0"/>
              <a:t>סדרה </a:t>
            </a:r>
            <a:r>
              <a:rPr lang="he-IL" dirty="0" smtClean="0"/>
              <a:t>אחת של </a:t>
            </a:r>
            <a:r>
              <a:rPr lang="he-IL" dirty="0"/>
              <a:t>המשחק.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מציגים לתלמידים את הנחיות המשחק.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משחקים בכיף.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he-IL" dirty="0"/>
              <a:t>לאחר המשחק מבקשים לצבוע את הקלפים.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he-IL" dirty="0"/>
              <a:t>עורכים שיח בעקבות המשחק?</a:t>
            </a:r>
            <a:endParaRPr lang="en-US" dirty="0"/>
          </a:p>
          <a:p>
            <a:pPr lvl="1"/>
            <a:r>
              <a:rPr lang="he-IL" dirty="0"/>
              <a:t>איזה נושא היה </a:t>
            </a:r>
            <a:r>
              <a:rPr lang="he-IL" dirty="0" smtClean="0"/>
              <a:t>קשה </a:t>
            </a:r>
            <a:r>
              <a:rPr lang="he-IL" dirty="0"/>
              <a:t>להצגה?</a:t>
            </a:r>
            <a:endParaRPr lang="en-US" dirty="0"/>
          </a:p>
          <a:p>
            <a:pPr lvl="1"/>
            <a:r>
              <a:rPr lang="he-IL" dirty="0"/>
              <a:t>איזה נושא היה </a:t>
            </a:r>
            <a:r>
              <a:rPr lang="he-IL" dirty="0" smtClean="0"/>
              <a:t>קל </a:t>
            </a:r>
            <a:r>
              <a:rPr lang="he-IL" dirty="0"/>
              <a:t>להצגה?</a:t>
            </a:r>
            <a:endParaRPr lang="en-US" dirty="0"/>
          </a:p>
          <a:p>
            <a:pPr lvl="1"/>
            <a:r>
              <a:rPr lang="he-IL" dirty="0"/>
              <a:t>מה למדתם חדש בעקבות המשחק?</a:t>
            </a:r>
            <a:endParaRPr lang="en-US" dirty="0"/>
          </a:p>
          <a:p>
            <a:pPr lvl="1"/>
            <a:r>
              <a:rPr lang="he-IL" dirty="0"/>
              <a:t>הוסיפו כרטיסים משלכם.</a:t>
            </a:r>
          </a:p>
        </p:txBody>
      </p:sp>
      <p:pic>
        <p:nvPicPr>
          <p:cNvPr id="5" name="תמונה 4" descr="לוגו במבט חדש אוניברסיטת תל אביב">
            <a:extLst>
              <a:ext uri="{FF2B5EF4-FFF2-40B4-BE49-F238E27FC236}">
                <a16:creationId xmlns="" xmlns:a16="http://schemas.microsoft.com/office/drawing/2014/main" id="{A2BA9338-A9C2-44C0-A66D-0BFC4A59B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8" y="82699"/>
            <a:ext cx="29432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1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3DEECFD8-BE53-418C-A6D1-6DDD7D77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משחק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9D962ED1-FC40-4390-9B10-F02F5E0EE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240"/>
            <a:ext cx="10515600" cy="5171440"/>
          </a:xfrm>
        </p:spPr>
        <p:txBody>
          <a:bodyPr>
            <a:norm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he-IL" sz="2800" dirty="0"/>
              <a:t>מסדרים את הקלפים על לוח המשחק לפי הנושאים. </a:t>
            </a:r>
            <a:endParaRPr lang="en-US" sz="2800" dirty="0"/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he-IL" sz="2800" dirty="0"/>
              <a:t>כל משתתף/ת בתורו בוחר נושא ושולף קלף מראש הערימה.</a:t>
            </a:r>
            <a:endParaRPr lang="en-US" sz="2800" dirty="0"/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he-IL" sz="2800" dirty="0"/>
              <a:t>על המשתתף/ת להציג לשאר החברים את הקלף ללא מילים (בפנטומימה)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he-IL" sz="2800" dirty="0"/>
              <a:t>מנצח/ת מי שהצליח/ה להשיג את המספר הקלפים הרב ביותר.</a:t>
            </a:r>
            <a:endParaRPr lang="en-US" sz="2800" dirty="0"/>
          </a:p>
          <a:p>
            <a:pPr marL="0" indent="0">
              <a:lnSpc>
                <a:spcPct val="150000"/>
              </a:lnSpc>
              <a:buNone/>
            </a:pPr>
            <a:r>
              <a:rPr lang="he-IL" sz="3200" dirty="0"/>
              <a:t>                                 משחקים בהנאה</a:t>
            </a:r>
            <a:endParaRPr lang="en-US" sz="3200" dirty="0"/>
          </a:p>
        </p:txBody>
      </p:sp>
      <p:pic>
        <p:nvPicPr>
          <p:cNvPr id="5" name="תמונה 4" descr="לוגו במבט חדש אוניברסיטת תל אביב">
            <a:extLst>
              <a:ext uri="{FF2B5EF4-FFF2-40B4-BE49-F238E27FC236}">
                <a16:creationId xmlns="" xmlns:a16="http://schemas.microsoft.com/office/drawing/2014/main" id="{A2BA9338-A9C2-44C0-A66D-0BFC4A59B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8" y="82699"/>
            <a:ext cx="29432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טבלה 13">
            <a:extLst>
              <a:ext uri="{FF2B5EF4-FFF2-40B4-BE49-F238E27FC236}">
                <a16:creationId xmlns="" xmlns:a16="http://schemas.microsoft.com/office/drawing/2014/main" id="{4E3C1EE1-9805-427D-A896-27691B281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759140"/>
              </p:ext>
            </p:extLst>
          </p:nvPr>
        </p:nvGraphicFramePr>
        <p:xfrm>
          <a:off x="0" y="0"/>
          <a:ext cx="12190682" cy="685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95341">
                  <a:extLst>
                    <a:ext uri="{9D8B030D-6E8A-4147-A177-3AD203B41FA5}">
                      <a16:colId xmlns="" xmlns:a16="http://schemas.microsoft.com/office/drawing/2014/main" val="1841687502"/>
                    </a:ext>
                  </a:extLst>
                </a:gridCol>
                <a:gridCol w="6095341">
                  <a:extLst>
                    <a:ext uri="{9D8B030D-6E8A-4147-A177-3AD203B41FA5}">
                      <a16:colId xmlns="" xmlns:a16="http://schemas.microsoft.com/office/drawing/2014/main" val="3155811791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הַחוּשִׁים שֶׁלָּנוּ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986567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לִהְיוֹת בְּרִיאִים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עוֹנוֹת הַשָּׁנָה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0002949"/>
                  </a:ext>
                </a:extLst>
              </a:tr>
            </a:tbl>
          </a:graphicData>
        </a:graphic>
      </p:graphicFrame>
      <p:sp>
        <p:nvSpPr>
          <p:cNvPr id="17" name="כותרת 1">
            <a:extLst>
              <a:ext uri="{FF2B5EF4-FFF2-40B4-BE49-F238E27FC236}">
                <a16:creationId xmlns="" xmlns:a16="http://schemas.microsoft.com/office/drawing/2014/main" id="{71D93214-6CD2-4F1C-972D-603B5A57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498" y="1046626"/>
            <a:ext cx="4230302" cy="1325563"/>
          </a:xfrm>
        </p:spPr>
        <p:txBody>
          <a:bodyPr>
            <a:normAutofit/>
          </a:bodyPr>
          <a:lstStyle/>
          <a:p>
            <a:pPr algn="ctr"/>
            <a:r>
              <a:rPr lang="he-IL" sz="72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פַּנְטוֹמִימָה</a:t>
            </a:r>
            <a:endParaRPr lang="he-IL" sz="72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תמונה 14">
            <a:extLst>
              <a:ext uri="{FF2B5EF4-FFF2-40B4-BE49-F238E27FC236}">
                <a16:creationId xmlns="" xmlns:a16="http://schemas.microsoft.com/office/drawing/2014/main" id="{58ED0254-5F59-45A1-B39F-FDF470AA5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94" y="4550733"/>
            <a:ext cx="4900984" cy="1545420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="" xmlns:a16="http://schemas.microsoft.com/office/drawing/2014/main" id="{84FBE228-DFD0-47C6-8DA9-81108A94D2F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744" y="1189003"/>
            <a:ext cx="5276806" cy="1481997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="" xmlns:a16="http://schemas.microsoft.com/office/drawing/2014/main" id="{906BBDD3-2583-4A81-BC31-F4AEB3428D0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5802" y="4689702"/>
            <a:ext cx="1846239" cy="1159448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="" xmlns:a16="http://schemas.microsoft.com/office/drawing/2014/main" id="{A1479090-F3E5-404E-9A96-B37E444316C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2041" y="4690651"/>
            <a:ext cx="663517" cy="1066706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="" xmlns:a16="http://schemas.microsoft.com/office/drawing/2014/main" id="{C282A776-4CED-498A-B8E0-642DC69A51D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2570" t="43602" r="54561" b="35037"/>
          <a:stretch/>
        </p:blipFill>
        <p:spPr>
          <a:xfrm rot="16200000">
            <a:off x="8208095" y="4914876"/>
            <a:ext cx="845458" cy="839505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="" xmlns:a16="http://schemas.microsoft.com/office/drawing/2014/main" id="{3CC30620-CE46-4BA3-BCF5-BD7CA0B9E9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6861" y="4752984"/>
            <a:ext cx="1398983" cy="942040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="" xmlns:a16="http://schemas.microsoft.com/office/drawing/2014/main" id="{C883EC23-EB77-4CF1-B220-0E0FC565E82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12570" t="43602" r="54561" b="35037"/>
          <a:stretch/>
        </p:blipFill>
        <p:spPr>
          <a:xfrm rot="16200000">
            <a:off x="8208096" y="4914876"/>
            <a:ext cx="845458" cy="839505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="" xmlns:a16="http://schemas.microsoft.com/office/drawing/2014/main" id="{0DE05C54-2694-4980-89B8-63E6720CA639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6862" y="4752984"/>
            <a:ext cx="1398983" cy="94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4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טבלה 8">
            <a:extLst>
              <a:ext uri="{FF2B5EF4-FFF2-40B4-BE49-F238E27FC236}">
                <a16:creationId xmlns="" xmlns:a16="http://schemas.microsoft.com/office/drawing/2014/main" id="{31F6447D-0AC8-4D2B-B898-17661B84B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886911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4074723351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207504775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1962673159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עוֹנוֹת הַשָּׁנָה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dirty="0" smtClean="0">
                          <a:effectLst/>
                        </a:rPr>
                        <a:t>עֵץ בַּשַּׁלֶּכֶת</a:t>
                      </a:r>
                      <a:endParaRPr lang="he-IL" sz="2400" b="1" dirty="0">
                        <a:effectLst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עוֹנוֹת הַשָּׁנָה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עוֹנוֹת הַשָּׁנָה</a:t>
                      </a:r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כְּפָפוֹת 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5115594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עוֹנוֹת</a:t>
                      </a:r>
                      <a:r>
                        <a:rPr lang="he-IL" baseline="0" dirty="0" smtClean="0"/>
                        <a:t> </a:t>
                      </a:r>
                      <a:r>
                        <a:rPr lang="he-IL" dirty="0" smtClean="0"/>
                        <a:t>הַשָּׁנָה</a:t>
                      </a:r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שֶׁמֶשׁ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עוֹנוֹת הַשָּׁנָה</a:t>
                      </a:r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שַׁבְּלוּל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עוֹנוֹת הַשָּׁנָה</a:t>
                      </a:r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dirty="0" smtClean="0"/>
                        <a:t>נָחָש</a:t>
                      </a:r>
                      <a:endParaRPr lang="he-IL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164747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עוֹנוֹת הַשָּׁנָה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צָעִיף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עוֹנוֹת הַשָּׁנָה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שְׁתִיַּת מַיִם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עוֹנוֹת הַשָּׁנָה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צִפּוֹרִים נוֹדְדוֹת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955167192"/>
                  </a:ext>
                </a:extLst>
              </a:tr>
            </a:tbl>
          </a:graphicData>
        </a:graphic>
      </p:graphicFrame>
      <p:pic>
        <p:nvPicPr>
          <p:cNvPr id="22" name="תמונה 21">
            <a:extLst>
              <a:ext uri="{FF2B5EF4-FFF2-40B4-BE49-F238E27FC236}">
                <a16:creationId xmlns="" xmlns:a16="http://schemas.microsoft.com/office/drawing/2014/main" id="{B5D877F9-3CBC-4C7D-83E1-0AE06E20C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271" y="5278879"/>
            <a:ext cx="1861173" cy="1488939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="" xmlns:a16="http://schemas.microsoft.com/office/drawing/2014/main" id="{9DE3CB28-9EE9-4781-B2E0-A31ED9F2C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81" y="5541695"/>
            <a:ext cx="1903718" cy="1226123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="" xmlns:a16="http://schemas.microsoft.com/office/drawing/2014/main" id="{3C0F41AF-C5F4-440C-BDFA-306B11D853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998"/>
          <a:stretch/>
        </p:blipFill>
        <p:spPr>
          <a:xfrm rot="1595139">
            <a:off x="559226" y="3466800"/>
            <a:ext cx="2226139" cy="458204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="" xmlns:a16="http://schemas.microsoft.com/office/drawing/2014/main" id="{D99295E1-D504-4230-9673-884C7542F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4088" y="3361684"/>
            <a:ext cx="1981116" cy="1037233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="" xmlns:a16="http://schemas.microsoft.com/office/drawing/2014/main" id="{810EF65A-CBE1-46A0-AE41-5E76548E59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3271" y="3035256"/>
            <a:ext cx="1489098" cy="1440305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="" xmlns:a16="http://schemas.microsoft.com/office/drawing/2014/main" id="{94383CFF-55BC-493F-8C88-A5087F8BD3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47204">
            <a:off x="4882091" y="338923"/>
            <a:ext cx="1324684" cy="1368116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="" xmlns:a16="http://schemas.microsoft.com/office/drawing/2014/main" id="{1C201206-70B0-4C68-9979-D47D85173CA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5658" y="5335844"/>
            <a:ext cx="617241" cy="1300050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="" xmlns:a16="http://schemas.microsoft.com/office/drawing/2014/main" id="{5777DF65-DBEF-4014-A696-5716B471CC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504195">
            <a:off x="606032" y="742460"/>
            <a:ext cx="1400247" cy="1174651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="" xmlns:a16="http://schemas.microsoft.com/office/drawing/2014/main" id="{C550F5DE-BA26-4115-B7F6-AA06336451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511706" y="425316"/>
            <a:ext cx="1320663" cy="173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6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טבלה 8">
            <a:extLst>
              <a:ext uri="{FF2B5EF4-FFF2-40B4-BE49-F238E27FC236}">
                <a16:creationId xmlns="" xmlns:a16="http://schemas.microsoft.com/office/drawing/2014/main" id="{31F6447D-0AC8-4D2B-B898-17661B84B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802971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4074723351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207504775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1962673159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 smtClean="0"/>
                        <a:t>עוֹנוֹת הַשָּׁנָה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dirty="0" smtClean="0"/>
                        <a:t>גְּלִידָה</a:t>
                      </a:r>
                      <a:endParaRPr lang="he-IL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עוֹנוֹת הַשָּׁנָה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marL="0" algn="r" defTabSz="914400" rtl="1" eaLnBrk="1" latinLnBrk="0" hangingPunct="1"/>
                      <a:r>
                        <a:rPr lang="he-IL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חִפּוּשִׁית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עוֹנוֹת הַשָּׁנָה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marL="0" algn="r" defTabSz="914400" rtl="1" eaLnBrk="1" latinLnBrk="0" hangingPunct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קֶשֶׁת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5115594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עוֹנוֹת הַשָּׁנָה</a:t>
                      </a:r>
                    </a:p>
                    <a:p>
                      <a:pPr rtl="1"/>
                      <a:endParaRPr lang="he-IL" dirty="0"/>
                    </a:p>
                    <a:p>
                      <a:pPr marL="0" algn="r" defTabSz="914400" rtl="1" eaLnBrk="1" latinLnBrk="0" hangingPunct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הַמְלָטָה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עוֹנוֹת הַשָּׁנָה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marL="0" algn="r" defTabSz="914400" rtl="1" eaLnBrk="1" latinLnBrk="0" hangingPunct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כּוֹבַע </a:t>
                      </a:r>
                      <a:r>
                        <a:rPr lang="he-IL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מִצְחִיָּה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עוֹנוֹת הַשָּׁנָה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marL="0" algn="r" defTabSz="914400" rtl="1" eaLnBrk="1" latinLnBrk="0" hangingPunct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אֲבַטִּיחַ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164747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עוֹנוֹת הַשָּׁנָה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marL="0" algn="r" defTabSz="914400" rtl="1" eaLnBrk="1" latinLnBrk="0" hangingPunct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מִטְרִיָּה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עוֹנוֹת הַשָּׁנָה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marL="0" algn="r" defTabSz="914400" rtl="1" eaLnBrk="1" latinLnBrk="0" hangingPunct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רַקֶּפֶת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עוֹנוֹת הַשָּׁנָה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marL="0" algn="r" defTabSz="914400" rtl="1" eaLnBrk="1" latinLnBrk="0" hangingPunct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נַחְלִיאֵלִי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955167192"/>
                  </a:ext>
                </a:extLst>
              </a:tr>
            </a:tbl>
          </a:graphicData>
        </a:graphic>
      </p:graphicFrame>
      <p:pic>
        <p:nvPicPr>
          <p:cNvPr id="12" name="תמונה 11">
            <a:extLst>
              <a:ext uri="{FF2B5EF4-FFF2-40B4-BE49-F238E27FC236}">
                <a16:creationId xmlns="" xmlns:a16="http://schemas.microsoft.com/office/drawing/2014/main" id="{0577BFAA-5323-45E3-BC9B-E2D9B1876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2" t="3766" r="2580" b="15831"/>
          <a:stretch/>
        </p:blipFill>
        <p:spPr>
          <a:xfrm rot="21321469">
            <a:off x="8757445" y="2720572"/>
            <a:ext cx="1686563" cy="1498788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="" xmlns:a16="http://schemas.microsoft.com/office/drawing/2014/main" id="{192FF8D8-A0F5-4279-9EBD-F8E51F15D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45" y="5371689"/>
            <a:ext cx="1703819" cy="1161115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="" xmlns:a16="http://schemas.microsoft.com/office/drawing/2014/main" id="{A3258377-F97F-4A09-B0DE-AAEAC4F8B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96259" flipH="1">
            <a:off x="4352211" y="3236706"/>
            <a:ext cx="1428432" cy="1141410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="" xmlns:a16="http://schemas.microsoft.com/office/drawing/2014/main" id="{A491085F-FFF8-4ED4-A12E-EE09E369F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071" y="5088033"/>
            <a:ext cx="1265533" cy="1444771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="" xmlns:a16="http://schemas.microsoft.com/office/drawing/2014/main" id="{01F8329F-7620-401D-A188-F7BB94B3C4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2146" y="5040122"/>
            <a:ext cx="1623597" cy="1578911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="" xmlns:a16="http://schemas.microsoft.com/office/drawing/2014/main" id="{0358EDD4-E924-4EF1-8A81-4827FA0B0F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156" y="2956400"/>
            <a:ext cx="1400514" cy="1260464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="" xmlns:a16="http://schemas.microsoft.com/office/drawing/2014/main" id="{7A44F4A4-79AD-4192-BA31-6429F1168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45" y="619605"/>
            <a:ext cx="1918402" cy="1340254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="" xmlns:a16="http://schemas.microsoft.com/office/drawing/2014/main" id="{B070EBC6-CCA4-423F-B8DB-915E6360C5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8396" y="379635"/>
            <a:ext cx="822331" cy="1629845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="" xmlns:a16="http://schemas.microsoft.com/office/drawing/2014/main" id="{9658CE92-B0F1-4D12-BD44-9FEFF54E29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7660" y="619604"/>
            <a:ext cx="1425944" cy="149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1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טבלה 8">
            <a:extLst>
              <a:ext uri="{FF2B5EF4-FFF2-40B4-BE49-F238E27FC236}">
                <a16:creationId xmlns="" xmlns:a16="http://schemas.microsoft.com/office/drawing/2014/main" id="{31F6447D-0AC8-4D2B-B898-17661B84B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371049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237530">
                  <a:extLst>
                    <a:ext uri="{9D8B030D-6E8A-4147-A177-3AD203B41FA5}">
                      <a16:colId xmlns="" xmlns:a16="http://schemas.microsoft.com/office/drawing/2014/main" val="4074723351"/>
                    </a:ext>
                  </a:extLst>
                </a:gridCol>
                <a:gridCol w="3890470">
                  <a:extLst>
                    <a:ext uri="{9D8B030D-6E8A-4147-A177-3AD203B41FA5}">
                      <a16:colId xmlns="" xmlns:a16="http://schemas.microsoft.com/office/drawing/2014/main" val="2207504775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1962673159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 panose="020B0604020202020204" pitchFamily="34" charset="0"/>
                        </a:rPr>
                        <a:t>הַחוּשִׁים שֶׁלָּנוּ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רַמְקוֹל</a:t>
                      </a:r>
                      <a:endParaRPr lang="he-IL" sz="2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 panose="020B0604020202020204" pitchFamily="34" charset="0"/>
                        </a:rPr>
                        <a:t>הַחוּשִׁים שֶׁלָּנוּ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מַכְשִׁיר שְׁמִיעָה</a:t>
                      </a:r>
                      <a:endParaRPr lang="he-IL" sz="2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 panose="020B0604020202020204" pitchFamily="34" charset="0"/>
                        </a:rPr>
                        <a:t>הַחוּשִׁים שֶׁלָּנוּ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סֻכָּרִיָּה עַל הַמַּקֵּל</a:t>
                      </a:r>
                      <a:endParaRPr lang="he-IL" sz="2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5115594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 panose="020B0604020202020204" pitchFamily="34" charset="0"/>
                        </a:rPr>
                        <a:t>הַחוּשִׁים שֶׁלָּנוּ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עֵינַיִם</a:t>
                      </a:r>
                      <a:endParaRPr lang="he-IL" sz="2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 panose="020B0604020202020204" pitchFamily="34" charset="0"/>
                        </a:rPr>
                        <a:t>הַחוּשִׁים שֶׁלָּנוּ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לָשׁוֹן</a:t>
                      </a:r>
                      <a:endParaRPr lang="he-IL" sz="2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 panose="020B0604020202020204" pitchFamily="34" charset="0"/>
                        </a:rPr>
                        <a:t>הַחוּשִׁים שֶׁלָּנוּ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צֶבַע</a:t>
                      </a:r>
                      <a:endParaRPr lang="he-IL" sz="2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164747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 panose="020B0604020202020204" pitchFamily="34" charset="0"/>
                        </a:rPr>
                        <a:t>הַחוּשִׁים שֶׁלָּנוּ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מִשְׁקָפַיִם</a:t>
                      </a:r>
                      <a:endParaRPr lang="he-IL" sz="2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 panose="020B0604020202020204" pitchFamily="34" charset="0"/>
                        </a:rPr>
                        <a:t>הַחוּשִׁים שֶׁלָּנוּ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אֹזֶן</a:t>
                      </a:r>
                      <a:r>
                        <a:rPr kumimoji="0" lang="he-I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 panose="020B0604020202020204" pitchFamily="34" charset="0"/>
                        </a:rPr>
                        <a:t>הַחוּשִׁים שֶׁלָּנוּ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מַנְגִּינָה</a:t>
                      </a:r>
                      <a:endParaRPr lang="he-IL" sz="2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955167192"/>
                  </a:ext>
                </a:extLst>
              </a:tr>
            </a:tbl>
          </a:graphicData>
        </a:graphic>
      </p:graphicFrame>
      <p:pic>
        <p:nvPicPr>
          <p:cNvPr id="17" name="תמונה 16">
            <a:extLst>
              <a:ext uri="{FF2B5EF4-FFF2-40B4-BE49-F238E27FC236}">
                <a16:creationId xmlns="" xmlns:a16="http://schemas.microsoft.com/office/drawing/2014/main" id="{4F3C4DF3-CFF6-4426-8417-728B3F542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202" y="3599843"/>
            <a:ext cx="1382511" cy="967211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="" xmlns:a16="http://schemas.microsoft.com/office/drawing/2014/main" id="{B4188D47-F026-45A8-A5B9-9EE868B63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58915" y="3599843"/>
            <a:ext cx="1382511" cy="967211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="" xmlns:a16="http://schemas.microsoft.com/office/drawing/2014/main" id="{247D4BE2-156A-4CC2-A9DC-6D9AF01D8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916" y="5459538"/>
            <a:ext cx="2344014" cy="1299604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="" xmlns:a16="http://schemas.microsoft.com/office/drawing/2014/main" id="{7C2847DE-D6B3-47A2-9DE2-170F1AD45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776" y="2702103"/>
            <a:ext cx="1568436" cy="1720558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="" xmlns:a16="http://schemas.microsoft.com/office/drawing/2014/main" id="{5FC032ED-60CC-4667-B11A-4F4203BC96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3962" b="52087"/>
          <a:stretch/>
        </p:blipFill>
        <p:spPr>
          <a:xfrm>
            <a:off x="144015" y="489552"/>
            <a:ext cx="1184266" cy="1524294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="" xmlns:a16="http://schemas.microsoft.com/office/drawing/2014/main" id="{D72840F4-631E-4E7B-8C20-5C05D796F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401" y="2813263"/>
            <a:ext cx="1636853" cy="1372637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="" xmlns:a16="http://schemas.microsoft.com/office/drawing/2014/main" id="{24433CE9-63B5-40B1-864B-F130873E1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505126" y="4949169"/>
            <a:ext cx="1239430" cy="1720558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="" xmlns:a16="http://schemas.microsoft.com/office/drawing/2014/main" id="{EAAC4781-6B89-4311-92B7-967F8A0C5B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852" y="4997699"/>
            <a:ext cx="1941817" cy="1785952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="" xmlns:a16="http://schemas.microsoft.com/office/drawing/2014/main" id="{BEDA9C14-A2E5-41E4-AA9A-5622C1C077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715149" y="615384"/>
            <a:ext cx="1382510" cy="1398462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="" xmlns:a16="http://schemas.microsoft.com/office/drawing/2014/main" id="{28E8279E-65BA-4AC2-A0D4-DA88276310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138150">
            <a:off x="4633918" y="570358"/>
            <a:ext cx="1481814" cy="15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2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טבלה 8">
            <a:extLst>
              <a:ext uri="{FF2B5EF4-FFF2-40B4-BE49-F238E27FC236}">
                <a16:creationId xmlns="" xmlns:a16="http://schemas.microsoft.com/office/drawing/2014/main" id="{31F6447D-0AC8-4D2B-B898-17661B84B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867755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4074723351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207504775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1962673159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הַחוּשִׁים שֶׁלָּנוּ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צוּרָה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הַחוּשִׁים שֶׁלָּנוּ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חַם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הַחוּשִׁים שֶׁלָּנוּ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קַר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5115594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הַחוּשִׁים שֶׁלָּנוּ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marL="0" algn="r" defTabSz="914400" rtl="1" eaLnBrk="1" latinLnBrk="0" hangingPunct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אַף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הַחוּשִׁים שֶׁלָּנוּ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marL="0" algn="r" defTabSz="914400" rtl="1" eaLnBrk="1" latinLnBrk="0" hangingPunct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רֵיחַ נָעִים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הַחוּשִׁים שֶׁלָּנוּ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marL="0" algn="r" defTabSz="914400" rtl="1" eaLnBrk="1" latinLnBrk="0" hangingPunct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עוֹר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164747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הַחוּשִׁים שֶׁלָּנוּ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חָמוּץ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הַחוּשִׁים שֶׁלָּנוּ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marL="0" algn="r" defTabSz="914400" rtl="1" eaLnBrk="1" latinLnBrk="0" hangingPunct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רֵיחַ לֹא נָעִים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הַחוּשִׁים שֶׁלָּנוּ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marL="0" algn="r" defTabSz="914400" rtl="1" eaLnBrk="1" latinLnBrk="0" hangingPunct="1"/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רֵיחַ שֶׁל חֹמֶר מְסֻכָּן</a:t>
                      </a:r>
                      <a:endParaRPr lang="he-IL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955167192"/>
                  </a:ext>
                </a:extLst>
              </a:tr>
            </a:tbl>
          </a:graphicData>
        </a:graphic>
      </p:graphicFrame>
      <p:sp>
        <p:nvSpPr>
          <p:cNvPr id="6" name="מלבן 5">
            <a:extLst>
              <a:ext uri="{FF2B5EF4-FFF2-40B4-BE49-F238E27FC236}">
                <a16:creationId xmlns="" xmlns:a16="http://schemas.microsoft.com/office/drawing/2014/main" id="{F3EFE287-4FDE-4526-99F3-A9AB77A8B9DB}"/>
              </a:ext>
            </a:extLst>
          </p:cNvPr>
          <p:cNvSpPr/>
          <p:nvPr/>
        </p:nvSpPr>
        <p:spPr>
          <a:xfrm>
            <a:off x="9364482" y="1513681"/>
            <a:ext cx="683758" cy="4614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>
            <a:extLst>
              <a:ext uri="{FF2B5EF4-FFF2-40B4-BE49-F238E27FC236}">
                <a16:creationId xmlns="" xmlns:a16="http://schemas.microsoft.com/office/drawing/2014/main" id="{701A00E1-2442-4AF1-9FBE-E5A49EFB8FA3}"/>
              </a:ext>
            </a:extLst>
          </p:cNvPr>
          <p:cNvSpPr/>
          <p:nvPr/>
        </p:nvSpPr>
        <p:spPr>
          <a:xfrm>
            <a:off x="8762869" y="131763"/>
            <a:ext cx="452250" cy="4559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כוכב: 5 פינות 11">
            <a:extLst>
              <a:ext uri="{FF2B5EF4-FFF2-40B4-BE49-F238E27FC236}">
                <a16:creationId xmlns="" xmlns:a16="http://schemas.microsoft.com/office/drawing/2014/main" id="{AC199005-B40C-4AB2-BA98-D37D7F37084E}"/>
              </a:ext>
            </a:extLst>
          </p:cNvPr>
          <p:cNvSpPr/>
          <p:nvPr/>
        </p:nvSpPr>
        <p:spPr>
          <a:xfrm>
            <a:off x="8447909" y="903939"/>
            <a:ext cx="629919" cy="609742"/>
          </a:xfrm>
          <a:prstGeom prst="star5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שולש שווה-שוקיים 12">
            <a:extLst>
              <a:ext uri="{FF2B5EF4-FFF2-40B4-BE49-F238E27FC236}">
                <a16:creationId xmlns="" xmlns:a16="http://schemas.microsoft.com/office/drawing/2014/main" id="{0453A3D8-3D12-4478-8743-1046E5BA94EC}"/>
              </a:ext>
            </a:extLst>
          </p:cNvPr>
          <p:cNvSpPr/>
          <p:nvPr/>
        </p:nvSpPr>
        <p:spPr>
          <a:xfrm>
            <a:off x="9621065" y="497845"/>
            <a:ext cx="538392" cy="609741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1" name="תמונה 20">
            <a:extLst>
              <a:ext uri="{FF2B5EF4-FFF2-40B4-BE49-F238E27FC236}">
                <a16:creationId xmlns="" xmlns:a16="http://schemas.microsoft.com/office/drawing/2014/main" id="{C78726FC-FF31-4E63-A9E1-0F536890A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57" y="2752619"/>
            <a:ext cx="884629" cy="1646510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="" xmlns:a16="http://schemas.microsoft.com/office/drawing/2014/main" id="{B9F90F39-9E62-4F0C-BA53-25EADDBCB3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99"/>
          <a:stretch/>
        </p:blipFill>
        <p:spPr>
          <a:xfrm>
            <a:off x="616999" y="587695"/>
            <a:ext cx="1526761" cy="1264649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="" xmlns:a16="http://schemas.microsoft.com/office/drawing/2014/main" id="{632F8EA0-7D6E-475F-B2FF-D2E7343AC7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62" t="271" r="53114" b="-271"/>
          <a:stretch/>
        </p:blipFill>
        <p:spPr>
          <a:xfrm>
            <a:off x="4511606" y="515413"/>
            <a:ext cx="1860950" cy="1471688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="" xmlns:a16="http://schemas.microsoft.com/office/drawing/2014/main" id="{9EAB4D9C-BEE6-46BC-8ED4-6E57FB092B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59" t="18040" r="16096" b="9960"/>
          <a:stretch/>
        </p:blipFill>
        <p:spPr>
          <a:xfrm>
            <a:off x="8828430" y="2777157"/>
            <a:ext cx="1072103" cy="1543762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="" xmlns:a16="http://schemas.microsoft.com/office/drawing/2014/main" id="{E80DDD4D-CC11-4112-89CD-B3BC6C5014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236" t="12418" r="8080" b="13831"/>
          <a:stretch/>
        </p:blipFill>
        <p:spPr>
          <a:xfrm>
            <a:off x="4566697" y="3042978"/>
            <a:ext cx="1072103" cy="1096250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="" xmlns:a16="http://schemas.microsoft.com/office/drawing/2014/main" id="{F2D954D2-4BAA-4408-817A-BD33AA5F6F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6697" y="5289993"/>
            <a:ext cx="1350485" cy="1273702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="" xmlns:a16="http://schemas.microsoft.com/office/drawing/2014/main" id="{686AA0DF-90ED-490D-B399-F8C21D2F64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31" y="4820384"/>
            <a:ext cx="1199935" cy="1876262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="" xmlns:a16="http://schemas.microsoft.com/office/drawing/2014/main" id="{7928A20B-4798-4580-84E4-A7F9234828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8181" y="5149057"/>
            <a:ext cx="1437463" cy="148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1044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416</Words>
  <Application>Microsoft Office PowerPoint</Application>
  <PresentationFormat>מותאם אישית</PresentationFormat>
  <Paragraphs>221</Paragraphs>
  <Slides>14</Slides>
  <Notes>2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ערכת נושא Office</vt:lpstr>
      <vt:lpstr>פנטומימה</vt:lpstr>
      <vt:lpstr>פנטומימה החושים שלנו, עונות השנה, להיות בריאים</vt:lpstr>
      <vt:lpstr>הנחיות למורה</vt:lpstr>
      <vt:lpstr>הוראות משחק</vt:lpstr>
      <vt:lpstr>פַּנְטוֹמִימָה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פנטומימה</dc:title>
  <dc:creator>מעיין גלעד</dc:creator>
  <cp:lastModifiedBy>Rafi</cp:lastModifiedBy>
  <cp:revision>31</cp:revision>
  <dcterms:created xsi:type="dcterms:W3CDTF">2020-07-14T08:26:46Z</dcterms:created>
  <dcterms:modified xsi:type="dcterms:W3CDTF">2020-10-13T04:09:42Z</dcterms:modified>
</cp:coreProperties>
</file>