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5"/>
  </p:notesMasterIdLst>
  <p:sldIdLst>
    <p:sldId id="357" r:id="rId2"/>
    <p:sldId id="339" r:id="rId3"/>
    <p:sldId id="347" r:id="rId4"/>
    <p:sldId id="346" r:id="rId5"/>
    <p:sldId id="354" r:id="rId6"/>
    <p:sldId id="355" r:id="rId7"/>
    <p:sldId id="332" r:id="rId8"/>
    <p:sldId id="350" r:id="rId9"/>
    <p:sldId id="353" r:id="rId10"/>
    <p:sldId id="341" r:id="rId11"/>
    <p:sldId id="342" r:id="rId12"/>
    <p:sldId id="343" r:id="rId13"/>
    <p:sldId id="34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427" autoAdjust="0"/>
    <p:restoredTop sz="86421" autoAdjust="0"/>
  </p:normalViewPr>
  <p:slideViewPr>
    <p:cSldViewPr snapToGrid="0" showGuides="1">
      <p:cViewPr varScale="1">
        <p:scale>
          <a:sx n="63" d="100"/>
          <a:sy n="63" d="100"/>
        </p:scale>
        <p:origin x="340" y="52"/>
      </p:cViewPr>
      <p:guideLst>
        <p:guide orient="horz" pos="2208"/>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31281866-E1E3-401B-AAC7-E09E98AD1831}"/>
    <pc:docChg chg="modSld">
      <pc:chgData name="noga mishan" userId="802d01ca9850f5a0" providerId="LiveId" clId="{31281866-E1E3-401B-AAC7-E09E98AD1831}" dt="2023-10-23T13:08:31.267" v="10" actId="404"/>
      <pc:docMkLst>
        <pc:docMk/>
      </pc:docMkLst>
      <pc:sldChg chg="modSp mod">
        <pc:chgData name="noga mishan" userId="802d01ca9850f5a0" providerId="LiveId" clId="{31281866-E1E3-401B-AAC7-E09E98AD1831}" dt="2023-10-23T13:08:31.267" v="10" actId="404"/>
        <pc:sldMkLst>
          <pc:docMk/>
          <pc:sldMk cId="4054392779" sldId="357"/>
        </pc:sldMkLst>
        <pc:spChg chg="mod">
          <ac:chgData name="noga mishan" userId="802d01ca9850f5a0" providerId="LiveId" clId="{31281866-E1E3-401B-AAC7-E09E98AD1831}" dt="2023-10-23T13:08:31.267" v="10" actId="404"/>
          <ac:spMkLst>
            <pc:docMk/>
            <pc:sldMk cId="4054392779" sldId="357"/>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ח'/חשון/תשפ"ד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400" b="0" i="0" u="none" strike="noStrike" baseline="0" dirty="0">
                <a:latin typeface="FontbitDavid"/>
              </a:rPr>
              <a:t> תת פרק זה יעסוק </a:t>
            </a:r>
            <a:r>
              <a:rPr lang="he-IL" sz="1400" b="1" i="0" u="none" strike="noStrike" baseline="0" dirty="0">
                <a:latin typeface="FontbitDavid"/>
              </a:rPr>
              <a:t>בבעלי חיים פעילים בסתיו</a:t>
            </a:r>
            <a:r>
              <a:rPr lang="he-IL" sz="1400" b="0" i="0" u="none" strike="noStrike" baseline="0" dirty="0">
                <a:latin typeface="FontbitDavid"/>
              </a:rPr>
              <a:t>. </a:t>
            </a:r>
            <a:r>
              <a:rPr lang="he-IL" sz="1800" b="0" i="0" u="none" strike="noStrike" baseline="0" dirty="0">
                <a:latin typeface="NarkisimMFO"/>
              </a:rPr>
              <a:t>בסיור הסתווי אפשר להתרשם גם מתופעות אופייניות </a:t>
            </a:r>
            <a:r>
              <a:rPr lang="he-IL" sz="1800" b="0" i="0" u="none" strike="noStrike" baseline="0" dirty="0">
                <a:latin typeface="NarkisimMFOBold"/>
              </a:rPr>
              <a:t>לבעלי החיים </a:t>
            </a:r>
            <a:r>
              <a:rPr lang="he-IL" sz="1800" b="0" i="0" u="none" strike="noStrike" baseline="0" dirty="0">
                <a:latin typeface="NarkisimMFO"/>
              </a:rPr>
              <a:t>בעונה זו, כמו נמלים שאוספות זרעים ומזון אחר, מביאות לקן וממלאות את מחסני המזון שלהן לקראת החורף. ייתכן שאפשר יהיה לראות בשמיים להקות של ציפורים כמו חסידות, עגורים, שקנאים ועוד, שנודדות בעונה זו מהאזורים הקרים שמצפון לנו אל אזורים דרומיים וחמימים. יש סיכוי גם לראות נחליאלים שבאים לישראל בסתיו ונשארים אצלנו כל החורף, או בציפורים חורפות אחרות.</a:t>
            </a:r>
            <a:endParaRPr lang="he-IL" sz="1400" b="0" i="0" u="none" strike="noStrike" baseline="0" dirty="0">
              <a:latin typeface="FontbitDavid"/>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4189633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בעזרת היגדי הסיכום בשקופיות 22-17</a:t>
            </a:r>
          </a:p>
          <a:p>
            <a:pPr algn="r"/>
            <a:r>
              <a:rPr lang="he-IL" sz="1800" b="0" i="0" u="none" strike="noStrike" baseline="0" dirty="0">
                <a:latin typeface="FontbitDavid"/>
              </a:rPr>
              <a:t>מומלץ להקריא בקול את היגדי הסיכום ולבקש מהתלמידים להשלים בקול את מושגי המפתח.</a:t>
            </a:r>
          </a:p>
          <a:p>
            <a:pPr algn="r"/>
            <a:r>
              <a:rPr lang="he-IL" sz="1800" b="0" i="0" u="none" strike="noStrike" baseline="0" dirty="0">
                <a:latin typeface="FontbitDavid"/>
              </a:rPr>
              <a:t>אפשר להשתמש בהיגדי הסיכום לפעולות של הערכה: להכין פריטים של נכון/לא נכון, פריטי של השלמת מילים, ציור תופעה וכדומה.</a:t>
            </a:r>
          </a:p>
          <a:p>
            <a:pPr algn="r"/>
            <a:r>
              <a:rPr lang="he-IL" dirty="0"/>
              <a:t>כמשימת הערכה מוצע לבקש מהלומדים להכין את דף העונה (בצילום, איור, ציור ובמלל) עם מאפיינים</a:t>
            </a:r>
          </a:p>
          <a:p>
            <a:pPr algn="r"/>
            <a:r>
              <a:rPr lang="he-IL" dirty="0"/>
              <a:t>שנלמדו או אחרים ששייכים לעונה.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4125837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3749189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על רקע התמונה לברר ידע מוקדם</a:t>
            </a:r>
          </a:p>
          <a:p>
            <a:pPr algn="r"/>
            <a:r>
              <a:rPr lang="he-IL" sz="1200" b="0" i="0" u="none" strike="noStrike" baseline="0" dirty="0">
                <a:latin typeface="NarkisimMFO"/>
              </a:rPr>
              <a:t>יוצאים לסיור בחצר ומחפשים נחליאלי. הנחליאלי הוא נציג מוכר של ציפור הנודדת המגיעה לארצנו בעונת הסתיו.</a:t>
            </a:r>
          </a:p>
          <a:p>
            <a:pPr algn="r"/>
            <a:r>
              <a:rPr lang="he-IL" sz="1200" b="0" i="0" u="none" strike="noStrike" baseline="0" dirty="0">
                <a:latin typeface="NarkisimMFO"/>
              </a:rPr>
              <a:t>כאמור, אחד הסימנים הבולטים לעונת הסתיו הוא נדידת הציפורים. לא בטוח שהתלמידים יוכלו להבחין בלהקות של ציפורים נודדות בזמן הסיור שיערכו בסביבה. סיכוי גדול יותר שיראו נחליאלי בחצר.</a:t>
            </a:r>
          </a:p>
          <a:p>
            <a:pPr algn="r"/>
            <a:r>
              <a:rPr lang="he-IL" sz="1200" b="0" i="0" u="none" strike="noStrike" baseline="0" dirty="0">
                <a:latin typeface="NarkisimMFO"/>
              </a:rPr>
              <a:t>הנחליאלים נודדים לישראל מארצות צפוניות לנו, ונשארים אצלנו כל החורף. אם לא רואים נחליאלי בזמן הסיור, אפשר להנחות את הילדים לחפש נחליאלים בתום הלימודים כדי להשלים את הפעילות, וכן להיעזר בתמונות שבספר הלימוד או בסרטון.</a:t>
            </a:r>
            <a:r>
              <a:rPr lang="he-IL" sz="1200" b="0" i="0" u="none" strike="noStrike" baseline="0" dirty="0">
                <a:latin typeface="FontbitDavid"/>
              </a:rPr>
              <a:t> </a:t>
            </a:r>
          </a:p>
          <a:p>
            <a:pPr algn="r"/>
            <a:endParaRPr lang="he-IL" sz="1200" b="0" i="0" u="none" strike="noStrike" baseline="0" dirty="0">
              <a:latin typeface="FontbitDavid"/>
            </a:endParaRP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57012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עורכים תצפית על הנחליאלי ולומדים את שמות אברי הגוף. מבצעים את המשימה שבעמודים</a:t>
            </a:r>
            <a:r>
              <a:rPr lang="he-IL" baseline="0" dirty="0"/>
              <a:t> 41-40</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3</a:t>
            </a:fld>
            <a:endParaRPr lang="x-none">
              <a:solidFill>
                <a:prstClr val="black"/>
              </a:solidFill>
            </a:endParaRPr>
          </a:p>
        </p:txBody>
      </p:sp>
    </p:spTree>
    <p:extLst>
      <p:ext uri="{BB962C8B-B14F-4D97-AF65-F5344CB8AC3E}">
        <p14:creationId xmlns:p14="http://schemas.microsoft.com/office/powerpoint/2010/main" val="4198288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a:t>
            </a:r>
            <a:r>
              <a:rPr lang="he-IL" baseline="0" dirty="0"/>
              <a:t> – להקרין</a:t>
            </a:r>
            <a:r>
              <a:rPr lang="en-US" baseline="0" dirty="0"/>
              <a:t>  </a:t>
            </a:r>
            <a:r>
              <a:rPr lang="he-IL" baseline="0" dirty="0"/>
              <a:t>סרטון ראו קישור בשקופית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051898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משימה: </a:t>
            </a:r>
            <a:r>
              <a:rPr lang="he-IL" b="1" dirty="0"/>
              <a:t>הנחליאלי</a:t>
            </a:r>
            <a:r>
              <a:rPr lang="he-IL" dirty="0"/>
              <a:t>, בעמוד 40</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2912618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מתוקשבת: סימני הסתיו, עמוד 41</a:t>
            </a:r>
          </a:p>
          <a:p>
            <a:r>
              <a:rPr lang="he-IL" dirty="0"/>
              <a:t>באתר </a:t>
            </a:r>
            <a:r>
              <a:rPr lang="he-IL" b="1" dirty="0"/>
              <a:t>במבט חדש</a:t>
            </a:r>
            <a:r>
              <a:rPr lang="he-IL" dirty="0"/>
              <a:t>, מדור ספרי לימוד, במשימות מתוקשבות.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289877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תת פרק זה על בעלי חיים בסתיו בעזרת הגדי סיכום בתבנית </a:t>
            </a:r>
            <a:r>
              <a:rPr lang="he-IL" b="1" dirty="0"/>
              <a:t>מה למדנו?</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משלימים מילים חסרות במשפטים הבאים:</a:t>
            </a:r>
            <a:endParaRPr lang="he-IL" b="1" dirty="0"/>
          </a:p>
          <a:p>
            <a:pPr algn="r" rtl="1"/>
            <a:r>
              <a:rPr lang="he-IL" sz="1200" dirty="0"/>
              <a:t>נְמָלים אוֹגְרוֹת ______לִפְנֵי בּוֹא הַגְּשָׁמִים.</a:t>
            </a:r>
          </a:p>
          <a:p>
            <a:pPr algn="r" rtl="1"/>
            <a:r>
              <a:rPr lang="he-IL" sz="1200" dirty="0" err="1"/>
              <a:t>צפִּוֹרִים</a:t>
            </a:r>
            <a:r>
              <a:rPr lang="he-IL" sz="1200" dirty="0"/>
              <a:t> נוֹדְדוֹת מֵאֲרָצוֹת ______ אֶל אֲרָצוֹת חַמּוֹת.</a:t>
            </a:r>
          </a:p>
          <a:p>
            <a:pPr algn="r" rtl="1"/>
            <a:r>
              <a:rPr lang="he-IL" sz="1200" dirty="0" err="1"/>
              <a:t>הַנ</a:t>
            </a:r>
            <a:r>
              <a:rPr lang="he-IL" sz="1200" dirty="0"/>
              <a:t>_____ מְבַקֵּר בְּאַרְצֵנוּ.</a:t>
            </a:r>
          </a:p>
          <a:p>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175122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סיכום כל נושא הסתיו.</a:t>
            </a:r>
          </a:p>
          <a:p>
            <a:r>
              <a:rPr lang="he-IL" dirty="0"/>
              <a:t>באתר במבט מקוון, יחידת תוכן (סתיו), משימה דיגיטלית: </a:t>
            </a:r>
            <a:r>
              <a:rPr lang="he-IL" b="1" dirty="0"/>
              <a:t>מה נראה בסתיו?</a:t>
            </a:r>
          </a:p>
          <a:p>
            <a:r>
              <a:rPr lang="he-IL" b="0" i="0" dirty="0">
                <a:effectLst/>
                <a:latin typeface="Almoni Neue DL 4.0 AAA"/>
              </a:rPr>
              <a:t>המשימה עוסקת בצמחים ובבעלי חיים האופייניים לסתיו. הם מזהים צמחים הפורחים בסתיו, ובעלי חיים המבקרים בארץ בסתיו, והם לומדים על מקור השמות של חלק מהצמחים.</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913435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תוכן (סתיו), משימה דיגיטלית: </a:t>
            </a:r>
            <a:r>
              <a:rPr lang="he-IL" b="1" dirty="0"/>
              <a:t>מסדרים ברצף</a:t>
            </a:r>
            <a:r>
              <a:rPr lang="he-IL" dirty="0"/>
              <a:t>. </a:t>
            </a:r>
          </a:p>
          <a:p>
            <a:r>
              <a:rPr lang="he-IL" b="0" i="0" dirty="0">
                <a:effectLst/>
                <a:latin typeface="Almoni Neue DL 4.0 AAA"/>
              </a:rPr>
              <a:t>המשימה עוסקת בעקרון הרצף (מה בא אחרי מה?) – עקרון חשוב בפיתוח הבנה מדעית וטכנולוגית. העיקרון מיושם בהקשר לתופעות בסתיו.</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2980916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ח'/חשון/תשפ"ד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ח'/חשון/תשפ"ד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ח'/חשון/תשפ"ד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ח'/חשון/תשפ"ד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ח'/חשון/תשפ"ד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ח'/חשון/תשפ"ד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ח'/חשון/תשפ"ד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ח'/חשון/תשפ"ד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ח'/חשון/תשפ"ד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ח'/חשון/תשפ"ד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ח'/חשון/תשפ"ד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ח'/חשון/תשפ"ד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vimeo.com/41580237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מצגת מלווה לשיעורים</a:t>
            </a:r>
            <a:endParaRPr lang="en-US" b="1" dirty="0">
              <a:cs typeface="+mn-cs"/>
            </a:endParaRPr>
          </a:p>
        </p:txBody>
      </p:sp>
      <p:sp>
        <p:nvSpPr>
          <p:cNvPr id="3" name="מציין מיקום תוכן 2"/>
          <p:cNvSpPr>
            <a:spLocks noGrp="1"/>
          </p:cNvSpPr>
          <p:nvPr>
            <p:ph idx="1"/>
          </p:nvPr>
        </p:nvSpPr>
        <p:spPr/>
        <p:txBody>
          <a:bodyPr>
            <a:normAutofit/>
          </a:bodyPr>
          <a:lstStyle/>
          <a:p>
            <a:pPr marL="0" indent="0" algn="ctr" rtl="1">
              <a:buNone/>
            </a:pPr>
            <a:r>
              <a:rPr lang="he-IL" sz="4800" b="1" dirty="0">
                <a:solidFill>
                  <a:srgbClr val="00A9EA"/>
                </a:solidFill>
                <a:latin typeface="EnzoagadaMF-Bold"/>
              </a:rPr>
              <a:t>מַדָּע וְטְֶכְנוֹלוֹגְיָּה לְכִתָּה א</a:t>
            </a:r>
          </a:p>
          <a:p>
            <a:pPr marL="0" indent="0" algn="ctr" rtl="1">
              <a:buNone/>
            </a:pPr>
            <a:r>
              <a:rPr lang="he-IL" sz="4800" b="1" dirty="0">
                <a:solidFill>
                  <a:srgbClr val="00A9EA"/>
                </a:solidFill>
                <a:latin typeface="EnzoagadaMF-Bold"/>
              </a:rPr>
              <a:t>מַעְגַּל עוֹנוֹת הַשָּׁנָה</a:t>
            </a:r>
          </a:p>
          <a:p>
            <a:pPr marL="0" indent="0" algn="ctr" rtl="1">
              <a:buNone/>
            </a:pPr>
            <a:r>
              <a:rPr lang="he-IL" sz="3200" b="1" dirty="0">
                <a:solidFill>
                  <a:srgbClr val="FF0000"/>
                </a:solidFill>
                <a:latin typeface="EnzoagadaMF-Bold"/>
              </a:rPr>
              <a:t>(חלק שני) </a:t>
            </a:r>
          </a:p>
          <a:p>
            <a:pPr marL="0" indent="0" algn="ctr" rtl="1">
              <a:buNone/>
            </a:pPr>
            <a:r>
              <a:rPr lang="he-IL" sz="4800" b="1" dirty="0">
                <a:solidFill>
                  <a:srgbClr val="00A9EA"/>
                </a:solidFill>
                <a:latin typeface="EnzoagadaMF-Bold"/>
              </a:rPr>
              <a:t> </a:t>
            </a:r>
          </a:p>
          <a:p>
            <a:pPr marL="0" indent="0" algn="ctr" rtl="1">
              <a:buNone/>
            </a:pPr>
            <a:r>
              <a:rPr lang="he-IL" sz="3600" b="1" dirty="0">
                <a:latin typeface="EnzoagadaMF-Bold"/>
              </a:rPr>
              <a:t>פֶּרֶק רִאשׁוֹן: </a:t>
            </a:r>
            <a:r>
              <a:rPr lang="he-IL" sz="3600" b="1" dirty="0" err="1">
                <a:latin typeface="EnzoagadaMF-Bold"/>
              </a:rPr>
              <a:t>הַסְּתָו</a:t>
            </a:r>
            <a:r>
              <a:rPr lang="he-IL" sz="3600" b="1" dirty="0">
                <a:latin typeface="EnzoagadaMF-Bold"/>
              </a:rPr>
              <a:t> הִגִּיעַ</a:t>
            </a:r>
          </a:p>
          <a:p>
            <a:pPr marL="0" indent="0" algn="ctr" rtl="1">
              <a:buNone/>
            </a:pPr>
            <a:r>
              <a:rPr lang="he-IL" sz="3600" b="1" dirty="0">
                <a:solidFill>
                  <a:srgbClr val="FF0000"/>
                </a:solidFill>
                <a:latin typeface="EnzoagadaMF-Bold"/>
              </a:rPr>
              <a:t> בעלי חיים וסיכום</a:t>
            </a:r>
          </a:p>
          <a:p>
            <a:pPr marL="0" indent="0" algn="ctr" rtl="1">
              <a:buNone/>
            </a:pPr>
            <a:endParaRPr lang="he-IL" sz="3600" b="1" dirty="0">
              <a:latin typeface="EnzoagadaMF-Bold"/>
            </a:endParaRPr>
          </a:p>
        </p:txBody>
      </p:sp>
      <p:pic>
        <p:nvPicPr>
          <p:cNvPr id="5" name="תמונה 4"/>
          <p:cNvPicPr>
            <a:picLocks noChangeAspect="1"/>
          </p:cNvPicPr>
          <p:nvPr/>
        </p:nvPicPr>
        <p:blipFill>
          <a:blip r:embed="rId3"/>
          <a:stretch>
            <a:fillRect/>
          </a:stretch>
        </p:blipFill>
        <p:spPr>
          <a:xfrm>
            <a:off x="0" y="72092"/>
            <a:ext cx="1688260" cy="955815"/>
          </a:xfrm>
          <a:prstGeom prst="rect">
            <a:avLst/>
          </a:prstGeom>
        </p:spPr>
      </p:pic>
      <p:pic>
        <p:nvPicPr>
          <p:cNvPr id="6" name="תמונה 5"/>
          <p:cNvPicPr>
            <a:picLocks noChangeAspect="1"/>
          </p:cNvPicPr>
          <p:nvPr/>
        </p:nvPicPr>
        <p:blipFill>
          <a:blip r:embed="rId4"/>
          <a:stretch>
            <a:fillRect/>
          </a:stretch>
        </p:blipFill>
        <p:spPr>
          <a:xfrm>
            <a:off x="7431407" y="156103"/>
            <a:ext cx="1621677" cy="871804"/>
          </a:xfrm>
          <a:prstGeom prst="rect">
            <a:avLst/>
          </a:prstGeom>
        </p:spPr>
      </p:pic>
    </p:spTree>
    <p:extLst>
      <p:ext uri="{BB962C8B-B14F-4D97-AF65-F5344CB8AC3E}">
        <p14:creationId xmlns:p14="http://schemas.microsoft.com/office/powerpoint/2010/main" val="4054392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800" b="1" dirty="0">
                <a:solidFill>
                  <a:schemeClr val="accent5"/>
                </a:solidFill>
                <a:latin typeface="Arial" panose="020B0604020202020204" pitchFamily="34" charset="0"/>
                <a:cs typeface="Arial" panose="020B0604020202020204" pitchFamily="34" charset="0"/>
              </a:rPr>
              <a:t>בְּפֶרֶק זֶה לָמַדְנוּ שֶׁ...</a:t>
            </a:r>
            <a:endParaRPr lang="en-US" sz="4800" b="1" dirty="0">
              <a:solidFill>
                <a:schemeClr val="accent5"/>
              </a:solidFill>
              <a:latin typeface="Arial" panose="020B0604020202020204" pitchFamily="34" charset="0"/>
              <a:cs typeface="Arial" panose="020B0604020202020204" pitchFamily="34" charset="0"/>
            </a:endParaRPr>
          </a:p>
        </p:txBody>
      </p:sp>
      <p:sp>
        <p:nvSpPr>
          <p:cNvPr id="3" name="מציין מיקום תוכן 2"/>
          <p:cNvSpPr>
            <a:spLocks noGrp="1"/>
          </p:cNvSpPr>
          <p:nvPr>
            <p:ph idx="1"/>
          </p:nvPr>
        </p:nvSpPr>
        <p:spPr/>
        <p:txBody>
          <a:bodyPr/>
          <a:lstStyle/>
          <a:p>
            <a:pPr marL="0" indent="0" algn="r" rtl="1">
              <a:buNone/>
            </a:pPr>
            <a:r>
              <a:rPr lang="he-IL" sz="3600" dirty="0">
                <a:solidFill>
                  <a:schemeClr val="accent5"/>
                </a:solidFill>
                <a:latin typeface="MF_FrankRuhl-Regular"/>
              </a:rPr>
              <a:t>בַּסְּתְָו</a:t>
            </a:r>
          </a:p>
          <a:p>
            <a:pPr algn="r" rtl="1"/>
            <a:r>
              <a:rPr lang="he-IL" sz="3200" dirty="0">
                <a:solidFill>
                  <a:srgbClr val="000000"/>
                </a:solidFill>
                <a:latin typeface="MF_FrankRuhl-Regular"/>
              </a:rPr>
              <a:t>לִפְעָמִים הַשָּׁמַיִם מְעֻנָּנִים וְיוֹרֵד גֶּשֶׁם;</a:t>
            </a:r>
          </a:p>
          <a:p>
            <a:pPr algn="r" rtl="1"/>
            <a:r>
              <a:rPr lang="he-IL" sz="3200" dirty="0">
                <a:solidFill>
                  <a:srgbClr val="000000"/>
                </a:solidFill>
                <a:latin typeface="MF_FrankRuhl-Regular"/>
              </a:rPr>
              <a:t>הַטֶּמְפֶּרָטוּרֳה יוֹרֶדֶת וְהַיָּמִים מִתְקָצְרִים;</a:t>
            </a:r>
          </a:p>
          <a:p>
            <a:pPr algn="r" rtl="1"/>
            <a:r>
              <a:rPr lang="he-IL" sz="3200" dirty="0">
                <a:solidFill>
                  <a:srgbClr val="000000"/>
                </a:solidFill>
                <a:latin typeface="MF_FrankRuhl-Regular"/>
              </a:rPr>
              <a:t>מְנַשְּׁבוֹת רוּחוֹת.</a:t>
            </a:r>
            <a:endParaRPr lang="en-US" sz="3200" dirty="0"/>
          </a:p>
        </p:txBody>
      </p:sp>
      <p:pic>
        <p:nvPicPr>
          <p:cNvPr id="4" name="תמונה 3"/>
          <p:cNvPicPr>
            <a:picLocks noChangeAspect="1"/>
          </p:cNvPicPr>
          <p:nvPr/>
        </p:nvPicPr>
        <p:blipFill>
          <a:blip r:embed="rId3"/>
          <a:stretch>
            <a:fillRect/>
          </a:stretch>
        </p:blipFill>
        <p:spPr>
          <a:xfrm>
            <a:off x="1695450" y="4102099"/>
            <a:ext cx="3496299" cy="2501098"/>
          </a:xfrm>
          <a:prstGeom prst="rect">
            <a:avLst/>
          </a:prstGeom>
        </p:spPr>
      </p:pic>
      <p:pic>
        <p:nvPicPr>
          <p:cNvPr id="5" name="תמונה 4">
            <a:extLst>
              <a:ext uri="{FF2B5EF4-FFF2-40B4-BE49-F238E27FC236}">
                <a16:creationId xmlns:a16="http://schemas.microsoft.com/office/drawing/2014/main" id="{B21EB9CD-9954-852E-DE19-E6DE8237C712}"/>
              </a:ext>
            </a:extLst>
          </p:cNvPr>
          <p:cNvPicPr>
            <a:picLocks noChangeAspect="1"/>
          </p:cNvPicPr>
          <p:nvPr/>
        </p:nvPicPr>
        <p:blipFill>
          <a:blip r:embed="rId4"/>
          <a:stretch>
            <a:fillRect/>
          </a:stretch>
        </p:blipFill>
        <p:spPr>
          <a:xfrm>
            <a:off x="7431407" y="156103"/>
            <a:ext cx="1621677" cy="524934"/>
          </a:xfrm>
          <a:prstGeom prst="rect">
            <a:avLst/>
          </a:prstGeom>
        </p:spPr>
      </p:pic>
      <p:pic>
        <p:nvPicPr>
          <p:cNvPr id="6" name="תמונה 5">
            <a:extLst>
              <a:ext uri="{FF2B5EF4-FFF2-40B4-BE49-F238E27FC236}">
                <a16:creationId xmlns:a16="http://schemas.microsoft.com/office/drawing/2014/main" id="{409A5F10-F92A-9132-D194-B3CD3569F6F0}"/>
              </a:ext>
            </a:extLst>
          </p:cNvPr>
          <p:cNvPicPr>
            <a:picLocks noChangeAspect="1"/>
          </p:cNvPicPr>
          <p:nvPr/>
        </p:nvPicPr>
        <p:blipFill>
          <a:blip r:embed="rId5"/>
          <a:stretch>
            <a:fillRect/>
          </a:stretch>
        </p:blipFill>
        <p:spPr>
          <a:xfrm>
            <a:off x="0" y="72092"/>
            <a:ext cx="1688260" cy="955815"/>
          </a:xfrm>
          <a:prstGeom prst="rect">
            <a:avLst/>
          </a:prstGeom>
        </p:spPr>
      </p:pic>
    </p:spTree>
    <p:extLst>
      <p:ext uri="{BB962C8B-B14F-4D97-AF65-F5344CB8AC3E}">
        <p14:creationId xmlns:p14="http://schemas.microsoft.com/office/powerpoint/2010/main" val="4103583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solidFill>
                  <a:schemeClr val="accent5"/>
                </a:solidFill>
                <a:latin typeface="Arial" panose="020B0604020202020204" pitchFamily="34" charset="0"/>
                <a:cs typeface="Arial" panose="020B0604020202020204" pitchFamily="34" charset="0"/>
              </a:rPr>
              <a:t>בַּסְּתְָו</a:t>
            </a:r>
          </a:p>
        </p:txBody>
      </p:sp>
      <p:sp>
        <p:nvSpPr>
          <p:cNvPr id="3" name="מציין מיקום תוכן 2"/>
          <p:cNvSpPr>
            <a:spLocks noGrp="1"/>
          </p:cNvSpPr>
          <p:nvPr>
            <p:ph idx="1"/>
          </p:nvPr>
        </p:nvSpPr>
        <p:spPr/>
        <p:txBody>
          <a:bodyPr>
            <a:normAutofit/>
          </a:bodyPr>
          <a:lstStyle/>
          <a:p>
            <a:pPr algn="r" rtl="1"/>
            <a:r>
              <a:rPr lang="he-IL" sz="3600" dirty="0">
                <a:solidFill>
                  <a:srgbClr val="000000"/>
                </a:solidFill>
                <a:latin typeface="MF_FrankRuhl-Regular"/>
              </a:rPr>
              <a:t>אָנוּ לוֹבְשִׁים בְּגָדִים חַמִּים.</a:t>
            </a:r>
          </a:p>
          <a:p>
            <a:pPr algn="r" rtl="1"/>
            <a:r>
              <a:rPr lang="he-IL" sz="3600" dirty="0">
                <a:solidFill>
                  <a:srgbClr val="000000"/>
                </a:solidFill>
                <a:latin typeface="MF_FrankRuhl-Regular"/>
              </a:rPr>
              <a:t>אָנוּ מִתְכּוֹנְנִים לְיָמִים קָרִים.</a:t>
            </a:r>
            <a:endParaRPr lang="en-US" sz="3600" dirty="0"/>
          </a:p>
        </p:txBody>
      </p:sp>
      <p:pic>
        <p:nvPicPr>
          <p:cNvPr id="4" name="תמונה 3"/>
          <p:cNvPicPr>
            <a:picLocks noChangeAspect="1"/>
          </p:cNvPicPr>
          <p:nvPr/>
        </p:nvPicPr>
        <p:blipFill>
          <a:blip r:embed="rId2"/>
          <a:stretch>
            <a:fillRect/>
          </a:stretch>
        </p:blipFill>
        <p:spPr>
          <a:xfrm>
            <a:off x="0" y="3248025"/>
            <a:ext cx="4495800" cy="3609975"/>
          </a:xfrm>
          <a:prstGeom prst="rect">
            <a:avLst/>
          </a:prstGeom>
        </p:spPr>
      </p:pic>
      <p:pic>
        <p:nvPicPr>
          <p:cNvPr id="5" name="תמונה 4">
            <a:extLst>
              <a:ext uri="{FF2B5EF4-FFF2-40B4-BE49-F238E27FC236}">
                <a16:creationId xmlns:a16="http://schemas.microsoft.com/office/drawing/2014/main" id="{AF87C95B-CDD4-895D-BD6F-D83AEDF90B08}"/>
              </a:ext>
            </a:extLst>
          </p:cNvPr>
          <p:cNvPicPr>
            <a:picLocks noChangeAspect="1"/>
          </p:cNvPicPr>
          <p:nvPr/>
        </p:nvPicPr>
        <p:blipFill>
          <a:blip r:embed="rId3"/>
          <a:stretch>
            <a:fillRect/>
          </a:stretch>
        </p:blipFill>
        <p:spPr>
          <a:xfrm>
            <a:off x="7431407" y="156103"/>
            <a:ext cx="1621677" cy="524934"/>
          </a:xfrm>
          <a:prstGeom prst="rect">
            <a:avLst/>
          </a:prstGeom>
        </p:spPr>
      </p:pic>
      <p:pic>
        <p:nvPicPr>
          <p:cNvPr id="6" name="תמונה 5">
            <a:extLst>
              <a:ext uri="{FF2B5EF4-FFF2-40B4-BE49-F238E27FC236}">
                <a16:creationId xmlns:a16="http://schemas.microsoft.com/office/drawing/2014/main" id="{F7DE5AF2-5341-70BE-1949-D1A4FBA0DEC8}"/>
              </a:ext>
            </a:extLst>
          </p:cNvPr>
          <p:cNvPicPr>
            <a:picLocks noChangeAspect="1"/>
          </p:cNvPicPr>
          <p:nvPr/>
        </p:nvPicPr>
        <p:blipFill>
          <a:blip r:embed="rId4"/>
          <a:stretch>
            <a:fillRect/>
          </a:stretch>
        </p:blipFill>
        <p:spPr>
          <a:xfrm>
            <a:off x="0" y="72092"/>
            <a:ext cx="1688260" cy="955815"/>
          </a:xfrm>
          <a:prstGeom prst="rect">
            <a:avLst/>
          </a:prstGeom>
        </p:spPr>
      </p:pic>
    </p:spTree>
    <p:extLst>
      <p:ext uri="{BB962C8B-B14F-4D97-AF65-F5344CB8AC3E}">
        <p14:creationId xmlns:p14="http://schemas.microsoft.com/office/powerpoint/2010/main" val="4086257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8018" y="596132"/>
            <a:ext cx="7886700" cy="1325563"/>
          </a:xfrm>
        </p:spPr>
        <p:txBody>
          <a:bodyPr/>
          <a:lstStyle/>
          <a:p>
            <a:pPr algn="r"/>
            <a:r>
              <a:rPr lang="he-IL" b="1" dirty="0">
                <a:solidFill>
                  <a:schemeClr val="accent5"/>
                </a:solidFill>
                <a:latin typeface="Arial" panose="020B0604020202020204" pitchFamily="34" charset="0"/>
                <a:cs typeface="Arial" panose="020B0604020202020204" pitchFamily="34" charset="0"/>
              </a:rPr>
              <a:t>בַּסְּתְָו</a:t>
            </a:r>
          </a:p>
        </p:txBody>
      </p:sp>
      <p:sp>
        <p:nvSpPr>
          <p:cNvPr id="3" name="מציין מיקום תוכן 2"/>
          <p:cNvSpPr>
            <a:spLocks noGrp="1"/>
          </p:cNvSpPr>
          <p:nvPr>
            <p:ph idx="1"/>
          </p:nvPr>
        </p:nvSpPr>
        <p:spPr/>
        <p:txBody>
          <a:bodyPr>
            <a:normAutofit/>
          </a:bodyPr>
          <a:lstStyle/>
          <a:p>
            <a:pPr algn="r" rtl="1"/>
            <a:r>
              <a:rPr lang="he-IL" sz="3600" dirty="0">
                <a:solidFill>
                  <a:srgbClr val="000000"/>
                </a:solidFill>
                <a:latin typeface="MF_FrankRuhl-Regular"/>
              </a:rPr>
              <a:t>יֵשׁ צְמָחִים שֶׁפּוֹרְחִים, כְּמוֹ הֶחָצָב וְהַחֲבַצֶּלֶת.</a:t>
            </a:r>
          </a:p>
          <a:p>
            <a:pPr algn="r" rtl="1"/>
            <a:r>
              <a:rPr lang="he-IL" sz="3600" dirty="0">
                <a:solidFill>
                  <a:srgbClr val="000000"/>
                </a:solidFill>
                <a:latin typeface="MF_FrankRuhl-Regular"/>
              </a:rPr>
              <a:t>חֵלֶק מֵהַפֵּרוֹת מַבְשִׁילִים, כְּמוֹ זֵיתִים וַעֲנָבִים.</a:t>
            </a:r>
          </a:p>
          <a:p>
            <a:pPr algn="r" rtl="1"/>
            <a:r>
              <a:rPr lang="he-IL" sz="3600" dirty="0">
                <a:solidFill>
                  <a:srgbClr val="000000"/>
                </a:solidFill>
                <a:latin typeface="MF_FrankRuhl-Regular"/>
              </a:rPr>
              <a:t>חֵלֶק מֵהָעֵצִים בַּשַַׁלֶּכֶת.</a:t>
            </a:r>
          </a:p>
          <a:p>
            <a:pPr algn="r" rtl="1"/>
            <a:r>
              <a:rPr lang="he-IL" sz="3600" dirty="0">
                <a:solidFill>
                  <a:srgbClr val="000000"/>
                </a:solidFill>
                <a:latin typeface="MF_FrankRuhl-Regular"/>
              </a:rPr>
              <a:t>הַנְּמְָלִים אוֹגְרוֹת מָזוֹן.</a:t>
            </a:r>
          </a:p>
          <a:p>
            <a:pPr algn="r" rtl="1"/>
            <a:r>
              <a:rPr lang="he-IL" sz="3600" dirty="0">
                <a:solidFill>
                  <a:srgbClr val="000000"/>
                </a:solidFill>
                <a:latin typeface="MF_FrankRuhl-Regular"/>
              </a:rPr>
              <a:t>לְאַרְצֵנוּ מַגִּיעוֹת צִפּוֹרִים נוֹדְדוֹת כְּמוֹ חֲסִידוֹת וַעֲגוּרִים.</a:t>
            </a:r>
          </a:p>
        </p:txBody>
      </p:sp>
      <p:pic>
        <p:nvPicPr>
          <p:cNvPr id="4" name="תמונה 3">
            <a:extLst>
              <a:ext uri="{FF2B5EF4-FFF2-40B4-BE49-F238E27FC236}">
                <a16:creationId xmlns:a16="http://schemas.microsoft.com/office/drawing/2014/main" id="{A359CD94-7313-9B16-8717-3B5E1B8025E0}"/>
              </a:ext>
            </a:extLst>
          </p:cNvPr>
          <p:cNvPicPr>
            <a:picLocks noChangeAspect="1"/>
          </p:cNvPicPr>
          <p:nvPr/>
        </p:nvPicPr>
        <p:blipFill>
          <a:blip r:embed="rId2"/>
          <a:stretch>
            <a:fillRect/>
          </a:stretch>
        </p:blipFill>
        <p:spPr>
          <a:xfrm>
            <a:off x="7431407" y="156103"/>
            <a:ext cx="1621677" cy="524934"/>
          </a:xfrm>
          <a:prstGeom prst="rect">
            <a:avLst/>
          </a:prstGeom>
        </p:spPr>
      </p:pic>
      <p:pic>
        <p:nvPicPr>
          <p:cNvPr id="5" name="תמונה 4">
            <a:extLst>
              <a:ext uri="{FF2B5EF4-FFF2-40B4-BE49-F238E27FC236}">
                <a16:creationId xmlns:a16="http://schemas.microsoft.com/office/drawing/2014/main" id="{5CDECC8A-800D-3E9A-FA76-432C51F8943F}"/>
              </a:ext>
            </a:extLst>
          </p:cNvPr>
          <p:cNvPicPr>
            <a:picLocks noChangeAspect="1"/>
          </p:cNvPicPr>
          <p:nvPr/>
        </p:nvPicPr>
        <p:blipFill>
          <a:blip r:embed="rId3"/>
          <a:stretch>
            <a:fillRect/>
          </a:stretch>
        </p:blipFill>
        <p:spPr>
          <a:xfrm>
            <a:off x="0" y="72092"/>
            <a:ext cx="1688260" cy="955815"/>
          </a:xfrm>
          <a:prstGeom prst="rect">
            <a:avLst/>
          </a:prstGeom>
        </p:spPr>
      </p:pic>
    </p:spTree>
    <p:extLst>
      <p:ext uri="{BB962C8B-B14F-4D97-AF65-F5344CB8AC3E}">
        <p14:creationId xmlns:p14="http://schemas.microsoft.com/office/powerpoint/2010/main" val="2455601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5400" b="1" dirty="0" err="1">
                <a:solidFill>
                  <a:schemeClr val="accent5"/>
                </a:solidFill>
                <a:cs typeface="+mn-cs"/>
              </a:rPr>
              <a:t>הַסְּתָו</a:t>
            </a:r>
            <a:endParaRPr lang="en-US" sz="5400" b="1" dirty="0">
              <a:solidFill>
                <a:schemeClr val="accent5"/>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628650" y="1469161"/>
            <a:ext cx="7993152" cy="5214214"/>
          </a:xfrm>
          <a:prstGeom prst="rect">
            <a:avLst/>
          </a:prstGeom>
        </p:spPr>
      </p:pic>
      <p:pic>
        <p:nvPicPr>
          <p:cNvPr id="3" name="תמונה 2">
            <a:extLst>
              <a:ext uri="{FF2B5EF4-FFF2-40B4-BE49-F238E27FC236}">
                <a16:creationId xmlns:a16="http://schemas.microsoft.com/office/drawing/2014/main" id="{0C5F1BBE-3B3C-48AE-894E-0D185003E547}"/>
              </a:ext>
            </a:extLst>
          </p:cNvPr>
          <p:cNvPicPr>
            <a:picLocks noChangeAspect="1"/>
          </p:cNvPicPr>
          <p:nvPr/>
        </p:nvPicPr>
        <p:blipFill>
          <a:blip r:embed="rId4"/>
          <a:stretch>
            <a:fillRect/>
          </a:stretch>
        </p:blipFill>
        <p:spPr>
          <a:xfrm>
            <a:off x="7431407" y="156103"/>
            <a:ext cx="1621677" cy="524934"/>
          </a:xfrm>
          <a:prstGeom prst="rect">
            <a:avLst/>
          </a:prstGeom>
        </p:spPr>
      </p:pic>
      <p:pic>
        <p:nvPicPr>
          <p:cNvPr id="5" name="תמונה 4">
            <a:extLst>
              <a:ext uri="{FF2B5EF4-FFF2-40B4-BE49-F238E27FC236}">
                <a16:creationId xmlns:a16="http://schemas.microsoft.com/office/drawing/2014/main" id="{5D590DF7-0274-1DF1-FE53-00A8610063C5}"/>
              </a:ext>
            </a:extLst>
          </p:cNvPr>
          <p:cNvPicPr>
            <a:picLocks noChangeAspect="1"/>
          </p:cNvPicPr>
          <p:nvPr/>
        </p:nvPicPr>
        <p:blipFill>
          <a:blip r:embed="rId5"/>
          <a:stretch>
            <a:fillRect/>
          </a:stretch>
        </p:blipFill>
        <p:spPr>
          <a:xfrm>
            <a:off x="0" y="72092"/>
            <a:ext cx="1688260" cy="955815"/>
          </a:xfrm>
          <a:prstGeom prst="rect">
            <a:avLst/>
          </a:prstGeom>
        </p:spPr>
      </p:pic>
    </p:spTree>
    <p:extLst>
      <p:ext uri="{BB962C8B-B14F-4D97-AF65-F5344CB8AC3E}">
        <p14:creationId xmlns:p14="http://schemas.microsoft.com/office/powerpoint/2010/main" val="2887086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6000" b="1" dirty="0">
                <a:latin typeface="Arial" panose="020B0604020202020204" pitchFamily="34" charset="0"/>
                <a:cs typeface="Arial" panose="020B0604020202020204" pitchFamily="34" charset="0"/>
              </a:rPr>
              <a:t>נַכִּיר אֶת הַנַחְלִיאֵלִי </a:t>
            </a:r>
            <a:r>
              <a:rPr lang="he-IL" sz="2800" b="1" dirty="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pic>
        <p:nvPicPr>
          <p:cNvPr id="1026" name="Picture 2" descr="Oiseau, Bergeronnette Gris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9835" y="1825625"/>
            <a:ext cx="8521126" cy="4778878"/>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80AEA4CA-2E92-D1C3-868E-2AE229E2E0BA}"/>
              </a:ext>
            </a:extLst>
          </p:cNvPr>
          <p:cNvPicPr>
            <a:picLocks noChangeAspect="1"/>
          </p:cNvPicPr>
          <p:nvPr/>
        </p:nvPicPr>
        <p:blipFill>
          <a:blip r:embed="rId4"/>
          <a:stretch>
            <a:fillRect/>
          </a:stretch>
        </p:blipFill>
        <p:spPr>
          <a:xfrm>
            <a:off x="7431407" y="156103"/>
            <a:ext cx="1621677" cy="524934"/>
          </a:xfrm>
          <a:prstGeom prst="rect">
            <a:avLst/>
          </a:prstGeom>
        </p:spPr>
      </p:pic>
      <p:pic>
        <p:nvPicPr>
          <p:cNvPr id="4" name="תמונה 3">
            <a:extLst>
              <a:ext uri="{FF2B5EF4-FFF2-40B4-BE49-F238E27FC236}">
                <a16:creationId xmlns:a16="http://schemas.microsoft.com/office/drawing/2014/main" id="{C972DF3F-663D-9B5A-165F-94CB210943E3}"/>
              </a:ext>
            </a:extLst>
          </p:cNvPr>
          <p:cNvPicPr>
            <a:picLocks noChangeAspect="1"/>
          </p:cNvPicPr>
          <p:nvPr/>
        </p:nvPicPr>
        <p:blipFill>
          <a:blip r:embed="rId5"/>
          <a:stretch>
            <a:fillRect/>
          </a:stretch>
        </p:blipFill>
        <p:spPr>
          <a:xfrm>
            <a:off x="0" y="72092"/>
            <a:ext cx="1688260" cy="955815"/>
          </a:xfrm>
          <a:prstGeom prst="rect">
            <a:avLst/>
          </a:prstGeom>
        </p:spPr>
      </p:pic>
    </p:spTree>
    <p:extLst>
      <p:ext uri="{BB962C8B-B14F-4D97-AF65-F5344CB8AC3E}">
        <p14:creationId xmlns:p14="http://schemas.microsoft.com/office/powerpoint/2010/main" val="68722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6000" b="1" dirty="0">
                <a:latin typeface="Arial" panose="020B0604020202020204" pitchFamily="34" charset="0"/>
                <a:cs typeface="Arial" panose="020B0604020202020204" pitchFamily="34" charset="0"/>
              </a:rPr>
              <a:t>נַחְלִיאֵלִי </a:t>
            </a:r>
            <a:r>
              <a:rPr lang="he-IL" sz="2800" b="1" dirty="0">
                <a:latin typeface="Arial" panose="020B0604020202020204" pitchFamily="34" charset="0"/>
                <a:cs typeface="Arial" panose="020B0604020202020204" pitchFamily="34" charset="0"/>
              </a:rPr>
              <a:t>(עמודים 41-40)</a:t>
            </a:r>
            <a:endParaRPr lang="en-US" sz="2800" b="1" dirty="0">
              <a:latin typeface="Arial" panose="020B0604020202020204" pitchFamily="34" charset="0"/>
              <a:cs typeface="Arial" panose="020B0604020202020204" pitchFamily="34" charset="0"/>
            </a:endParaRPr>
          </a:p>
        </p:txBody>
      </p:sp>
      <p:pic>
        <p:nvPicPr>
          <p:cNvPr id="4" name="מציין מיקום תוכן 3"/>
          <p:cNvPicPr>
            <a:picLocks noGrp="1" noChangeAspect="1"/>
          </p:cNvPicPr>
          <p:nvPr>
            <p:ph idx="1"/>
          </p:nvPr>
        </p:nvPicPr>
        <p:blipFill>
          <a:blip r:embed="rId3"/>
          <a:stretch>
            <a:fillRect/>
          </a:stretch>
        </p:blipFill>
        <p:spPr>
          <a:xfrm>
            <a:off x="505180" y="2390115"/>
            <a:ext cx="8250671" cy="3829616"/>
          </a:xfrm>
          <a:prstGeom prst="rect">
            <a:avLst/>
          </a:prstGeom>
        </p:spPr>
      </p:pic>
      <p:pic>
        <p:nvPicPr>
          <p:cNvPr id="3" name="תמונה 2">
            <a:extLst>
              <a:ext uri="{FF2B5EF4-FFF2-40B4-BE49-F238E27FC236}">
                <a16:creationId xmlns:a16="http://schemas.microsoft.com/office/drawing/2014/main" id="{4A58B829-563C-739D-89B1-36D202D928A8}"/>
              </a:ext>
            </a:extLst>
          </p:cNvPr>
          <p:cNvPicPr>
            <a:picLocks noChangeAspect="1"/>
          </p:cNvPicPr>
          <p:nvPr/>
        </p:nvPicPr>
        <p:blipFill>
          <a:blip r:embed="rId4"/>
          <a:stretch>
            <a:fillRect/>
          </a:stretch>
        </p:blipFill>
        <p:spPr>
          <a:xfrm>
            <a:off x="7431407" y="156103"/>
            <a:ext cx="1621677" cy="524934"/>
          </a:xfrm>
          <a:prstGeom prst="rect">
            <a:avLst/>
          </a:prstGeom>
        </p:spPr>
      </p:pic>
      <p:pic>
        <p:nvPicPr>
          <p:cNvPr id="5" name="תמונה 4">
            <a:extLst>
              <a:ext uri="{FF2B5EF4-FFF2-40B4-BE49-F238E27FC236}">
                <a16:creationId xmlns:a16="http://schemas.microsoft.com/office/drawing/2014/main" id="{7AF2F7DF-4DC6-70DE-8812-962F980C2AC3}"/>
              </a:ext>
            </a:extLst>
          </p:cNvPr>
          <p:cNvPicPr>
            <a:picLocks noChangeAspect="1"/>
          </p:cNvPicPr>
          <p:nvPr/>
        </p:nvPicPr>
        <p:blipFill>
          <a:blip r:embed="rId5"/>
          <a:stretch>
            <a:fillRect/>
          </a:stretch>
        </p:blipFill>
        <p:spPr>
          <a:xfrm>
            <a:off x="0" y="72092"/>
            <a:ext cx="1688260" cy="955815"/>
          </a:xfrm>
          <a:prstGeom prst="rect">
            <a:avLst/>
          </a:prstGeom>
        </p:spPr>
      </p:pic>
    </p:spTree>
    <p:extLst>
      <p:ext uri="{BB962C8B-B14F-4D97-AF65-F5344CB8AC3E}">
        <p14:creationId xmlns:p14="http://schemas.microsoft.com/office/powerpoint/2010/main" val="3550549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0" y="0"/>
            <a:ext cx="9144000" cy="6779419"/>
          </a:xfrm>
          <a:prstGeom prst="rect">
            <a:avLst/>
          </a:prstGeom>
        </p:spPr>
      </p:pic>
      <p:sp>
        <p:nvSpPr>
          <p:cNvPr id="2" name="כותרת 1"/>
          <p:cNvSpPr>
            <a:spLocks noGrp="1"/>
          </p:cNvSpPr>
          <p:nvPr>
            <p:ph type="title"/>
          </p:nvPr>
        </p:nvSpPr>
        <p:spPr/>
        <p:txBody>
          <a:bodyPr/>
          <a:lstStyle/>
          <a:p>
            <a:endParaRPr lang="en-US" dirty="0"/>
          </a:p>
        </p:txBody>
      </p:sp>
      <p:pic>
        <p:nvPicPr>
          <p:cNvPr id="4" name="מציין מיקום תוכן 3"/>
          <p:cNvPicPr>
            <a:picLocks noGrp="1" noChangeAspect="1"/>
          </p:cNvPicPr>
          <p:nvPr>
            <p:ph idx="1"/>
          </p:nvPr>
        </p:nvPicPr>
        <p:blipFill>
          <a:blip r:embed="rId4"/>
          <a:stretch>
            <a:fillRect/>
          </a:stretch>
        </p:blipFill>
        <p:spPr>
          <a:xfrm>
            <a:off x="4675111" y="3879904"/>
            <a:ext cx="4468889" cy="2978096"/>
          </a:xfrm>
          <a:prstGeom prst="rect">
            <a:avLst/>
          </a:prstGeom>
        </p:spPr>
      </p:pic>
      <p:pic>
        <p:nvPicPr>
          <p:cNvPr id="3" name="תמונה 2">
            <a:extLst>
              <a:ext uri="{FF2B5EF4-FFF2-40B4-BE49-F238E27FC236}">
                <a16:creationId xmlns:a16="http://schemas.microsoft.com/office/drawing/2014/main" id="{2A9BD362-FCF5-2FB8-7DFA-4660CA7BA391}"/>
              </a:ext>
            </a:extLst>
          </p:cNvPr>
          <p:cNvPicPr>
            <a:picLocks noChangeAspect="1"/>
          </p:cNvPicPr>
          <p:nvPr/>
        </p:nvPicPr>
        <p:blipFill>
          <a:blip r:embed="rId5"/>
          <a:stretch>
            <a:fillRect/>
          </a:stretch>
        </p:blipFill>
        <p:spPr>
          <a:xfrm>
            <a:off x="7431407" y="156103"/>
            <a:ext cx="1621677" cy="524934"/>
          </a:xfrm>
          <a:prstGeom prst="rect">
            <a:avLst/>
          </a:prstGeom>
        </p:spPr>
      </p:pic>
      <p:pic>
        <p:nvPicPr>
          <p:cNvPr id="6" name="תמונה 5">
            <a:extLst>
              <a:ext uri="{FF2B5EF4-FFF2-40B4-BE49-F238E27FC236}">
                <a16:creationId xmlns:a16="http://schemas.microsoft.com/office/drawing/2014/main" id="{151AA7E0-1891-B4F3-6225-AFD1B653E4B3}"/>
              </a:ext>
            </a:extLst>
          </p:cNvPr>
          <p:cNvPicPr>
            <a:picLocks noChangeAspect="1"/>
          </p:cNvPicPr>
          <p:nvPr/>
        </p:nvPicPr>
        <p:blipFill>
          <a:blip r:embed="rId6"/>
          <a:stretch>
            <a:fillRect/>
          </a:stretch>
        </p:blipFill>
        <p:spPr>
          <a:xfrm>
            <a:off x="0" y="72092"/>
            <a:ext cx="1688260" cy="955815"/>
          </a:xfrm>
          <a:prstGeom prst="rect">
            <a:avLst/>
          </a:prstGeom>
          <a:solidFill>
            <a:schemeClr val="bg1"/>
          </a:solidFill>
        </p:spPr>
      </p:pic>
      <p:sp>
        <p:nvSpPr>
          <p:cNvPr id="7" name="תיבת טקסט 6">
            <a:extLst>
              <a:ext uri="{FF2B5EF4-FFF2-40B4-BE49-F238E27FC236}">
                <a16:creationId xmlns:a16="http://schemas.microsoft.com/office/drawing/2014/main" id="{7352F6C9-49CD-73EE-A62B-72B9BF76283D}"/>
              </a:ext>
            </a:extLst>
          </p:cNvPr>
          <p:cNvSpPr txBox="1"/>
          <p:nvPr/>
        </p:nvSpPr>
        <p:spPr>
          <a:xfrm>
            <a:off x="7565457" y="6342190"/>
            <a:ext cx="1673411" cy="369332"/>
          </a:xfrm>
          <a:prstGeom prst="rect">
            <a:avLst/>
          </a:prstGeom>
          <a:solidFill>
            <a:schemeClr val="bg1"/>
          </a:solidFill>
        </p:spPr>
        <p:txBody>
          <a:bodyPr wrap="square" rtlCol="1">
            <a:spAutoFit/>
          </a:bodyPr>
          <a:lstStyle/>
          <a:p>
            <a:pPr algn="r"/>
            <a:r>
              <a:rPr lang="he-IL" dirty="0">
                <a:hlinkClick r:id="rId7"/>
              </a:rPr>
              <a:t>נחליאלי</a:t>
            </a:r>
            <a:endParaRPr lang="he-IL" dirty="0"/>
          </a:p>
        </p:txBody>
      </p:sp>
    </p:spTree>
    <p:extLst>
      <p:ext uri="{BB962C8B-B14F-4D97-AF65-F5344CB8AC3E}">
        <p14:creationId xmlns:p14="http://schemas.microsoft.com/office/powerpoint/2010/main" val="2168880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10E1229-9500-B6B1-4C32-A0B923A30CFA}"/>
              </a:ext>
            </a:extLst>
          </p:cNvPr>
          <p:cNvPicPr>
            <a:picLocks noChangeAspect="1"/>
          </p:cNvPicPr>
          <p:nvPr/>
        </p:nvPicPr>
        <p:blipFill>
          <a:blip r:embed="rId3"/>
          <a:stretch>
            <a:fillRect/>
          </a:stretch>
        </p:blipFill>
        <p:spPr>
          <a:xfrm>
            <a:off x="1607419" y="230142"/>
            <a:ext cx="6063916" cy="5944782"/>
          </a:xfrm>
          <a:prstGeom prst="rect">
            <a:avLst/>
          </a:prstGeom>
        </p:spPr>
      </p:pic>
      <p:pic>
        <p:nvPicPr>
          <p:cNvPr id="4" name="תמונה 3">
            <a:extLst>
              <a:ext uri="{FF2B5EF4-FFF2-40B4-BE49-F238E27FC236}">
                <a16:creationId xmlns:a16="http://schemas.microsoft.com/office/drawing/2014/main" id="{7FC4F97C-108E-1232-498C-45E0AC303CD1}"/>
              </a:ext>
            </a:extLst>
          </p:cNvPr>
          <p:cNvPicPr>
            <a:picLocks noChangeAspect="1"/>
          </p:cNvPicPr>
          <p:nvPr/>
        </p:nvPicPr>
        <p:blipFill>
          <a:blip r:embed="rId4"/>
          <a:stretch>
            <a:fillRect/>
          </a:stretch>
        </p:blipFill>
        <p:spPr>
          <a:xfrm>
            <a:off x="7431407" y="156103"/>
            <a:ext cx="1621677" cy="524934"/>
          </a:xfrm>
          <a:prstGeom prst="rect">
            <a:avLst/>
          </a:prstGeom>
        </p:spPr>
      </p:pic>
      <p:pic>
        <p:nvPicPr>
          <p:cNvPr id="5" name="תמונה 4">
            <a:extLst>
              <a:ext uri="{FF2B5EF4-FFF2-40B4-BE49-F238E27FC236}">
                <a16:creationId xmlns:a16="http://schemas.microsoft.com/office/drawing/2014/main" id="{B2F1FE26-7F21-7F39-3710-6FB106A52A08}"/>
              </a:ext>
            </a:extLst>
          </p:cNvPr>
          <p:cNvPicPr>
            <a:picLocks noChangeAspect="1"/>
          </p:cNvPicPr>
          <p:nvPr/>
        </p:nvPicPr>
        <p:blipFill>
          <a:blip r:embed="rId5"/>
          <a:stretch>
            <a:fillRect/>
          </a:stretch>
        </p:blipFill>
        <p:spPr>
          <a:xfrm>
            <a:off x="0" y="72092"/>
            <a:ext cx="1688260" cy="955815"/>
          </a:xfrm>
          <a:prstGeom prst="rect">
            <a:avLst/>
          </a:prstGeom>
        </p:spPr>
      </p:pic>
    </p:spTree>
    <p:extLst>
      <p:ext uri="{BB962C8B-B14F-4D97-AF65-F5344CB8AC3E}">
        <p14:creationId xmlns:p14="http://schemas.microsoft.com/office/powerpoint/2010/main" val="190126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D8FDB41-A77C-9A83-DC59-2F1DB6DC5E3E}"/>
              </a:ext>
            </a:extLst>
          </p:cNvPr>
          <p:cNvPicPr>
            <a:picLocks noChangeAspect="1"/>
          </p:cNvPicPr>
          <p:nvPr/>
        </p:nvPicPr>
        <p:blipFill>
          <a:blip r:embed="rId3"/>
          <a:stretch>
            <a:fillRect/>
          </a:stretch>
        </p:blipFill>
        <p:spPr>
          <a:xfrm>
            <a:off x="779646" y="1212675"/>
            <a:ext cx="7719461" cy="4432650"/>
          </a:xfrm>
          <a:prstGeom prst="rect">
            <a:avLst/>
          </a:prstGeom>
        </p:spPr>
      </p:pic>
      <p:pic>
        <p:nvPicPr>
          <p:cNvPr id="4" name="תמונה 3">
            <a:extLst>
              <a:ext uri="{FF2B5EF4-FFF2-40B4-BE49-F238E27FC236}">
                <a16:creationId xmlns:a16="http://schemas.microsoft.com/office/drawing/2014/main" id="{52100649-6830-C954-5F40-E2341A0E8CA2}"/>
              </a:ext>
            </a:extLst>
          </p:cNvPr>
          <p:cNvPicPr>
            <a:picLocks noChangeAspect="1"/>
          </p:cNvPicPr>
          <p:nvPr/>
        </p:nvPicPr>
        <p:blipFill>
          <a:blip r:embed="rId4"/>
          <a:stretch>
            <a:fillRect/>
          </a:stretch>
        </p:blipFill>
        <p:spPr>
          <a:xfrm>
            <a:off x="7431407" y="156103"/>
            <a:ext cx="1621677" cy="524934"/>
          </a:xfrm>
          <a:prstGeom prst="rect">
            <a:avLst/>
          </a:prstGeom>
        </p:spPr>
      </p:pic>
      <p:pic>
        <p:nvPicPr>
          <p:cNvPr id="5" name="תמונה 4">
            <a:extLst>
              <a:ext uri="{FF2B5EF4-FFF2-40B4-BE49-F238E27FC236}">
                <a16:creationId xmlns:a16="http://schemas.microsoft.com/office/drawing/2014/main" id="{8BD5F300-C742-44ED-A9D9-EC716C8431A8}"/>
              </a:ext>
            </a:extLst>
          </p:cNvPr>
          <p:cNvPicPr>
            <a:picLocks noChangeAspect="1"/>
          </p:cNvPicPr>
          <p:nvPr/>
        </p:nvPicPr>
        <p:blipFill>
          <a:blip r:embed="rId5"/>
          <a:stretch>
            <a:fillRect/>
          </a:stretch>
        </p:blipFill>
        <p:spPr>
          <a:xfrm>
            <a:off x="0" y="72092"/>
            <a:ext cx="1688260" cy="955815"/>
          </a:xfrm>
          <a:prstGeom prst="rect">
            <a:avLst/>
          </a:prstGeom>
        </p:spPr>
      </p:pic>
    </p:spTree>
    <p:extLst>
      <p:ext uri="{BB962C8B-B14F-4D97-AF65-F5344CB8AC3E}">
        <p14:creationId xmlns:p14="http://schemas.microsoft.com/office/powerpoint/2010/main" val="554815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5400" b="1" dirty="0">
                <a:solidFill>
                  <a:schemeClr val="accent1"/>
                </a:solidFill>
                <a:latin typeface="Arial" panose="020B0604020202020204" pitchFamily="34" charset="0"/>
                <a:cs typeface="Arial" panose="020B0604020202020204" pitchFamily="34" charset="0"/>
              </a:rPr>
              <a:t>מָה לָמַדְנוּ?    </a:t>
            </a:r>
            <a:endParaRPr lang="en-US" sz="5400" b="1" dirty="0">
              <a:solidFill>
                <a:schemeClr val="accent1"/>
              </a:solidFill>
              <a:latin typeface="Arial" panose="020B0604020202020204" pitchFamily="34" charset="0"/>
              <a:cs typeface="Arial" panose="020B0604020202020204" pitchFamily="34" charset="0"/>
            </a:endParaRPr>
          </a:p>
        </p:txBody>
      </p:sp>
      <p:sp>
        <p:nvSpPr>
          <p:cNvPr id="3" name="מציין מיקום תוכן 2"/>
          <p:cNvSpPr>
            <a:spLocks noGrp="1"/>
          </p:cNvSpPr>
          <p:nvPr>
            <p:ph idx="1"/>
          </p:nvPr>
        </p:nvSpPr>
        <p:spPr>
          <a:xfrm>
            <a:off x="471714" y="1901825"/>
            <a:ext cx="8167461" cy="4351338"/>
          </a:xfrm>
        </p:spPr>
        <p:txBody>
          <a:bodyPr>
            <a:normAutofit/>
          </a:bodyPr>
          <a:lstStyle/>
          <a:p>
            <a:pPr algn="r" rtl="1"/>
            <a:r>
              <a:rPr lang="he-IL" sz="4000" dirty="0"/>
              <a:t>נְמָלים אוֹגְרוֹת מָזוֹן לִפְנֵי בּוֹא הַגְּשָׁמִים.</a:t>
            </a:r>
          </a:p>
          <a:p>
            <a:pPr algn="r" rtl="1"/>
            <a:r>
              <a:rPr lang="he-IL" sz="4000" dirty="0"/>
              <a:t>צפִּוֹרִים נוֹדְדוֹת מֵאֲרָצוֹת קָרוֹת אֶל </a:t>
            </a:r>
          </a:p>
          <a:p>
            <a:pPr marL="0" indent="0" algn="r" rtl="1">
              <a:buNone/>
            </a:pPr>
            <a:r>
              <a:rPr lang="he-IL" sz="4000" dirty="0"/>
              <a:t>  אֲרָצוֹת חַמּוֹת.</a:t>
            </a:r>
          </a:p>
          <a:p>
            <a:pPr algn="r" rtl="1"/>
            <a:r>
              <a:rPr lang="he-IL" sz="4000" dirty="0"/>
              <a:t>הַנַּחְלִיאֵלִי מְבַקֵּר בְּאַרְצֵנוּ.</a:t>
            </a:r>
            <a:endParaRPr lang="en-US" sz="4000" dirty="0"/>
          </a:p>
        </p:txBody>
      </p:sp>
      <p:pic>
        <p:nvPicPr>
          <p:cNvPr id="12" name="תמונה 11">
            <a:extLst>
              <a:ext uri="{FF2B5EF4-FFF2-40B4-BE49-F238E27FC236}">
                <a16:creationId xmlns:a16="http://schemas.microsoft.com/office/drawing/2014/main" id="{9E79094C-67A9-7CD3-7257-60FF07952760}"/>
              </a:ext>
            </a:extLst>
          </p:cNvPr>
          <p:cNvPicPr>
            <a:picLocks noChangeAspect="1"/>
          </p:cNvPicPr>
          <p:nvPr/>
        </p:nvPicPr>
        <p:blipFill>
          <a:blip r:embed="rId3"/>
          <a:stretch>
            <a:fillRect/>
          </a:stretch>
        </p:blipFill>
        <p:spPr>
          <a:xfrm>
            <a:off x="7431407" y="156103"/>
            <a:ext cx="1621677" cy="524934"/>
          </a:xfrm>
          <a:prstGeom prst="rect">
            <a:avLst/>
          </a:prstGeom>
        </p:spPr>
      </p:pic>
      <p:pic>
        <p:nvPicPr>
          <p:cNvPr id="13" name="תמונה 12">
            <a:extLst>
              <a:ext uri="{FF2B5EF4-FFF2-40B4-BE49-F238E27FC236}">
                <a16:creationId xmlns:a16="http://schemas.microsoft.com/office/drawing/2014/main" id="{470D807D-2E25-7A41-B1AA-476ABF4088C8}"/>
              </a:ext>
            </a:extLst>
          </p:cNvPr>
          <p:cNvPicPr>
            <a:picLocks noChangeAspect="1"/>
          </p:cNvPicPr>
          <p:nvPr/>
        </p:nvPicPr>
        <p:blipFill>
          <a:blip r:embed="rId4"/>
          <a:stretch>
            <a:fillRect/>
          </a:stretch>
        </p:blipFill>
        <p:spPr>
          <a:xfrm>
            <a:off x="0" y="72092"/>
            <a:ext cx="1688260" cy="955815"/>
          </a:xfrm>
          <a:prstGeom prst="rect">
            <a:avLst/>
          </a:prstGeom>
        </p:spPr>
      </p:pic>
    </p:spTree>
    <p:extLst>
      <p:ext uri="{BB962C8B-B14F-4D97-AF65-F5344CB8AC3E}">
        <p14:creationId xmlns:p14="http://schemas.microsoft.com/office/powerpoint/2010/main" val="1376009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DAE90571-04EB-2D2D-C85D-64FDA8D2BFD3}"/>
              </a:ext>
            </a:extLst>
          </p:cNvPr>
          <p:cNvPicPr>
            <a:picLocks noChangeAspect="1"/>
          </p:cNvPicPr>
          <p:nvPr/>
        </p:nvPicPr>
        <p:blipFill>
          <a:blip r:embed="rId3"/>
          <a:stretch>
            <a:fillRect/>
          </a:stretch>
        </p:blipFill>
        <p:spPr>
          <a:xfrm>
            <a:off x="0" y="67374"/>
            <a:ext cx="9144000" cy="6723251"/>
          </a:xfrm>
          <a:prstGeom prst="rect">
            <a:avLst/>
          </a:prstGeom>
        </p:spPr>
      </p:pic>
      <p:pic>
        <p:nvPicPr>
          <p:cNvPr id="6" name="תמונה 5">
            <a:extLst>
              <a:ext uri="{FF2B5EF4-FFF2-40B4-BE49-F238E27FC236}">
                <a16:creationId xmlns:a16="http://schemas.microsoft.com/office/drawing/2014/main" id="{0245E5B4-A1B2-B712-88CD-D1AB4AF96636}"/>
              </a:ext>
            </a:extLst>
          </p:cNvPr>
          <p:cNvPicPr>
            <a:picLocks noChangeAspect="1"/>
          </p:cNvPicPr>
          <p:nvPr/>
        </p:nvPicPr>
        <p:blipFill>
          <a:blip r:embed="rId4"/>
          <a:stretch>
            <a:fillRect/>
          </a:stretch>
        </p:blipFill>
        <p:spPr>
          <a:xfrm>
            <a:off x="7431407" y="156103"/>
            <a:ext cx="1621677" cy="524934"/>
          </a:xfrm>
          <a:prstGeom prst="rect">
            <a:avLst/>
          </a:prstGeom>
        </p:spPr>
      </p:pic>
      <p:pic>
        <p:nvPicPr>
          <p:cNvPr id="7" name="תמונה 6">
            <a:extLst>
              <a:ext uri="{FF2B5EF4-FFF2-40B4-BE49-F238E27FC236}">
                <a16:creationId xmlns:a16="http://schemas.microsoft.com/office/drawing/2014/main" id="{4435C2CF-D929-A742-1CAF-D4D79254E386}"/>
              </a:ext>
            </a:extLst>
          </p:cNvPr>
          <p:cNvPicPr>
            <a:picLocks noChangeAspect="1"/>
          </p:cNvPicPr>
          <p:nvPr/>
        </p:nvPicPr>
        <p:blipFill>
          <a:blip r:embed="rId5"/>
          <a:stretch>
            <a:fillRect/>
          </a:stretch>
        </p:blipFill>
        <p:spPr>
          <a:xfrm>
            <a:off x="0" y="72092"/>
            <a:ext cx="1688260" cy="955815"/>
          </a:xfrm>
          <a:prstGeom prst="rect">
            <a:avLst/>
          </a:prstGeom>
        </p:spPr>
      </p:pic>
    </p:spTree>
    <p:extLst>
      <p:ext uri="{BB962C8B-B14F-4D97-AF65-F5344CB8AC3E}">
        <p14:creationId xmlns:p14="http://schemas.microsoft.com/office/powerpoint/2010/main" val="367344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6A490E05-FC93-5A72-AA11-295A922C2FD6}"/>
              </a:ext>
            </a:extLst>
          </p:cNvPr>
          <p:cNvPicPr>
            <a:picLocks noChangeAspect="1"/>
          </p:cNvPicPr>
          <p:nvPr/>
        </p:nvPicPr>
        <p:blipFill>
          <a:blip r:embed="rId3"/>
          <a:stretch>
            <a:fillRect/>
          </a:stretch>
        </p:blipFill>
        <p:spPr>
          <a:xfrm>
            <a:off x="616017" y="616018"/>
            <a:ext cx="8181474" cy="5401570"/>
          </a:xfrm>
          <a:prstGeom prst="rect">
            <a:avLst/>
          </a:prstGeom>
        </p:spPr>
      </p:pic>
      <p:pic>
        <p:nvPicPr>
          <p:cNvPr id="6" name="תמונה 5">
            <a:extLst>
              <a:ext uri="{FF2B5EF4-FFF2-40B4-BE49-F238E27FC236}">
                <a16:creationId xmlns:a16="http://schemas.microsoft.com/office/drawing/2014/main" id="{F249496D-4B88-C35F-B70C-BCF78D01211E}"/>
              </a:ext>
            </a:extLst>
          </p:cNvPr>
          <p:cNvPicPr>
            <a:picLocks noChangeAspect="1"/>
          </p:cNvPicPr>
          <p:nvPr/>
        </p:nvPicPr>
        <p:blipFill>
          <a:blip r:embed="rId4"/>
          <a:stretch>
            <a:fillRect/>
          </a:stretch>
        </p:blipFill>
        <p:spPr>
          <a:xfrm>
            <a:off x="7431407" y="156103"/>
            <a:ext cx="1621677" cy="524934"/>
          </a:xfrm>
          <a:prstGeom prst="rect">
            <a:avLst/>
          </a:prstGeom>
        </p:spPr>
      </p:pic>
      <p:pic>
        <p:nvPicPr>
          <p:cNvPr id="7" name="תמונה 6">
            <a:extLst>
              <a:ext uri="{FF2B5EF4-FFF2-40B4-BE49-F238E27FC236}">
                <a16:creationId xmlns:a16="http://schemas.microsoft.com/office/drawing/2014/main" id="{EBC0B771-9B1C-0E6E-F200-D18B53AC156D}"/>
              </a:ext>
            </a:extLst>
          </p:cNvPr>
          <p:cNvPicPr>
            <a:picLocks noChangeAspect="1"/>
          </p:cNvPicPr>
          <p:nvPr/>
        </p:nvPicPr>
        <p:blipFill>
          <a:blip r:embed="rId5"/>
          <a:stretch>
            <a:fillRect/>
          </a:stretch>
        </p:blipFill>
        <p:spPr>
          <a:xfrm>
            <a:off x="0" y="72092"/>
            <a:ext cx="1688260" cy="955815"/>
          </a:xfrm>
          <a:prstGeom prst="rect">
            <a:avLst/>
          </a:prstGeom>
        </p:spPr>
      </p:pic>
    </p:spTree>
    <p:extLst>
      <p:ext uri="{BB962C8B-B14F-4D97-AF65-F5344CB8AC3E}">
        <p14:creationId xmlns:p14="http://schemas.microsoft.com/office/powerpoint/2010/main" val="1794709955"/>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7804</TotalTime>
  <Words>574</Words>
  <Application>Microsoft Office PowerPoint</Application>
  <PresentationFormat>‫הצגה על המסך (4:3)</PresentationFormat>
  <Paragraphs>67</Paragraphs>
  <Slides>13</Slides>
  <Notes>11</Notes>
  <HiddenSlides>0</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13</vt:i4>
      </vt:variant>
    </vt:vector>
  </HeadingPairs>
  <TitlesOfParts>
    <vt:vector size="23" baseType="lpstr">
      <vt:lpstr>Almoni Neue DL 4.0 AAA</vt:lpstr>
      <vt:lpstr>Arial</vt:lpstr>
      <vt:lpstr>Calibri</vt:lpstr>
      <vt:lpstr>Calibri Light</vt:lpstr>
      <vt:lpstr>EnzoagadaMF-Bold</vt:lpstr>
      <vt:lpstr>FontbitDavid</vt:lpstr>
      <vt:lpstr>MF_FrankRuhl-Regular</vt:lpstr>
      <vt:lpstr>NarkisimMFO</vt:lpstr>
      <vt:lpstr>NarkisimMFOBold</vt:lpstr>
      <vt:lpstr>ערכת נושא Office</vt:lpstr>
      <vt:lpstr>מצגת מלווה לשיעורים</vt:lpstr>
      <vt:lpstr>נַכִּיר אֶת הַנַחְלִיאֵלִי   </vt:lpstr>
      <vt:lpstr>נַחְלִיאֵלִי (עמודים 41-40)</vt:lpstr>
      <vt:lpstr>מצגת של PowerPoint‏</vt:lpstr>
      <vt:lpstr>מצגת של PowerPoint‏</vt:lpstr>
      <vt:lpstr>מצגת של PowerPoint‏</vt:lpstr>
      <vt:lpstr>מָה לָמַדְנוּ?    </vt:lpstr>
      <vt:lpstr>מצגת של PowerPoint‏</vt:lpstr>
      <vt:lpstr>מצגת של PowerPoint‏</vt:lpstr>
      <vt:lpstr>בְּפֶרֶק זֶה לָמַדְנוּ שֶׁ...</vt:lpstr>
      <vt:lpstr>בַּסְּתְָו</vt:lpstr>
      <vt:lpstr>בַּסְּתְָו</vt:lpstr>
      <vt:lpstr>הַסְּתָו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197</cp:revision>
  <dcterms:created xsi:type="dcterms:W3CDTF">2019-05-25T18:59:51Z</dcterms:created>
  <dcterms:modified xsi:type="dcterms:W3CDTF">2023-10-23T13:08:34Z</dcterms:modified>
</cp:coreProperties>
</file>